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7"/>
  </p:notesMasterIdLst>
  <p:sldIdLst>
    <p:sldId id="373" r:id="rId2"/>
    <p:sldId id="374" r:id="rId3"/>
    <p:sldId id="375" r:id="rId4"/>
    <p:sldId id="1205" r:id="rId5"/>
    <p:sldId id="1206" r:id="rId6"/>
    <p:sldId id="1285" r:id="rId7"/>
    <p:sldId id="342" r:id="rId8"/>
    <p:sldId id="1286" r:id="rId9"/>
    <p:sldId id="1287" r:id="rId10"/>
    <p:sldId id="1288" r:id="rId11"/>
    <p:sldId id="1289" r:id="rId12"/>
    <p:sldId id="1290" r:id="rId13"/>
    <p:sldId id="1291" r:id="rId14"/>
    <p:sldId id="1292" r:id="rId15"/>
    <p:sldId id="1293" r:id="rId16"/>
    <p:sldId id="1294" r:id="rId17"/>
    <p:sldId id="1295" r:id="rId18"/>
    <p:sldId id="1296" r:id="rId19"/>
    <p:sldId id="1297" r:id="rId20"/>
    <p:sldId id="1298" r:id="rId21"/>
    <p:sldId id="1299" r:id="rId22"/>
    <p:sldId id="357" r:id="rId23"/>
    <p:sldId id="358" r:id="rId24"/>
    <p:sldId id="359" r:id="rId25"/>
    <p:sldId id="1300" r:id="rId26"/>
    <p:sldId id="361" r:id="rId27"/>
    <p:sldId id="362" r:id="rId28"/>
    <p:sldId id="1207" r:id="rId29"/>
    <p:sldId id="1301" r:id="rId30"/>
    <p:sldId id="1302" r:id="rId31"/>
    <p:sldId id="1303" r:id="rId32"/>
    <p:sldId id="1304" r:id="rId33"/>
    <p:sldId id="1305" r:id="rId34"/>
    <p:sldId id="1306" r:id="rId35"/>
    <p:sldId id="1307" r:id="rId36"/>
    <p:sldId id="1308" r:id="rId37"/>
    <p:sldId id="1309" r:id="rId38"/>
    <p:sldId id="383" r:id="rId39"/>
    <p:sldId id="376" r:id="rId40"/>
    <p:sldId id="1310" r:id="rId41"/>
    <p:sldId id="377" r:id="rId42"/>
    <p:sldId id="378" r:id="rId43"/>
    <p:sldId id="379" r:id="rId44"/>
    <p:sldId id="380" r:id="rId45"/>
    <p:sldId id="382" r:id="rId46"/>
    <p:sldId id="1311" r:id="rId47"/>
    <p:sldId id="385" r:id="rId48"/>
    <p:sldId id="386" r:id="rId49"/>
    <p:sldId id="387" r:id="rId50"/>
    <p:sldId id="388" r:id="rId51"/>
    <p:sldId id="389" r:id="rId52"/>
    <p:sldId id="390" r:id="rId53"/>
    <p:sldId id="1118" r:id="rId54"/>
    <p:sldId id="1119" r:id="rId55"/>
    <p:sldId id="1120" r:id="rId56"/>
    <p:sldId id="1121" r:id="rId57"/>
    <p:sldId id="1122" r:id="rId58"/>
    <p:sldId id="1030" r:id="rId59"/>
    <p:sldId id="1127" r:id="rId60"/>
    <p:sldId id="1128" r:id="rId61"/>
    <p:sldId id="1182" r:id="rId62"/>
    <p:sldId id="1124" r:id="rId63"/>
    <p:sldId id="1125" r:id="rId64"/>
    <p:sldId id="1243" r:id="rId65"/>
    <p:sldId id="1244" r:id="rId66"/>
    <p:sldId id="1245" r:id="rId67"/>
    <p:sldId id="1246" r:id="rId68"/>
    <p:sldId id="1247" r:id="rId69"/>
    <p:sldId id="1248" r:id="rId70"/>
    <p:sldId id="1129" r:id="rId71"/>
    <p:sldId id="391" r:id="rId72"/>
    <p:sldId id="384" r:id="rId73"/>
    <p:sldId id="392" r:id="rId74"/>
    <p:sldId id="393" r:id="rId75"/>
    <p:sldId id="394" r:id="rId76"/>
    <p:sldId id="396" r:id="rId77"/>
    <p:sldId id="395" r:id="rId78"/>
    <p:sldId id="397" r:id="rId79"/>
    <p:sldId id="398" r:id="rId80"/>
    <p:sldId id="399" r:id="rId81"/>
    <p:sldId id="400" r:id="rId82"/>
    <p:sldId id="401" r:id="rId83"/>
    <p:sldId id="402" r:id="rId84"/>
    <p:sldId id="1130" r:id="rId85"/>
    <p:sldId id="1316" r:id="rId86"/>
    <p:sldId id="1317" r:id="rId87"/>
    <p:sldId id="1165" r:id="rId88"/>
    <p:sldId id="1166" r:id="rId89"/>
    <p:sldId id="1167" r:id="rId90"/>
    <p:sldId id="1168" r:id="rId91"/>
    <p:sldId id="1318" r:id="rId92"/>
    <p:sldId id="1319" r:id="rId93"/>
    <p:sldId id="1320" r:id="rId94"/>
    <p:sldId id="1321" r:id="rId95"/>
    <p:sldId id="1322" r:id="rId96"/>
    <p:sldId id="1323" r:id="rId97"/>
    <p:sldId id="1324" r:id="rId98"/>
    <p:sldId id="1325" r:id="rId99"/>
    <p:sldId id="1326" r:id="rId100"/>
    <p:sldId id="1327" r:id="rId101"/>
    <p:sldId id="1328" r:id="rId102"/>
    <p:sldId id="1329" r:id="rId103"/>
    <p:sldId id="1330" r:id="rId104"/>
    <p:sldId id="1331" r:id="rId105"/>
    <p:sldId id="1196" r:id="rId106"/>
    <p:sldId id="1332" r:id="rId107"/>
    <p:sldId id="1333" r:id="rId108"/>
    <p:sldId id="1334" r:id="rId109"/>
    <p:sldId id="1335" r:id="rId110"/>
    <p:sldId id="1336" r:id="rId111"/>
    <p:sldId id="1208" r:id="rId112"/>
    <p:sldId id="1312" r:id="rId113"/>
    <p:sldId id="1313" r:id="rId114"/>
    <p:sldId id="1314" r:id="rId115"/>
    <p:sldId id="297" r:id="rId116"/>
    <p:sldId id="287" r:id="rId117"/>
    <p:sldId id="334" r:id="rId118"/>
    <p:sldId id="306" r:id="rId119"/>
    <p:sldId id="336" r:id="rId120"/>
    <p:sldId id="291" r:id="rId121"/>
    <p:sldId id="304" r:id="rId122"/>
    <p:sldId id="285" r:id="rId123"/>
    <p:sldId id="302" r:id="rId124"/>
    <p:sldId id="286" r:id="rId125"/>
    <p:sldId id="331" r:id="rId126"/>
    <p:sldId id="303" r:id="rId127"/>
    <p:sldId id="315" r:id="rId128"/>
    <p:sldId id="299" r:id="rId129"/>
    <p:sldId id="300" r:id="rId130"/>
    <p:sldId id="328" r:id="rId131"/>
    <p:sldId id="316" r:id="rId132"/>
    <p:sldId id="326" r:id="rId133"/>
    <p:sldId id="292" r:id="rId134"/>
    <p:sldId id="318" r:id="rId135"/>
    <p:sldId id="1315" r:id="rId1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10" d="100"/>
          <a:sy n="110" d="100"/>
        </p:scale>
        <p:origin x="438"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0C6A0-342B-4484-8454-99AF8172A87E}" type="datetimeFigureOut">
              <a:rPr lang="en-US" smtClean="0"/>
              <a:t>7/10/2023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A011FE-9E68-4ABF-9DA1-0015A76A806D}" type="slidenum">
              <a:rPr lang="en-US" smtClean="0"/>
              <a:t>‹#›</a:t>
            </a:fld>
            <a:endParaRPr lang="en-US"/>
          </a:p>
        </p:txBody>
      </p:sp>
    </p:spTree>
    <p:extLst>
      <p:ext uri="{BB962C8B-B14F-4D97-AF65-F5344CB8AC3E}">
        <p14:creationId xmlns:p14="http://schemas.microsoft.com/office/powerpoint/2010/main" val="2498155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881841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0091924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92182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29574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0970901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5077077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628513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401490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061297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61906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832110"/>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10 July 2023</a:t>
            </a:fld>
            <a:endParaRPr lang="en-US" dirty="0"/>
          </a:p>
        </p:txBody>
      </p:sp>
    </p:spTree>
    <p:extLst>
      <p:ext uri="{BB962C8B-B14F-4D97-AF65-F5344CB8AC3E}">
        <p14:creationId xmlns:p14="http://schemas.microsoft.com/office/powerpoint/2010/main" val="400268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10 July 2023</a:t>
            </a:fld>
            <a:endParaRPr lang="en-US" dirty="0"/>
          </a:p>
        </p:txBody>
      </p:sp>
    </p:spTree>
    <p:extLst>
      <p:ext uri="{BB962C8B-B14F-4D97-AF65-F5344CB8AC3E}">
        <p14:creationId xmlns:p14="http://schemas.microsoft.com/office/powerpoint/2010/main" val="283800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10 July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44247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10 July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001468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10 July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dirty="0"/>
          </a:p>
        </p:txBody>
      </p:sp>
    </p:spTree>
    <p:extLst>
      <p:ext uri="{BB962C8B-B14F-4D97-AF65-F5344CB8AC3E}">
        <p14:creationId xmlns:p14="http://schemas.microsoft.com/office/powerpoint/2010/main" val="217149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10 July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21589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10 July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66005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10 July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889187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10 July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834693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10 July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28078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dirty="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10 July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96703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10 July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232545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10 July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05680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1374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10 July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dirty="0"/>
          </a:p>
        </p:txBody>
      </p:sp>
    </p:spTree>
    <p:extLst>
      <p:ext uri="{BB962C8B-B14F-4D97-AF65-F5344CB8AC3E}">
        <p14:creationId xmlns:p14="http://schemas.microsoft.com/office/powerpoint/2010/main" val="2081194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0.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22.png"/><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JP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1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1.png"/><Relationship Id="rId4" Type="http://schemas.openxmlformats.org/officeDocument/2006/relationships/image" Target="../media/image20.png"/><Relationship Id="rId9" Type="http://schemas.openxmlformats.org/officeDocument/2006/relationships/image" Target="../media/image27.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5.xml"/><Relationship Id="rId1" Type="http://schemas.openxmlformats.org/officeDocument/2006/relationships/slideLayout" Target="../slideLayouts/slideLayout5.xml"/><Relationship Id="rId5" Type="http://schemas.openxmlformats.org/officeDocument/2006/relationships/image" Target="../media/image47.jpg"/><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49.emf"/><Relationship Id="rId4" Type="http://schemas.openxmlformats.org/officeDocument/2006/relationships/oleObject" Target="../embeddings/oleObject3.bin"/></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52.JPG"/><Relationship Id="rId4" Type="http://schemas.openxmlformats.org/officeDocument/2006/relationships/image" Target="../media/image51.jpeg"/></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61.jpeg"/></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50.xml"/><Relationship Id="rId1" Type="http://schemas.openxmlformats.org/officeDocument/2006/relationships/slideLayout" Target="../slideLayouts/slideLayout5.xml"/><Relationship Id="rId5" Type="http://schemas.openxmlformats.org/officeDocument/2006/relationships/image" Target="../media/image68.JPG"/><Relationship Id="rId4" Type="http://schemas.openxmlformats.org/officeDocument/2006/relationships/image" Target="../media/image67.JPG"/></Relationships>
</file>

<file path=ppt/slides/_rels/slide5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1.xml"/><Relationship Id="rId1" Type="http://schemas.openxmlformats.org/officeDocument/2006/relationships/slideLayout" Target="../slideLayouts/slideLayout5.xml"/><Relationship Id="rId5" Type="http://schemas.openxmlformats.org/officeDocument/2006/relationships/image" Target="../media/image71.png"/><Relationship Id="rId4" Type="http://schemas.openxmlformats.org/officeDocument/2006/relationships/image" Target="../media/image70.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6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69.xml"/><Relationship Id="rId1" Type="http://schemas.openxmlformats.org/officeDocument/2006/relationships/slideLayout" Target="../slideLayouts/slideLayout5.xml"/><Relationship Id="rId6" Type="http://schemas.openxmlformats.org/officeDocument/2006/relationships/image" Target="../media/image79.wmf"/><Relationship Id="rId5" Type="http://schemas.openxmlformats.org/officeDocument/2006/relationships/oleObject" Target="../embeddings/oleObject5.bin"/><Relationship Id="rId4" Type="http://schemas.openxmlformats.org/officeDocument/2006/relationships/image" Target="../media/image78.wmf"/></Relationships>
</file>

<file path=ppt/slides/_rels/slide71.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notesSlide" Target="../notesSlides/notesSlide70.xml"/><Relationship Id="rId1" Type="http://schemas.openxmlformats.org/officeDocument/2006/relationships/slideLayout" Target="../slideLayouts/slideLayout5.xml"/><Relationship Id="rId5" Type="http://schemas.openxmlformats.org/officeDocument/2006/relationships/image" Target="../media/image82.png"/><Relationship Id="rId4" Type="http://schemas.openxmlformats.org/officeDocument/2006/relationships/image" Target="../media/image81.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73.xml"/><Relationship Id="rId1" Type="http://schemas.openxmlformats.org/officeDocument/2006/relationships/slideLayout" Target="../slideLayouts/slideLayout5.xml"/><Relationship Id="rId5" Type="http://schemas.openxmlformats.org/officeDocument/2006/relationships/image" Target="../media/image85.jpeg"/><Relationship Id="rId4" Type="http://schemas.openxmlformats.org/officeDocument/2006/relationships/image" Target="../media/image84.png"/></Relationships>
</file>

<file path=ppt/slides/_rels/slide7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78.xml"/><Relationship Id="rId1" Type="http://schemas.openxmlformats.org/officeDocument/2006/relationships/slideLayout" Target="../slideLayouts/slideLayout5.xml"/><Relationship Id="rId5" Type="http://schemas.openxmlformats.org/officeDocument/2006/relationships/image" Target="../media/image88.jpeg"/><Relationship Id="rId4" Type="http://schemas.openxmlformats.org/officeDocument/2006/relationships/image" Target="../media/image87.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1.xml"/><Relationship Id="rId1" Type="http://schemas.openxmlformats.org/officeDocument/2006/relationships/slideLayout" Target="../slideLayouts/slideLayout5.xml"/><Relationship Id="rId5" Type="http://schemas.openxmlformats.org/officeDocument/2006/relationships/image" Target="../media/image91.jpeg"/><Relationship Id="rId4" Type="http://schemas.openxmlformats.org/officeDocument/2006/relationships/hyperlink" Target="https://www.telegraph.co.uk/travel/comment/tenerife-airport-disaster/" TargetMode="External"/></Relationships>
</file>

<file path=ppt/slides/_rels/slide8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2.xml"/><Relationship Id="rId1" Type="http://schemas.openxmlformats.org/officeDocument/2006/relationships/slideLayout" Target="../slideLayouts/slideLayout5.xml"/><Relationship Id="rId5" Type="http://schemas.openxmlformats.org/officeDocument/2006/relationships/image" Target="../media/image94.png"/><Relationship Id="rId4" Type="http://schemas.openxmlformats.org/officeDocument/2006/relationships/image" Target="../media/image93.jpeg"/></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4.xml"/><Relationship Id="rId1" Type="http://schemas.openxmlformats.org/officeDocument/2006/relationships/slideLayout" Target="../slideLayouts/slideLayout5.xml"/><Relationship Id="rId4" Type="http://schemas.openxmlformats.org/officeDocument/2006/relationships/image" Target="../media/image96.png"/></Relationships>
</file>

<file path=ppt/slides/_rels/slide8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5.xml"/><Relationship Id="rId1" Type="http://schemas.openxmlformats.org/officeDocument/2006/relationships/slideLayout" Target="../slideLayouts/slideLayout5.xml"/><Relationship Id="rId4" Type="http://schemas.openxmlformats.org/officeDocument/2006/relationships/image" Target="../media/image96.png"/></Relationships>
</file>

<file path=ppt/slides/_rels/slide8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6.xml"/><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87.xml"/><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8.xml"/><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91.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2.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5.xml"/><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6.xml"/><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0.xml"/><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2.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3.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4.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0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8.xml"/><Relationship Id="rId1" Type="http://schemas.openxmlformats.org/officeDocument/2006/relationships/slideLayout" Target="../slideLayouts/slideLayout5.xml"/></Relationships>
</file>

<file path=ppt/slides/_rels/slide11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10.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notesSlide" Target="../notesSlides/notesSlide111.xml"/><Relationship Id="rId1" Type="http://schemas.openxmlformats.org/officeDocument/2006/relationships/slideLayout" Target="../slideLayouts/slideLayout5.xml"/><Relationship Id="rId6" Type="http://schemas.openxmlformats.org/officeDocument/2006/relationships/image" Target="../media/image113.jpeg"/><Relationship Id="rId5" Type="http://schemas.openxmlformats.org/officeDocument/2006/relationships/image" Target="../media/image112.jpeg"/><Relationship Id="rId10" Type="http://schemas.openxmlformats.org/officeDocument/2006/relationships/image" Target="../media/image117.jpeg"/><Relationship Id="rId4" Type="http://schemas.openxmlformats.org/officeDocument/2006/relationships/image" Target="../media/image111.jpeg"/><Relationship Id="rId9" Type="http://schemas.openxmlformats.org/officeDocument/2006/relationships/image" Target="../media/image116.jpeg"/></Relationships>
</file>

<file path=ppt/slides/_rels/slide113.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12.xml"/><Relationship Id="rId1" Type="http://schemas.openxmlformats.org/officeDocument/2006/relationships/slideLayout" Target="../slideLayouts/slideLayout5.xml"/></Relationships>
</file>

<file path=ppt/slides/_rels/slide114.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13.xml"/><Relationship Id="rId1" Type="http://schemas.openxmlformats.org/officeDocument/2006/relationships/slideLayout" Target="../slideLayouts/slideLayout5.xml"/></Relationships>
</file>

<file path=ppt/slides/_rels/slide115.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16.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6.png"/></Relationships>
</file>

<file path=ppt/slides/_rels/slide121.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7.png"/></Relationships>
</file>

<file path=ppt/slides/_rels/slide122.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14.xml"/></Relationships>
</file>

<file path=ppt/slides/_rels/slide123.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14.xml"/></Relationships>
</file>

<file path=ppt/slides/_rels/slide125.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31.jpeg"/></Relationships>
</file>

<file path=ppt/slides/_rels/slide128.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19.jpeg"/><Relationship Id="rId1" Type="http://schemas.openxmlformats.org/officeDocument/2006/relationships/slideLayout" Target="../slideLayouts/slideLayout14.xml"/><Relationship Id="rId4" Type="http://schemas.openxmlformats.org/officeDocument/2006/relationships/image" Target="../media/image126.png"/></Relationships>
</file>

<file path=ppt/slides/_rels/slide131.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14.xml"/></Relationships>
</file>

<file path=ppt/slides/_rels/slide132.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33.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14.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FAR 139.329 Ground Vehicle Operations on Movement &amp; Safety Areas</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Tug and Tow/Run-Taxi Operators</a:t>
            </a:r>
            <a:endPar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rPr>
              <a:t>Revised </a:t>
            </a:r>
            <a:r>
              <a:rPr lang="en-US" sz="1600">
                <a:solidFill>
                  <a:srgbClr val="000000"/>
                </a:solidFill>
                <a:latin typeface="Tahoma" pitchFamily="34" charset="0"/>
                <a:ea typeface="ＭＳ Ｐゴシック"/>
              </a:rPr>
              <a:t>7</a:t>
            </a:r>
            <a:r>
              <a:rPr kumimoji="0" lang="en-US" sz="1600" b="0" i="0" u="none" strike="noStrike" kern="1200" cap="none" spc="0" normalizeH="0" baseline="0" noProof="0">
                <a:ln>
                  <a:noFill/>
                </a:ln>
                <a:solidFill>
                  <a:srgbClr val="000000"/>
                </a:solidFill>
                <a:effectLst/>
                <a:uLnTx/>
                <a:uFillTx/>
                <a:latin typeface="Tahoma" pitchFamily="34" charset="0"/>
                <a:ea typeface="ＭＳ Ｐゴシック"/>
                <a:cs typeface="+mn-cs"/>
              </a:rPr>
              <a:t>/2023</a:t>
            </a:r>
            <a:endPar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p:txBody>
      </p:sp>
    </p:spTree>
    <p:extLst>
      <p:ext uri="{BB962C8B-B14F-4D97-AF65-F5344CB8AC3E}">
        <p14:creationId xmlns:p14="http://schemas.microsoft.com/office/powerpoint/2010/main" val="1426355366"/>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FAR 139 states that airport operators (Wayne County Airport Authority) shall control access to the airport’s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This includes tug and tow operations as well as aircraft taxiing without the intent of flight.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It also states that training shall be conducted and completed before individuals can access the</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Once the initial training is complete, recurrent training must be completed at least once every 12</a:t>
            </a:r>
          </a:p>
          <a:p>
            <a:pPr marL="1200150" marR="0" lvl="2"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consecutive calendar months.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training curriculum for initial and recurrent training must include at least the following areas.</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familiarization, including airport marking, lighting, and signs system.</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Procedures for access to, and operations in, movement areas and safety area.</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communications, including radio communication between the air traffic control tower</a:t>
            </a:r>
          </a:p>
          <a:p>
            <a:pPr marL="1652588"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personnel, and procedures for reporting unsafe airport conditions.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States that tug and tow/run taxi personnel must receive prior approval from ATC </a:t>
            </a:r>
            <a:r>
              <a:rPr kumimoji="0" lang="en-US" sz="1800" b="0" i="0" u="none" strike="noStrike" kern="1200" cap="none" spc="0" normalizeH="0" baseline="0" noProof="0">
                <a:ln>
                  <a:noFill/>
                </a:ln>
                <a:solidFill>
                  <a:srgbClr val="000000"/>
                </a:solidFill>
                <a:effectLst/>
                <a:uLnTx/>
                <a:uFillTx/>
                <a:latin typeface="Arial"/>
                <a:ea typeface="ＭＳ Ｐゴシック"/>
                <a:cs typeface="+mn-cs"/>
              </a:rPr>
              <a:t>before accessing the AMA.</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states that tow and tug/run-taxi operators shall use the following communications procedures,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structure, and phraseology when communicating with DTW ATC:</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 initial contact state: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Who the operator is calling “Metro Ground”</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call sign. (wait for controller response)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location.</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destination or request, if applicable purpose of request.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Keep all transmissions short, concise, and to the point.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Read back verbatim all runway hold short instructions and all other controller instructions</a:t>
            </a:r>
          </a:p>
          <a:p>
            <a:pPr marL="1655763"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include the vehicle’s call sign.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Airport Authority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DTW 00/00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Doe,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must have:</a:t>
            </a: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state-issued driver’s license, not suspended or revoked.</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airport security badge with the AMA icon on it issued by Airport Security, not suspended or </a:t>
            </a:r>
            <a:r>
              <a:rPr kumimoji="0" lang="en-US" sz="1800" b="0" i="0" u="none" strike="noStrike" kern="1200" cap="none" spc="0" normalizeH="0" baseline="0" noProof="0">
                <a:ln>
                  <a:noFill/>
                </a:ln>
                <a:solidFill>
                  <a:srgbClr val="000000"/>
                </a:solidFill>
                <a:effectLst/>
                <a:uLnTx/>
                <a:uFillTx/>
                <a:latin typeface="Arial" panose="020B0604020202020204" pitchFamily="34" charset="0"/>
                <a:ea typeface="ＭＳ Ｐゴシック"/>
                <a:cs typeface="Arial" panose="020B0604020202020204" pitchFamily="34" charset="0"/>
              </a:rPr>
              <a:t>revoked.</a:t>
            </a: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reason for entering the movement area (must be related to work duties that have to be performed on the movement area).</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 are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NOT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r>
              <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Permission from ATCT to enter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non</a:t>
            </a: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-movement areas is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not</a:t>
            </a:r>
          </a:p>
          <a:p>
            <a:pPr marL="0" marR="0" lvl="0" indent="0" algn="l" defTabSz="914400" rtl="0" eaLnBrk="0" fontAlgn="base" latinLnBrk="0" hangingPunct="0">
              <a:lnSpc>
                <a:spcPct val="100000"/>
              </a:lnSpc>
              <a:spcBef>
                <a:spcPts val="300"/>
              </a:spcBef>
              <a:spcAft>
                <a:spcPct val="0"/>
              </a:spcAft>
              <a:buClrTx/>
              <a:buSzTx/>
              <a:buFontTx/>
              <a:buNone/>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Are protected areas used for aircraft taking off and landing.</a:t>
            </a: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Provide routes between Non-Movement Areas and runways.  They are like taxilanes but are found ONLY on Movement Areas.</a:t>
            </a:r>
            <a:endParaRPr kumimoji="0" lang="en-US" sz="20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ARE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Entering a Movement Area or a Runway without ATCT permission, will result in the person being charged with a </a:t>
            </a:r>
            <a:endPar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SURFACE INCIDENT or </a:t>
            </a: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RUNWAY INCURSION.</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does “SMGCS” stand for: </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Movement Guidance and Control System</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the SMGCS Plan:</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low visibility taxi plan required for any airport which has scheduled air carrier takeoff or landing operations with less than 1,200 feet runway visual range (RVR) visibility conditions. </a:t>
            </a:r>
          </a:p>
          <a:p>
            <a:pPr marL="228600" marR="0" lvl="0" indent="0" algn="l" defTabSz="914400" rtl="0" eaLnBrk="0" fontAlgn="base" latinLnBrk="0" hangingPunct="0">
              <a:lnSpc>
                <a:spcPct val="100000"/>
              </a:lnSpc>
              <a:spcBef>
                <a:spcPct val="0"/>
              </a:spcBef>
              <a:spcAft>
                <a:spcPts val="6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This plan affects flight crew, tug/tow, run/taxi, and vehicle operators.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It reduces the potential for runway incursions by improved signage, lighting and markings.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Movement Area access is limited to those supporting the plan.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marR="0" lvl="4" indent="-234950" algn="l" defTabSz="914400" rtl="0" eaLnBrk="0" fontAlgn="base" latinLnBrk="0" hangingPunct="0">
              <a:lnSpc>
                <a:spcPct val="100000"/>
              </a:lnSpc>
              <a:spcBef>
                <a:spcPts val="12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 (RSA)</a:t>
            </a:r>
          </a:p>
          <a:p>
            <a:pPr marL="0" marR="0" lvl="4" indent="0" algn="ctr" defTabSz="914400" rtl="0" eaLnBrk="0" fontAlgn="base" latinLnBrk="0" hangingPunct="0">
              <a:lnSpc>
                <a:spcPct val="100000"/>
              </a:lnSpc>
              <a:spcBef>
                <a:spcPts val="12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Protection Zone (RPZ)</a:t>
            </a:r>
          </a:p>
          <a:p>
            <a:pPr marL="0" marR="0" lvl="4" indent="0" algn="ctr" defTabSz="914400" rtl="0" eaLnBrk="0" fontAlgn="base" latinLnBrk="0" hangingPunct="0">
              <a:lnSpc>
                <a:spcPct val="100000"/>
              </a:lnSpc>
              <a:spcBef>
                <a:spcPts val="6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Edge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of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500’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1000’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sng"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 Dimensions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Length: Runway Length + 1000’ beyond each threshold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used to assist aircraft in landing.</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aircraft can use ILS signals to land at any time, regardless of weather conditions.  Good weather is NOT an indication that an ILS is not being used.</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Vehicles, aircraft, equipment, or other objects in an ILS critical area could interfere with an ILS signal and pose a safety hazard to aircraft using the ILS.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7" name="Object 3">
                        <a:extLst>
                          <a:ext uri="{FF2B5EF4-FFF2-40B4-BE49-F238E27FC236}">
                            <a16:creationId xmlns:a16="http://schemas.microsoft.com/office/drawing/2014/main" id="{8041E6EF-D5C3-407A-BF9A-1CA052814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ＭＳ Ｐゴシック"/>
                <a:cs typeface="+mn-cs"/>
              </a:rPr>
              <a:t>RPZ: </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RPZ is an area off the runway end used to help protect people and property under the approach to the runway.  The RPZ is trapezoidal in shape and centered on the extended runway centerline.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approach above the RPZ is protected by 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imaginary surface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The surface starts at ground level 200 feet from the threshold of the runway and slopes up and away from the runway.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a:cs typeface="+mn-cs"/>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ＭＳ Ｐゴシック"/>
                <a:cs typeface="+mn-cs"/>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Holding Positions</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Movement/Non-movement</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Taxiways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Geographic Position Markings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Identifies the position at which pilots and vehicle operators must hold short of a runway safety area or other protected area.</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Marks the boundary between movement and non-movement areas.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8" name="Object 2">
                        <a:extLst>
                          <a:ext uri="{FF2B5EF4-FFF2-40B4-BE49-F238E27FC236}">
                            <a16:creationId xmlns:a16="http://schemas.microsoft.com/office/drawing/2014/main" id="{C9A8076D-60B0-4594-87D6-A34A113A10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Protects the area through which ILS signals are transmitted.</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Vehicles and aircraft in the ILS critical area can interfere with the signals.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208582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t>
            </a:r>
            <a:r>
              <a:rPr kumimoji="0" lang="en-US" sz="2000" b="0"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No useable pavement for aircraft on the other side of the line.</a:t>
            </a:r>
          </a:p>
          <a:p>
            <a:pPr marL="0" marR="0" lvl="0" indent="0" algn="l" defTabSz="914400" rtl="0" eaLnBrk="0" fontAlgn="base" latinLnBrk="0" hangingPunct="0">
              <a:lnSpc>
                <a:spcPct val="90000"/>
              </a:lnSpc>
              <a:spcBef>
                <a:spcPts val="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Alt</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Photo on Airliners.net by </a:t>
            </a:r>
            <a:r>
              <a:rPr kumimoji="0" lang="en-US" sz="14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SkyArts</a:t>
            </a: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Can be seen approaching a taxiway intersection where ATC normally holds aircraft short of a taxiway intersection</a:t>
            </a:r>
            <a:r>
              <a:rPr kumimoji="0" lang="en-US" sz="1800" b="0" i="0" u="none" strike="noStrike" kern="1200" cap="none" spc="0" normalizeH="0" baseline="0" noProof="0" dirty="0">
                <a:ln>
                  <a:noFill/>
                </a:ln>
                <a:solidFill>
                  <a:srgbClr val="FFFF00"/>
                </a:solidFill>
                <a:effectLst/>
                <a:uLnTx/>
                <a:uFillTx/>
                <a:latin typeface="Arial"/>
                <a:ea typeface="ＭＳ Ｐゴシック"/>
                <a:cs typeface="+mn-cs"/>
              </a:rPr>
              <a:t>.</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Allows adequate wingtip clearance for aircraft passing through the intersection.</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Do not confuse this marking with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movement/non-movement area boundary markings</a:t>
            </a: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 OR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Gives warning that a runway hold short position marking is located ahead.  Especially helpful during conditions of reduced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Be prepared to            at the runway hold short position until cleared onto or across the runway by ATC.</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22L Pad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North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Terminal</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 </a:t>
            </a:r>
          </a:p>
        </p:txBody>
      </p:sp>
    </p:spTree>
    <p:extLst>
      <p:ext uri="{BB962C8B-B14F-4D97-AF65-F5344CB8AC3E}">
        <p14:creationId xmlns:p14="http://schemas.microsoft.com/office/powerpoint/2010/main" val="4081777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Spots are “shorthand” for giving locations on selected </a:t>
            </a:r>
            <a:r>
              <a:rPr kumimoji="0" lang="en-US" sz="18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taxilanes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near the 22L deice pad.</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Four spots are parallel to and west of the North Terminal (Taxilane E).</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Runway markings come in a variety of sizes and shapes.  They are all WHITE. </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If you are seeing white markings, YOU ENTERED A RUNWAY.  If you did NOT receive permission from ATCT to be on the runway, EXIT </a:t>
            </a:r>
            <a:r>
              <a:rPr kumimoji="0" 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IMMEDIATELY,</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 call ATCT, and tell them where you are!</a:t>
            </a:r>
            <a:endPar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76275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Movement/Non-Movement</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ILS</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Critical</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Enhanced Taxiway</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Lights</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Guard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Light System</a:t>
            </a:r>
            <a:endParaRPr kumimoji="0" lang="en-US" sz="21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30626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lights identify the edge of the usable taxiway surface at night and during periods of low visibility.</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lighting is blue</a:t>
            </a:r>
            <a:r>
              <a:rPr kumimoji="0" lang="en-US" sz="2000" b="0" i="0" u="none" strike="noStrike" kern="0" cap="none" spc="0" normalizeH="0" baseline="0" noProof="0">
                <a:ln>
                  <a:noFill/>
                </a:ln>
                <a:solidFill>
                  <a:srgbClr val="333399"/>
                </a:solidFill>
                <a:effectLst/>
                <a:uLnTx/>
                <a:uFillTx/>
                <a:latin typeface="Arial Rounded MT Bold" panose="020F0704030504030204" pitchFamily="34" charset="0"/>
                <a:ea typeface="Tahoma" panose="020B0604030504040204" pitchFamily="34" charset="0"/>
                <a:cs typeface="Tahoma" panose="020B0604030504040204" pitchFamily="34" charset="0"/>
              </a:rPr>
              <a:t>.</a:t>
            </a: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centerline lights are green.</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placed on selected taxiways to assist pilots with taxiing at night and during periods of reduced visibility.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also placed on </a:t>
            </a:r>
            <a:r>
              <a:rPr kumimoji="0" lang="en-US" sz="20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Rwy</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9L/27R between 4R/22L and 3L/21R, since that section of runway is normally used as a taxiway.</a:t>
            </a: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Identify the edge of the usable runway surface at night and during periods of low visibility.</a:t>
            </a:r>
          </a:p>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are clear (or white), except for the last 2000’ of certain runways.  The half of the lights facing the pilot are amber</a:t>
            </a:r>
            <a:r>
              <a:rPr kumimoji="0" lang="en-US" sz="2400" b="0"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rPr>
              <a:t>.</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7" name="Object 3">
                        <a:extLst>
                          <a:ext uri="{FF2B5EF4-FFF2-40B4-BE49-F238E27FC236}">
                            <a16:creationId xmlns:a16="http://schemas.microsoft.com/office/drawing/2014/main" id="{CE122319-2F26-432C-A5F4-1A99AD1D52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Runway centerline lights give pilots a visual reference for the centerline.</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They are clear (or white), except for the last 3000’ of certain runways.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outerShdw blurRad="63500" sx="102000" sy="102000" algn="ctr" rotWithShape="0">
                    <a:prstClr val="black">
                      <a:alpha val="40000"/>
                    </a:prstClr>
                  </a:outerShdw>
                </a:effectLst>
                <a:uLnTx/>
                <a:uFillTx/>
                <a:latin typeface="Arial Rounded MT Bold" pitchFamily="34" charset="0"/>
                <a:ea typeface="ＭＳ Ｐゴシック"/>
                <a:cs typeface="Tahoma" panose="020B0604030504040204" pitchFamily="34" charset="0"/>
              </a:rPr>
              <a:t>Starting</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3000</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remaining,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the</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lights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are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alternating</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red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and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white.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Starting at 1000’ remaining, the lights are all red. </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dirty="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Used to mark the end of useable runway pavement for aircraft.</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Arranged in two sets of four lights.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Lights are split into two colors: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B05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Elevated </a:t>
            </a: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a:t>
            </a: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Used to identify the holding position for a runway especially at night and during periods of low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In-pavement runway guard lights are co-located with runway hold bars, above-ground runway guard lights, and hold position signs.  These lights are yellow.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9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At this time, these lights are only installed at certain taxiway intersections at DTW.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Elevated</a:t>
            </a:r>
            <a:endParaRPr kumimoji="0" lang="en-US" sz="2400" b="0" i="0" u="none" strike="noStrike" kern="1200" cap="none" spc="0" normalizeH="0" baseline="0" noProof="0" dirty="0">
              <a:ln>
                <a:noFill/>
              </a:ln>
              <a:solidFill>
                <a:srgbClr val="FFC000"/>
              </a:solidFill>
              <a:effectLst/>
              <a:uLnTx/>
              <a:uFillTx/>
              <a:latin typeface="Arial"/>
              <a:ea typeface="ＭＳ Ｐゴシック"/>
              <a:cs typeface="+mn-cs"/>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marR="0" lvl="0" indent="-285750" algn="l" defTabSz="914400" rtl="0" eaLnBrk="0" fontAlgn="base" latinLnBrk="0" hangingPunct="0">
              <a:lnSpc>
                <a:spcPct val="9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Provides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visual signal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Designed to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reduce the number of runway incursions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without interfering with normal and safe airport operations</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Automatic</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system that gives an added layer of safety for the runway environment</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Gives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warning of a potential conflict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on a runway between aircraft and/or vehicles </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Indicates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Does not give or imply clearance </a:t>
            </a:r>
          </a:p>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PROCEED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after the lights go out until ATC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specifically tells you to.</a:t>
            </a: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are “on”, DO NOT PROCEED – HOLD YOUR POSITION.</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Call ATC and tell them “[call sign] is holding short of Runway XX at Taxiway X due to red lights.”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solidFill>
                    <a:srgbClr val="000000"/>
                  </a:solidFill>
                </a:ln>
                <a:solidFill>
                  <a:srgbClr val="000000"/>
                </a:solidFill>
                <a:effectLst/>
                <a:uLnTx/>
                <a:uFillTx/>
                <a:latin typeface="Arial Rounded MT Bold" panose="020F0704030504030204" pitchFamily="34" charset="0"/>
                <a:ea typeface="ＭＳ Ｐゴシック"/>
                <a:cs typeface="+mn-cs"/>
              </a:rPr>
              <a:t>Takeoff Hold Lights (THLs)</a:t>
            </a:r>
            <a:endPar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THLs tell pilots to STOP because of a potential conflict further down the runway.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 action is required by vehicle operators, but know they are there.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35997654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Lights are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uni</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third one is located on Taxiway B on the south </a:t>
            </a:r>
          </a:p>
          <a:p>
            <a:pPr marL="288925"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Location</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Directional</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Painted</a:t>
            </a:r>
          </a:p>
        </p:txBody>
      </p:sp>
    </p:spTree>
    <p:extLst>
      <p:ext uri="{BB962C8B-B14F-4D97-AF65-F5344CB8AC3E}">
        <p14:creationId xmlns:p14="http://schemas.microsoft.com/office/powerpoint/2010/main" val="4824541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Identifies the taxiway on which the aircraft or vehicle is located.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The inscription is yellow with a black background.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485807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Identifies the direction(s) in which a taxiway goes.</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The inscription is black with a yellow background.</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location and directional signs are often co-located together in a sign array.</a:t>
            </a:r>
          </a:p>
          <a:p>
            <a:pPr marL="0" marR="0" lvl="0" indent="0" algn="l" defTabSz="914400" rtl="0" eaLnBrk="0" fontAlgn="base" latinLnBrk="0" hangingPunct="0">
              <a:lnSpc>
                <a:spcPct val="90000"/>
              </a:lnSpc>
              <a:spcBef>
                <a:spcPts val="1200"/>
              </a:spcBef>
              <a:spcAft>
                <a:spcPct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587700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Black sign indicates the taxiway/</a:t>
            </a:r>
            <a:r>
              <a:rPr kumimoji="0" lang="en-US" sz="20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taxilane</a:t>
            </a: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9900"/>
                </a:solidFill>
                <a:effectLst/>
                <a:uLnTx/>
                <a:uFillTx/>
                <a:latin typeface="Arial Rounded MT Bold" panose="020F0704030504030204" pitchFamily="34" charset="0"/>
                <a:ea typeface="ＭＳ Ｐゴシック"/>
                <a:cs typeface="+mn-cs"/>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Signs can also be painted on the pavement</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Surface Painted Runway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use standard FAA ATCT phraseology</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Know what you are going to say before you say it</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to radio traffic before transmitting.</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interrupt other radio transmissions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closely to all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Never make assumptions.  If you are not sure of your instructions, then ask ATCT to say it again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 back all instructions, especially Hold Short instructions and other runway instructions</a:t>
            </a: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monitor ground control while in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Make sure equipment is working properly before entering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IMPORTANT:  if you need permission to enter or drive on the movement area, do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not</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proceed without ATCT instructions.  </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you cannot contact a controller after repeated attempts:</a:t>
            </a:r>
          </a:p>
          <a:p>
            <a:pPr marL="742950" marR="0" lvl="1"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Lack of response from ATCT does not imply permission to proceed.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How can listening to the aviation (“FAA”) radio help me?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Arial Rounded MT Bold" pitchFamily="34" charset="0"/>
                <a:ea typeface="ＭＳ Ｐゴシック"/>
                <a:cs typeface="+mn-cs"/>
              </a:rPr>
              <a:t>	SITUATIONAL AWARENESS</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Let's you hear where aircraft are and where they’re going.</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Helps you form a “mental map” of what’s going on.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am I listening for?</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Pilots/ vehicle operators giving their location and requesting instructions to go somewhere.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Controllers telling pilots/vehicle operators what route or routes to take.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Roger</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I have received all of your transmission. 			    </a:t>
            </a:r>
            <a:r>
              <a:rPr kumimoji="0" lang="en-US" sz="1800" b="0" i="0" u="none" strike="noStrike" kern="1200" cap="none" spc="0" normalizeH="0" baseline="0" noProof="0" dirty="0">
                <a:ln>
                  <a:noFill/>
                </a:ln>
                <a:solidFill>
                  <a:srgbClr val="FF0000"/>
                </a:solidFill>
                <a:effectLst/>
                <a:uLnTx/>
                <a:uFillTx/>
                <a:latin typeface="Arial"/>
                <a:ea typeface="ＭＳ Ｐゴシック"/>
                <a:cs typeface="+mn-cs"/>
              </a:rPr>
              <a:t>Not to be used to answer “Yes” to a question.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Wilco</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I have received your transmission and I will comply.</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Affirmative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Yes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Negative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Acknowledge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Confirm that you have received my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Read back</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Repeat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Say Again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Request a repeat of instructions.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Stand By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Go Ahead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State your request.</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Proceed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Authorization to begin/continue driving</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Advise intentions</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What do you plan to do.</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Without Delay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Proceed with approved instructions immediately.</a:t>
            </a:r>
            <a:endParaRPr kumimoji="0" lang="en-US" sz="1800" b="0" i="1"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Expedite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Comply promptly with instruction.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Immediately</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NOW!</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Unable</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Indicates inability to comply.</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Stay in place, do not move.</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 Short</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N - November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O - Oscar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P - Papa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Q - Quebec</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 - Romeo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S - Sierra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 - Tango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U - Uniform</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V - Victor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W - Whiskey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X - X-ray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 - Yankee</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Z - Zulu</a:t>
            </a: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660066"/>
                </a:solidFill>
                <a:effectLst/>
                <a:uLnTx/>
                <a:uFillTx/>
                <a:latin typeface="Arial Rounded MT Bold" panose="020F0704030504030204" pitchFamily="34" charset="0"/>
                <a:ea typeface="ＭＳ Ｐゴシック"/>
                <a:cs typeface="+mn-cs"/>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Ground Control Frequencies:</a:t>
            </a: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121.8 (North)West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119.45 (North) 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119.25 Southeast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132.725 Southwest Ground</a:t>
            </a:r>
          </a:p>
          <a:p>
            <a:pPr marL="0" marR="0" lvl="1" indent="0" algn="l" defTabSz="914400" rtl="0" eaLnBrk="1" fontAlgn="auto" latinLnBrk="0" hangingPunct="1">
              <a:lnSpc>
                <a:spcPct val="100000"/>
              </a:lnSpc>
              <a:spcBef>
                <a:spcPts val="12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ATIS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133.675 ATIS Arrivals-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a Read Back?</a:t>
            </a:r>
          </a:p>
          <a:p>
            <a:pPr marL="457200" marR="0" lvl="1"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Repeating an ATCT instruction verbatim.</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will hear pilots and drivers reading back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Readbacks give you a second chance to hear a controller’s instructions and help you maintain “situational awareness.”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are required to read back ALL runway instructions, especially HOLD SHORT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Other Read Back instructions: </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drive requested routes.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change frequencies.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are changes to previous Instructions.</a:t>
            </a: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calling (Metro Ground)</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(your call sign)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you are (your location)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Berry Hardstand Spot 5, would like to push and reposition to D-4”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96906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D-4: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off Berry Hardstand Spot 5 and is ready to reposition to D-4”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to D-4”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to D-4”</a:t>
            </a:r>
          </a:p>
        </p:txBody>
      </p:sp>
    </p:spTree>
    <p:extLst>
      <p:ext uri="{BB962C8B-B14F-4D97-AF65-F5344CB8AC3E}">
        <p14:creationId xmlns:p14="http://schemas.microsoft.com/office/powerpoint/2010/main" val="74286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D-6, would like to push and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3310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CDF Hardstand Spot 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D-6 and is ready to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E-2, to CDF Hardstand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E-2 to CDF Hardstand Spot 4”</a:t>
            </a:r>
          </a:p>
        </p:txBody>
      </p:sp>
    </p:spTree>
    <p:extLst>
      <p:ext uri="{BB962C8B-B14F-4D97-AF65-F5344CB8AC3E}">
        <p14:creationId xmlns:p14="http://schemas.microsoft.com/office/powerpoint/2010/main" val="340348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D-4,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198243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United</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off D-4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to Berry Hardstand Spot 5”</a:t>
            </a:r>
          </a:p>
        </p:txBody>
      </p:sp>
    </p:spTree>
    <p:extLst>
      <p:ext uri="{BB962C8B-B14F-4D97-AF65-F5344CB8AC3E}">
        <p14:creationId xmlns:p14="http://schemas.microsoft.com/office/powerpoint/2010/main" val="330969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11" name="Object 86">
                        <a:extLst>
                          <a:ext uri="{FF2B5EF4-FFF2-40B4-BE49-F238E27FC236}">
                            <a16:creationId xmlns:a16="http://schemas.microsoft.com/office/drawing/2014/main" id="{CFAC19F7-CB3D-47AB-9A2D-205657464CE7}"/>
                          </a:ext>
                        </a:extLst>
                      </p:cNvPr>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12" name="Object 76">
                        <a:extLst>
                          <a:ext uri="{FF2B5EF4-FFF2-40B4-BE49-F238E27FC236}">
                            <a16:creationId xmlns:a16="http://schemas.microsoft.com/office/drawing/2014/main" id="{AE66F476-FB5C-4C07-8051-3296C13AFC04}"/>
                          </a:ext>
                        </a:extLst>
                      </p:cNvPr>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
            </a: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Any event where unauthorized movement occurs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within the movement area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or an occurrence in the movement 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associated with the operation of an aircraft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1"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t>
            </a: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Any occurrence at an airport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involving the incorrect presence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an aircraft, vehicle or person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on the protected area of a surface designated for the landing and take-off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aircraft.” </a:t>
            </a:r>
            <a:endParaRPr kumimoji="0" lang="en-US" sz="2800" b="0"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endParaRPr>
          </a:p>
          <a:p>
            <a:pPr marL="455073" marR="0" lvl="0" indent="0" algn="ctr" defTabSz="914400" rtl="0" eaLnBrk="0" fontAlgn="base" latinLnBrk="0" hangingPunct="0">
              <a:lnSpc>
                <a:spcPct val="100000"/>
              </a:lnSpc>
              <a:spcBef>
                <a:spcPct val="20000"/>
              </a:spcBef>
              <a:spcAft>
                <a:spcPct val="0"/>
              </a:spcAft>
              <a:buClrTx/>
              <a:buSzTx/>
              <a:buFont typeface="Wingdings" panose="05000000000000000000" pitchFamily="2" charset="2"/>
              <a:buChar char="Q"/>
              <a:tabLst/>
              <a:defRPr/>
            </a:pPr>
            <a:endParaRPr kumimoji="0" lang="en-US" sz="3733"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6998598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D</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Little or no risk of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C</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Ample time and distance to avoid collision</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The above scenarios are all classified as runway incursions, but with different severity codes.</a:t>
            </a:r>
            <a:r>
              <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In each case, the vehicle has penetrated the </a:t>
            </a:r>
            <a:r>
              <a:rPr kumimoji="0" lang="en-US" altLang="en-US" sz="1350" b="1" i="0" u="sng"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RUNWAY SAFETY AREA</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(crossed the hold position).</a:t>
            </a:r>
            <a:endPar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Significant potential for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1"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HS 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Defined as “knowing what is going on so you can figure out what to do.”</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Can be broken down with answers to the following questions:</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is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Why is it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could happen next?</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am I going to do about it?</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Another way to think of situational awareness while on the airfield:</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Being aware of one's surroundings…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Identifying potential threats and dangerous situations…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And doing something about them.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Complacency.</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Fixation on tasks.</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Pressure to hurry up and complete a task.</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Personal problems or other non-work events and situations that are on your mind.</a:t>
            </a:r>
          </a:p>
          <a:p>
            <a:pPr marL="457200" marR="0" lvl="1"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do all of these factors have in common?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Fog</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Rain/Snow</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Darkness/Glare</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Pavement Markings</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driver of this pickup truck, which was at the approach end of an open runway, saw a 747 on final approach.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 jumped out of the vehicle and ran.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Boeing 747 jumbo jets collided head-on at the airport on  Tenerife Island in 1977.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Because of fog, missed communications, and one pilot’s overconfidence and loss of situational awareness, one of the B-747's started its takeoff roll while the other was on the runway.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 the resulting collision, 583 people died.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For more details, Google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hlinkClick r:id="rId4">
                  <a:extLst>
                    <a:ext uri="{A12FA001-AC4F-418D-AE19-62706E023703}">
                      <ahyp:hlinkClr xmlns:ahyp="http://schemas.microsoft.com/office/drawing/2018/hyperlinkcolor" val="tx"/>
                    </a:ext>
                  </a:extLst>
                </a:hlinkClick>
              </a:rPr>
              <a:t>“The True Story Behind the Deadliest Air Disaster of All Time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Review and understand airfield signage and markings.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Know the Airport Layout and have a copy of the movement map out and available.</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Follow established procedures.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Never make assumptions while operating in the movement area.</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Use proper radio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Read back all instructions verbatim.</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FF0000"/>
                </a:solidFill>
                <a:effectLst/>
                <a:uLnTx/>
                <a:uFillTx/>
                <a:latin typeface="Arial Rounded MT Bold" pitchFamily="34" charset="0"/>
                <a:ea typeface="Tahoma" panose="020B0604030504040204" pitchFamily="34" charset="0"/>
                <a:cs typeface="Tahoma" panose="020B0604030504040204"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Taxiway and Taxilanes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Fire Stations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Deicing Pads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RON Parking Locations</a:t>
            </a:r>
          </a:p>
        </p:txBody>
      </p:sp>
    </p:spTree>
    <p:extLst>
      <p:ext uri="{BB962C8B-B14F-4D97-AF65-F5344CB8AC3E}">
        <p14:creationId xmlns:p14="http://schemas.microsoft.com/office/powerpoint/2010/main" val="402127366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4" name="TextBox 43">
            <a:extLst>
              <a:ext uri="{FF2B5EF4-FFF2-40B4-BE49-F238E27FC236}">
                <a16:creationId xmlns:a16="http://schemas.microsoft.com/office/drawing/2014/main" id="{39D7D631-552B-40C4-9D01-FF262B56FDB2}"/>
              </a:ext>
            </a:extLst>
          </p:cNvPr>
          <p:cNvSpPr txBox="1"/>
          <p:nvPr/>
        </p:nvSpPr>
        <p:spPr>
          <a:xfrm>
            <a:off x="6291363" y="1348968"/>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22R</a:t>
            </a:r>
          </a:p>
        </p:txBody>
      </p:sp>
      <p:cxnSp>
        <p:nvCxnSpPr>
          <p:cNvPr id="45" name="Straight Arrow Connector 44">
            <a:extLst>
              <a:ext uri="{FF2B5EF4-FFF2-40B4-BE49-F238E27FC236}">
                <a16:creationId xmlns:a16="http://schemas.microsoft.com/office/drawing/2014/main" id="{12D7496D-134C-49B0-879B-E693BC450696}"/>
              </a:ext>
            </a:extLst>
          </p:cNvPr>
          <p:cNvCxnSpPr/>
          <p:nvPr/>
        </p:nvCxnSpPr>
        <p:spPr bwMode="auto">
          <a:xfrm flipH="1" flipV="1">
            <a:off x="5239803" y="1498450"/>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62295B16-30ED-4C42-A4BB-9C5CF2B29073}"/>
              </a:ext>
            </a:extLst>
          </p:cNvPr>
          <p:cNvCxnSpPr/>
          <p:nvPr/>
        </p:nvCxnSpPr>
        <p:spPr bwMode="auto">
          <a:xfrm>
            <a:off x="1778000" y="1486880"/>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7" name="TextBox 46">
            <a:extLst>
              <a:ext uri="{FF2B5EF4-FFF2-40B4-BE49-F238E27FC236}">
                <a16:creationId xmlns:a16="http://schemas.microsoft.com/office/drawing/2014/main" id="{9EB096F6-1E6C-4AA5-9BC2-B268A8ECDA5E}"/>
              </a:ext>
            </a:extLst>
          </p:cNvPr>
          <p:cNvSpPr txBox="1"/>
          <p:nvPr/>
        </p:nvSpPr>
        <p:spPr>
          <a:xfrm>
            <a:off x="1447299" y="1314525"/>
            <a:ext cx="284153"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4L</a:t>
            </a:r>
          </a:p>
        </p:txBody>
      </p:sp>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262736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0"/>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7" grpId="0" animBg="1"/>
      <p:bldP spid="48" grpId="0" animBg="1"/>
      <p:bldP spid="51"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288316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4" name="Picture 3" descr="Diagram, engineering drawing&#10;&#10;Description automatically generated">
            <a:extLst>
              <a:ext uri="{FF2B5EF4-FFF2-40B4-BE49-F238E27FC236}">
                <a16:creationId xmlns:a16="http://schemas.microsoft.com/office/drawing/2014/main" id="{710C65D6-24BE-4BAB-BBA7-141F743EC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439694"/>
            <a:ext cx="7306695" cy="5418306"/>
          </a:xfrm>
          <a:prstGeom prst="rect">
            <a:avLst/>
          </a:prstGeom>
        </p:spPr>
      </p:pic>
      <p:sp>
        <p:nvSpPr>
          <p:cNvPr id="10" name="Rectangle 9">
            <a:extLst>
              <a:ext uri="{FF2B5EF4-FFF2-40B4-BE49-F238E27FC236}">
                <a16:creationId xmlns:a16="http://schemas.microsoft.com/office/drawing/2014/main" id="{1DFD8640-8945-469C-97AA-5A2F6891B539}"/>
              </a:ext>
            </a:extLst>
          </p:cNvPr>
          <p:cNvSpPr/>
          <p:nvPr/>
        </p:nvSpPr>
        <p:spPr>
          <a:xfrm rot="5400000">
            <a:off x="3960408" y="-154762"/>
            <a:ext cx="112564" cy="395776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TextBox 10">
            <a:extLst>
              <a:ext uri="{FF2B5EF4-FFF2-40B4-BE49-F238E27FC236}">
                <a16:creationId xmlns:a16="http://schemas.microsoft.com/office/drawing/2014/main" id="{61760872-1BE7-4924-A69D-A1C2A66609DA}"/>
              </a:ext>
            </a:extLst>
          </p:cNvPr>
          <p:cNvSpPr txBox="1"/>
          <p:nvPr/>
        </p:nvSpPr>
        <p:spPr>
          <a:xfrm>
            <a:off x="2658338" y="234121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A</a:t>
            </a:r>
          </a:p>
        </p:txBody>
      </p:sp>
      <p:sp>
        <p:nvSpPr>
          <p:cNvPr id="13" name="TextBox 12">
            <a:extLst>
              <a:ext uri="{FF2B5EF4-FFF2-40B4-BE49-F238E27FC236}">
                <a16:creationId xmlns:a16="http://schemas.microsoft.com/office/drawing/2014/main" id="{2804B70D-278F-4030-9595-01DDEDAC4874}"/>
              </a:ext>
            </a:extLst>
          </p:cNvPr>
          <p:cNvSpPr txBox="1"/>
          <p:nvPr/>
        </p:nvSpPr>
        <p:spPr>
          <a:xfrm>
            <a:off x="2757374" y="1971882"/>
            <a:ext cx="94147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5220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8" name="Picture 7">
            <a:extLst>
              <a:ext uri="{FF2B5EF4-FFF2-40B4-BE49-F238E27FC236}">
                <a16:creationId xmlns:a16="http://schemas.microsoft.com/office/drawing/2014/main" id="{0BA44364-5769-47B5-9C5A-B61C45F7A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1030" y="1971365"/>
            <a:ext cx="7504771" cy="1668199"/>
          </a:xfrm>
          <a:prstGeom prst="rect">
            <a:avLst/>
          </a:prstGeom>
        </p:spPr>
      </p:pic>
      <p:cxnSp>
        <p:nvCxnSpPr>
          <p:cNvPr id="9" name="Straight Connector 8">
            <a:extLst>
              <a:ext uri="{FF2B5EF4-FFF2-40B4-BE49-F238E27FC236}">
                <a16:creationId xmlns:a16="http://schemas.microsoft.com/office/drawing/2014/main" id="{A7470F7D-7BB7-4100-9597-26BAA378EC0B}"/>
              </a:ext>
            </a:extLst>
          </p:cNvPr>
          <p:cNvCxnSpPr>
            <a:cxnSpLocks/>
          </p:cNvCxnSpPr>
          <p:nvPr/>
        </p:nvCxnSpPr>
        <p:spPr>
          <a:xfrm flipV="1">
            <a:off x="3003357" y="2458266"/>
            <a:ext cx="6234681" cy="3234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954C0FC-BCFA-4025-9198-D9D14089CFC7}"/>
              </a:ext>
            </a:extLst>
          </p:cNvPr>
          <p:cNvSpPr txBox="1"/>
          <p:nvPr/>
        </p:nvSpPr>
        <p:spPr>
          <a:xfrm>
            <a:off x="5881768" y="2331009"/>
            <a:ext cx="601955"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A</a:t>
            </a:r>
          </a:p>
        </p:txBody>
      </p:sp>
    </p:spTree>
    <p:extLst>
      <p:ext uri="{BB962C8B-B14F-4D97-AF65-F5344CB8AC3E}">
        <p14:creationId xmlns:p14="http://schemas.microsoft.com/office/powerpoint/2010/main" val="89983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4" name="Picture 3" descr="Diagram, engineering drawing&#10;&#10;Description automatically generated">
            <a:extLst>
              <a:ext uri="{FF2B5EF4-FFF2-40B4-BE49-F238E27FC236}">
                <a16:creationId xmlns:a16="http://schemas.microsoft.com/office/drawing/2014/main" id="{76FC7580-E660-4AB8-8E47-31EFF1679B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927" y="1371600"/>
            <a:ext cx="7306695" cy="5486400"/>
          </a:xfrm>
          <a:prstGeom prst="rect">
            <a:avLst/>
          </a:prstGeom>
        </p:spPr>
      </p:pic>
      <p:sp>
        <p:nvSpPr>
          <p:cNvPr id="11" name="TextBox 10">
            <a:extLst>
              <a:ext uri="{FF2B5EF4-FFF2-40B4-BE49-F238E27FC236}">
                <a16:creationId xmlns:a16="http://schemas.microsoft.com/office/drawing/2014/main" id="{CBB1AF7E-32F0-4D08-BE33-F2A510D37958}"/>
              </a:ext>
            </a:extLst>
          </p:cNvPr>
          <p:cNvSpPr txBox="1"/>
          <p:nvPr/>
        </p:nvSpPr>
        <p:spPr>
          <a:xfrm>
            <a:off x="8463616" y="1556266"/>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Z</a:t>
            </a:r>
          </a:p>
        </p:txBody>
      </p:sp>
      <p:sp>
        <p:nvSpPr>
          <p:cNvPr id="12" name="TextBox 11">
            <a:extLst>
              <a:ext uri="{FF2B5EF4-FFF2-40B4-BE49-F238E27FC236}">
                <a16:creationId xmlns:a16="http://schemas.microsoft.com/office/drawing/2014/main" id="{A6CF411A-7ABA-4436-9C2F-124CF39709E9}"/>
              </a:ext>
            </a:extLst>
          </p:cNvPr>
          <p:cNvSpPr txBox="1"/>
          <p:nvPr/>
        </p:nvSpPr>
        <p:spPr>
          <a:xfrm>
            <a:off x="8572112" y="1186934"/>
            <a:ext cx="922555"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3" name="Rectangle 12">
            <a:extLst>
              <a:ext uri="{FF2B5EF4-FFF2-40B4-BE49-F238E27FC236}">
                <a16:creationId xmlns:a16="http://schemas.microsoft.com/office/drawing/2014/main" id="{925BE870-B09A-4167-BA3D-496F2F5885CE}"/>
              </a:ext>
            </a:extLst>
          </p:cNvPr>
          <p:cNvSpPr/>
          <p:nvPr/>
        </p:nvSpPr>
        <p:spPr>
          <a:xfrm rot="5400000">
            <a:off x="7080481" y="1360618"/>
            <a:ext cx="281367" cy="225033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5283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7" name="Content Placeholder 4">
            <a:extLst>
              <a:ext uri="{FF2B5EF4-FFF2-40B4-BE49-F238E27FC236}">
                <a16:creationId xmlns:a16="http://schemas.microsoft.com/office/drawing/2014/main" id="{FB843753-FCD8-404F-B31A-704317FA033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21600000">
            <a:off x="2514600" y="1759597"/>
            <a:ext cx="7360404" cy="1587428"/>
          </a:xfrm>
          <a:prstGeom prst="rect">
            <a:avLst/>
          </a:prstGeom>
        </p:spPr>
      </p:pic>
      <p:sp>
        <p:nvSpPr>
          <p:cNvPr id="10" name="Freeform 12">
            <a:extLst>
              <a:ext uri="{FF2B5EF4-FFF2-40B4-BE49-F238E27FC236}">
                <a16:creationId xmlns:a16="http://schemas.microsoft.com/office/drawing/2014/main" id="{34FC9FA9-E0CB-414D-B515-3B03A190D651}"/>
              </a:ext>
            </a:extLst>
          </p:cNvPr>
          <p:cNvSpPr/>
          <p:nvPr/>
        </p:nvSpPr>
        <p:spPr>
          <a:xfrm rot="4934170">
            <a:off x="6382190" y="322382"/>
            <a:ext cx="413988" cy="4491192"/>
          </a:xfrm>
          <a:custGeom>
            <a:avLst/>
            <a:gdLst>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816100 w 2463800"/>
              <a:gd name="connsiteY5" fmla="*/ 939800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772090 w 2463800"/>
              <a:gd name="connsiteY3" fmla="*/ 1626595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3800" h="4673600">
                <a:moveTo>
                  <a:pt x="0" y="4673600"/>
                </a:moveTo>
                <a:lnTo>
                  <a:pt x="838200" y="3200400"/>
                </a:lnTo>
                <a:lnTo>
                  <a:pt x="838200" y="2933700"/>
                </a:lnTo>
                <a:lnTo>
                  <a:pt x="1772090" y="1626595"/>
                </a:lnTo>
                <a:lnTo>
                  <a:pt x="1841500" y="1155700"/>
                </a:lnTo>
                <a:lnTo>
                  <a:pt x="1517933" y="813887"/>
                </a:lnTo>
                <a:lnTo>
                  <a:pt x="2311400" y="50800"/>
                </a:lnTo>
                <a:lnTo>
                  <a:pt x="2451100" y="0"/>
                </a:lnTo>
                <a:lnTo>
                  <a:pt x="2463800" y="25400"/>
                </a:lnTo>
              </a:path>
            </a:pathLst>
          </a:custGeom>
          <a:noFill/>
          <a:ln w="1016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TextBox 10">
            <a:extLst>
              <a:ext uri="{FF2B5EF4-FFF2-40B4-BE49-F238E27FC236}">
                <a16:creationId xmlns:a16="http://schemas.microsoft.com/office/drawing/2014/main" id="{C971B5B6-FD74-4C50-812E-EE55CBBB1B73}"/>
              </a:ext>
            </a:extLst>
          </p:cNvPr>
          <p:cNvSpPr txBox="1"/>
          <p:nvPr/>
        </p:nvSpPr>
        <p:spPr>
          <a:xfrm>
            <a:off x="4768567" y="2502545"/>
            <a:ext cx="41558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Z</a:t>
            </a:r>
            <a:endParaRPr lang="en-US" sz="6600" b="1" dirty="0">
              <a:solidFill>
                <a:srgbClr val="FFC000"/>
              </a:solidFill>
              <a:latin typeface="Arial" pitchFamily="34" charset="0"/>
              <a:cs typeface="Arial" pitchFamily="34" charset="0"/>
            </a:endParaRPr>
          </a:p>
        </p:txBody>
      </p:sp>
      <p:cxnSp>
        <p:nvCxnSpPr>
          <p:cNvPr id="12" name="Straight Connector 11">
            <a:extLst>
              <a:ext uri="{FF2B5EF4-FFF2-40B4-BE49-F238E27FC236}">
                <a16:creationId xmlns:a16="http://schemas.microsoft.com/office/drawing/2014/main" id="{564146A0-8FF9-4F84-8A5D-5513BACFACFE}"/>
              </a:ext>
            </a:extLst>
          </p:cNvPr>
          <p:cNvCxnSpPr/>
          <p:nvPr/>
        </p:nvCxnSpPr>
        <p:spPr>
          <a:xfrm rot="180000" flipH="1" flipV="1">
            <a:off x="5850045" y="2633511"/>
            <a:ext cx="13978" cy="29971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A6138C6-3B6E-4AE3-AB71-E09F726E40B5}"/>
              </a:ext>
            </a:extLst>
          </p:cNvPr>
          <p:cNvSpPr txBox="1"/>
          <p:nvPr/>
        </p:nvSpPr>
        <p:spPr>
          <a:xfrm>
            <a:off x="6008550" y="2660257"/>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Z-5</a:t>
            </a:r>
          </a:p>
        </p:txBody>
      </p:sp>
      <p:cxnSp>
        <p:nvCxnSpPr>
          <p:cNvPr id="14" name="Straight Connector 13">
            <a:extLst>
              <a:ext uri="{FF2B5EF4-FFF2-40B4-BE49-F238E27FC236}">
                <a16:creationId xmlns:a16="http://schemas.microsoft.com/office/drawing/2014/main" id="{0796CDCD-0FA0-4FA8-B833-A4A3E8B28CC7}"/>
              </a:ext>
            </a:extLst>
          </p:cNvPr>
          <p:cNvCxnSpPr/>
          <p:nvPr/>
        </p:nvCxnSpPr>
        <p:spPr>
          <a:xfrm rot="240000">
            <a:off x="7200431" y="2574767"/>
            <a:ext cx="28593" cy="35794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ECDC72B-EC6C-49CA-83DD-41965F6A077C}"/>
              </a:ext>
            </a:extLst>
          </p:cNvPr>
          <p:cNvSpPr txBox="1"/>
          <p:nvPr/>
        </p:nvSpPr>
        <p:spPr>
          <a:xfrm>
            <a:off x="7349770" y="266405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Z-7</a:t>
            </a:r>
          </a:p>
        </p:txBody>
      </p:sp>
      <p:cxnSp>
        <p:nvCxnSpPr>
          <p:cNvPr id="16" name="Straight Connector 15">
            <a:extLst>
              <a:ext uri="{FF2B5EF4-FFF2-40B4-BE49-F238E27FC236}">
                <a16:creationId xmlns:a16="http://schemas.microsoft.com/office/drawing/2014/main" id="{553764C8-FB0C-4267-8F0D-15B613E90C6A}"/>
              </a:ext>
            </a:extLst>
          </p:cNvPr>
          <p:cNvCxnSpPr/>
          <p:nvPr/>
        </p:nvCxnSpPr>
        <p:spPr>
          <a:xfrm rot="180000" flipH="1" flipV="1">
            <a:off x="8864074" y="2553598"/>
            <a:ext cx="19593" cy="32765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7E18D-F9C7-4E7C-B6A7-7112C72B3482}"/>
              </a:ext>
            </a:extLst>
          </p:cNvPr>
          <p:cNvSpPr txBox="1"/>
          <p:nvPr/>
        </p:nvSpPr>
        <p:spPr>
          <a:xfrm>
            <a:off x="9047776" y="256797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Z-10</a:t>
            </a:r>
          </a:p>
        </p:txBody>
      </p:sp>
      <p:cxnSp>
        <p:nvCxnSpPr>
          <p:cNvPr id="18" name="Straight Arrow Connector 17">
            <a:extLst>
              <a:ext uri="{FF2B5EF4-FFF2-40B4-BE49-F238E27FC236}">
                <a16:creationId xmlns:a16="http://schemas.microsoft.com/office/drawing/2014/main" id="{680C84BA-3744-4047-8E9C-8A066F6F87AE}"/>
              </a:ext>
            </a:extLst>
          </p:cNvPr>
          <p:cNvCxnSpPr>
            <a:cxnSpLocks/>
          </p:cNvCxnSpPr>
          <p:nvPr/>
        </p:nvCxnSpPr>
        <p:spPr>
          <a:xfrm flipH="1" flipV="1">
            <a:off x="6008550" y="3397540"/>
            <a:ext cx="392250" cy="8083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D9F875C-741C-4832-BA15-6906B497028A}"/>
              </a:ext>
            </a:extLst>
          </p:cNvPr>
          <p:cNvCxnSpPr>
            <a:cxnSpLocks/>
          </p:cNvCxnSpPr>
          <p:nvPr/>
        </p:nvCxnSpPr>
        <p:spPr>
          <a:xfrm flipH="1" flipV="1">
            <a:off x="7269182" y="3397541"/>
            <a:ext cx="263368" cy="8802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B10D102-39BC-4BF4-9898-D32D469B3579}"/>
              </a:ext>
            </a:extLst>
          </p:cNvPr>
          <p:cNvCxnSpPr>
            <a:cxnSpLocks/>
          </p:cNvCxnSpPr>
          <p:nvPr/>
        </p:nvCxnSpPr>
        <p:spPr>
          <a:xfrm flipH="1" flipV="1">
            <a:off x="8864571" y="3347027"/>
            <a:ext cx="27656" cy="9307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FD71AE8-93DD-4C92-8FCC-B91D0EE46B60}"/>
              </a:ext>
            </a:extLst>
          </p:cNvPr>
          <p:cNvSpPr txBox="1"/>
          <p:nvPr/>
        </p:nvSpPr>
        <p:spPr>
          <a:xfrm>
            <a:off x="4876801" y="4205923"/>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Y-5/K-5, Y-7/K-7, and Y-10 are directly opposite from their Z counterparts</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52549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nodeType="afterEffect">
                                  <p:stCondLst>
                                    <p:cond delay="250"/>
                                  </p:stCondLst>
                                  <p:childTnLst>
                                    <p:set>
                                      <p:cBhvr>
                                        <p:cTn id="35" dur="1" fill="hold">
                                          <p:stCondLst>
                                            <p:cond delay="0"/>
                                          </p:stCondLst>
                                        </p:cTn>
                                        <p:tgtEl>
                                          <p:spTgt spid="18"/>
                                        </p:tgtEl>
                                        <p:attrNameLst>
                                          <p:attrName>style.visibility</p:attrName>
                                        </p:attrNameLst>
                                      </p:cBhvr>
                                      <p:to>
                                        <p:strVal val="visible"/>
                                      </p:to>
                                    </p:set>
                                  </p:childTnLst>
                                </p:cTn>
                              </p:par>
                            </p:childTnLst>
                          </p:cTn>
                        </p:par>
                        <p:par>
                          <p:cTn id="36" fill="hold">
                            <p:stCondLst>
                              <p:cond delay="250"/>
                            </p:stCondLst>
                            <p:childTnLst>
                              <p:par>
                                <p:cTn id="37" presetID="1" presetClass="entr" presetSubtype="0" fill="hold" nodeType="afterEffect">
                                  <p:stCondLst>
                                    <p:cond delay="250"/>
                                  </p:stCondLst>
                                  <p:childTnLst>
                                    <p:set>
                                      <p:cBhvr>
                                        <p:cTn id="38" dur="1" fill="hold">
                                          <p:stCondLst>
                                            <p:cond delay="0"/>
                                          </p:stCondLst>
                                        </p:cTn>
                                        <p:tgtEl>
                                          <p:spTgt spid="19"/>
                                        </p:tgtEl>
                                        <p:attrNameLst>
                                          <p:attrName>style.visibility</p:attrName>
                                        </p:attrNameLst>
                                      </p:cBhvr>
                                      <p:to>
                                        <p:strVal val="visible"/>
                                      </p:to>
                                    </p:set>
                                  </p:childTnLst>
                                </p:cTn>
                              </p:par>
                            </p:childTnLst>
                          </p:cTn>
                        </p:par>
                        <p:par>
                          <p:cTn id="39" fill="hold">
                            <p:stCondLst>
                              <p:cond delay="500"/>
                            </p:stCondLst>
                            <p:childTnLst>
                              <p:par>
                                <p:cTn id="40" presetID="1" presetClass="entr" presetSubtype="0" fill="hold" nodeType="afterEffect">
                                  <p:stCondLst>
                                    <p:cond delay="250"/>
                                  </p:stCondLst>
                                  <p:childTnLst>
                                    <p:set>
                                      <p:cBhvr>
                                        <p:cTn id="41"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5" grpId="0" animBg="1"/>
      <p:bldP spid="17" grpId="0" animBg="1"/>
      <p:bldP spid="21"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60982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17643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45882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544193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15012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60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287765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22740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4303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75504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2449013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94810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541024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00530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Fire Stations</a:t>
            </a:r>
          </a:p>
        </p:txBody>
      </p:sp>
      <p:pic>
        <p:nvPicPr>
          <p:cNvPr id="4" name="Picture 3" descr="Diagram, engineering drawing&#10;&#10;Description automatically generated">
            <a:extLst>
              <a:ext uri="{FF2B5EF4-FFF2-40B4-BE49-F238E27FC236}">
                <a16:creationId xmlns:a16="http://schemas.microsoft.com/office/drawing/2014/main" id="{7E37625F-2E7D-48B0-8ABC-4B5C2B1E8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71600"/>
            <a:ext cx="7306695" cy="5486400"/>
          </a:xfrm>
          <a:prstGeom prst="rect">
            <a:avLst/>
          </a:prstGeom>
        </p:spPr>
      </p:pic>
      <p:sp>
        <p:nvSpPr>
          <p:cNvPr id="12" name="TextBox 11">
            <a:extLst>
              <a:ext uri="{FF2B5EF4-FFF2-40B4-BE49-F238E27FC236}">
                <a16:creationId xmlns:a16="http://schemas.microsoft.com/office/drawing/2014/main" id="{090B30A0-177C-4FFB-B0B0-AFF86C9B70B2}"/>
              </a:ext>
            </a:extLst>
          </p:cNvPr>
          <p:cNvSpPr txBox="1"/>
          <p:nvPr/>
        </p:nvSpPr>
        <p:spPr>
          <a:xfrm>
            <a:off x="6192754" y="1822437"/>
            <a:ext cx="1225007"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3</a:t>
            </a:r>
          </a:p>
        </p:txBody>
      </p:sp>
      <p:sp>
        <p:nvSpPr>
          <p:cNvPr id="13" name="Rectangle 12">
            <a:extLst>
              <a:ext uri="{FF2B5EF4-FFF2-40B4-BE49-F238E27FC236}">
                <a16:creationId xmlns:a16="http://schemas.microsoft.com/office/drawing/2014/main" id="{9B9B0445-9BEB-4D5E-B841-383B4B27A731}"/>
              </a:ext>
            </a:extLst>
          </p:cNvPr>
          <p:cNvSpPr/>
          <p:nvPr/>
        </p:nvSpPr>
        <p:spPr bwMode="auto">
          <a:xfrm>
            <a:off x="5934675" y="2087125"/>
            <a:ext cx="125256" cy="129969"/>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Tree>
    <p:extLst>
      <p:ext uri="{BB962C8B-B14F-4D97-AF65-F5344CB8AC3E}">
        <p14:creationId xmlns:p14="http://schemas.microsoft.com/office/powerpoint/2010/main" val="135386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1319470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191445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6975054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361400294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83149790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Introduction</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Hours of Operation and Scheduling</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Access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Ingress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within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at Alternate Locations</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Safety</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2000" b="0" i="0" u="none" strike="noStrike" kern="1200" cap="none" spc="0" normalizeH="0" baseline="0" noProof="0" dirty="0">
                <a:ln>
                  <a:noFill/>
                </a:ln>
                <a:solidFill>
                  <a:srgbClr val="000000"/>
                </a:solidFill>
                <a:effectLst/>
                <a:uLnTx/>
                <a:uFillTx/>
                <a:latin typeface="Arial"/>
                <a:ea typeface="ＭＳ Ｐゴシック"/>
                <a:cs typeface="+mn-cs"/>
              </a:rPr>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All run-ups should be conducted at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Designed to minimize the acoustic impact of ground run-ups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Lined with acoustic panels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Can accommodate aircraft up to a B747-8</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itchFamily="18" charset="0"/>
              <a:ea typeface="ＭＳ Ｐゴシック"/>
              <a:cs typeface="+mn-cs"/>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available for use 24 hours per 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During snow events the GRE may be closed.</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Each run-up must be pre-arranged with Airfield Operations at 734-942-3685.</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562100" y="3429000"/>
            <a:ext cx="9067800" cy="2678298"/>
          </a:xfrm>
          <a:prstGeom prst="rect">
            <a:avLst/>
          </a:prstGeom>
          <a:noFill/>
          <a:ln w="9525">
            <a:noFill/>
            <a:miter lim="800000"/>
            <a:headEnd/>
            <a:tailEnd/>
          </a:ln>
        </p:spPr>
        <p:txBody>
          <a:bodyPr wrap="square" lIns="92075" tIns="46038" rIns="92075" bIns="46038">
            <a:spAutoFit/>
          </a:bodyPr>
          <a:lstStyle/>
          <a:p>
            <a:r>
              <a:rPr lang="en-US" dirty="0"/>
              <a:t>A B757-300 or smaller or with an aircraft with a wingspan up to 125 feet may taxi into and out of the GRE.</a:t>
            </a:r>
            <a:endParaRPr lang="en-US" b="1" dirty="0"/>
          </a:p>
          <a:p>
            <a:pPr marL="800100" lvl="1" indent="-342900">
              <a:spcBef>
                <a:spcPts val="600"/>
              </a:spcBef>
              <a:buFont typeface="Arial" panose="020B0604020202020204" pitchFamily="34" charset="0"/>
              <a:buChar char="•"/>
            </a:pPr>
            <a:r>
              <a:rPr lang="en-US" sz="1600" dirty="0"/>
              <a:t>Call the FAA Control Tower for clearance to taxi to the GRE.</a:t>
            </a:r>
          </a:p>
          <a:p>
            <a:pPr marL="800100" lvl="1" indent="-342900">
              <a:spcBef>
                <a:spcPts val="600"/>
              </a:spcBef>
              <a:buFont typeface="Arial" panose="020B0604020202020204" pitchFamily="34" charset="0"/>
              <a:buChar char="•"/>
            </a:pPr>
            <a:r>
              <a:rPr lang="en-US" sz="1600" dirty="0"/>
              <a:t>Taxi to the GRE.</a:t>
            </a:r>
          </a:p>
          <a:p>
            <a:pPr marL="800100" lvl="1" indent="-342900">
              <a:spcBef>
                <a:spcPts val="600"/>
              </a:spcBef>
              <a:buFont typeface="Arial" panose="020B0604020202020204" pitchFamily="34" charset="0"/>
              <a:buChar char="•"/>
            </a:pPr>
            <a:r>
              <a:rPr lang="en-US" sz="1600" dirty="0"/>
              <a:t>Once the run-up is complete notify Airfield Operations at 734-942-3685. </a:t>
            </a:r>
          </a:p>
          <a:p>
            <a:pPr marL="800100" lvl="1" indent="-342900">
              <a:spcBef>
                <a:spcPts val="600"/>
              </a:spcBef>
              <a:buFont typeface="Arial" panose="020B0604020202020204" pitchFamily="34" charset="0"/>
              <a:buChar char="•"/>
            </a:pPr>
            <a:r>
              <a:rPr lang="en-US" sz="1600" dirty="0"/>
              <a:t>Call the FAA Control Tower for clearance to leave the GRE. </a:t>
            </a:r>
          </a:p>
          <a:p>
            <a:pPr marL="800100" lvl="1" indent="-342900">
              <a:spcBef>
                <a:spcPts val="600"/>
              </a:spcBef>
              <a:buFont typeface="Arial" panose="020B0604020202020204" pitchFamily="34" charset="0"/>
              <a:buChar char="•"/>
            </a:pPr>
            <a:r>
              <a:rPr lang="en-US" sz="1600" dirty="0"/>
              <a:t>Report any damage or unsafe conditions.</a:t>
            </a:r>
          </a:p>
          <a:p>
            <a:pPr marL="457200" indent="-457200">
              <a:spcBef>
                <a:spcPct val="50000"/>
              </a:spcBef>
              <a:buFont typeface="Wingdings" pitchFamily="2" charset="2"/>
              <a:buChar char="Q"/>
            </a:pPr>
            <a:endParaRPr lang="en-US" b="1" dirty="0">
              <a:latin typeface="Tahoma"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4033837" y="1307472"/>
            <a:ext cx="4124325" cy="2028825"/>
          </a:xfrm>
          <a:prstGeom prst="rect">
            <a:avLst/>
          </a:prstGeom>
          <a:noFill/>
          <a:ln w="9525">
            <a:noFill/>
            <a:miter lim="800000"/>
            <a:headEnd/>
            <a:tailEnd/>
          </a:ln>
        </p:spPr>
      </p:pic>
      <p:sp>
        <p:nvSpPr>
          <p:cNvPr id="7" name="Title 1">
            <a:extLst>
              <a:ext uri="{FF2B5EF4-FFF2-40B4-BE49-F238E27FC236}">
                <a16:creationId xmlns:a16="http://schemas.microsoft.com/office/drawing/2014/main" id="{3DAB5741-1CF2-4AFC-9FB5-72293485026D}"/>
              </a:ext>
            </a:extLst>
          </p:cNvPr>
          <p:cNvSpPr>
            <a:spLocks noGrp="1" noChangeArrowheads="1"/>
          </p:cNvSpPr>
          <p:nvPr>
            <p:ph type="title"/>
          </p:nvPr>
        </p:nvSpPr>
        <p:spPr>
          <a:xfrm>
            <a:off x="203200" y="0"/>
            <a:ext cx="10363200" cy="787400"/>
          </a:xfrm>
        </p:spPr>
        <p:txBody>
          <a:bodyPr/>
          <a:lstStyle/>
          <a:p>
            <a:r>
              <a:rPr lang="en-US" altLang="en-US" sz="2400" dirty="0"/>
              <a:t>Aircraft Access – Run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4098"/>
                                        </p:tgtEl>
                                        <p:attrNameLst>
                                          <p:attrName>style.visibility</p:attrName>
                                        </p:attrNameLst>
                                      </p:cBhvr>
                                      <p:to>
                                        <p:strVal val="visible"/>
                                      </p:to>
                                    </p:set>
                                    <p:animEffect transition="in" filter="slide(fromRight)">
                                      <p:cBhvr>
                                        <p:cTn id="7" dur="500"/>
                                        <p:tgtEl>
                                          <p:spTgt spid="4098"/>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par>
                          <p:cTn id="16" fill="hold">
                            <p:stCondLst>
                              <p:cond delay="2500"/>
                            </p:stCondLst>
                            <p:childTnLst>
                              <p:par>
                                <p:cTn id="17" presetID="12" presetClass="entr" presetSubtype="4"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slide(fromBottom)">
                                      <p:cBhvr>
                                        <p:cTn id="19" dur="500"/>
                                        <p:tgtEl>
                                          <p:spTgt spid="9">
                                            <p:txEl>
                                              <p:pRg st="2" end="2"/>
                                            </p:txEl>
                                          </p:spTgt>
                                        </p:tgtEl>
                                      </p:cBhvr>
                                    </p:animEffect>
                                  </p:childTnLst>
                                </p:cTn>
                              </p:par>
                            </p:childTnLst>
                          </p:cTn>
                        </p:par>
                        <p:par>
                          <p:cTn id="20" fill="hold">
                            <p:stCondLst>
                              <p:cond delay="3000"/>
                            </p:stCondLst>
                            <p:childTnLst>
                              <p:par>
                                <p:cTn id="21" presetID="12" presetClass="entr" presetSubtype="4" fill="hold" nodeType="after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slide(fromBottom)">
                                      <p:cBhvr>
                                        <p:cTn id="23" dur="500"/>
                                        <p:tgtEl>
                                          <p:spTgt spid="9">
                                            <p:txEl>
                                              <p:pRg st="3" end="3"/>
                                            </p:txEl>
                                          </p:spTgt>
                                        </p:tgtEl>
                                      </p:cBhvr>
                                    </p:animEffect>
                                  </p:childTnLst>
                                </p:cTn>
                              </p:par>
                            </p:childTnLst>
                          </p:cTn>
                        </p:par>
                        <p:par>
                          <p:cTn id="24" fill="hold">
                            <p:stCondLst>
                              <p:cond delay="3500"/>
                            </p:stCondLst>
                            <p:childTnLst>
                              <p:par>
                                <p:cTn id="25" presetID="12" presetClass="entr" presetSubtype="4" fill="hold"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slide(fromBottom)">
                                      <p:cBhvr>
                                        <p:cTn id="27" dur="500"/>
                                        <p:tgtEl>
                                          <p:spTgt spid="9">
                                            <p:txEl>
                                              <p:pRg st="4" end="4"/>
                                            </p:txEl>
                                          </p:spTgt>
                                        </p:tgtEl>
                                      </p:cBhvr>
                                    </p:animEffect>
                                  </p:childTnLst>
                                </p:cTn>
                              </p:par>
                            </p:childTnLst>
                          </p:cTn>
                        </p:par>
                        <p:par>
                          <p:cTn id="28" fill="hold">
                            <p:stCondLst>
                              <p:cond delay="4000"/>
                            </p:stCondLst>
                            <p:childTnLst>
                              <p:par>
                                <p:cTn id="29" presetID="12" presetClass="entr" presetSubtype="4" fill="hold" nodeType="after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slide(fromBottom)">
                                      <p:cBhvr>
                                        <p:cTn id="31"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650463"/>
          </a:xfrm>
          <a:prstGeom prst="rect">
            <a:avLst/>
          </a:prstGeom>
        </p:spPr>
      </p:pic>
      <p:sp>
        <p:nvSpPr>
          <p:cNvPr id="8" name="Text Box 3"/>
          <p:cNvSpPr txBox="1">
            <a:spLocks noChangeArrowheads="1"/>
          </p:cNvSpPr>
          <p:nvPr/>
        </p:nvSpPr>
        <p:spPr bwMode="auto">
          <a:xfrm>
            <a:off x="4180513" y="1135624"/>
            <a:ext cx="3084214" cy="338554"/>
          </a:xfrm>
          <a:prstGeom prst="rect">
            <a:avLst/>
          </a:prstGeom>
          <a:noFill/>
          <a:ln w="9525">
            <a:noFill/>
            <a:miter lim="800000"/>
            <a:headEnd/>
            <a:tailEnd/>
          </a:ln>
        </p:spPr>
        <p:txBody>
          <a:bodyPr wrap="square">
            <a:spAutoFit/>
          </a:bodyPr>
          <a:lstStyle/>
          <a:p>
            <a:pPr algn="ctr">
              <a:spcBef>
                <a:spcPct val="50000"/>
              </a:spcBef>
            </a:pPr>
            <a:r>
              <a:rPr lang="en-US" sz="1600" dirty="0">
                <a:latin typeface="Tahoma" pitchFamily="34" charset="0"/>
                <a:cs typeface="Tahoma" pitchFamily="34" charset="0"/>
              </a:rPr>
              <a:t>B757-300, turnaround example</a:t>
            </a:r>
          </a:p>
        </p:txBody>
      </p:sp>
      <p:pic>
        <p:nvPicPr>
          <p:cNvPr id="9" name="Picture 8" descr="B757.png"/>
          <p:cNvPicPr>
            <a:picLocks noChangeAspect="1"/>
          </p:cNvPicPr>
          <p:nvPr/>
        </p:nvPicPr>
        <p:blipFill>
          <a:blip r:embed="rId3" cstate="print"/>
          <a:stretch>
            <a:fillRect/>
          </a:stretch>
        </p:blipFill>
        <p:spPr>
          <a:xfrm rot="10800000">
            <a:off x="1508760" y="3063240"/>
            <a:ext cx="2875262" cy="2286000"/>
          </a:xfrm>
          <a:prstGeom prst="rect">
            <a:avLst/>
          </a:prstGeom>
        </p:spPr>
      </p:pic>
      <p:sp>
        <p:nvSpPr>
          <p:cNvPr id="7" name="Right Arrow 6"/>
          <p:cNvSpPr/>
          <p:nvPr/>
        </p:nvSpPr>
        <p:spPr bwMode="auto">
          <a:xfrm>
            <a:off x="421386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Right Arrow 9"/>
          <p:cNvSpPr/>
          <p:nvPr/>
        </p:nvSpPr>
        <p:spPr bwMode="auto">
          <a:xfrm>
            <a:off x="472440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1" name="Right Arrow 10"/>
          <p:cNvSpPr/>
          <p:nvPr/>
        </p:nvSpPr>
        <p:spPr bwMode="auto">
          <a:xfrm rot="1079273">
            <a:off x="5206996" y="4095614"/>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2" name="Right Arrow 11"/>
          <p:cNvSpPr/>
          <p:nvPr/>
        </p:nvSpPr>
        <p:spPr bwMode="auto">
          <a:xfrm rot="1870574">
            <a:off x="5661819" y="430257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3" name="Right Arrow 12"/>
          <p:cNvSpPr/>
          <p:nvPr/>
        </p:nvSpPr>
        <p:spPr bwMode="auto">
          <a:xfrm rot="1306921">
            <a:off x="6096158" y="4521389"/>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4" name="Right Arrow 13"/>
          <p:cNvSpPr/>
          <p:nvPr/>
        </p:nvSpPr>
        <p:spPr bwMode="auto">
          <a:xfrm rot="264508">
            <a:off x="6563271" y="465615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5" name="Right Arrow 14"/>
          <p:cNvSpPr/>
          <p:nvPr/>
        </p:nvSpPr>
        <p:spPr bwMode="auto">
          <a:xfrm>
            <a:off x="7094220" y="4657701"/>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Right Arrow 15"/>
          <p:cNvSpPr/>
          <p:nvPr/>
        </p:nvSpPr>
        <p:spPr bwMode="auto">
          <a:xfrm>
            <a:off x="76352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0" name="Rounded Rectangle 19"/>
          <p:cNvSpPr/>
          <p:nvPr/>
        </p:nvSpPr>
        <p:spPr bwMode="auto">
          <a:xfrm>
            <a:off x="6553200" y="51816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Perform minimum radius turn.</a:t>
            </a:r>
          </a:p>
        </p:txBody>
      </p:sp>
      <p:sp>
        <p:nvSpPr>
          <p:cNvPr id="24" name="Rounded Rectangle 23"/>
          <p:cNvSpPr/>
          <p:nvPr/>
        </p:nvSpPr>
        <p:spPr bwMode="auto">
          <a:xfrm>
            <a:off x="4724400" y="26670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when aircraft is straight. </a:t>
            </a:r>
          </a:p>
        </p:txBody>
      </p:sp>
      <p:pic>
        <p:nvPicPr>
          <p:cNvPr id="25" name="Picture 24" descr="B757.png"/>
          <p:cNvPicPr>
            <a:picLocks noChangeAspect="1"/>
          </p:cNvPicPr>
          <p:nvPr/>
        </p:nvPicPr>
        <p:blipFill>
          <a:blip r:embed="rId3" cstate="print"/>
          <a:stretch>
            <a:fillRect/>
          </a:stretch>
        </p:blipFill>
        <p:spPr>
          <a:xfrm>
            <a:off x="5722620" y="2662253"/>
            <a:ext cx="2875262" cy="2286000"/>
          </a:xfrm>
          <a:prstGeom prst="rect">
            <a:avLst/>
          </a:prstGeom>
        </p:spPr>
      </p:pic>
      <p:sp>
        <p:nvSpPr>
          <p:cNvPr id="26" name="Right Arrow 25"/>
          <p:cNvSpPr/>
          <p:nvPr/>
        </p:nvSpPr>
        <p:spPr bwMode="auto">
          <a:xfrm>
            <a:off x="82067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2" name="U-Turn Arrow 21"/>
          <p:cNvSpPr/>
          <p:nvPr/>
        </p:nvSpPr>
        <p:spPr bwMode="auto">
          <a:xfrm rot="5400000" flipH="1">
            <a:off x="7924800" y="3886200"/>
            <a:ext cx="1295400" cy="685800"/>
          </a:xfrm>
          <a:prstGeom prst="uturn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1" name="TextBox 20"/>
          <p:cNvSpPr txBox="1"/>
          <p:nvPr/>
        </p:nvSpPr>
        <p:spPr>
          <a:xfrm>
            <a:off x="1621310" y="1639410"/>
            <a:ext cx="5410200" cy="646331"/>
          </a:xfrm>
          <a:prstGeom prst="rect">
            <a:avLst/>
          </a:prstGeom>
          <a:noFill/>
          <a:ln>
            <a:noFill/>
          </a:ln>
        </p:spPr>
        <p:txBody>
          <a:bodyPr wrap="square" rtlCol="0">
            <a:spAutoFit/>
          </a:bodyPr>
          <a:lstStyle/>
          <a:p>
            <a:r>
              <a:rPr lang="en-US" dirty="0">
                <a:solidFill>
                  <a:schemeClr val="accent6">
                    <a:lumMod val="20000"/>
                    <a:lumOff val="80000"/>
                  </a:schemeClr>
                </a:solidFill>
              </a:rPr>
              <a:t>Must be parallel to centerline, but does not need to be </a:t>
            </a:r>
            <a:r>
              <a:rPr lang="en-US" b="1" dirty="0">
                <a:solidFill>
                  <a:schemeClr val="accent6">
                    <a:lumMod val="20000"/>
                    <a:lumOff val="80000"/>
                  </a:schemeClr>
                </a:solidFill>
              </a:rPr>
              <a:t>on</a:t>
            </a:r>
            <a:r>
              <a:rPr lang="en-US" dirty="0">
                <a:solidFill>
                  <a:schemeClr val="accent6">
                    <a:lumMod val="20000"/>
                    <a:lumOff val="80000"/>
                  </a:schemeClr>
                </a:solidFill>
              </a:rPr>
              <a:t> centerline</a:t>
            </a:r>
          </a:p>
        </p:txBody>
      </p:sp>
      <p:sp>
        <p:nvSpPr>
          <p:cNvPr id="23" name="Title 1">
            <a:extLst>
              <a:ext uri="{FF2B5EF4-FFF2-40B4-BE49-F238E27FC236}">
                <a16:creationId xmlns:a16="http://schemas.microsoft.com/office/drawing/2014/main" id="{20B5B6DF-3576-4F7B-889A-B02A3406C019}"/>
              </a:ext>
            </a:extLst>
          </p:cNvPr>
          <p:cNvSpPr>
            <a:spLocks noGrp="1" noChangeArrowheads="1"/>
          </p:cNvSpPr>
          <p:nvPr>
            <p:ph type="title"/>
          </p:nvPr>
        </p:nvSpPr>
        <p:spPr>
          <a:xfrm>
            <a:off x="203200" y="0"/>
            <a:ext cx="10363200" cy="787400"/>
          </a:xfrm>
        </p:spPr>
        <p:txBody>
          <a:bodyPr/>
          <a:lstStyle/>
          <a:p>
            <a:r>
              <a:rPr lang="en-US" altLang="en-US" sz="2400" dirty="0"/>
              <a:t>Aircraft Ingress –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1" presetClass="exit" presetSubtype="0" fill="hold" grpId="1" nodeType="withEffect">
                                  <p:stCondLst>
                                    <p:cond delay="1500"/>
                                  </p:stCondLst>
                                  <p:childTnLst>
                                    <p:set>
                                      <p:cBhvr>
                                        <p:cTn id="50" dur="1" fill="hold">
                                          <p:stCondLst>
                                            <p:cond delay="0"/>
                                          </p:stCondLst>
                                        </p:cTn>
                                        <p:tgtEl>
                                          <p:spTgt spid="20"/>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6"/>
                                        </p:tgtEl>
                                        <p:attrNameLst>
                                          <p:attrName>style.visibility</p:attrName>
                                        </p:attrNameLst>
                                      </p:cBhvr>
                                      <p:to>
                                        <p:strVal val="hidden"/>
                                      </p:to>
                                    </p:set>
                                  </p:childTnLst>
                                </p:cTn>
                              </p:par>
                            </p:childTnLst>
                          </p:cTn>
                        </p:par>
                        <p:par>
                          <p:cTn id="53" fill="hold">
                            <p:stCondLst>
                              <p:cond delay="6000"/>
                            </p:stCondLst>
                            <p:childTnLst>
                              <p:par>
                                <p:cTn id="54" presetID="1"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childTnLst>
                                </p:cTn>
                              </p:par>
                              <p:par>
                                <p:cTn id="60" presetID="1" presetClass="exit" presetSubtype="0" fill="hold" nodeType="withEffect">
                                  <p:stCondLst>
                                    <p:cond delay="0"/>
                                  </p:stCondLst>
                                  <p:childTnLst>
                                    <p:set>
                                      <p:cBhvr>
                                        <p:cTn id="61" dur="1" fill="hold">
                                          <p:stCondLst>
                                            <p:cond delay="0"/>
                                          </p:stCondLst>
                                        </p:cTn>
                                        <p:tgtEl>
                                          <p:spTgt spid="9"/>
                                        </p:tgtEl>
                                        <p:attrNameLst>
                                          <p:attrName>style.visibility</p:attrName>
                                        </p:attrNameLst>
                                      </p:cBhvr>
                                      <p:to>
                                        <p:strVal val="hidden"/>
                                      </p:to>
                                    </p:set>
                                  </p:childTnLst>
                                </p:cTn>
                              </p:par>
                            </p:childTnLst>
                          </p:cTn>
                        </p:par>
                        <p:par>
                          <p:cTn id="62" fill="hold">
                            <p:stCondLst>
                              <p:cond delay="7000"/>
                            </p:stCondLst>
                            <p:childTnLst>
                              <p:par>
                                <p:cTn id="63" presetID="12" presetClass="entr" presetSubtype="2" fill="hold" grpId="0" nodeType="after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slide(fromRight)">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0" grpId="0" animBg="1"/>
      <p:bldP spid="11" grpId="0" animBg="1"/>
      <p:bldP spid="12" grpId="0" animBg="1"/>
      <p:bldP spid="13" grpId="0" animBg="1"/>
      <p:bldP spid="14" grpId="0" animBg="1"/>
      <p:bldP spid="15" grpId="0" animBg="1"/>
      <p:bldP spid="16" grpId="0" animBg="1"/>
      <p:bldP spid="20" grpId="0" animBg="1"/>
      <p:bldP spid="20" grpId="1" animBg="1"/>
      <p:bldP spid="24" grpId="0" animBg="1"/>
      <p:bldP spid="26" grpId="0" animBg="1"/>
      <p:bldP spid="26" grpId="1" animBg="1"/>
      <p:bldP spid="22" grpId="0" animBg="1"/>
      <p:bldP spid="21"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towed to the GRE via a tug using a towbar shall:</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Contact Airfield Operations at 734-942-3685 for an escort.</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Being escorted proceed to the GRE.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Position the aircraft in the GRE safely.  Use wing walkers if possible.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Notify Airfield Operations when the aircraft run-up is complete. </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Wait for Airfield Operations escort you back.</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B747-400, pushback operation, GRE wing walkers</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B757-300, pushback operation</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High power run-ups should be conducted in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wind conditions do not allow the GRE to be used, the alternate run-up location is the apron immediately in front of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Under no circumstances should a run-up be performed with the engines pointed toward the GRE side walls.</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dirty="0">
                <a:ln>
                  <a:noFill/>
                </a:ln>
                <a:solidFill>
                  <a:srgbClr val="000000"/>
                </a:solidFill>
                <a:effectLst/>
                <a:uLnTx/>
                <a:uFillTx/>
                <a:latin typeface="Arial"/>
                <a:ea typeface="ＭＳ Ｐゴシック"/>
                <a:cs typeface="+mn-cs"/>
              </a:rPr>
              <a:t>NEVER</a:t>
            </a:r>
            <a:r>
              <a:rPr kumimoji="0" lang="en-US" sz="1200" b="1" i="0" u="none" strike="noStrike" kern="1200" cap="none" spc="0" normalizeH="0" baseline="0" noProof="0" dirty="0">
                <a:ln>
                  <a:noFill/>
                </a:ln>
                <a:solidFill>
                  <a:srgbClr val="000000"/>
                </a:solidFill>
                <a:effectLst/>
                <a:uLnTx/>
                <a:uFillTx/>
                <a:latin typeface="Arial"/>
                <a:ea typeface="ＭＳ Ｐゴシック"/>
                <a:cs typeface="+mn-cs"/>
              </a:rPr>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features two egress doors. </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Emergency Egress Doors provide a quick escape route.</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Both side walls have a cabinet with a dry chemical fire extinguisher. </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Operational lights should be activated for all run-ups, 24h/day.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FFFF00"/>
                </a:solidFill>
              </a:ln>
              <a:solidFill>
                <a:srgbClr val="FF0000"/>
              </a:solidFill>
              <a:effectLst/>
              <a:uLnTx/>
              <a:uFillTx/>
              <a:latin typeface="Arial" charset="0"/>
              <a:ea typeface="ＭＳ Ｐゴシック" pitchFamily="1" charset="-128"/>
              <a:cs typeface="+mn-cs"/>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TotalTime>
  <Words>5836</Words>
  <Application>Microsoft Office PowerPoint</Application>
  <PresentationFormat>Widescreen</PresentationFormat>
  <Paragraphs>996</Paragraphs>
  <Slides>135</Slides>
  <Notes>113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3</vt:i4>
      </vt:variant>
      <vt:variant>
        <vt:lpstr>Slide Titles</vt:lpstr>
      </vt:variant>
      <vt:variant>
        <vt:i4>135</vt:i4>
      </vt:variant>
    </vt:vector>
  </HeadingPairs>
  <TitlesOfParts>
    <vt:vector size="146" baseType="lpstr">
      <vt:lpstr>Arial</vt:lpstr>
      <vt:lpstr>Arial Rounded MT Bold</vt:lpstr>
      <vt:lpstr>Calibri</vt:lpstr>
      <vt:lpstr>Tahoma</vt:lpstr>
      <vt:lpstr>Times New Roman</vt:lpstr>
      <vt:lpstr>Webdings</vt:lpstr>
      <vt:lpstr>Wingdings</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What’s a Read Back? AND What do you need to know about them?</vt:lpstr>
      <vt:lpstr>What do ATCT Controllers expect to hear when you make initial contact with them?</vt:lpstr>
      <vt:lpstr>Communication Example #1 – United</vt:lpstr>
      <vt:lpstr>Communication Example #1 (Continued) – United</vt:lpstr>
      <vt:lpstr>Communication Example #2 – United</vt:lpstr>
      <vt:lpstr>Communication Example #2 (Continued) – United</vt:lpstr>
      <vt:lpstr>Communication Example #3 – United</vt:lpstr>
      <vt:lpstr>Communication Example #3 (Continued) – United</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A</vt:lpstr>
      <vt:lpstr>Taxiway A</vt:lpstr>
      <vt:lpstr>Taxiway Z</vt:lpstr>
      <vt:lpstr>Taxiway Z</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Fire Stations</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Run Taxi</vt:lpstr>
      <vt:lpstr>Aircraft Ingress – Taxi</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11</cp:revision>
  <dcterms:created xsi:type="dcterms:W3CDTF">2022-07-09T17:18:45Z</dcterms:created>
  <dcterms:modified xsi:type="dcterms:W3CDTF">2023-07-10T15:57:29Z</dcterms:modified>
</cp:coreProperties>
</file>