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vml" ContentType="application/vnd.openxmlformats-officedocument.vmlDrawing"/>
  <Default Extension="wdp" ContentType="image/vnd.ms-photo"/>
  <Default Extension="wmf" ContentType="image/x-wmf"/>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5" r:id="rId2"/>
  </p:sldMasterIdLst>
  <p:notesMasterIdLst>
    <p:notesMasterId r:id="rId132"/>
  </p:notesMasterIdLst>
  <p:sldIdLst>
    <p:sldId id="257" r:id="rId3"/>
    <p:sldId id="339" r:id="rId4"/>
    <p:sldId id="340" r:id="rId5"/>
    <p:sldId id="1205" r:id="rId6"/>
    <p:sldId id="1206" r:id="rId7"/>
    <p:sldId id="1284" r:id="rId8"/>
    <p:sldId id="341" r:id="rId9"/>
    <p:sldId id="342" r:id="rId10"/>
    <p:sldId id="343" r:id="rId11"/>
    <p:sldId id="344" r:id="rId12"/>
    <p:sldId id="345" r:id="rId13"/>
    <p:sldId id="346" r:id="rId14"/>
    <p:sldId id="347" r:id="rId15"/>
    <p:sldId id="348" r:id="rId16"/>
    <p:sldId id="349" r:id="rId17"/>
    <p:sldId id="350" r:id="rId18"/>
    <p:sldId id="351" r:id="rId19"/>
    <p:sldId id="352" r:id="rId20"/>
    <p:sldId id="353" r:id="rId21"/>
    <p:sldId id="354" r:id="rId22"/>
    <p:sldId id="355" r:id="rId23"/>
    <p:sldId id="356" r:id="rId24"/>
    <p:sldId id="357" r:id="rId25"/>
    <p:sldId id="358" r:id="rId26"/>
    <p:sldId id="359" r:id="rId27"/>
    <p:sldId id="360" r:id="rId28"/>
    <p:sldId id="361" r:id="rId29"/>
    <p:sldId id="362" r:id="rId30"/>
    <p:sldId id="1207" r:id="rId31"/>
    <p:sldId id="365" r:id="rId32"/>
    <p:sldId id="366" r:id="rId33"/>
    <p:sldId id="367" r:id="rId34"/>
    <p:sldId id="368" r:id="rId35"/>
    <p:sldId id="369" r:id="rId36"/>
    <p:sldId id="370" r:id="rId37"/>
    <p:sldId id="371" r:id="rId38"/>
    <p:sldId id="372" r:id="rId39"/>
    <p:sldId id="373" r:id="rId40"/>
    <p:sldId id="375" r:id="rId41"/>
    <p:sldId id="383" r:id="rId42"/>
    <p:sldId id="376" r:id="rId43"/>
    <p:sldId id="374" r:id="rId44"/>
    <p:sldId id="377" r:id="rId45"/>
    <p:sldId id="378" r:id="rId46"/>
    <p:sldId id="379" r:id="rId47"/>
    <p:sldId id="380" r:id="rId48"/>
    <p:sldId id="382" r:id="rId49"/>
    <p:sldId id="1289" r:id="rId50"/>
    <p:sldId id="385" r:id="rId51"/>
    <p:sldId id="386" r:id="rId52"/>
    <p:sldId id="387" r:id="rId53"/>
    <p:sldId id="388" r:id="rId54"/>
    <p:sldId id="389" r:id="rId55"/>
    <p:sldId id="390" r:id="rId56"/>
    <p:sldId id="1118" r:id="rId57"/>
    <p:sldId id="1119" r:id="rId58"/>
    <p:sldId id="1120" r:id="rId59"/>
    <p:sldId id="1121" r:id="rId60"/>
    <p:sldId id="1122" r:id="rId61"/>
    <p:sldId id="1030" r:id="rId62"/>
    <p:sldId id="1127" r:id="rId63"/>
    <p:sldId id="1128" r:id="rId64"/>
    <p:sldId id="1124" r:id="rId65"/>
    <p:sldId id="1125" r:id="rId66"/>
    <p:sldId id="1233" r:id="rId67"/>
    <p:sldId id="1234" r:id="rId68"/>
    <p:sldId id="1235" r:id="rId69"/>
    <p:sldId id="1236" r:id="rId70"/>
    <p:sldId id="1237" r:id="rId71"/>
    <p:sldId id="1126" r:id="rId72"/>
    <p:sldId id="1129" r:id="rId73"/>
    <p:sldId id="391" r:id="rId74"/>
    <p:sldId id="384" r:id="rId75"/>
    <p:sldId id="392" r:id="rId76"/>
    <p:sldId id="393" r:id="rId77"/>
    <p:sldId id="394" r:id="rId78"/>
    <p:sldId id="396" r:id="rId79"/>
    <p:sldId id="395" r:id="rId80"/>
    <p:sldId id="397" r:id="rId81"/>
    <p:sldId id="398" r:id="rId82"/>
    <p:sldId id="399" r:id="rId83"/>
    <p:sldId id="400" r:id="rId84"/>
    <p:sldId id="401" r:id="rId85"/>
    <p:sldId id="402" r:id="rId86"/>
    <p:sldId id="1130" r:id="rId87"/>
    <p:sldId id="1163" r:id="rId88"/>
    <p:sldId id="1164" r:id="rId89"/>
    <p:sldId id="1169" r:id="rId90"/>
    <p:sldId id="1170" r:id="rId91"/>
    <p:sldId id="1171" r:id="rId92"/>
    <p:sldId id="1172" r:id="rId93"/>
    <p:sldId id="1173" r:id="rId94"/>
    <p:sldId id="1174" r:id="rId95"/>
    <p:sldId id="1175" r:id="rId96"/>
    <p:sldId id="1176" r:id="rId97"/>
    <p:sldId id="1177" r:id="rId98"/>
    <p:sldId id="1179" r:id="rId99"/>
    <p:sldId id="1178" r:id="rId100"/>
    <p:sldId id="1180" r:id="rId101"/>
    <p:sldId id="1184" r:id="rId102"/>
    <p:sldId id="1185" r:id="rId103"/>
    <p:sldId id="1196" r:id="rId104"/>
    <p:sldId id="1197" r:id="rId105"/>
    <p:sldId id="1198" r:id="rId106"/>
    <p:sldId id="1199" r:id="rId107"/>
    <p:sldId id="1201" r:id="rId108"/>
    <p:sldId id="1208" r:id="rId109"/>
    <p:sldId id="1286" r:id="rId110"/>
    <p:sldId id="1287" r:id="rId111"/>
    <p:sldId id="1288" r:id="rId112"/>
    <p:sldId id="297" r:id="rId113"/>
    <p:sldId id="287" r:id="rId114"/>
    <p:sldId id="336" r:id="rId115"/>
    <p:sldId id="291" r:id="rId116"/>
    <p:sldId id="304" r:id="rId117"/>
    <p:sldId id="285" r:id="rId118"/>
    <p:sldId id="302" r:id="rId119"/>
    <p:sldId id="286" r:id="rId120"/>
    <p:sldId id="331" r:id="rId121"/>
    <p:sldId id="303" r:id="rId122"/>
    <p:sldId id="315" r:id="rId123"/>
    <p:sldId id="299" r:id="rId124"/>
    <p:sldId id="300" r:id="rId125"/>
    <p:sldId id="328" r:id="rId126"/>
    <p:sldId id="316" r:id="rId127"/>
    <p:sldId id="326" r:id="rId128"/>
    <p:sldId id="292" r:id="rId129"/>
    <p:sldId id="318" r:id="rId130"/>
    <p:sldId id="271" r:id="rId1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9E7FB"/>
    <a:srgbClr val="A6D7F8"/>
    <a:srgbClr val="A6E4F8"/>
    <a:srgbClr val="ACE6F2"/>
    <a:srgbClr val="B4E0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6357" autoAdjust="0"/>
  </p:normalViewPr>
  <p:slideViewPr>
    <p:cSldViewPr snapToGrid="0">
      <p:cViewPr varScale="1">
        <p:scale>
          <a:sx n="102" d="100"/>
          <a:sy n="102" d="100"/>
        </p:scale>
        <p:origin x="258" y="138"/>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117" Type="http://schemas.openxmlformats.org/officeDocument/2006/relationships/slide" Target="slides/slide115.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slide" Target="slides/slide110.xml"/><Relationship Id="rId133" Type="http://schemas.openxmlformats.org/officeDocument/2006/relationships/presProps" Target="presProps.xml"/><Relationship Id="rId16" Type="http://schemas.openxmlformats.org/officeDocument/2006/relationships/slide" Target="slides/slide14.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slide" Target="slides/slide121.xml"/><Relationship Id="rId128" Type="http://schemas.openxmlformats.org/officeDocument/2006/relationships/slide" Target="slides/slide126.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slide" Target="slides/slide93.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13" Type="http://schemas.openxmlformats.org/officeDocument/2006/relationships/slide" Target="slides/slide111.xml"/><Relationship Id="rId118" Type="http://schemas.openxmlformats.org/officeDocument/2006/relationships/slide" Target="slides/slide116.xml"/><Relationship Id="rId126" Type="http://schemas.openxmlformats.org/officeDocument/2006/relationships/slide" Target="slides/slide124.xml"/><Relationship Id="rId13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121" Type="http://schemas.openxmlformats.org/officeDocument/2006/relationships/slide" Target="slides/slide11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slide" Target="slides/slide101.xml"/><Relationship Id="rId108" Type="http://schemas.openxmlformats.org/officeDocument/2006/relationships/slide" Target="slides/slide106.xml"/><Relationship Id="rId116" Type="http://schemas.openxmlformats.org/officeDocument/2006/relationships/slide" Target="slides/slide114.xml"/><Relationship Id="rId124" Type="http://schemas.openxmlformats.org/officeDocument/2006/relationships/slide" Target="slides/slide122.xml"/><Relationship Id="rId129" Type="http://schemas.openxmlformats.org/officeDocument/2006/relationships/slide" Target="slides/slide127.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11" Type="http://schemas.openxmlformats.org/officeDocument/2006/relationships/slide" Target="slides/slide109.xml"/><Relationship Id="rId13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14" Type="http://schemas.openxmlformats.org/officeDocument/2006/relationships/slide" Target="slides/slide112.xml"/><Relationship Id="rId119" Type="http://schemas.openxmlformats.org/officeDocument/2006/relationships/slide" Target="slides/slide117.xml"/><Relationship Id="rId127" Type="http://schemas.openxmlformats.org/officeDocument/2006/relationships/slide" Target="slides/slide12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122" Type="http://schemas.openxmlformats.org/officeDocument/2006/relationships/slide" Target="slides/slide120.xml"/><Relationship Id="rId130" Type="http://schemas.openxmlformats.org/officeDocument/2006/relationships/slide" Target="slides/slide128.xml"/><Relationship Id="rId13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120" Type="http://schemas.openxmlformats.org/officeDocument/2006/relationships/slide" Target="slides/slide118.xml"/><Relationship Id="rId125" Type="http://schemas.openxmlformats.org/officeDocument/2006/relationships/slide" Target="slides/slide123.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15" Type="http://schemas.openxmlformats.org/officeDocument/2006/relationships/slide" Target="slides/slide113.xml"/><Relationship Id="rId131" Type="http://schemas.openxmlformats.org/officeDocument/2006/relationships/slide" Target="slides/slide129.xml"/><Relationship Id="rId136" Type="http://schemas.openxmlformats.org/officeDocument/2006/relationships/tableStyles" Target="tableStyles.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3.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4.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4.e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84.wmf"/><Relationship Id="rId1" Type="http://schemas.openxmlformats.org/officeDocument/2006/relationships/image" Target="../media/image83.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1ABCB3F-27D2-4D2C-986B-3431D564724A}" type="datetimeFigureOut">
              <a:rPr lang="en-US" smtClean="0"/>
              <a:t>3/17/2022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7607B0-0A94-4FB0-A0BF-DCEE3F3A16E4}" type="slidenum">
              <a:rPr lang="en-US" smtClean="0"/>
              <a:t>‹#›</a:t>
            </a:fld>
            <a:endParaRPr lang="en-US"/>
          </a:p>
        </p:txBody>
      </p:sp>
    </p:spTree>
    <p:extLst>
      <p:ext uri="{BB962C8B-B14F-4D97-AF65-F5344CB8AC3E}">
        <p14:creationId xmlns:p14="http://schemas.microsoft.com/office/powerpoint/2010/main" val="16833827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9518100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982404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9159798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615843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352377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29133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815517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784455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7415496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2660286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6840420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716710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775922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544844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9227556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3681591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5989823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503451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6764024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2381364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259518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603920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675259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87784698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4605243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069643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29025039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19604753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38301511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21542808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4767913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4438796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20044186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6162430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8503894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9186915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58354169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2310422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23472210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86130721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232857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569789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0028568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6824685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7615036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39797324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1489443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91157549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2283949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0524196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6404456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10695764"/>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68236435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890309340"/>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95474860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55584627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93785476"/>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1232178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19432821"/>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94200115"/>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083392682"/>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94051744"/>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836069385"/>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21193788"/>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099070078"/>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57056069"/>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22366708"/>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8798334"/>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6637137"/>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822445982"/>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87793833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822072430"/>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51405438"/>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07974976"/>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3737060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19039051"/>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627495349"/>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9450035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47450609"/>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62708704"/>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87170748"/>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69230638"/>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454998421"/>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454399048"/>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4379527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62984860"/>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331643651"/>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024893439"/>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640413070"/>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18502054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126095925"/>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87596817"/>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336245406"/>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04474973"/>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728112523"/>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35209679"/>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934474249"/>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56115563"/>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43832110"/>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53012973"/>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315359418"/>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765921443"/>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80990659"/>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78177394"/>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14199811"/>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23364328"/>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974207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sz="1400"/>
            </a:lvl1pPr>
          </a:lstStyle>
          <a:p>
            <a:pPr>
              <a:defRPr/>
            </a:pPr>
            <a:endParaRPr lang="en-US" dirty="0">
              <a:solidFill>
                <a:srgbClr val="000000"/>
              </a:solidFill>
            </a:endParaRPr>
          </a:p>
        </p:txBody>
      </p:sp>
    </p:spTree>
    <p:extLst>
      <p:ext uri="{BB962C8B-B14F-4D97-AF65-F5344CB8AC3E}">
        <p14:creationId xmlns:p14="http://schemas.microsoft.com/office/powerpoint/2010/main" val="40547826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endParaRPr lang="en-US" dirty="0">
              <a:solidFill>
                <a:srgbClr val="000000"/>
              </a:solidFill>
            </a:endParaRPr>
          </a:p>
        </p:txBody>
      </p:sp>
    </p:spTree>
    <p:extLst>
      <p:ext uri="{BB962C8B-B14F-4D97-AF65-F5344CB8AC3E}">
        <p14:creationId xmlns:p14="http://schemas.microsoft.com/office/powerpoint/2010/main" val="3484136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AC8F8FA-9FA7-4209-936C-71798164469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8950327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86A6CDB-5479-42CB-91C0-1DD205D1E5A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8852826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F9CB5FAA-B2FF-4884-839A-9C79AFB1F48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1776253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87AC2567-2415-4655-997C-393FD947644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860522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56B8C31-5EF2-4A5A-8AB4-4930E59EED7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0798248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DCB92E5-3713-476F-9740-B367E2BD308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997693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0AE4A1F-1D1E-4F76-9E48-782C13A4801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9436300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C639290-0042-44B8-8B97-17CB1F7BCDF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1523739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3D9A79E-23FD-4739-A14C-9B4C8084FB8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0927598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97600" y="1981200"/>
            <a:ext cx="5080000" cy="4114800"/>
          </a:xfrm>
        </p:spPr>
        <p:txBody>
          <a:bodyPr/>
          <a:lstStyle/>
          <a:p>
            <a:pPr lvl="0"/>
            <a:r>
              <a:rPr lang="en-US" noProof="0"/>
              <a:t>Click icon to add online image</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B085337-08E4-4446-AEEF-F7DBF423F91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052456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0A3BFA0-FAA8-4A43-9694-C7001398A33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597925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5" descr="Title Slide.jpg">
            <a:extLst>
              <a:ext uri="{FF2B5EF4-FFF2-40B4-BE49-F238E27FC236}">
                <a16:creationId xmlns:a16="http://schemas.microsoft.com/office/drawing/2014/main" id="{3CB7E59A-C030-47A8-B038-9CF8F9C9DF1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117"/>
            <a:ext cx="12192000" cy="6855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903705" y="4749801"/>
            <a:ext cx="10363200" cy="582612"/>
          </a:xfrm>
        </p:spPr>
        <p:txBody>
          <a:bodyPr/>
          <a:lstStyle/>
          <a:p>
            <a:r>
              <a:rPr lang="en-US" dirty="0"/>
              <a:t>Click to edit Master title style</a:t>
            </a:r>
          </a:p>
        </p:txBody>
      </p:sp>
      <p:sp>
        <p:nvSpPr>
          <p:cNvPr id="3" name="Subtitle 2"/>
          <p:cNvSpPr>
            <a:spLocks noGrp="1"/>
          </p:cNvSpPr>
          <p:nvPr>
            <p:ph type="subTitle" idx="1"/>
          </p:nvPr>
        </p:nvSpPr>
        <p:spPr>
          <a:xfrm>
            <a:off x="914400" y="5384800"/>
            <a:ext cx="8534400" cy="685800"/>
          </a:xfrm>
        </p:spPr>
        <p:txBody>
          <a:bodyPr/>
          <a:lstStyle>
            <a:lvl1pPr marL="0" indent="0" algn="l">
              <a:buNone/>
              <a:defRPr/>
            </a:lvl1pPr>
            <a:lvl2pPr marL="609570" indent="0" algn="ctr">
              <a:buNone/>
              <a:defRPr/>
            </a:lvl2pPr>
            <a:lvl3pPr marL="1219139" indent="0" algn="ctr">
              <a:buNone/>
              <a:defRPr/>
            </a:lvl3pPr>
            <a:lvl4pPr marL="1828709" indent="0" algn="ctr">
              <a:buNone/>
              <a:defRPr/>
            </a:lvl4pPr>
            <a:lvl5pPr marL="2438278" indent="0" algn="ctr">
              <a:buNone/>
              <a:defRPr/>
            </a:lvl5pPr>
            <a:lvl6pPr marL="3047848" indent="0" algn="ctr">
              <a:buNone/>
              <a:defRPr/>
            </a:lvl6pPr>
            <a:lvl7pPr marL="3657417" indent="0" algn="ctr">
              <a:buNone/>
              <a:defRPr/>
            </a:lvl7pPr>
            <a:lvl8pPr marL="4266987" indent="0" algn="ctr">
              <a:buNone/>
              <a:defRPr/>
            </a:lvl8pPr>
            <a:lvl9pPr marL="4876557" indent="0" algn="ctr">
              <a:buNone/>
              <a:defRPr/>
            </a:lvl9pPr>
          </a:lstStyle>
          <a:p>
            <a:r>
              <a:rPr lang="en-US"/>
              <a:t>Click to edit Master subtitle style</a:t>
            </a:r>
            <a:endParaRPr lang="en-US" dirty="0"/>
          </a:p>
        </p:txBody>
      </p:sp>
      <p:sp>
        <p:nvSpPr>
          <p:cNvPr id="5" name="Date Placeholder 4">
            <a:extLst>
              <a:ext uri="{FF2B5EF4-FFF2-40B4-BE49-F238E27FC236}">
                <a16:creationId xmlns:a16="http://schemas.microsoft.com/office/drawing/2014/main" id="{6B4DD24E-E272-41D0-B73F-537C49AA62A7}"/>
              </a:ext>
            </a:extLst>
          </p:cNvPr>
          <p:cNvSpPr>
            <a:spLocks noGrp="1" noChangeArrowheads="1"/>
          </p:cNvSpPr>
          <p:nvPr>
            <p:ph type="dt" sz="half" idx="10"/>
          </p:nvPr>
        </p:nvSpPr>
        <p:spPr/>
        <p:txBody>
          <a:bodyPr/>
          <a:lstStyle>
            <a:lvl1pPr>
              <a:defRPr/>
            </a:lvl1pPr>
          </a:lstStyle>
          <a:p>
            <a:pPr>
              <a:defRPr/>
            </a:pPr>
            <a:fld id="{825CBCE6-42E0-41E3-9EE2-D37C31B5C0F0}" type="datetime3">
              <a:rPr lang="en-US"/>
              <a:pPr>
                <a:defRPr/>
              </a:pPr>
              <a:t>17 March 2022</a:t>
            </a:fld>
            <a:endParaRPr lang="en-US"/>
          </a:p>
        </p:txBody>
      </p:sp>
    </p:spTree>
    <p:extLst>
      <p:ext uri="{BB962C8B-B14F-4D97-AF65-F5344CB8AC3E}">
        <p14:creationId xmlns:p14="http://schemas.microsoft.com/office/powerpoint/2010/main" val="83121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losing Slide">
    <p:spTree>
      <p:nvGrpSpPr>
        <p:cNvPr id="1" name=""/>
        <p:cNvGrpSpPr/>
        <p:nvPr/>
      </p:nvGrpSpPr>
      <p:grpSpPr>
        <a:xfrm>
          <a:off x="0" y="0"/>
          <a:ext cx="0" cy="0"/>
          <a:chOff x="0" y="0"/>
          <a:chExt cx="0" cy="0"/>
        </a:xfrm>
      </p:grpSpPr>
      <p:pic>
        <p:nvPicPr>
          <p:cNvPr id="3" name="Picture 7" descr="End Slide.jpg">
            <a:extLst>
              <a:ext uri="{FF2B5EF4-FFF2-40B4-BE49-F238E27FC236}">
                <a16:creationId xmlns:a16="http://schemas.microsoft.com/office/drawing/2014/main" id="{67EA91D8-AFD1-4A41-AA6F-9016E159D9E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127000"/>
            <a:ext cx="12192000" cy="698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711200" y="4851400"/>
            <a:ext cx="10363200" cy="1143000"/>
          </a:xfrm>
        </p:spPr>
        <p:txBody>
          <a:bodyPr/>
          <a:lstStyle/>
          <a:p>
            <a:r>
              <a:rPr lang="en-US"/>
              <a:t>Click to edit Master title style</a:t>
            </a:r>
          </a:p>
        </p:txBody>
      </p:sp>
      <p:sp>
        <p:nvSpPr>
          <p:cNvPr id="4" name="Rectangle 4">
            <a:extLst>
              <a:ext uri="{FF2B5EF4-FFF2-40B4-BE49-F238E27FC236}">
                <a16:creationId xmlns:a16="http://schemas.microsoft.com/office/drawing/2014/main" id="{57A8B85E-3294-47C5-ADB7-B3FF7EBC2DB3}"/>
              </a:ext>
            </a:extLst>
          </p:cNvPr>
          <p:cNvSpPr>
            <a:spLocks noGrp="1" noChangeArrowheads="1"/>
          </p:cNvSpPr>
          <p:nvPr>
            <p:ph type="dt" sz="half" idx="10"/>
          </p:nvPr>
        </p:nvSpPr>
        <p:spPr/>
        <p:txBody>
          <a:bodyPr/>
          <a:lstStyle>
            <a:lvl1pPr>
              <a:defRPr/>
            </a:lvl1pPr>
          </a:lstStyle>
          <a:p>
            <a:pPr>
              <a:defRPr/>
            </a:pPr>
            <a:fld id="{FDF11A57-5254-4792-91B8-102F58F8BFDC}" type="datetime3">
              <a:rPr lang="en-US"/>
              <a:pPr>
                <a:defRPr/>
              </a:pPr>
              <a:t>17 March 2022</a:t>
            </a:fld>
            <a:endParaRPr lang="en-US"/>
          </a:p>
        </p:txBody>
      </p:sp>
    </p:spTree>
    <p:extLst>
      <p:ext uri="{BB962C8B-B14F-4D97-AF65-F5344CB8AC3E}">
        <p14:creationId xmlns:p14="http://schemas.microsoft.com/office/powerpoint/2010/main" val="37951106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3733" b="1" cap="all"/>
            </a:lvl1pPr>
          </a:lstStyle>
          <a:p>
            <a:r>
              <a:rPr lang="en-US" dirty="0"/>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lvl1pPr>
            <a:lvl2pPr marL="609570" indent="0">
              <a:buNone/>
              <a:defRPr sz="2400"/>
            </a:lvl2pPr>
            <a:lvl3pPr marL="1219139" indent="0">
              <a:buNone/>
              <a:defRPr sz="2133"/>
            </a:lvl3pPr>
            <a:lvl4pPr marL="1828709" indent="0">
              <a:buNone/>
              <a:defRPr sz="1867"/>
            </a:lvl4pPr>
            <a:lvl5pPr marL="2438278" indent="0">
              <a:buNone/>
              <a:defRPr sz="1867"/>
            </a:lvl5pPr>
            <a:lvl6pPr marL="3047848" indent="0">
              <a:buNone/>
              <a:defRPr sz="1867"/>
            </a:lvl6pPr>
            <a:lvl7pPr marL="3657417" indent="0">
              <a:buNone/>
              <a:defRPr sz="1867"/>
            </a:lvl7pPr>
            <a:lvl8pPr marL="4266987" indent="0">
              <a:buNone/>
              <a:defRPr sz="1867"/>
            </a:lvl8pPr>
            <a:lvl9pPr marL="4876557" indent="0">
              <a:buNone/>
              <a:defRPr sz="1867"/>
            </a:lvl9pPr>
          </a:lstStyle>
          <a:p>
            <a:pPr lvl="0"/>
            <a:r>
              <a:rPr lang="en-US"/>
              <a:t>Click to edit Master text styles</a:t>
            </a:r>
          </a:p>
        </p:txBody>
      </p:sp>
      <p:sp>
        <p:nvSpPr>
          <p:cNvPr id="4" name="Rectangle 4">
            <a:extLst>
              <a:ext uri="{FF2B5EF4-FFF2-40B4-BE49-F238E27FC236}">
                <a16:creationId xmlns:a16="http://schemas.microsoft.com/office/drawing/2014/main" id="{0FDD5E1B-6F3F-48C3-A9D6-8BF29B431B5C}"/>
              </a:ext>
            </a:extLst>
          </p:cNvPr>
          <p:cNvSpPr>
            <a:spLocks noGrp="1" noChangeArrowheads="1"/>
          </p:cNvSpPr>
          <p:nvPr>
            <p:ph type="dt" sz="half" idx="10"/>
          </p:nvPr>
        </p:nvSpPr>
        <p:spPr>
          <a:ln/>
        </p:spPr>
        <p:txBody>
          <a:bodyPr/>
          <a:lstStyle>
            <a:lvl1pPr>
              <a:defRPr/>
            </a:lvl1pPr>
          </a:lstStyle>
          <a:p>
            <a:pPr>
              <a:defRPr/>
            </a:pPr>
            <a:fld id="{33BEAFCD-9BA2-4D8D-A349-15B154271293}" type="datetime3">
              <a:rPr lang="en-US"/>
              <a:pPr>
                <a:defRPr/>
              </a:pPr>
              <a:t>17 March 2022</a:t>
            </a:fld>
            <a:endParaRPr lang="en-US" dirty="0"/>
          </a:p>
        </p:txBody>
      </p:sp>
      <p:sp>
        <p:nvSpPr>
          <p:cNvPr id="5" name="Rectangle 5">
            <a:extLst>
              <a:ext uri="{FF2B5EF4-FFF2-40B4-BE49-F238E27FC236}">
                <a16:creationId xmlns:a16="http://schemas.microsoft.com/office/drawing/2014/main" id="{B97D718E-D53B-4001-A474-3FE380747D0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8071862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6BFB412C-8BC3-4A44-B39F-8A95E8FDBAC5}"/>
              </a:ext>
            </a:extLst>
          </p:cNvPr>
          <p:cNvSpPr>
            <a:spLocks noGrp="1" noChangeArrowheads="1"/>
          </p:cNvSpPr>
          <p:nvPr>
            <p:ph type="dt" sz="half" idx="10"/>
          </p:nvPr>
        </p:nvSpPr>
        <p:spPr>
          <a:ln/>
        </p:spPr>
        <p:txBody>
          <a:bodyPr/>
          <a:lstStyle>
            <a:lvl1pPr>
              <a:defRPr/>
            </a:lvl1pPr>
          </a:lstStyle>
          <a:p>
            <a:pPr>
              <a:defRPr/>
            </a:pPr>
            <a:fld id="{6317A80B-B5B0-4425-AFFC-300580287A9C}" type="datetime3">
              <a:rPr lang="en-US"/>
              <a:pPr>
                <a:defRPr/>
              </a:pPr>
              <a:t>17 March 2022</a:t>
            </a:fld>
            <a:endParaRPr lang="en-US" dirty="0"/>
          </a:p>
        </p:txBody>
      </p:sp>
      <p:sp>
        <p:nvSpPr>
          <p:cNvPr id="6" name="Rectangle 5">
            <a:extLst>
              <a:ext uri="{FF2B5EF4-FFF2-40B4-BE49-F238E27FC236}">
                <a16:creationId xmlns:a16="http://schemas.microsoft.com/office/drawing/2014/main" id="{736A8D94-F5EB-43C8-9E39-B40F52EDF4D5}"/>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1281504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Content No Bottom Bar">
    <p:spTree>
      <p:nvGrpSpPr>
        <p:cNvPr id="1" name=""/>
        <p:cNvGrpSpPr/>
        <p:nvPr/>
      </p:nvGrpSpPr>
      <p:grpSpPr>
        <a:xfrm>
          <a:off x="0" y="0"/>
          <a:ext cx="0" cy="0"/>
          <a:chOff x="0" y="0"/>
          <a:chExt cx="0" cy="0"/>
        </a:xfrm>
      </p:grpSpPr>
      <p:pic>
        <p:nvPicPr>
          <p:cNvPr id="4" name="Picture 7" descr="Interiror Slide White bkgd.jpg">
            <a:extLst>
              <a:ext uri="{FF2B5EF4-FFF2-40B4-BE49-F238E27FC236}">
                <a16:creationId xmlns:a16="http://schemas.microsoft.com/office/drawing/2014/main" id="{55BA7260-F1A1-403F-9746-C95D1EA339C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192000" cy="759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103632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748C9C91-F7B9-4CEB-BD5C-D5E6DE924D03}"/>
              </a:ext>
            </a:extLst>
          </p:cNvPr>
          <p:cNvSpPr>
            <a:spLocks noGrp="1" noChangeArrowheads="1"/>
          </p:cNvSpPr>
          <p:nvPr>
            <p:ph type="dt" sz="half" idx="10"/>
          </p:nvPr>
        </p:nvSpPr>
        <p:spPr/>
        <p:txBody>
          <a:bodyPr/>
          <a:lstStyle>
            <a:lvl1pPr>
              <a:defRPr>
                <a:solidFill>
                  <a:schemeClr val="tx1"/>
                </a:solidFill>
              </a:defRPr>
            </a:lvl1pPr>
          </a:lstStyle>
          <a:p>
            <a:pPr>
              <a:defRPr/>
            </a:pPr>
            <a:fld id="{B976B690-FD0E-4301-83F7-65215F588B95}" type="datetime3">
              <a:rPr lang="en-US"/>
              <a:pPr>
                <a:defRPr/>
              </a:pPr>
              <a:t>17 March 2022</a:t>
            </a:fld>
            <a:endParaRPr lang="en-US" dirty="0"/>
          </a:p>
        </p:txBody>
      </p:sp>
      <p:sp>
        <p:nvSpPr>
          <p:cNvPr id="6" name="Footer Placeholder 5">
            <a:extLst>
              <a:ext uri="{FF2B5EF4-FFF2-40B4-BE49-F238E27FC236}">
                <a16:creationId xmlns:a16="http://schemas.microsoft.com/office/drawing/2014/main" id="{20270C53-0FA6-4FBA-9776-FBAF7D66DB85}"/>
              </a:ext>
            </a:extLst>
          </p:cNvPr>
          <p:cNvSpPr>
            <a:spLocks noGrp="1" noChangeArrowheads="1"/>
          </p:cNvSpPr>
          <p:nvPr>
            <p:ph type="ftr" sz="quarter" idx="11"/>
          </p:nvPr>
        </p:nvSpPr>
        <p:spPr/>
        <p:txBody>
          <a:bodyPr/>
          <a:lstStyle>
            <a:lvl1pPr>
              <a:defRPr/>
            </a:lvl1pPr>
          </a:lstStyle>
          <a:p>
            <a:pPr>
              <a:defRPr/>
            </a:pPr>
            <a:endParaRPr lang="en-US"/>
          </a:p>
        </p:txBody>
      </p:sp>
    </p:spTree>
    <p:extLst>
      <p:ext uri="{BB962C8B-B14F-4D97-AF65-F5344CB8AC3E}">
        <p14:creationId xmlns:p14="http://schemas.microsoft.com/office/powerpoint/2010/main" val="15312428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_Content ">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103632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Rectangle 4">
            <a:extLst>
              <a:ext uri="{FF2B5EF4-FFF2-40B4-BE49-F238E27FC236}">
                <a16:creationId xmlns:a16="http://schemas.microsoft.com/office/drawing/2014/main" id="{E9E25E59-F65C-4D2B-B601-5CCCE5EB9D28}"/>
              </a:ext>
            </a:extLst>
          </p:cNvPr>
          <p:cNvSpPr>
            <a:spLocks noGrp="1" noChangeArrowheads="1"/>
          </p:cNvSpPr>
          <p:nvPr>
            <p:ph type="dt" sz="half" idx="10"/>
          </p:nvPr>
        </p:nvSpPr>
        <p:spPr>
          <a:ln/>
        </p:spPr>
        <p:txBody>
          <a:bodyPr/>
          <a:lstStyle>
            <a:lvl1pPr>
              <a:defRPr/>
            </a:lvl1pPr>
          </a:lstStyle>
          <a:p>
            <a:pPr>
              <a:defRPr/>
            </a:pPr>
            <a:fld id="{CA3BE9E7-8447-4132-A72E-048BADACD11C}" type="datetime3">
              <a:rPr lang="en-US"/>
              <a:pPr>
                <a:defRPr/>
              </a:pPr>
              <a:t>17 March 2022</a:t>
            </a:fld>
            <a:endParaRPr lang="en-US" dirty="0"/>
          </a:p>
        </p:txBody>
      </p:sp>
      <p:sp>
        <p:nvSpPr>
          <p:cNvPr id="5" name="Rectangle 5">
            <a:extLst>
              <a:ext uri="{FF2B5EF4-FFF2-40B4-BE49-F238E27FC236}">
                <a16:creationId xmlns:a16="http://schemas.microsoft.com/office/drawing/2014/main" id="{EEB40992-E126-4895-BD41-666AA0CD2A44}"/>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03411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5400"/>
            <a:ext cx="10972800" cy="914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2" y="1535113"/>
            <a:ext cx="5386917" cy="639763"/>
          </a:xfrm>
        </p:spPr>
        <p:txBody>
          <a:bodyPr anchor="b"/>
          <a:lstStyle>
            <a:lvl1pPr marL="0" indent="0">
              <a:buNone/>
              <a:defRPr sz="3200" b="1"/>
            </a:lvl1pPr>
            <a:lvl2pPr marL="609570" indent="0">
              <a:buNone/>
              <a:defRPr sz="2667" b="1"/>
            </a:lvl2pPr>
            <a:lvl3pPr marL="1219139" indent="0">
              <a:buNone/>
              <a:defRPr sz="2400" b="1"/>
            </a:lvl3pPr>
            <a:lvl4pPr marL="1828709" indent="0">
              <a:buNone/>
              <a:defRPr sz="2133" b="1"/>
            </a:lvl4pPr>
            <a:lvl5pPr marL="2438278" indent="0">
              <a:buNone/>
              <a:defRPr sz="2133" b="1"/>
            </a:lvl5pPr>
            <a:lvl6pPr marL="3047848" indent="0">
              <a:buNone/>
              <a:defRPr sz="2133" b="1"/>
            </a:lvl6pPr>
            <a:lvl7pPr marL="3657417" indent="0">
              <a:buNone/>
              <a:defRPr sz="2133" b="1"/>
            </a:lvl7pPr>
            <a:lvl8pPr marL="4266987" indent="0">
              <a:buNone/>
              <a:defRPr sz="2133" b="1"/>
            </a:lvl8pPr>
            <a:lvl9pPr marL="4876557" indent="0">
              <a:buNone/>
              <a:defRPr sz="2133" b="1"/>
            </a:lvl9pPr>
          </a:lstStyle>
          <a:p>
            <a:pPr lvl="0"/>
            <a:r>
              <a:rPr lang="en-US" dirty="0"/>
              <a:t>Click to edit Master text styles</a:t>
            </a:r>
          </a:p>
        </p:txBody>
      </p:sp>
      <p:sp>
        <p:nvSpPr>
          <p:cNvPr id="4" name="Content Placeholder 3"/>
          <p:cNvSpPr>
            <a:spLocks noGrp="1"/>
          </p:cNvSpPr>
          <p:nvPr>
            <p:ph sz="half" idx="2"/>
          </p:nvPr>
        </p:nvSpPr>
        <p:spPr>
          <a:xfrm>
            <a:off x="609602"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70" y="1535113"/>
            <a:ext cx="5389033" cy="639763"/>
          </a:xfrm>
        </p:spPr>
        <p:txBody>
          <a:bodyPr anchor="b"/>
          <a:lstStyle>
            <a:lvl1pPr marL="0" indent="0">
              <a:buNone/>
              <a:defRPr sz="3200" b="1"/>
            </a:lvl1pPr>
            <a:lvl2pPr marL="609570" indent="0">
              <a:buNone/>
              <a:defRPr sz="2667" b="1"/>
            </a:lvl2pPr>
            <a:lvl3pPr marL="1219139" indent="0">
              <a:buNone/>
              <a:defRPr sz="2400" b="1"/>
            </a:lvl3pPr>
            <a:lvl4pPr marL="1828709" indent="0">
              <a:buNone/>
              <a:defRPr sz="2133" b="1"/>
            </a:lvl4pPr>
            <a:lvl5pPr marL="2438278" indent="0">
              <a:buNone/>
              <a:defRPr sz="2133" b="1"/>
            </a:lvl5pPr>
            <a:lvl6pPr marL="3047848" indent="0">
              <a:buNone/>
              <a:defRPr sz="2133" b="1"/>
            </a:lvl6pPr>
            <a:lvl7pPr marL="3657417" indent="0">
              <a:buNone/>
              <a:defRPr sz="2133" b="1"/>
            </a:lvl7pPr>
            <a:lvl8pPr marL="4266987" indent="0">
              <a:buNone/>
              <a:defRPr sz="2133" b="1"/>
            </a:lvl8pPr>
            <a:lvl9pPr marL="4876557" indent="0">
              <a:buNone/>
              <a:defRPr sz="2133" b="1"/>
            </a:lvl9pPr>
          </a:lstStyle>
          <a:p>
            <a:pPr lvl="0"/>
            <a:r>
              <a:rPr lang="en-US"/>
              <a:t>Click to edit Master text styles</a:t>
            </a:r>
          </a:p>
        </p:txBody>
      </p:sp>
      <p:sp>
        <p:nvSpPr>
          <p:cNvPr id="6" name="Content Placeholder 5"/>
          <p:cNvSpPr>
            <a:spLocks noGrp="1"/>
          </p:cNvSpPr>
          <p:nvPr>
            <p:ph sz="quarter" idx="4"/>
          </p:nvPr>
        </p:nvSpPr>
        <p:spPr>
          <a:xfrm>
            <a:off x="6193370"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id="{A5B72FFD-9C8E-4161-9025-3728BCFADF0C}"/>
              </a:ext>
            </a:extLst>
          </p:cNvPr>
          <p:cNvSpPr>
            <a:spLocks noGrp="1" noChangeArrowheads="1"/>
          </p:cNvSpPr>
          <p:nvPr>
            <p:ph type="dt" sz="half" idx="10"/>
          </p:nvPr>
        </p:nvSpPr>
        <p:spPr>
          <a:ln/>
        </p:spPr>
        <p:txBody>
          <a:bodyPr/>
          <a:lstStyle>
            <a:lvl1pPr>
              <a:defRPr/>
            </a:lvl1pPr>
          </a:lstStyle>
          <a:p>
            <a:pPr>
              <a:defRPr/>
            </a:pPr>
            <a:fld id="{41CCE8E3-CB2F-471F-8BC3-593A16DEE976}" type="datetime3">
              <a:rPr lang="en-US"/>
              <a:pPr>
                <a:defRPr/>
              </a:pPr>
              <a:t>17 March 2022</a:t>
            </a:fld>
            <a:endParaRPr lang="en-US" dirty="0"/>
          </a:p>
        </p:txBody>
      </p:sp>
      <p:sp>
        <p:nvSpPr>
          <p:cNvPr id="8" name="Rectangle 5">
            <a:extLst>
              <a:ext uri="{FF2B5EF4-FFF2-40B4-BE49-F238E27FC236}">
                <a16:creationId xmlns:a16="http://schemas.microsoft.com/office/drawing/2014/main" id="{0714417D-8342-40CC-A27F-D2AEFC1A9B03}"/>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89300263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148DA7CD-0E6F-4816-AA57-71F0D9E47DDE}"/>
              </a:ext>
            </a:extLst>
          </p:cNvPr>
          <p:cNvSpPr>
            <a:spLocks noGrp="1" noChangeArrowheads="1"/>
          </p:cNvSpPr>
          <p:nvPr>
            <p:ph type="dt" sz="half" idx="10"/>
          </p:nvPr>
        </p:nvSpPr>
        <p:spPr>
          <a:ln/>
        </p:spPr>
        <p:txBody>
          <a:bodyPr/>
          <a:lstStyle>
            <a:lvl1pPr>
              <a:defRPr/>
            </a:lvl1pPr>
          </a:lstStyle>
          <a:p>
            <a:pPr>
              <a:defRPr/>
            </a:pPr>
            <a:fld id="{6D27381E-649B-49DC-9118-6CA0FE8BEFDB}" type="datetime3">
              <a:rPr lang="en-US"/>
              <a:pPr>
                <a:defRPr/>
              </a:pPr>
              <a:t>17 March 2022</a:t>
            </a:fld>
            <a:endParaRPr lang="en-US" dirty="0"/>
          </a:p>
        </p:txBody>
      </p:sp>
      <p:sp>
        <p:nvSpPr>
          <p:cNvPr id="4" name="Rectangle 5">
            <a:extLst>
              <a:ext uri="{FF2B5EF4-FFF2-40B4-BE49-F238E27FC236}">
                <a16:creationId xmlns:a16="http://schemas.microsoft.com/office/drawing/2014/main" id="{3105C977-8DE7-43A1-90DE-1F88D6525383}"/>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9886509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C83FD883-D1DE-4159-9B05-DCC249027A5D}"/>
              </a:ext>
            </a:extLst>
          </p:cNvPr>
          <p:cNvSpPr>
            <a:spLocks noGrp="1" noChangeArrowheads="1"/>
          </p:cNvSpPr>
          <p:nvPr>
            <p:ph type="dt" sz="half" idx="10"/>
          </p:nvPr>
        </p:nvSpPr>
        <p:spPr>
          <a:ln/>
        </p:spPr>
        <p:txBody>
          <a:bodyPr/>
          <a:lstStyle>
            <a:lvl1pPr>
              <a:defRPr/>
            </a:lvl1pPr>
          </a:lstStyle>
          <a:p>
            <a:pPr>
              <a:defRPr/>
            </a:pPr>
            <a:fld id="{EC8800C4-7B05-455E-B6DE-E1CCAB453751}" type="datetime3">
              <a:rPr lang="en-US"/>
              <a:pPr>
                <a:defRPr/>
              </a:pPr>
              <a:t>17 March 2022</a:t>
            </a:fld>
            <a:endParaRPr lang="en-US" dirty="0"/>
          </a:p>
        </p:txBody>
      </p:sp>
      <p:sp>
        <p:nvSpPr>
          <p:cNvPr id="3" name="Rectangle 5">
            <a:extLst>
              <a:ext uri="{FF2B5EF4-FFF2-40B4-BE49-F238E27FC236}">
                <a16:creationId xmlns:a16="http://schemas.microsoft.com/office/drawing/2014/main" id="{48624E85-A2A2-4FE7-B30D-F315C77B9FE8}"/>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9020592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49"/>
            <a:ext cx="4011084" cy="1162051"/>
          </a:xfrm>
        </p:spPr>
        <p:txBody>
          <a:bodyPr anchor="b"/>
          <a:lstStyle>
            <a:lvl1pPr algn="l">
              <a:defRPr sz="2667" b="1"/>
            </a:lvl1pPr>
          </a:lstStyle>
          <a:p>
            <a:r>
              <a:rPr lang="en-US"/>
              <a:t>Click to edit Master title style</a:t>
            </a:r>
          </a:p>
        </p:txBody>
      </p:sp>
      <p:sp>
        <p:nvSpPr>
          <p:cNvPr id="3" name="Content Placeholder 2"/>
          <p:cNvSpPr>
            <a:spLocks noGrp="1"/>
          </p:cNvSpPr>
          <p:nvPr>
            <p:ph idx="1"/>
          </p:nvPr>
        </p:nvSpPr>
        <p:spPr>
          <a:xfrm>
            <a:off x="4766734" y="273056"/>
            <a:ext cx="6815668"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3" y="1435104"/>
            <a:ext cx="4011084" cy="4691063"/>
          </a:xfrm>
        </p:spPr>
        <p:txBody>
          <a:bodyPr/>
          <a:lstStyle>
            <a:lvl1pPr marL="0" indent="0">
              <a:buNone/>
              <a:defRPr sz="1867"/>
            </a:lvl1pPr>
            <a:lvl2pPr marL="609570" indent="0">
              <a:buNone/>
              <a:defRPr sz="1600"/>
            </a:lvl2pPr>
            <a:lvl3pPr marL="1219139" indent="0">
              <a:buNone/>
              <a:defRPr sz="1333"/>
            </a:lvl3pPr>
            <a:lvl4pPr marL="1828709" indent="0">
              <a:buNone/>
              <a:defRPr sz="1200"/>
            </a:lvl4pPr>
            <a:lvl5pPr marL="2438278" indent="0">
              <a:buNone/>
              <a:defRPr sz="1200"/>
            </a:lvl5pPr>
            <a:lvl6pPr marL="3047848" indent="0">
              <a:buNone/>
              <a:defRPr sz="1200"/>
            </a:lvl6pPr>
            <a:lvl7pPr marL="3657417" indent="0">
              <a:buNone/>
              <a:defRPr sz="1200"/>
            </a:lvl7pPr>
            <a:lvl8pPr marL="4266987" indent="0">
              <a:buNone/>
              <a:defRPr sz="1200"/>
            </a:lvl8pPr>
            <a:lvl9pPr marL="4876557" indent="0">
              <a:buNone/>
              <a:defRPr sz="1200"/>
            </a:lvl9pPr>
          </a:lstStyle>
          <a:p>
            <a:pPr lvl="0"/>
            <a:r>
              <a:rPr lang="en-US"/>
              <a:t>Click to edit Master text styles</a:t>
            </a:r>
          </a:p>
        </p:txBody>
      </p:sp>
      <p:sp>
        <p:nvSpPr>
          <p:cNvPr id="5" name="Rectangle 4">
            <a:extLst>
              <a:ext uri="{FF2B5EF4-FFF2-40B4-BE49-F238E27FC236}">
                <a16:creationId xmlns:a16="http://schemas.microsoft.com/office/drawing/2014/main" id="{2E4333A8-5482-4CA7-9884-5886462FD296}"/>
              </a:ext>
            </a:extLst>
          </p:cNvPr>
          <p:cNvSpPr>
            <a:spLocks noGrp="1" noChangeArrowheads="1"/>
          </p:cNvSpPr>
          <p:nvPr>
            <p:ph type="dt" sz="half" idx="10"/>
          </p:nvPr>
        </p:nvSpPr>
        <p:spPr>
          <a:ln/>
        </p:spPr>
        <p:txBody>
          <a:bodyPr/>
          <a:lstStyle>
            <a:lvl1pPr>
              <a:defRPr/>
            </a:lvl1pPr>
          </a:lstStyle>
          <a:p>
            <a:pPr>
              <a:defRPr/>
            </a:pPr>
            <a:fld id="{3CB77677-586D-4979-B321-F6B10F546268}" type="datetime3">
              <a:rPr lang="en-US"/>
              <a:pPr>
                <a:defRPr/>
              </a:pPr>
              <a:t>17 March 2022</a:t>
            </a:fld>
            <a:endParaRPr lang="en-US" dirty="0"/>
          </a:p>
        </p:txBody>
      </p:sp>
      <p:sp>
        <p:nvSpPr>
          <p:cNvPr id="6" name="Rectangle 5">
            <a:extLst>
              <a:ext uri="{FF2B5EF4-FFF2-40B4-BE49-F238E27FC236}">
                <a16:creationId xmlns:a16="http://schemas.microsoft.com/office/drawing/2014/main" id="{76CC20F0-8CCE-4EA2-8258-8D90C7934701}"/>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39192182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9"/>
          </a:xfrm>
        </p:spPr>
        <p:txBody>
          <a:bodyPr anchor="b"/>
          <a:lstStyle>
            <a:lvl1pPr algn="l">
              <a:defRPr sz="2667"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570" indent="0">
              <a:buNone/>
              <a:defRPr sz="3733"/>
            </a:lvl2pPr>
            <a:lvl3pPr marL="1219139" indent="0">
              <a:buNone/>
              <a:defRPr sz="3200"/>
            </a:lvl3pPr>
            <a:lvl4pPr marL="1828709" indent="0">
              <a:buNone/>
              <a:defRPr sz="2667"/>
            </a:lvl4pPr>
            <a:lvl5pPr marL="2438278" indent="0">
              <a:buNone/>
              <a:defRPr sz="2667"/>
            </a:lvl5pPr>
            <a:lvl6pPr marL="3047848" indent="0">
              <a:buNone/>
              <a:defRPr sz="2667"/>
            </a:lvl6pPr>
            <a:lvl7pPr marL="3657417" indent="0">
              <a:buNone/>
              <a:defRPr sz="2667"/>
            </a:lvl7pPr>
            <a:lvl8pPr marL="4266987" indent="0">
              <a:buNone/>
              <a:defRPr sz="2667"/>
            </a:lvl8pPr>
            <a:lvl9pPr marL="4876557" indent="0">
              <a:buNone/>
              <a:defRPr sz="2667"/>
            </a:lvl9pPr>
          </a:lstStyle>
          <a:p>
            <a:pPr lvl="0"/>
            <a:endParaRPr lang="en-US" noProof="0"/>
          </a:p>
        </p:txBody>
      </p:sp>
      <p:sp>
        <p:nvSpPr>
          <p:cNvPr id="4" name="Text Placeholder 3"/>
          <p:cNvSpPr>
            <a:spLocks noGrp="1"/>
          </p:cNvSpPr>
          <p:nvPr>
            <p:ph type="body" sz="half" idx="2"/>
          </p:nvPr>
        </p:nvSpPr>
        <p:spPr>
          <a:xfrm>
            <a:off x="2389717" y="5367341"/>
            <a:ext cx="7315200" cy="804863"/>
          </a:xfrm>
        </p:spPr>
        <p:txBody>
          <a:bodyPr/>
          <a:lstStyle>
            <a:lvl1pPr marL="0" indent="0">
              <a:buNone/>
              <a:defRPr sz="1867"/>
            </a:lvl1pPr>
            <a:lvl2pPr marL="609570" indent="0">
              <a:buNone/>
              <a:defRPr sz="1600"/>
            </a:lvl2pPr>
            <a:lvl3pPr marL="1219139" indent="0">
              <a:buNone/>
              <a:defRPr sz="1333"/>
            </a:lvl3pPr>
            <a:lvl4pPr marL="1828709" indent="0">
              <a:buNone/>
              <a:defRPr sz="1200"/>
            </a:lvl4pPr>
            <a:lvl5pPr marL="2438278" indent="0">
              <a:buNone/>
              <a:defRPr sz="1200"/>
            </a:lvl5pPr>
            <a:lvl6pPr marL="3047848" indent="0">
              <a:buNone/>
              <a:defRPr sz="1200"/>
            </a:lvl6pPr>
            <a:lvl7pPr marL="3657417" indent="0">
              <a:buNone/>
              <a:defRPr sz="1200"/>
            </a:lvl7pPr>
            <a:lvl8pPr marL="4266987" indent="0">
              <a:buNone/>
              <a:defRPr sz="1200"/>
            </a:lvl8pPr>
            <a:lvl9pPr marL="4876557" indent="0">
              <a:buNone/>
              <a:defRPr sz="1200"/>
            </a:lvl9pPr>
          </a:lstStyle>
          <a:p>
            <a:pPr lvl="0"/>
            <a:r>
              <a:rPr lang="en-US"/>
              <a:t>Click to edit Master text styles</a:t>
            </a:r>
          </a:p>
        </p:txBody>
      </p:sp>
      <p:sp>
        <p:nvSpPr>
          <p:cNvPr id="5" name="Rectangle 4">
            <a:extLst>
              <a:ext uri="{FF2B5EF4-FFF2-40B4-BE49-F238E27FC236}">
                <a16:creationId xmlns:a16="http://schemas.microsoft.com/office/drawing/2014/main" id="{1B1B327B-679B-4A84-90B8-403FB555DC5D}"/>
              </a:ext>
            </a:extLst>
          </p:cNvPr>
          <p:cNvSpPr>
            <a:spLocks noGrp="1" noChangeArrowheads="1"/>
          </p:cNvSpPr>
          <p:nvPr>
            <p:ph type="dt" sz="half" idx="10"/>
          </p:nvPr>
        </p:nvSpPr>
        <p:spPr>
          <a:ln/>
        </p:spPr>
        <p:txBody>
          <a:bodyPr/>
          <a:lstStyle>
            <a:lvl1pPr>
              <a:defRPr/>
            </a:lvl1pPr>
          </a:lstStyle>
          <a:p>
            <a:pPr>
              <a:defRPr/>
            </a:pPr>
            <a:fld id="{C4456C55-2B1C-495E-95FC-601785512AD6}" type="datetime3">
              <a:rPr lang="en-US"/>
              <a:pPr>
                <a:defRPr/>
              </a:pPr>
              <a:t>17 March 2022</a:t>
            </a:fld>
            <a:endParaRPr lang="en-US" dirty="0"/>
          </a:p>
        </p:txBody>
      </p:sp>
      <p:sp>
        <p:nvSpPr>
          <p:cNvPr id="6" name="Rectangle 5">
            <a:extLst>
              <a:ext uri="{FF2B5EF4-FFF2-40B4-BE49-F238E27FC236}">
                <a16:creationId xmlns:a16="http://schemas.microsoft.com/office/drawing/2014/main" id="{DE3DA595-61D6-4A23-802C-6577FB1725F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35375031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A8864697-C147-47EA-B79F-8A750F0B3E02}"/>
              </a:ext>
            </a:extLst>
          </p:cNvPr>
          <p:cNvSpPr>
            <a:spLocks noGrp="1" noChangeArrowheads="1"/>
          </p:cNvSpPr>
          <p:nvPr>
            <p:ph type="dt" sz="half" idx="10"/>
          </p:nvPr>
        </p:nvSpPr>
        <p:spPr>
          <a:ln/>
        </p:spPr>
        <p:txBody>
          <a:bodyPr/>
          <a:lstStyle>
            <a:lvl1pPr>
              <a:defRPr/>
            </a:lvl1pPr>
          </a:lstStyle>
          <a:p>
            <a:pPr>
              <a:defRPr/>
            </a:pPr>
            <a:fld id="{9FC05FAD-25C2-4612-AB75-5C9DF56154DF}" type="datetime3">
              <a:rPr lang="en-US"/>
              <a:pPr>
                <a:defRPr/>
              </a:pPr>
              <a:t>17 March 2022</a:t>
            </a:fld>
            <a:endParaRPr lang="en-US" dirty="0"/>
          </a:p>
        </p:txBody>
      </p:sp>
      <p:sp>
        <p:nvSpPr>
          <p:cNvPr id="5" name="Rectangle 5">
            <a:extLst>
              <a:ext uri="{FF2B5EF4-FFF2-40B4-BE49-F238E27FC236}">
                <a16:creationId xmlns:a16="http://schemas.microsoft.com/office/drawing/2014/main" id="{8C800292-E675-41DE-BF6B-E9099DF6976A}"/>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7982253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1"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1"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FDC6219D-A013-43BC-A5FE-876DD2906DA4}"/>
              </a:ext>
            </a:extLst>
          </p:cNvPr>
          <p:cNvSpPr>
            <a:spLocks noGrp="1" noChangeArrowheads="1"/>
          </p:cNvSpPr>
          <p:nvPr>
            <p:ph type="dt" sz="half" idx="10"/>
          </p:nvPr>
        </p:nvSpPr>
        <p:spPr>
          <a:ln/>
        </p:spPr>
        <p:txBody>
          <a:bodyPr/>
          <a:lstStyle>
            <a:lvl1pPr>
              <a:defRPr/>
            </a:lvl1pPr>
          </a:lstStyle>
          <a:p>
            <a:pPr>
              <a:defRPr/>
            </a:pPr>
            <a:fld id="{E8CA83F2-D400-450D-A889-4240E694872A}" type="datetime3">
              <a:rPr lang="en-US"/>
              <a:pPr>
                <a:defRPr/>
              </a:pPr>
              <a:t>17 March 2022</a:t>
            </a:fld>
            <a:endParaRPr lang="en-US" dirty="0"/>
          </a:p>
        </p:txBody>
      </p:sp>
      <p:sp>
        <p:nvSpPr>
          <p:cNvPr id="5" name="Rectangle 5">
            <a:extLst>
              <a:ext uri="{FF2B5EF4-FFF2-40B4-BE49-F238E27FC236}">
                <a16:creationId xmlns:a16="http://schemas.microsoft.com/office/drawing/2014/main" id="{D740573A-FB2A-4E8E-9681-DCCCA4B21DE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93258042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B15E5BE-789E-407D-A278-C20B5E449C76}" type="slidenum">
              <a:rPr lang="en-US"/>
              <a:pPr>
                <a:defRPr/>
              </a:pPr>
              <a:t>‹#›</a:t>
            </a:fld>
            <a:endParaRPr lang="en-US"/>
          </a:p>
        </p:txBody>
      </p:sp>
    </p:spTree>
    <p:extLst>
      <p:ext uri="{BB962C8B-B14F-4D97-AF65-F5344CB8AC3E}">
        <p14:creationId xmlns:p14="http://schemas.microsoft.com/office/powerpoint/2010/main" val="5105358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6" Type="http://schemas.openxmlformats.org/officeDocument/2006/relationships/image" Target="../media/image1.jpe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75000"/>
                <a:alpha val="50000"/>
              </a:schemeClr>
            </a:gs>
            <a:gs pos="50000">
              <a:schemeClr val="accent2">
                <a:alpha val="25000"/>
              </a:schemeClr>
            </a:gs>
            <a:gs pos="100000">
              <a:schemeClr val="accent2">
                <a:alpha val="15000"/>
              </a:schemeClr>
            </a:gs>
          </a:gsLst>
          <a:lin ang="5400000" scaled="0"/>
          <a:tileRect/>
        </a:gradFill>
        <a:effectLst/>
      </p:bgPr>
    </p:bg>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bwMode="auto">
          <a:xfrm>
            <a:off x="914400" y="609600"/>
            <a:ext cx="103632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49155" name="Rectangle 3"/>
          <p:cNvSpPr>
            <a:spLocks noGrp="1" noChangeArrowheads="1"/>
          </p:cNvSpPr>
          <p:nvPr>
            <p:ph type="body" idx="1"/>
          </p:nvPr>
        </p:nvSpPr>
        <p:spPr bwMode="auto">
          <a:xfrm>
            <a:off x="914400" y="1981200"/>
            <a:ext cx="103632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eaLnBrk="0" fontAlgn="base" hangingPunct="0">
              <a:spcBef>
                <a:spcPct val="0"/>
              </a:spcBef>
              <a:spcAft>
                <a:spcPct val="0"/>
              </a:spcAft>
              <a:defRPr/>
            </a:pPr>
            <a:endParaRPr lang="en-US">
              <a:solidFill>
                <a:srgbClr val="000000"/>
              </a:solidFill>
            </a:endParaRPr>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eaLnBrk="0" fontAlgn="base" hangingPunct="0">
              <a:spcBef>
                <a:spcPct val="0"/>
              </a:spcBef>
              <a:spcAft>
                <a:spcPct val="0"/>
              </a:spcAft>
              <a:defRPr/>
            </a:pPr>
            <a:endParaRPr lang="en-US">
              <a:solidFill>
                <a:srgbClr val="000000"/>
              </a:solidFill>
            </a:endParaRPr>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eaLnBrk="0" fontAlgn="base" hangingPunct="0">
              <a:spcBef>
                <a:spcPct val="0"/>
              </a:spcBef>
              <a:spcAft>
                <a:spcPct val="0"/>
              </a:spcAft>
              <a:defRPr/>
            </a:pPr>
            <a:fld id="{8FB193D1-8DDB-4E70-A80A-C7101455892D}" type="slidenum">
              <a:rPr lang="en-US">
                <a:solidFill>
                  <a:srgbClr val="000000"/>
                </a:solidFill>
              </a:rPr>
              <a:pPr eaLnBrk="0" fontAlgn="base" hangingPunct="0">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32434235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hdr="0" ftr="0" dt="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7" descr="Interiror Slide White bkgd.jpg">
            <a:extLst>
              <a:ext uri="{FF2B5EF4-FFF2-40B4-BE49-F238E27FC236}">
                <a16:creationId xmlns:a16="http://schemas.microsoft.com/office/drawing/2014/main" id="{31547AB4-D1BF-4387-862C-239FB17300AB}"/>
              </a:ext>
            </a:extLst>
          </p:cNvPr>
          <p:cNvPicPr>
            <a:picLocks noChangeAspect="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2">
            <a:extLst>
              <a:ext uri="{FF2B5EF4-FFF2-40B4-BE49-F238E27FC236}">
                <a16:creationId xmlns:a16="http://schemas.microsoft.com/office/drawing/2014/main" id="{16ACBED0-009C-4E0F-A6E9-3E2C18A3F226}"/>
              </a:ext>
            </a:extLst>
          </p:cNvPr>
          <p:cNvSpPr>
            <a:spLocks noGrp="1" noChangeArrowheads="1"/>
          </p:cNvSpPr>
          <p:nvPr>
            <p:ph type="title"/>
          </p:nvPr>
        </p:nvSpPr>
        <p:spPr bwMode="auto">
          <a:xfrm>
            <a:off x="203200" y="0"/>
            <a:ext cx="103632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8" name="Rectangle 3">
            <a:extLst>
              <a:ext uri="{FF2B5EF4-FFF2-40B4-BE49-F238E27FC236}">
                <a16:creationId xmlns:a16="http://schemas.microsoft.com/office/drawing/2014/main" id="{01E2C998-DDAB-43D2-B0EC-42A0604F895F}"/>
              </a:ext>
            </a:extLst>
          </p:cNvPr>
          <p:cNvSpPr>
            <a:spLocks noGrp="1" noChangeArrowheads="1"/>
          </p:cNvSpPr>
          <p:nvPr>
            <p:ph type="body" idx="1"/>
          </p:nvPr>
        </p:nvSpPr>
        <p:spPr bwMode="auto">
          <a:xfrm>
            <a:off x="914400" y="1981200"/>
            <a:ext cx="103632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 name="Rectangle 4">
            <a:extLst>
              <a:ext uri="{FF2B5EF4-FFF2-40B4-BE49-F238E27FC236}">
                <a16:creationId xmlns:a16="http://schemas.microsoft.com/office/drawing/2014/main" id="{62226066-DF21-44F6-AAFE-681785E9D428}"/>
              </a:ext>
            </a:extLst>
          </p:cNvPr>
          <p:cNvSpPr>
            <a:spLocks noGrp="1" noChangeArrowheads="1"/>
          </p:cNvSpPr>
          <p:nvPr>
            <p:ph type="dt" sz="half" idx="2"/>
          </p:nvPr>
        </p:nvSpPr>
        <p:spPr bwMode="auto">
          <a:xfrm>
            <a:off x="914400" y="6324600"/>
            <a:ext cx="2540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867">
                <a:latin typeface="Tahoma" panose="020B0604030504040204" pitchFamily="34" charset="0"/>
                <a:ea typeface="Tahoma" panose="020B0604030504040204" pitchFamily="34" charset="0"/>
                <a:cs typeface="Tahoma" panose="020B0604030504040204" pitchFamily="34" charset="0"/>
              </a:defRPr>
            </a:lvl1pPr>
          </a:lstStyle>
          <a:p>
            <a:pPr>
              <a:defRPr/>
            </a:pPr>
            <a:fld id="{48F6728D-0180-41BC-9B17-4F0E4FF63E57}" type="datetime3">
              <a:rPr lang="en-US"/>
              <a:pPr>
                <a:defRPr/>
              </a:pPr>
              <a:t>17 March 2022</a:t>
            </a:fld>
            <a:endParaRPr lang="en-US" dirty="0"/>
          </a:p>
        </p:txBody>
      </p:sp>
      <p:sp>
        <p:nvSpPr>
          <p:cNvPr id="1029" name="Rectangle 5">
            <a:extLst>
              <a:ext uri="{FF2B5EF4-FFF2-40B4-BE49-F238E27FC236}">
                <a16:creationId xmlns:a16="http://schemas.microsoft.com/office/drawing/2014/main" id="{D171FC7A-1A5E-4947-AE12-93A372D72197}"/>
              </a:ext>
            </a:extLst>
          </p:cNvPr>
          <p:cNvSpPr>
            <a:spLocks noGrp="1" noChangeArrowheads="1"/>
          </p:cNvSpPr>
          <p:nvPr>
            <p:ph type="ftr" sz="quarter" idx="3"/>
          </p:nvPr>
        </p:nvSpPr>
        <p:spPr bwMode="auto">
          <a:xfrm>
            <a:off x="4165600" y="6324600"/>
            <a:ext cx="3860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867">
                <a:latin typeface="Tahoma" panose="020B0604030504040204" pitchFamily="34" charset="0"/>
                <a:ea typeface="Tahoma" panose="020B0604030504040204" pitchFamily="34" charset="0"/>
                <a:cs typeface="Tahoma" panose="020B0604030504040204" pitchFamily="34" charset="0"/>
              </a:defRPr>
            </a:lvl1pPr>
          </a:lstStyle>
          <a:p>
            <a:pPr>
              <a:defRPr/>
            </a:pPr>
            <a:endParaRPr lang="en-US"/>
          </a:p>
        </p:txBody>
      </p:sp>
    </p:spTree>
    <p:extLst>
      <p:ext uri="{BB962C8B-B14F-4D97-AF65-F5344CB8AC3E}">
        <p14:creationId xmlns:p14="http://schemas.microsoft.com/office/powerpoint/2010/main" val="2179077765"/>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89" r:id="rId14"/>
  </p:sldLayoutIdLst>
  <p:hf hdr="0"/>
  <p:txStyles>
    <p:titleStyle>
      <a:lvl1pPr algn="l" rtl="0" eaLnBrk="0" fontAlgn="base" hangingPunct="0">
        <a:spcBef>
          <a:spcPct val="0"/>
        </a:spcBef>
        <a:spcAft>
          <a:spcPct val="0"/>
        </a:spcAft>
        <a:defRPr sz="3200" b="1" i="1">
          <a:solidFill>
            <a:schemeClr val="tx2"/>
          </a:solidFill>
          <a:latin typeface="Tahoma" panose="020B0604030504040204" pitchFamily="34" charset="0"/>
          <a:ea typeface="Tahoma" panose="020B0604030504040204" pitchFamily="34" charset="0"/>
          <a:cs typeface="Tahoma" panose="020B0604030504040204" pitchFamily="34" charset="0"/>
        </a:defRPr>
      </a:lvl1pPr>
      <a:lvl2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2pPr>
      <a:lvl3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3pPr>
      <a:lvl4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4pPr>
      <a:lvl5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5pPr>
      <a:lvl6pPr marL="609570" algn="ctr" rtl="0" fontAlgn="base">
        <a:spcBef>
          <a:spcPct val="0"/>
        </a:spcBef>
        <a:spcAft>
          <a:spcPct val="0"/>
        </a:spcAft>
        <a:defRPr sz="5867">
          <a:solidFill>
            <a:schemeClr val="tx2"/>
          </a:solidFill>
          <a:latin typeface="Arial" charset="0"/>
          <a:ea typeface="ＭＳ Ｐゴシック" pitchFamily="1" charset="-128"/>
        </a:defRPr>
      </a:lvl6pPr>
      <a:lvl7pPr marL="1219139" algn="ctr" rtl="0" fontAlgn="base">
        <a:spcBef>
          <a:spcPct val="0"/>
        </a:spcBef>
        <a:spcAft>
          <a:spcPct val="0"/>
        </a:spcAft>
        <a:defRPr sz="5867">
          <a:solidFill>
            <a:schemeClr val="tx2"/>
          </a:solidFill>
          <a:latin typeface="Arial" charset="0"/>
          <a:ea typeface="ＭＳ Ｐゴシック" pitchFamily="1" charset="-128"/>
        </a:defRPr>
      </a:lvl7pPr>
      <a:lvl8pPr marL="1828709" algn="ctr" rtl="0" fontAlgn="base">
        <a:spcBef>
          <a:spcPct val="0"/>
        </a:spcBef>
        <a:spcAft>
          <a:spcPct val="0"/>
        </a:spcAft>
        <a:defRPr sz="5867">
          <a:solidFill>
            <a:schemeClr val="tx2"/>
          </a:solidFill>
          <a:latin typeface="Arial" charset="0"/>
          <a:ea typeface="ＭＳ Ｐゴシック" pitchFamily="1" charset="-128"/>
        </a:defRPr>
      </a:lvl8pPr>
      <a:lvl9pPr marL="2438278" algn="ctr" rtl="0" fontAlgn="base">
        <a:spcBef>
          <a:spcPct val="0"/>
        </a:spcBef>
        <a:spcAft>
          <a:spcPct val="0"/>
        </a:spcAft>
        <a:defRPr sz="5867">
          <a:solidFill>
            <a:schemeClr val="tx2"/>
          </a:solidFill>
          <a:latin typeface="Arial" charset="0"/>
          <a:ea typeface="ＭＳ Ｐゴシック" pitchFamily="1" charset="-128"/>
        </a:defRPr>
      </a:lvl9pPr>
    </p:titleStyle>
    <p:body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p:bodyStyle>
    <p:otherStyle>
      <a:defPPr>
        <a:defRPr lang="en-US"/>
      </a:defPPr>
      <a:lvl1pPr marL="0" algn="l" defTabSz="1219139" rtl="0" eaLnBrk="1" latinLnBrk="0" hangingPunct="1">
        <a:defRPr sz="2400" kern="1200">
          <a:solidFill>
            <a:schemeClr val="tx1"/>
          </a:solidFill>
          <a:latin typeface="+mn-lt"/>
          <a:ea typeface="+mn-ea"/>
          <a:cs typeface="+mn-cs"/>
        </a:defRPr>
      </a:lvl1pPr>
      <a:lvl2pPr marL="609570" algn="l" defTabSz="1219139" rtl="0" eaLnBrk="1" latinLnBrk="0" hangingPunct="1">
        <a:defRPr sz="2400" kern="1200">
          <a:solidFill>
            <a:schemeClr val="tx1"/>
          </a:solidFill>
          <a:latin typeface="+mn-lt"/>
          <a:ea typeface="+mn-ea"/>
          <a:cs typeface="+mn-cs"/>
        </a:defRPr>
      </a:lvl2pPr>
      <a:lvl3pPr marL="1219139" algn="l" defTabSz="1219139" rtl="0" eaLnBrk="1" latinLnBrk="0" hangingPunct="1">
        <a:defRPr sz="2400" kern="1200">
          <a:solidFill>
            <a:schemeClr val="tx1"/>
          </a:solidFill>
          <a:latin typeface="+mn-lt"/>
          <a:ea typeface="+mn-ea"/>
          <a:cs typeface="+mn-cs"/>
        </a:defRPr>
      </a:lvl3pPr>
      <a:lvl4pPr marL="1828709" algn="l" defTabSz="1219139" rtl="0" eaLnBrk="1" latinLnBrk="0" hangingPunct="1">
        <a:defRPr sz="2400" kern="1200">
          <a:solidFill>
            <a:schemeClr val="tx1"/>
          </a:solidFill>
          <a:latin typeface="+mn-lt"/>
          <a:ea typeface="+mn-ea"/>
          <a:cs typeface="+mn-cs"/>
        </a:defRPr>
      </a:lvl4pPr>
      <a:lvl5pPr marL="2438278" algn="l" defTabSz="1219139" rtl="0" eaLnBrk="1" latinLnBrk="0" hangingPunct="1">
        <a:defRPr sz="2400" kern="1200">
          <a:solidFill>
            <a:schemeClr val="tx1"/>
          </a:solidFill>
          <a:latin typeface="+mn-lt"/>
          <a:ea typeface="+mn-ea"/>
          <a:cs typeface="+mn-cs"/>
        </a:defRPr>
      </a:lvl5pPr>
      <a:lvl6pPr marL="3047848" algn="l" defTabSz="1219139" rtl="0" eaLnBrk="1" latinLnBrk="0" hangingPunct="1">
        <a:defRPr sz="2400" kern="1200">
          <a:solidFill>
            <a:schemeClr val="tx1"/>
          </a:solidFill>
          <a:latin typeface="+mn-lt"/>
          <a:ea typeface="+mn-ea"/>
          <a:cs typeface="+mn-cs"/>
        </a:defRPr>
      </a:lvl6pPr>
      <a:lvl7pPr marL="3657417" algn="l" defTabSz="1219139" rtl="0" eaLnBrk="1" latinLnBrk="0" hangingPunct="1">
        <a:defRPr sz="2400" kern="1200">
          <a:solidFill>
            <a:schemeClr val="tx1"/>
          </a:solidFill>
          <a:latin typeface="+mn-lt"/>
          <a:ea typeface="+mn-ea"/>
          <a:cs typeface="+mn-cs"/>
        </a:defRPr>
      </a:lvl7pPr>
      <a:lvl8pPr marL="4266987" algn="l" defTabSz="1219139" rtl="0" eaLnBrk="1" latinLnBrk="0" hangingPunct="1">
        <a:defRPr sz="2400" kern="1200">
          <a:solidFill>
            <a:schemeClr val="tx1"/>
          </a:solidFill>
          <a:latin typeface="+mn-lt"/>
          <a:ea typeface="+mn-ea"/>
          <a:cs typeface="+mn-cs"/>
        </a:defRPr>
      </a:lvl8pPr>
      <a:lvl9pPr marL="4876557" algn="l" defTabSz="1219139"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E39dVmh7f1M" TargetMode="External"/><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8.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8.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8.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8.xml"/><Relationship Id="rId5" Type="http://schemas.openxmlformats.org/officeDocument/2006/relationships/image" Target="../media/image12.png"/><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8.xml"/><Relationship Id="rId1" Type="http://schemas.openxmlformats.org/officeDocument/2006/relationships/vmlDrawing" Target="../drawings/vmlDrawing1.vml"/><Relationship Id="rId6" Type="http://schemas.openxmlformats.org/officeDocument/2006/relationships/image" Target="../media/image10.png"/><Relationship Id="rId5" Type="http://schemas.openxmlformats.org/officeDocument/2006/relationships/image" Target="../media/image13.png"/><Relationship Id="rId4" Type="http://schemas.openxmlformats.org/officeDocument/2006/relationships/oleObject" Target="../embeddings/oleObject1.bin"/></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18.xml"/><Relationship Id="rId6" Type="http://schemas.openxmlformats.org/officeDocument/2006/relationships/image" Target="../media/image18.jpeg"/><Relationship Id="rId5" Type="http://schemas.openxmlformats.org/officeDocument/2006/relationships/image" Target="../media/image17.png"/><Relationship Id="rId4" Type="http://schemas.openxmlformats.org/officeDocument/2006/relationships/image" Target="../media/image16.jpeg"/></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18.xml"/><Relationship Id="rId5" Type="http://schemas.openxmlformats.org/officeDocument/2006/relationships/image" Target="../media/image21.png"/><Relationship Id="rId4" Type="http://schemas.openxmlformats.org/officeDocument/2006/relationships/image" Target="../media/image20.jpeg"/></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18.xml"/><Relationship Id="rId4" Type="http://schemas.openxmlformats.org/officeDocument/2006/relationships/image" Target="../media/image23.jp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8.xml"/><Relationship Id="rId1" Type="http://schemas.openxmlformats.org/officeDocument/2006/relationships/vmlDrawing" Target="../drawings/vmlDrawing2.vml"/><Relationship Id="rId6" Type="http://schemas.openxmlformats.org/officeDocument/2006/relationships/image" Target="../media/image24.png"/><Relationship Id="rId5" Type="http://schemas.openxmlformats.org/officeDocument/2006/relationships/oleObject" Target="../embeddings/oleObject2.bin"/><Relationship Id="rId4" Type="http://schemas.openxmlformats.org/officeDocument/2006/relationships/image" Target="../media/image12.png"/></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29.png"/><Relationship Id="rId2" Type="http://schemas.openxmlformats.org/officeDocument/2006/relationships/notesSlide" Target="../notesSlides/notesSlide23.xml"/><Relationship Id="rId1" Type="http://schemas.openxmlformats.org/officeDocument/2006/relationships/slideLayout" Target="../slideLayouts/slideLayout18.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JPG"/></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5.xml"/><Relationship Id="rId1" Type="http://schemas.openxmlformats.org/officeDocument/2006/relationships/slideLayout" Target="../slideLayouts/slideLayout18.xml"/><Relationship Id="rId4" Type="http://schemas.openxmlformats.org/officeDocument/2006/relationships/image" Target="../media/image32.jpg"/></Relationships>
</file>

<file path=ppt/slides/_rels/slide2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6.xml"/><Relationship Id="rId1" Type="http://schemas.openxmlformats.org/officeDocument/2006/relationships/slideLayout" Target="../slideLayouts/slideLayout18.xml"/><Relationship Id="rId4" Type="http://schemas.openxmlformats.org/officeDocument/2006/relationships/image" Target="../media/image34.jpg"/></Relationships>
</file>

<file path=ppt/slides/_rels/slide2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7.xml"/><Relationship Id="rId1" Type="http://schemas.openxmlformats.org/officeDocument/2006/relationships/slideLayout" Target="../slideLayouts/slideLayout18.xml"/><Relationship Id="rId6" Type="http://schemas.openxmlformats.org/officeDocument/2006/relationships/image" Target="../media/image37.png"/><Relationship Id="rId5" Type="http://schemas.openxmlformats.org/officeDocument/2006/relationships/image" Target="../media/image36.JPG"/><Relationship Id="rId4" Type="http://schemas.openxmlformats.org/officeDocument/2006/relationships/image" Target="../media/image21.png"/></Relationships>
</file>

<file path=ppt/slides/_rels/slide2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8.xml"/><Relationship Id="rId1" Type="http://schemas.openxmlformats.org/officeDocument/2006/relationships/slideLayout" Target="../slideLayouts/slideLayout18.xml"/><Relationship Id="rId4" Type="http://schemas.openxmlformats.org/officeDocument/2006/relationships/image" Target="../media/image39.png"/></Relationships>
</file>

<file path=ppt/slides/_rels/slide3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9.xml"/><Relationship Id="rId1" Type="http://schemas.openxmlformats.org/officeDocument/2006/relationships/slideLayout" Target="../slideLayouts/slideLayout18.xml"/><Relationship Id="rId4" Type="http://schemas.openxmlformats.org/officeDocument/2006/relationships/image" Target="../media/image22.png"/></Relationships>
</file>

<file path=ppt/slides/_rels/slide3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0.xml"/><Relationship Id="rId1" Type="http://schemas.openxmlformats.org/officeDocument/2006/relationships/slideLayout" Target="../slideLayouts/slideLayout18.xml"/><Relationship Id="rId4" Type="http://schemas.openxmlformats.org/officeDocument/2006/relationships/image" Target="../media/image42.PNG"/></Relationships>
</file>

<file path=ppt/slides/_rels/slide3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1.xml"/><Relationship Id="rId1" Type="http://schemas.openxmlformats.org/officeDocument/2006/relationships/slideLayout" Target="../slideLayouts/slideLayout18.xml"/><Relationship Id="rId5" Type="http://schemas.openxmlformats.org/officeDocument/2006/relationships/image" Target="../media/image45.PNG"/><Relationship Id="rId4" Type="http://schemas.openxmlformats.org/officeDocument/2006/relationships/image" Target="../media/image44.PNG"/></Relationships>
</file>

<file path=ppt/slides/_rels/slide33.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32.xml"/><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10.png"/><Relationship Id="rId7" Type="http://schemas.openxmlformats.org/officeDocument/2006/relationships/image" Target="../media/image27.png"/><Relationship Id="rId2" Type="http://schemas.openxmlformats.org/officeDocument/2006/relationships/notesSlide" Target="../notesSlides/notesSlide33.xml"/><Relationship Id="rId1" Type="http://schemas.openxmlformats.org/officeDocument/2006/relationships/slideLayout" Target="../slideLayouts/slideLayout18.xml"/><Relationship Id="rId6" Type="http://schemas.openxmlformats.org/officeDocument/2006/relationships/image" Target="../media/image12.png"/><Relationship Id="rId11" Type="http://schemas.openxmlformats.org/officeDocument/2006/relationships/image" Target="../media/image37.png"/><Relationship Id="rId5" Type="http://schemas.openxmlformats.org/officeDocument/2006/relationships/image" Target="../media/image31.png"/><Relationship Id="rId10" Type="http://schemas.openxmlformats.org/officeDocument/2006/relationships/image" Target="../media/image33.png"/><Relationship Id="rId4" Type="http://schemas.openxmlformats.org/officeDocument/2006/relationships/image" Target="../media/image22.png"/><Relationship Id="rId9" Type="http://schemas.openxmlformats.org/officeDocument/2006/relationships/image" Target="../media/image29.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35.xml"/><Relationship Id="rId1" Type="http://schemas.openxmlformats.org/officeDocument/2006/relationships/slideLayout" Target="../slideLayouts/slideLayout18.xml"/><Relationship Id="rId4" Type="http://schemas.openxmlformats.org/officeDocument/2006/relationships/image" Target="../media/image48.JPG"/></Relationships>
</file>

<file path=ppt/slides/_rels/slide37.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notesSlide" Target="../notesSlides/notesSlide36.xml"/><Relationship Id="rId1" Type="http://schemas.openxmlformats.org/officeDocument/2006/relationships/slideLayout" Target="../slideLayouts/slideLayout18.xml"/><Relationship Id="rId4" Type="http://schemas.openxmlformats.org/officeDocument/2006/relationships/image" Target="../media/image50.JPG"/></Relationships>
</file>

<file path=ppt/slides/_rels/slide38.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37.xml"/><Relationship Id="rId1" Type="http://schemas.openxmlformats.org/officeDocument/2006/relationships/slideLayout" Target="../slideLayouts/slideLayout18.xml"/><Relationship Id="rId5" Type="http://schemas.openxmlformats.org/officeDocument/2006/relationships/image" Target="../media/image53.jpg"/><Relationship Id="rId4" Type="http://schemas.openxmlformats.org/officeDocument/2006/relationships/image" Target="../media/image52.jpe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18.xml"/><Relationship Id="rId1" Type="http://schemas.openxmlformats.org/officeDocument/2006/relationships/vmlDrawing" Target="../drawings/vmlDrawing3.vml"/><Relationship Id="rId6" Type="http://schemas.openxmlformats.org/officeDocument/2006/relationships/image" Target="../media/image54.emf"/><Relationship Id="rId5" Type="http://schemas.openxmlformats.org/officeDocument/2006/relationships/oleObject" Target="../embeddings/oleObject3.bin"/><Relationship Id="rId4" Type="http://schemas.openxmlformats.org/officeDocument/2006/relationships/image" Target="../media/image55.jpg"/></Relationships>
</file>

<file path=ppt/slides/_rels/slide40.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notesSlide" Target="../notesSlides/notesSlide39.xml"/><Relationship Id="rId1" Type="http://schemas.openxmlformats.org/officeDocument/2006/relationships/slideLayout" Target="../slideLayouts/slideLayout18.xml"/><Relationship Id="rId5" Type="http://schemas.openxmlformats.org/officeDocument/2006/relationships/image" Target="../media/image58.JPG"/><Relationship Id="rId4" Type="http://schemas.openxmlformats.org/officeDocument/2006/relationships/image" Target="../media/image57.jpeg"/></Relationships>
</file>

<file path=ppt/slides/_rels/slide41.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40.xml"/><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41.xml"/><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notesSlide" Target="../notesSlides/notesSlide42.xml"/><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43.xml"/><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notesSlide" Target="../notesSlides/notesSlide44.xml"/><Relationship Id="rId1" Type="http://schemas.openxmlformats.org/officeDocument/2006/relationships/slideLayout" Target="../slideLayouts/slideLayout18.xml"/><Relationship Id="rId4" Type="http://schemas.openxmlformats.org/officeDocument/2006/relationships/image" Target="../media/image64.jpg"/></Relationships>
</file>

<file path=ppt/slides/_rels/slide46.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45.xml"/><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46.xml"/><Relationship Id="rId1" Type="http://schemas.openxmlformats.org/officeDocument/2006/relationships/slideLayout" Target="../slideLayouts/slideLayout18.xml"/><Relationship Id="rId4" Type="http://schemas.openxmlformats.org/officeDocument/2006/relationships/image" Target="../media/image67.jpeg"/></Relationships>
</file>

<file path=ppt/slides/_rels/slide48.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47.xml"/><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3" Type="http://schemas.openxmlformats.org/officeDocument/2006/relationships/image" Target="../media/image69.jpg"/><Relationship Id="rId2" Type="http://schemas.openxmlformats.org/officeDocument/2006/relationships/notesSlide" Target="../notesSlides/notesSlide49.xml"/><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50.xml"/><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3" Type="http://schemas.openxmlformats.org/officeDocument/2006/relationships/image" Target="../media/image71.wmf"/><Relationship Id="rId2" Type="http://schemas.openxmlformats.org/officeDocument/2006/relationships/notesSlide" Target="../notesSlides/notesSlide51.xml"/><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3" Type="http://schemas.openxmlformats.org/officeDocument/2006/relationships/image" Target="../media/image72.JPG"/><Relationship Id="rId2" Type="http://schemas.openxmlformats.org/officeDocument/2006/relationships/notesSlide" Target="../notesSlides/notesSlide52.xml"/><Relationship Id="rId1" Type="http://schemas.openxmlformats.org/officeDocument/2006/relationships/slideLayout" Target="../slideLayouts/slideLayout18.xml"/><Relationship Id="rId5" Type="http://schemas.openxmlformats.org/officeDocument/2006/relationships/image" Target="../media/image74.JPG"/><Relationship Id="rId4" Type="http://schemas.openxmlformats.org/officeDocument/2006/relationships/image" Target="../media/image73.JPG"/></Relationships>
</file>

<file path=ppt/slides/_rels/slide54.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53.xml"/><Relationship Id="rId1" Type="http://schemas.openxmlformats.org/officeDocument/2006/relationships/slideLayout" Target="../slideLayouts/slideLayout18.xml"/><Relationship Id="rId5" Type="http://schemas.openxmlformats.org/officeDocument/2006/relationships/image" Target="../media/image77.png"/><Relationship Id="rId4" Type="http://schemas.openxmlformats.org/officeDocument/2006/relationships/image" Target="../media/image76.png"/></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8.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8.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8.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8.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8.xml"/></Relationships>
</file>

<file path=ppt/slides/_rels/slide62.xml.rels><?xml version="1.0" encoding="UTF-8" standalone="yes"?>
<Relationships xmlns="http://schemas.openxmlformats.org/package/2006/relationships"><Relationship Id="rId3" Type="http://schemas.openxmlformats.org/officeDocument/2006/relationships/image" Target="../media/image78.png"/><Relationship Id="rId7" Type="http://schemas.openxmlformats.org/officeDocument/2006/relationships/image" Target="../media/image82.png"/><Relationship Id="rId2" Type="http://schemas.openxmlformats.org/officeDocument/2006/relationships/notesSlide" Target="../notesSlides/notesSlide61.xml"/><Relationship Id="rId1" Type="http://schemas.openxmlformats.org/officeDocument/2006/relationships/slideLayout" Target="../slideLayouts/slideLayout18.xml"/><Relationship Id="rId6" Type="http://schemas.openxmlformats.org/officeDocument/2006/relationships/image" Target="../media/image81.png"/><Relationship Id="rId5" Type="http://schemas.openxmlformats.org/officeDocument/2006/relationships/image" Target="../media/image80.png"/><Relationship Id="rId4" Type="http://schemas.openxmlformats.org/officeDocument/2006/relationships/image" Target="../media/image79.png"/></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8.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8.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18.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18.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18.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18.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18.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18.xml"/></Relationships>
</file>

<file path=ppt/slides/_rels/slide71.xml.rels><?xml version="1.0" encoding="UTF-8" standalone="yes"?>
<Relationships xmlns="http://schemas.openxmlformats.org/package/2006/relationships"><Relationship Id="rId3" Type="http://schemas.openxmlformats.org/officeDocument/2006/relationships/notesSlide" Target="../notesSlides/notesSlide70.xml"/><Relationship Id="rId7" Type="http://schemas.openxmlformats.org/officeDocument/2006/relationships/image" Target="../media/image84.wmf"/><Relationship Id="rId2" Type="http://schemas.openxmlformats.org/officeDocument/2006/relationships/slideLayout" Target="../slideLayouts/slideLayout18.xml"/><Relationship Id="rId1" Type="http://schemas.openxmlformats.org/officeDocument/2006/relationships/vmlDrawing" Target="../drawings/vmlDrawing4.vml"/><Relationship Id="rId6" Type="http://schemas.openxmlformats.org/officeDocument/2006/relationships/oleObject" Target="../embeddings/oleObject5.bin"/><Relationship Id="rId5" Type="http://schemas.openxmlformats.org/officeDocument/2006/relationships/image" Target="../media/image83.wmf"/><Relationship Id="rId4" Type="http://schemas.openxmlformats.org/officeDocument/2006/relationships/oleObject" Target="../embeddings/oleObject4.bin"/></Relationships>
</file>

<file path=ppt/slides/_rels/slide72.xml.rels><?xml version="1.0" encoding="UTF-8" standalone="yes"?>
<Relationships xmlns="http://schemas.openxmlformats.org/package/2006/relationships"><Relationship Id="rId3" Type="http://schemas.openxmlformats.org/officeDocument/2006/relationships/image" Target="../media/image85.jpg"/><Relationship Id="rId2" Type="http://schemas.openxmlformats.org/officeDocument/2006/relationships/notesSlide" Target="../notesSlides/notesSlide71.xml"/><Relationship Id="rId1" Type="http://schemas.openxmlformats.org/officeDocument/2006/relationships/slideLayout" Target="../slideLayouts/slideLayout18.xml"/><Relationship Id="rId5" Type="http://schemas.openxmlformats.org/officeDocument/2006/relationships/image" Target="../media/image87.png"/><Relationship Id="rId4" Type="http://schemas.openxmlformats.org/officeDocument/2006/relationships/image" Target="../media/image86.png"/></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18.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18.xml"/></Relationships>
</file>

<file path=ppt/slides/_rels/slide75.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notesSlide" Target="../notesSlides/notesSlide74.xml"/><Relationship Id="rId1" Type="http://schemas.openxmlformats.org/officeDocument/2006/relationships/slideLayout" Target="../slideLayouts/slideLayout18.xml"/><Relationship Id="rId5" Type="http://schemas.openxmlformats.org/officeDocument/2006/relationships/image" Target="../media/image90.jpeg"/><Relationship Id="rId4" Type="http://schemas.openxmlformats.org/officeDocument/2006/relationships/image" Target="../media/image89.png"/></Relationships>
</file>

<file path=ppt/slides/_rels/slide76.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75.xml"/><Relationship Id="rId1" Type="http://schemas.openxmlformats.org/officeDocument/2006/relationships/slideLayout" Target="../slideLayouts/slideLayout18.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18.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18.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18.xml"/></Relationships>
</file>

<file path=ppt/slides/_rels/slide80.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notesSlide" Target="../notesSlides/notesSlide79.xml"/><Relationship Id="rId1" Type="http://schemas.openxmlformats.org/officeDocument/2006/relationships/slideLayout" Target="../slideLayouts/slideLayout18.xml"/><Relationship Id="rId5" Type="http://schemas.openxmlformats.org/officeDocument/2006/relationships/image" Target="../media/image93.jpeg"/><Relationship Id="rId4" Type="http://schemas.openxmlformats.org/officeDocument/2006/relationships/image" Target="../media/image92.png"/></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18.xml"/></Relationships>
</file>

<file path=ppt/slides/_rels/slide82.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notesSlide" Target="../notesSlides/notesSlide81.xml"/><Relationship Id="rId1" Type="http://schemas.openxmlformats.org/officeDocument/2006/relationships/slideLayout" Target="../slideLayouts/slideLayout18.xml"/></Relationships>
</file>

<file path=ppt/slides/_rels/slide83.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82.xml"/><Relationship Id="rId1" Type="http://schemas.openxmlformats.org/officeDocument/2006/relationships/slideLayout" Target="../slideLayouts/slideLayout18.xml"/><Relationship Id="rId5" Type="http://schemas.openxmlformats.org/officeDocument/2006/relationships/image" Target="../media/image96.jpeg"/><Relationship Id="rId4" Type="http://schemas.openxmlformats.org/officeDocument/2006/relationships/hyperlink" Target="https://www.telegraph.co.uk/travel/comment/tenerife-airport-disaster/" TargetMode="External"/></Relationships>
</file>

<file path=ppt/slides/_rels/slide84.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83.xml"/><Relationship Id="rId1" Type="http://schemas.openxmlformats.org/officeDocument/2006/relationships/slideLayout" Target="../slideLayouts/slideLayout18.xml"/><Relationship Id="rId5" Type="http://schemas.openxmlformats.org/officeDocument/2006/relationships/image" Target="../media/image99.png"/><Relationship Id="rId4" Type="http://schemas.openxmlformats.org/officeDocument/2006/relationships/image" Target="../media/image98.jpeg"/></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18.xml"/></Relationships>
</file>

<file path=ppt/slides/_rels/slide86.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85.xml"/><Relationship Id="rId1" Type="http://schemas.openxmlformats.org/officeDocument/2006/relationships/slideLayout" Target="../slideLayouts/slideLayout18.xml"/><Relationship Id="rId4" Type="http://schemas.openxmlformats.org/officeDocument/2006/relationships/image" Target="../media/image101.png"/></Relationships>
</file>

<file path=ppt/slides/_rels/slide87.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86.xml"/><Relationship Id="rId1" Type="http://schemas.openxmlformats.org/officeDocument/2006/relationships/slideLayout" Target="../slideLayouts/slideLayout18.xml"/><Relationship Id="rId4" Type="http://schemas.openxmlformats.org/officeDocument/2006/relationships/image" Target="../media/image101.png"/></Relationships>
</file>

<file path=ppt/slides/_rels/slide88.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87.xml"/><Relationship Id="rId1" Type="http://schemas.openxmlformats.org/officeDocument/2006/relationships/slideLayout" Target="../slideLayouts/slideLayout18.xml"/></Relationships>
</file>

<file path=ppt/slides/_rels/slide89.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notesSlide" Target="../notesSlides/notesSlide88.xml"/><Relationship Id="rId1" Type="http://schemas.openxmlformats.org/officeDocument/2006/relationships/slideLayout" Target="../slideLayouts/slideLayout18.xml"/></Relationships>
</file>

<file path=ppt/slides/_rels/slide90.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89.xml"/><Relationship Id="rId1" Type="http://schemas.openxmlformats.org/officeDocument/2006/relationships/slideLayout" Target="../slideLayouts/slideLayout18.xml"/></Relationships>
</file>

<file path=ppt/slides/_rels/slide91.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notesSlide" Target="../notesSlides/notesSlide90.xml"/><Relationship Id="rId1" Type="http://schemas.openxmlformats.org/officeDocument/2006/relationships/slideLayout" Target="../slideLayouts/slideLayout18.xml"/></Relationships>
</file>

<file path=ppt/slides/_rels/slide92.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91.xml"/><Relationship Id="rId1" Type="http://schemas.openxmlformats.org/officeDocument/2006/relationships/slideLayout" Target="../slideLayouts/slideLayout18.xml"/></Relationships>
</file>

<file path=ppt/slides/_rels/slide93.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notesSlide" Target="../notesSlides/notesSlide92.xml"/><Relationship Id="rId1" Type="http://schemas.openxmlformats.org/officeDocument/2006/relationships/slideLayout" Target="../slideLayouts/slideLayout18.xml"/></Relationships>
</file>

<file path=ppt/slides/_rels/slide94.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93.xml"/><Relationship Id="rId1" Type="http://schemas.openxmlformats.org/officeDocument/2006/relationships/slideLayout" Target="../slideLayouts/slideLayout18.xml"/></Relationships>
</file>

<file path=ppt/slides/_rels/slide95.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notesSlide" Target="../notesSlides/notesSlide94.xml"/><Relationship Id="rId1" Type="http://schemas.openxmlformats.org/officeDocument/2006/relationships/slideLayout" Target="../slideLayouts/slideLayout18.xml"/></Relationships>
</file>

<file path=ppt/slides/_rels/slide96.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95.xml"/><Relationship Id="rId1" Type="http://schemas.openxmlformats.org/officeDocument/2006/relationships/slideLayout" Target="../slideLayouts/slideLayout18.xml"/></Relationships>
</file>

<file path=ppt/slides/_rels/slide97.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notesSlide" Target="../notesSlides/notesSlide96.xml"/><Relationship Id="rId1" Type="http://schemas.openxmlformats.org/officeDocument/2006/relationships/slideLayout" Target="../slideLayouts/slideLayout18.xml"/></Relationships>
</file>

<file path=ppt/slides/_rels/slide98.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97.xml"/><Relationship Id="rId1" Type="http://schemas.openxmlformats.org/officeDocument/2006/relationships/slideLayout" Target="../slideLayouts/slideLayout18.xml"/></Relationships>
</file>

<file path=ppt/slides/_rels/slide99.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notesSlide" Target="../notesSlides/notesSlide98.xml"/><Relationship Id="rId1" Type="http://schemas.openxmlformats.org/officeDocument/2006/relationships/slideLayout" Target="../slideLayouts/slideLayout18.xml"/></Relationships>
</file>

<file path=ppt/slides/_rels/slide100.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99.xml"/><Relationship Id="rId1" Type="http://schemas.openxmlformats.org/officeDocument/2006/relationships/slideLayout" Target="../slideLayouts/slideLayout18.xml"/></Relationships>
</file>

<file path=ppt/slides/_rels/slide101.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notesSlide" Target="../notesSlides/notesSlide100.xml"/><Relationship Id="rId1" Type="http://schemas.openxmlformats.org/officeDocument/2006/relationships/slideLayout" Target="../slideLayouts/slideLayout18.xml"/></Relationships>
</file>

<file path=ppt/slides/_rels/slide102.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101.xml"/><Relationship Id="rId1" Type="http://schemas.openxmlformats.org/officeDocument/2006/relationships/slideLayout" Target="../slideLayouts/slideLayout18.xml"/></Relationships>
</file>

<file path=ppt/slides/_rels/slide103.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102.xml"/><Relationship Id="rId1" Type="http://schemas.openxmlformats.org/officeDocument/2006/relationships/slideLayout" Target="../slideLayouts/slideLayout18.xml"/></Relationships>
</file>

<file path=ppt/slides/_rels/slide104.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103.xml"/><Relationship Id="rId1" Type="http://schemas.openxmlformats.org/officeDocument/2006/relationships/slideLayout" Target="../slideLayouts/slideLayout18.xml"/></Relationships>
</file>

<file path=ppt/slides/_rels/slide105.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notesSlide" Target="../notesSlides/notesSlide104.xml"/><Relationship Id="rId1" Type="http://schemas.openxmlformats.org/officeDocument/2006/relationships/slideLayout" Target="../slideLayouts/slideLayout18.xml"/></Relationships>
</file>

<file path=ppt/slides/_rels/slide106.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notesSlide" Target="../notesSlides/notesSlide105.xml"/><Relationship Id="rId1" Type="http://schemas.openxmlformats.org/officeDocument/2006/relationships/slideLayout" Target="../slideLayouts/slideLayout18.xml"/></Relationships>
</file>

<file path=ppt/slides/_rels/slide107.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notesSlide" Target="../notesSlides/notesSlide106.xml"/><Relationship Id="rId1" Type="http://schemas.openxmlformats.org/officeDocument/2006/relationships/slideLayout" Target="../slideLayouts/slideLayout18.xml"/></Relationships>
</file>

<file path=ppt/slides/_rels/slide108.xml.rels><?xml version="1.0" encoding="UTF-8" standalone="yes"?>
<Relationships xmlns="http://schemas.openxmlformats.org/package/2006/relationships"><Relationship Id="rId8" Type="http://schemas.openxmlformats.org/officeDocument/2006/relationships/image" Target="../media/image117.jpeg"/><Relationship Id="rId3" Type="http://schemas.openxmlformats.org/officeDocument/2006/relationships/image" Target="../media/image112.jpeg"/><Relationship Id="rId7" Type="http://schemas.openxmlformats.org/officeDocument/2006/relationships/image" Target="../media/image116.jpeg"/><Relationship Id="rId2" Type="http://schemas.openxmlformats.org/officeDocument/2006/relationships/notesSlide" Target="../notesSlides/notesSlide107.xml"/><Relationship Id="rId1" Type="http://schemas.openxmlformats.org/officeDocument/2006/relationships/slideLayout" Target="../slideLayouts/slideLayout18.xml"/><Relationship Id="rId6" Type="http://schemas.openxmlformats.org/officeDocument/2006/relationships/image" Target="../media/image115.jpeg"/><Relationship Id="rId5" Type="http://schemas.openxmlformats.org/officeDocument/2006/relationships/image" Target="../media/image114.jpeg"/><Relationship Id="rId10" Type="http://schemas.openxmlformats.org/officeDocument/2006/relationships/image" Target="../media/image119.jpeg"/><Relationship Id="rId4" Type="http://schemas.openxmlformats.org/officeDocument/2006/relationships/image" Target="../media/image113.jpeg"/><Relationship Id="rId9" Type="http://schemas.openxmlformats.org/officeDocument/2006/relationships/image" Target="../media/image118.jpeg"/></Relationships>
</file>

<file path=ppt/slides/_rels/slide109.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notesSlide" Target="../notesSlides/notesSlide108.xml"/><Relationship Id="rId1" Type="http://schemas.openxmlformats.org/officeDocument/2006/relationships/slideLayout" Target="../slideLayouts/slideLayout18.xml"/></Relationships>
</file>

<file path=ppt/slides/_rels/slide110.xml.rels><?xml version="1.0" encoding="UTF-8" standalone="yes"?>
<Relationships xmlns="http://schemas.openxmlformats.org/package/2006/relationships"><Relationship Id="rId3" Type="http://schemas.openxmlformats.org/officeDocument/2006/relationships/image" Target="../media/image121.jpeg"/><Relationship Id="rId2" Type="http://schemas.openxmlformats.org/officeDocument/2006/relationships/notesSlide" Target="../notesSlides/notesSlide109.xml"/><Relationship Id="rId1" Type="http://schemas.openxmlformats.org/officeDocument/2006/relationships/slideLayout" Target="../slideLayouts/slideLayout18.xml"/></Relationships>
</file>

<file path=ppt/slides/_rels/slide111.xml.rels><?xml version="1.0" encoding="UTF-8" standalone="yes"?>
<Relationships xmlns="http://schemas.openxmlformats.org/package/2006/relationships"><Relationship Id="rId2" Type="http://schemas.openxmlformats.org/officeDocument/2006/relationships/image" Target="../media/image122.jpeg"/><Relationship Id="rId1" Type="http://schemas.openxmlformats.org/officeDocument/2006/relationships/slideLayout" Target="../slideLayouts/slideLayout27.xml"/></Relationships>
</file>

<file path=ppt/slides/_rels/slide112.xml.rels><?xml version="1.0" encoding="UTF-8" standalone="yes"?>
<Relationships xmlns="http://schemas.openxmlformats.org/package/2006/relationships"><Relationship Id="rId2" Type="http://schemas.openxmlformats.org/officeDocument/2006/relationships/image" Target="../media/image113.jpeg"/><Relationship Id="rId1" Type="http://schemas.openxmlformats.org/officeDocument/2006/relationships/slideLayout" Target="../slideLayouts/slideLayout27.xml"/></Relationships>
</file>

<file path=ppt/slides/_rels/slide113.xml.rels><?xml version="1.0" encoding="UTF-8" standalone="yes"?>
<Relationships xmlns="http://schemas.openxmlformats.org/package/2006/relationships"><Relationship Id="rId2" Type="http://schemas.openxmlformats.org/officeDocument/2006/relationships/image" Target="../media/image123.jpeg"/><Relationship Id="rId1" Type="http://schemas.openxmlformats.org/officeDocument/2006/relationships/slideLayout" Target="../slideLayouts/slideLayout27.xml"/></Relationships>
</file>

<file path=ppt/slides/_rels/slide114.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image" Target="../media/image124.jpeg"/><Relationship Id="rId1" Type="http://schemas.openxmlformats.org/officeDocument/2006/relationships/slideLayout" Target="../slideLayouts/slideLayout27.xml"/><Relationship Id="rId4" Type="http://schemas.openxmlformats.org/officeDocument/2006/relationships/image" Target="../media/image126.png"/></Relationships>
</file>

<file path=ppt/slides/_rels/slide115.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image" Target="../media/image124.jpeg"/><Relationship Id="rId1" Type="http://schemas.openxmlformats.org/officeDocument/2006/relationships/slideLayout" Target="../slideLayouts/slideLayout27.xml"/><Relationship Id="rId4" Type="http://schemas.openxmlformats.org/officeDocument/2006/relationships/image" Target="../media/image128.png"/></Relationships>
</file>

<file path=ppt/slides/_rels/slide116.xml.rels><?xml version="1.0" encoding="UTF-8" standalone="yes"?>
<Relationships xmlns="http://schemas.openxmlformats.org/package/2006/relationships"><Relationship Id="rId2" Type="http://schemas.openxmlformats.org/officeDocument/2006/relationships/image" Target="../media/image129.jpeg"/><Relationship Id="rId1" Type="http://schemas.openxmlformats.org/officeDocument/2006/relationships/slideLayout" Target="../slideLayouts/slideLayout27.xml"/></Relationships>
</file>

<file path=ppt/slides/_rels/slide117.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image" Target="../media/image124.jpeg"/><Relationship Id="rId1" Type="http://schemas.openxmlformats.org/officeDocument/2006/relationships/slideLayout" Target="../slideLayouts/slideLayout27.xml"/></Relationships>
</file>

<file path=ppt/slides/_rels/slide118.xml.rels><?xml version="1.0" encoding="UTF-8" standalone="yes"?>
<Relationships xmlns="http://schemas.openxmlformats.org/package/2006/relationships"><Relationship Id="rId2" Type="http://schemas.openxmlformats.org/officeDocument/2006/relationships/image" Target="../media/image130.jpeg"/><Relationship Id="rId1" Type="http://schemas.openxmlformats.org/officeDocument/2006/relationships/slideLayout" Target="../slideLayouts/slideLayout27.xml"/></Relationships>
</file>

<file path=ppt/slides/_rels/slide119.xml.rels><?xml version="1.0" encoding="UTF-8" standalone="yes"?>
<Relationships xmlns="http://schemas.openxmlformats.org/package/2006/relationships"><Relationship Id="rId2" Type="http://schemas.openxmlformats.org/officeDocument/2006/relationships/image" Target="../media/image131.png"/><Relationship Id="rId1" Type="http://schemas.openxmlformats.org/officeDocument/2006/relationships/slideLayout" Target="../slideLayouts/slideLayout27.xml"/></Relationships>
</file>

<file path=ppt/slides/_rels/slide120.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image" Target="../media/image124.jpeg"/><Relationship Id="rId1" Type="http://schemas.openxmlformats.org/officeDocument/2006/relationships/slideLayout" Target="../slideLayouts/slideLayout27.xml"/></Relationships>
</file>

<file path=ppt/slides/_rels/slide121.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image" Target="../media/image124.jpeg"/><Relationship Id="rId1" Type="http://schemas.openxmlformats.org/officeDocument/2006/relationships/slideLayout" Target="../slideLayouts/slideLayout27.xml"/><Relationship Id="rId4" Type="http://schemas.openxmlformats.org/officeDocument/2006/relationships/image" Target="../media/image132.jpeg"/></Relationships>
</file>

<file path=ppt/slides/_rels/slide122.xml.rels><?xml version="1.0" encoding="UTF-8" standalone="yes"?>
<Relationships xmlns="http://schemas.openxmlformats.org/package/2006/relationships"><Relationship Id="rId2" Type="http://schemas.openxmlformats.org/officeDocument/2006/relationships/image" Target="../media/image133.jpeg"/><Relationship Id="rId1" Type="http://schemas.openxmlformats.org/officeDocument/2006/relationships/slideLayout" Target="../slideLayouts/slideLayout27.xml"/></Relationships>
</file>

<file path=ppt/slides/_rels/slide123.xml.rels><?xml version="1.0" encoding="UTF-8" standalone="yes"?>
<Relationships xmlns="http://schemas.openxmlformats.org/package/2006/relationships"><Relationship Id="rId2" Type="http://schemas.openxmlformats.org/officeDocument/2006/relationships/image" Target="../media/image134.jpeg"/><Relationship Id="rId1" Type="http://schemas.openxmlformats.org/officeDocument/2006/relationships/slideLayout" Target="../slideLayouts/slideLayout27.xml"/></Relationships>
</file>

<file path=ppt/slides/_rels/slide124.xml.rels><?xml version="1.0" encoding="UTF-8" standalone="yes"?>
<Relationships xmlns="http://schemas.openxmlformats.org/package/2006/relationships"><Relationship Id="rId3" Type="http://schemas.openxmlformats.org/officeDocument/2006/relationships/image" Target="../media/image135.png"/><Relationship Id="rId2" Type="http://schemas.openxmlformats.org/officeDocument/2006/relationships/image" Target="../media/image121.jpeg"/><Relationship Id="rId1" Type="http://schemas.openxmlformats.org/officeDocument/2006/relationships/slideLayout" Target="../slideLayouts/slideLayout27.xml"/><Relationship Id="rId4" Type="http://schemas.openxmlformats.org/officeDocument/2006/relationships/image" Target="../media/image126.png"/></Relationships>
</file>

<file path=ppt/slides/_rels/slide125.xml.rels><?xml version="1.0" encoding="UTF-8" standalone="yes"?>
<Relationships xmlns="http://schemas.openxmlformats.org/package/2006/relationships"><Relationship Id="rId2" Type="http://schemas.openxmlformats.org/officeDocument/2006/relationships/image" Target="../media/image136.png"/><Relationship Id="rId1" Type="http://schemas.openxmlformats.org/officeDocument/2006/relationships/slideLayout" Target="../slideLayouts/slideLayout27.xml"/></Relationships>
</file>

<file path=ppt/slides/_rels/slide126.xml.rels><?xml version="1.0" encoding="UTF-8" standalone="yes"?>
<Relationships xmlns="http://schemas.openxmlformats.org/package/2006/relationships"><Relationship Id="rId3" Type="http://schemas.openxmlformats.org/officeDocument/2006/relationships/image" Target="../media/image137.jpeg"/><Relationship Id="rId2" Type="http://schemas.openxmlformats.org/officeDocument/2006/relationships/image" Target="../media/image122.jpeg"/><Relationship Id="rId1" Type="http://schemas.openxmlformats.org/officeDocument/2006/relationships/slideLayout" Target="../slideLayouts/slideLayout27.xml"/></Relationships>
</file>

<file path=ppt/slides/_rels/slide127.xml.rels><?xml version="1.0" encoding="UTF-8" standalone="yes"?>
<Relationships xmlns="http://schemas.openxmlformats.org/package/2006/relationships"><Relationship Id="rId2" Type="http://schemas.openxmlformats.org/officeDocument/2006/relationships/image" Target="../media/image138.jpeg"/><Relationship Id="rId1" Type="http://schemas.openxmlformats.org/officeDocument/2006/relationships/slideLayout" Target="../slideLayouts/slideLayout27.xml"/></Relationships>
</file>

<file path=ppt/slides/_rels/slide128.xml.rels><?xml version="1.0" encoding="UTF-8" standalone="yes"?>
<Relationships xmlns="http://schemas.openxmlformats.org/package/2006/relationships"><Relationship Id="rId2" Type="http://schemas.openxmlformats.org/officeDocument/2006/relationships/image" Target="../media/image139.jpeg"/><Relationship Id="rId1" Type="http://schemas.openxmlformats.org/officeDocument/2006/relationships/slideLayout" Target="../slideLayouts/slideLayout27.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5" descr="Title Slide.jpg"/>
          <p:cNvPicPr>
            <a:picLocks noChangeAspect="1"/>
          </p:cNvPicPr>
          <p:nvPr/>
        </p:nvPicPr>
        <p:blipFill>
          <a:blip r:embed="rId2" cstate="print"/>
          <a:srcRect/>
          <a:stretch>
            <a:fillRect/>
          </a:stretch>
        </p:blipFill>
        <p:spPr bwMode="auto">
          <a:xfrm>
            <a:off x="0" y="0"/>
            <a:ext cx="12192000" cy="6858000"/>
          </a:xfrm>
          <a:prstGeom prst="rect">
            <a:avLst/>
          </a:prstGeom>
          <a:noFill/>
          <a:ln w="9525">
            <a:noFill/>
            <a:miter lim="800000"/>
            <a:headEnd/>
            <a:tailEnd/>
          </a:ln>
        </p:spPr>
      </p:pic>
      <p:sp>
        <p:nvSpPr>
          <p:cNvPr id="2051" name="Text Box 9"/>
          <p:cNvSpPr txBox="1">
            <a:spLocks noChangeArrowheads="1"/>
          </p:cNvSpPr>
          <p:nvPr/>
        </p:nvSpPr>
        <p:spPr bwMode="auto">
          <a:xfrm>
            <a:off x="416653" y="5153561"/>
            <a:ext cx="10860947" cy="1077218"/>
          </a:xfrm>
          <a:prstGeom prst="rect">
            <a:avLst/>
          </a:prstGeom>
          <a:noFill/>
          <a:ln w="9525">
            <a:noFill/>
            <a:miter lim="800000"/>
            <a:headEnd/>
            <a:tailEnd/>
          </a:ln>
        </p:spPr>
        <p:txBody>
          <a:bodyPr wrap="square">
            <a:spAutoFit/>
          </a:bodyPr>
          <a:lstStyle/>
          <a:p>
            <a:pPr eaLnBrk="0" fontAlgn="base" hangingPunct="0">
              <a:spcAft>
                <a:spcPct val="0"/>
              </a:spcAft>
            </a:pPr>
            <a:r>
              <a:rPr lang="en-US" sz="2400" b="1" dirty="0">
                <a:solidFill>
                  <a:srgbClr val="000000"/>
                </a:solidFill>
                <a:latin typeface="Tahoma" pitchFamily="34" charset="0"/>
              </a:rPr>
              <a:t>FAR 139.329 Ground Vehicle Operations on Movement &amp; Safety Areas</a:t>
            </a:r>
          </a:p>
          <a:p>
            <a:pPr eaLnBrk="0" fontAlgn="base" hangingPunct="0">
              <a:spcAft>
                <a:spcPct val="0"/>
              </a:spcAft>
            </a:pPr>
            <a:r>
              <a:rPr lang="en-US" sz="2400" b="1" dirty="0">
                <a:solidFill>
                  <a:srgbClr val="000000"/>
                </a:solidFill>
                <a:latin typeface="Tahoma" pitchFamily="34" charset="0"/>
              </a:rPr>
              <a:t>Tug and Tow/Run-Taxi Operators</a:t>
            </a:r>
            <a:endParaRPr lang="en-US" sz="1600" dirty="0">
              <a:solidFill>
                <a:srgbClr val="000000"/>
              </a:solidFill>
              <a:latin typeface="Tahoma" pitchFamily="34" charset="0"/>
            </a:endParaRPr>
          </a:p>
          <a:p>
            <a:pPr eaLnBrk="0" fontAlgn="base" hangingPunct="0">
              <a:spcAft>
                <a:spcPct val="0"/>
              </a:spcAft>
            </a:pPr>
            <a:r>
              <a:rPr lang="en-US" sz="1600" dirty="0">
                <a:solidFill>
                  <a:srgbClr val="000000"/>
                </a:solidFill>
                <a:latin typeface="Tahoma" pitchFamily="34" charset="0"/>
              </a:rPr>
              <a:t>Revised 3/22/2021</a:t>
            </a:r>
          </a:p>
        </p:txBody>
      </p:sp>
    </p:spTree>
    <p:extLst>
      <p:ext uri="{BB962C8B-B14F-4D97-AF65-F5344CB8AC3E}">
        <p14:creationId xmlns:p14="http://schemas.microsoft.com/office/powerpoint/2010/main" val="364449861"/>
      </p:ext>
    </p:extLst>
  </p:cSld>
  <p:clrMapOvr>
    <a:masterClrMapping/>
  </p:clrMapOvr>
  <mc:AlternateContent xmlns:mc="http://schemas.openxmlformats.org/markup-compatibility/2006" xmlns:p14="http://schemas.microsoft.com/office/powerpoint/2010/main">
    <mc:Choice Requires="p14">
      <p:transition spd="slow" p14:dur="2000" advTm="1325"/>
    </mc:Choice>
    <mc:Fallback xmlns="">
      <p:transition spd="slow" advTm="132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dirty="0"/>
              <a:t>Could this happen to you?</a:t>
            </a:r>
          </a:p>
        </p:txBody>
      </p:sp>
      <p:sp>
        <p:nvSpPr>
          <p:cNvPr id="7171" name="Content Placeholder 2">
            <a:extLst>
              <a:ext uri="{FF2B5EF4-FFF2-40B4-BE49-F238E27FC236}">
                <a16:creationId xmlns:a16="http://schemas.microsoft.com/office/drawing/2014/main" id="{569A9EA4-FF68-4BDC-978F-0F60A8D087A4}"/>
              </a:ext>
            </a:extLst>
          </p:cNvPr>
          <p:cNvSpPr>
            <a:spLocks noGrp="1"/>
          </p:cNvSpPr>
          <p:nvPr>
            <p:ph sz="half" idx="1"/>
          </p:nvPr>
        </p:nvSpPr>
        <p:spPr/>
        <p:txBody>
          <a:bodyPr>
            <a:normAutofit/>
          </a:bodyPr>
          <a:lstStyle/>
          <a:p>
            <a:pPr marL="0" indent="0" algn="ctr">
              <a:spcBef>
                <a:spcPct val="0"/>
              </a:spcBef>
              <a:buNone/>
            </a:pPr>
            <a:endPar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endParaRPr>
          </a:p>
          <a:p>
            <a:pPr marL="0" indent="0" algn="ctr">
              <a:spcBef>
                <a:spcPct val="0"/>
              </a:spcBef>
              <a:buNone/>
            </a:pPr>
            <a:endPar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endParaRPr>
          </a:p>
          <a:p>
            <a:pPr marL="0" indent="0" algn="ctr">
              <a:spcBef>
                <a:spcPct val="0"/>
              </a:spcBef>
              <a:buNone/>
            </a:pPr>
            <a:endPar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endParaRPr>
          </a:p>
          <a:p>
            <a:pPr marL="0" indent="0" algn="ctr">
              <a:spcBef>
                <a:spcPct val="0"/>
              </a:spcBef>
              <a:buNone/>
            </a:pPr>
            <a:r>
              <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rPr>
              <a:t>Springfield-Branson Airport, June 27, 2018 </a:t>
            </a:r>
          </a:p>
          <a:p>
            <a:pPr marL="0" indent="0" algn="ctr">
              <a:spcBef>
                <a:spcPct val="0"/>
              </a:spcBef>
              <a:buNone/>
            </a:pPr>
            <a:r>
              <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rPr>
              <a:t>(</a:t>
            </a:r>
            <a:r>
              <a:rPr lang="en-US" sz="2400" b="1" dirty="0">
                <a:latin typeface="Arial Rounded MT Bold" pitchFamily="34" charset="0"/>
                <a:hlinkClick r:id="rId3">
                  <a:extLst>
                    <a:ext uri="{A12FA001-AC4F-418D-AE19-62706E023703}">
                      <ahyp:hlinkClr xmlns:ahyp="http://schemas.microsoft.com/office/drawing/2018/hyperlinkcolor" val="tx"/>
                    </a:ext>
                  </a:extLst>
                </a:hlinkClick>
              </a:rPr>
              <a:t>click here to play video)</a:t>
            </a:r>
            <a:endParaRPr lang="en-US" sz="2400" b="1" dirty="0">
              <a:latin typeface="Arial Rounded MT Bold" pitchFamily="34" charset="0"/>
            </a:endParaRPr>
          </a:p>
          <a:p>
            <a:pPr marL="0" indent="0">
              <a:buNone/>
              <a:defRPr/>
            </a:pPr>
            <a:endParaRPr lang="en-US" alt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Airport Movement Area Initial Training for Tug and Tow/Run Taxi Operators - Outline</a:t>
            </a:r>
          </a:p>
        </p:txBody>
      </p:sp>
      <p:sp>
        <p:nvSpPr>
          <p:cNvPr id="7171" name="Content Placeholder 2">
            <a:extLst>
              <a:ext uri="{FF2B5EF4-FFF2-40B4-BE49-F238E27FC236}">
                <a16:creationId xmlns:a16="http://schemas.microsoft.com/office/drawing/2014/main" id="{569A9EA4-FF68-4BDC-978F-0F60A8D087A4}"/>
              </a:ext>
            </a:extLst>
          </p:cNvPr>
          <p:cNvSpPr>
            <a:spLocks noGrp="1"/>
          </p:cNvSpPr>
          <p:nvPr>
            <p:ph sz="half" idx="1"/>
          </p:nvPr>
        </p:nvSpPr>
        <p:spPr>
          <a:xfrm>
            <a:off x="914400" y="1588008"/>
            <a:ext cx="10363200" cy="4114800"/>
          </a:xfrm>
        </p:spPr>
        <p:txBody>
          <a:bodyPr>
            <a:normAutofit fontScale="85000" lnSpcReduction="20000"/>
          </a:bodyPr>
          <a:lstStyle/>
          <a:p>
            <a:pPr marL="454025" indent="-454025">
              <a:spcBef>
                <a:spcPct val="0"/>
              </a:spcBef>
              <a:buFont typeface="Arial" panose="020B0604020202020204" pitchFamily="34" charset="0"/>
              <a:buChar char="•"/>
            </a:pPr>
            <a:r>
              <a:rPr lang="en-US" sz="2200" b="1" u="sng" dirty="0">
                <a:latin typeface="Arial Rounded MT Bold" pitchFamily="34" charset="0"/>
              </a:rPr>
              <a:t>Topics</a:t>
            </a:r>
            <a:endParaRPr lang="en-US" sz="1667" b="1" u="sng" dirty="0">
              <a:latin typeface="Arial Rounded MT Bold" pitchFamily="34" charset="0"/>
            </a:endParaRPr>
          </a:p>
          <a:p>
            <a:pPr lvl="1">
              <a:spcBef>
                <a:spcPts val="300"/>
              </a:spcBef>
            </a:pPr>
            <a:r>
              <a:rPr lang="en-US" sz="1900" dirty="0">
                <a:latin typeface="Arial Rounded MT Bold" pitchFamily="34" charset="0"/>
              </a:rPr>
              <a:t>FAR 139/FAA and WCAA Letter of Agreement and Movement Areas</a:t>
            </a:r>
          </a:p>
          <a:p>
            <a:pPr lvl="1">
              <a:spcBef>
                <a:spcPts val="300"/>
              </a:spcBef>
            </a:pPr>
            <a:r>
              <a:rPr lang="en-US" sz="1900" dirty="0">
                <a:latin typeface="Arial Rounded MT Bold" pitchFamily="34" charset="0"/>
              </a:rPr>
              <a:t>Prerequisites to Operate a Vehicle on Movement Areas</a:t>
            </a:r>
          </a:p>
          <a:p>
            <a:pPr lvl="1">
              <a:spcBef>
                <a:spcPts val="300"/>
              </a:spcBef>
            </a:pPr>
            <a:r>
              <a:rPr lang="en-US" sz="1900" dirty="0">
                <a:latin typeface="Arial Rounded MT Bold" pitchFamily="34" charset="0"/>
              </a:rPr>
              <a:t>Airport Movement and Non-Movement Areas</a:t>
            </a:r>
          </a:p>
          <a:p>
            <a:pPr lvl="1">
              <a:spcBef>
                <a:spcPts val="300"/>
              </a:spcBef>
            </a:pPr>
            <a:r>
              <a:rPr lang="en-US" sz="1900" dirty="0">
                <a:latin typeface="Arial Rounded MT Bold" pitchFamily="34" charset="0"/>
              </a:rPr>
              <a:t>Low Visibility/SMGCS</a:t>
            </a:r>
          </a:p>
          <a:p>
            <a:pPr lvl="1">
              <a:spcBef>
                <a:spcPts val="300"/>
              </a:spcBef>
            </a:pPr>
            <a:r>
              <a:rPr lang="en-US" sz="1900" dirty="0">
                <a:latin typeface="Arial Rounded MT Bold" pitchFamily="34" charset="0"/>
              </a:rPr>
              <a:t>Runway Protected Areas</a:t>
            </a:r>
          </a:p>
          <a:p>
            <a:pPr lvl="1">
              <a:spcBef>
                <a:spcPts val="300"/>
              </a:spcBef>
            </a:pPr>
            <a:r>
              <a:rPr lang="en-US" sz="1900" dirty="0">
                <a:latin typeface="Arial Rounded MT Bold" pitchFamily="34" charset="0"/>
              </a:rPr>
              <a:t>Airfield Markings, Lights, and Signs</a:t>
            </a:r>
          </a:p>
          <a:p>
            <a:pPr lvl="1">
              <a:spcBef>
                <a:spcPts val="300"/>
              </a:spcBef>
            </a:pPr>
            <a:r>
              <a:rPr lang="en-US" sz="1900" dirty="0">
                <a:latin typeface="Arial Rounded MT Bold" pitchFamily="34" charset="0"/>
              </a:rPr>
              <a:t>Situational Awareness</a:t>
            </a:r>
          </a:p>
          <a:p>
            <a:pPr lvl="1">
              <a:spcBef>
                <a:spcPts val="300"/>
              </a:spcBef>
            </a:pPr>
            <a:r>
              <a:rPr lang="en-US" sz="1900" dirty="0">
                <a:latin typeface="Arial Rounded MT Bold" pitchFamily="34" charset="0"/>
              </a:rPr>
              <a:t>Airfield Safety and Runway Incursion Awareness/Prevention</a:t>
            </a:r>
          </a:p>
          <a:p>
            <a:pPr lvl="1">
              <a:spcBef>
                <a:spcPts val="300"/>
              </a:spcBef>
            </a:pPr>
            <a:r>
              <a:rPr lang="en-US" sz="1900" dirty="0">
                <a:latin typeface="Arial Rounded MT Bold" pitchFamily="34" charset="0"/>
              </a:rPr>
              <a:t>Airfield Radio Communications and Procedures</a:t>
            </a:r>
          </a:p>
          <a:p>
            <a:pPr lvl="1">
              <a:spcBef>
                <a:spcPts val="300"/>
              </a:spcBef>
            </a:pPr>
            <a:r>
              <a:rPr lang="en-US" sz="1900" dirty="0">
                <a:latin typeface="Arial Rounded MT Bold" pitchFamily="34" charset="0"/>
              </a:rPr>
              <a:t>Airfield Familiarization</a:t>
            </a:r>
          </a:p>
          <a:p>
            <a:pPr lvl="1">
              <a:spcBef>
                <a:spcPts val="300"/>
              </a:spcBef>
            </a:pPr>
            <a:r>
              <a:rPr lang="en-US" sz="1900" dirty="0">
                <a:latin typeface="Arial Rounded MT Bold" pitchFamily="34" charset="0"/>
              </a:rPr>
              <a:t>Ground Run-up Enclosure (GRE) Operations</a:t>
            </a:r>
          </a:p>
          <a:p>
            <a:pPr marL="457200" lvl="1" indent="0">
              <a:spcBef>
                <a:spcPts val="300"/>
              </a:spcBef>
              <a:buNone/>
            </a:pPr>
            <a:endParaRPr lang="en-US" sz="1800" dirty="0">
              <a:latin typeface="Arial Rounded MT Bold" pitchFamily="34" charset="0"/>
            </a:endParaRPr>
          </a:p>
          <a:p>
            <a:pPr marL="457200" lvl="1" indent="-342900">
              <a:spcBef>
                <a:spcPct val="0"/>
              </a:spcBef>
              <a:buFont typeface="Arial" panose="020B0604020202020204" pitchFamily="34" charset="0"/>
              <a:buChar char="•"/>
            </a:pPr>
            <a:r>
              <a:rPr lang="en-US" sz="2200" b="1" u="sng" dirty="0">
                <a:latin typeface="Arial Rounded MT Bold" pitchFamily="34" charset="0"/>
              </a:rPr>
              <a:t>Evaluations</a:t>
            </a:r>
          </a:p>
          <a:p>
            <a:pPr lvl="1">
              <a:spcBef>
                <a:spcPts val="300"/>
              </a:spcBef>
            </a:pPr>
            <a:r>
              <a:rPr lang="en-US" sz="1900" dirty="0">
                <a:latin typeface="Arial Rounded MT Bold" pitchFamily="34" charset="0"/>
              </a:rPr>
              <a:t>Airfield Safety Exam</a:t>
            </a:r>
          </a:p>
          <a:p>
            <a:pPr lvl="1">
              <a:spcBef>
                <a:spcPts val="300"/>
              </a:spcBef>
            </a:pPr>
            <a:r>
              <a:rPr lang="en-US" sz="1900" dirty="0">
                <a:latin typeface="Arial Rounded MT Bold" pitchFamily="34" charset="0"/>
              </a:rPr>
              <a:t>Map Test</a:t>
            </a:r>
            <a:endParaRPr lang="en-US" altLang="en-US" sz="35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 calcmode="lin" valueType="num">
                                      <p:cBhvr additive="base">
                                        <p:cTn id="7" dur="500"/>
                                        <p:tgtEl>
                                          <p:spTgt spid="7171">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7171">
                                            <p:txEl>
                                              <p:pRg st="0" end="0"/>
                                            </p:txEl>
                                          </p:spTgt>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7171">
                                            <p:txEl>
                                              <p:pRg st="1" end="1"/>
                                            </p:txEl>
                                          </p:spTgt>
                                        </p:tgtEl>
                                        <p:attrNameLst>
                                          <p:attrName>style.visibility</p:attrName>
                                        </p:attrNameLst>
                                      </p:cBhvr>
                                      <p:to>
                                        <p:strVal val="visible"/>
                                      </p:to>
                                    </p:set>
                                    <p:anim calcmode="lin" valueType="num">
                                      <p:cBhvr additive="base">
                                        <p:cTn id="12" dur="500"/>
                                        <p:tgtEl>
                                          <p:spTgt spid="7171">
                                            <p:txEl>
                                              <p:pRg st="1" end="1"/>
                                            </p:txEl>
                                          </p:spTgt>
                                        </p:tgtEl>
                                        <p:attrNameLst>
                                          <p:attrName>ppt_y</p:attrName>
                                        </p:attrNameLst>
                                      </p:cBhvr>
                                      <p:tavLst>
                                        <p:tav tm="0">
                                          <p:val>
                                            <p:strVal val="#ppt_y+#ppt_h*1.125000"/>
                                          </p:val>
                                        </p:tav>
                                        <p:tav tm="100000">
                                          <p:val>
                                            <p:strVal val="#ppt_y"/>
                                          </p:val>
                                        </p:tav>
                                      </p:tavLst>
                                    </p:anim>
                                    <p:animEffect transition="in" filter="wipe(up)">
                                      <p:cBhvr>
                                        <p:cTn id="13" dur="500"/>
                                        <p:tgtEl>
                                          <p:spTgt spid="7171">
                                            <p:txEl>
                                              <p:pRg st="1" end="1"/>
                                            </p:txEl>
                                          </p:spTgt>
                                        </p:tgtEl>
                                      </p:cBhvr>
                                    </p:animEffect>
                                  </p:childTnLst>
                                </p:cTn>
                              </p:par>
                            </p:childTnLst>
                          </p:cTn>
                        </p:par>
                        <p:par>
                          <p:cTn id="14" fill="hold">
                            <p:stCondLst>
                              <p:cond delay="1000"/>
                            </p:stCondLst>
                            <p:childTnLst>
                              <p:par>
                                <p:cTn id="15" presetID="12" presetClass="entr" presetSubtype="4" fill="hold" nodeType="afterEffect">
                                  <p:stCondLst>
                                    <p:cond delay="0"/>
                                  </p:stCondLst>
                                  <p:childTnLst>
                                    <p:set>
                                      <p:cBhvr>
                                        <p:cTn id="16" dur="1" fill="hold">
                                          <p:stCondLst>
                                            <p:cond delay="0"/>
                                          </p:stCondLst>
                                        </p:cTn>
                                        <p:tgtEl>
                                          <p:spTgt spid="7171">
                                            <p:txEl>
                                              <p:pRg st="2" end="2"/>
                                            </p:txEl>
                                          </p:spTgt>
                                        </p:tgtEl>
                                        <p:attrNameLst>
                                          <p:attrName>style.visibility</p:attrName>
                                        </p:attrNameLst>
                                      </p:cBhvr>
                                      <p:to>
                                        <p:strVal val="visible"/>
                                      </p:to>
                                    </p:set>
                                    <p:anim calcmode="lin" valueType="num">
                                      <p:cBhvr additive="base">
                                        <p:cTn id="17" dur="500"/>
                                        <p:tgtEl>
                                          <p:spTgt spid="7171">
                                            <p:txEl>
                                              <p:pRg st="2" end="2"/>
                                            </p:txEl>
                                          </p:spTgt>
                                        </p:tgtEl>
                                        <p:attrNameLst>
                                          <p:attrName>ppt_y</p:attrName>
                                        </p:attrNameLst>
                                      </p:cBhvr>
                                      <p:tavLst>
                                        <p:tav tm="0">
                                          <p:val>
                                            <p:strVal val="#ppt_y+#ppt_h*1.125000"/>
                                          </p:val>
                                        </p:tav>
                                        <p:tav tm="100000">
                                          <p:val>
                                            <p:strVal val="#ppt_y"/>
                                          </p:val>
                                        </p:tav>
                                      </p:tavLst>
                                    </p:anim>
                                    <p:animEffect transition="in" filter="wipe(up)">
                                      <p:cBhvr>
                                        <p:cTn id="18" dur="500"/>
                                        <p:tgtEl>
                                          <p:spTgt spid="7171">
                                            <p:txEl>
                                              <p:pRg st="2" end="2"/>
                                            </p:txEl>
                                          </p:spTgt>
                                        </p:tgtEl>
                                      </p:cBhvr>
                                    </p:animEffect>
                                  </p:childTnLst>
                                </p:cTn>
                              </p:par>
                            </p:childTnLst>
                          </p:cTn>
                        </p:par>
                        <p:par>
                          <p:cTn id="19" fill="hold">
                            <p:stCondLst>
                              <p:cond delay="1500"/>
                            </p:stCondLst>
                            <p:childTnLst>
                              <p:par>
                                <p:cTn id="20" presetID="12" presetClass="entr" presetSubtype="4" fill="hold" nodeType="afterEffect">
                                  <p:stCondLst>
                                    <p:cond delay="0"/>
                                  </p:stCondLst>
                                  <p:childTnLst>
                                    <p:set>
                                      <p:cBhvr>
                                        <p:cTn id="21" dur="1" fill="hold">
                                          <p:stCondLst>
                                            <p:cond delay="0"/>
                                          </p:stCondLst>
                                        </p:cTn>
                                        <p:tgtEl>
                                          <p:spTgt spid="7171">
                                            <p:txEl>
                                              <p:pRg st="3" end="3"/>
                                            </p:txEl>
                                          </p:spTgt>
                                        </p:tgtEl>
                                        <p:attrNameLst>
                                          <p:attrName>style.visibility</p:attrName>
                                        </p:attrNameLst>
                                      </p:cBhvr>
                                      <p:to>
                                        <p:strVal val="visible"/>
                                      </p:to>
                                    </p:set>
                                    <p:anim calcmode="lin" valueType="num">
                                      <p:cBhvr additive="base">
                                        <p:cTn id="22" dur="500"/>
                                        <p:tgtEl>
                                          <p:spTgt spid="7171">
                                            <p:txEl>
                                              <p:pRg st="3" end="3"/>
                                            </p:txEl>
                                          </p:spTgt>
                                        </p:tgtEl>
                                        <p:attrNameLst>
                                          <p:attrName>ppt_y</p:attrName>
                                        </p:attrNameLst>
                                      </p:cBhvr>
                                      <p:tavLst>
                                        <p:tav tm="0">
                                          <p:val>
                                            <p:strVal val="#ppt_y+#ppt_h*1.125000"/>
                                          </p:val>
                                        </p:tav>
                                        <p:tav tm="100000">
                                          <p:val>
                                            <p:strVal val="#ppt_y"/>
                                          </p:val>
                                        </p:tav>
                                      </p:tavLst>
                                    </p:anim>
                                    <p:animEffect transition="in" filter="wipe(up)">
                                      <p:cBhvr>
                                        <p:cTn id="23" dur="500"/>
                                        <p:tgtEl>
                                          <p:spTgt spid="7171">
                                            <p:txEl>
                                              <p:pRg st="3" end="3"/>
                                            </p:txEl>
                                          </p:spTgt>
                                        </p:tgtEl>
                                      </p:cBhvr>
                                    </p:animEffect>
                                  </p:childTnLst>
                                </p:cTn>
                              </p:par>
                            </p:childTnLst>
                          </p:cTn>
                        </p:par>
                        <p:par>
                          <p:cTn id="24" fill="hold">
                            <p:stCondLst>
                              <p:cond delay="2000"/>
                            </p:stCondLst>
                            <p:childTnLst>
                              <p:par>
                                <p:cTn id="25" presetID="12" presetClass="entr" presetSubtype="4" fill="hold" nodeType="afterEffect">
                                  <p:stCondLst>
                                    <p:cond delay="0"/>
                                  </p:stCondLst>
                                  <p:childTnLst>
                                    <p:set>
                                      <p:cBhvr>
                                        <p:cTn id="26" dur="1" fill="hold">
                                          <p:stCondLst>
                                            <p:cond delay="0"/>
                                          </p:stCondLst>
                                        </p:cTn>
                                        <p:tgtEl>
                                          <p:spTgt spid="7171">
                                            <p:txEl>
                                              <p:pRg st="4" end="4"/>
                                            </p:txEl>
                                          </p:spTgt>
                                        </p:tgtEl>
                                        <p:attrNameLst>
                                          <p:attrName>style.visibility</p:attrName>
                                        </p:attrNameLst>
                                      </p:cBhvr>
                                      <p:to>
                                        <p:strVal val="visible"/>
                                      </p:to>
                                    </p:set>
                                    <p:anim calcmode="lin" valueType="num">
                                      <p:cBhvr additive="base">
                                        <p:cTn id="27" dur="500"/>
                                        <p:tgtEl>
                                          <p:spTgt spid="7171">
                                            <p:txEl>
                                              <p:pRg st="4" end="4"/>
                                            </p:txEl>
                                          </p:spTgt>
                                        </p:tgtEl>
                                        <p:attrNameLst>
                                          <p:attrName>ppt_y</p:attrName>
                                        </p:attrNameLst>
                                      </p:cBhvr>
                                      <p:tavLst>
                                        <p:tav tm="0">
                                          <p:val>
                                            <p:strVal val="#ppt_y+#ppt_h*1.125000"/>
                                          </p:val>
                                        </p:tav>
                                        <p:tav tm="100000">
                                          <p:val>
                                            <p:strVal val="#ppt_y"/>
                                          </p:val>
                                        </p:tav>
                                      </p:tavLst>
                                    </p:anim>
                                    <p:animEffect transition="in" filter="wipe(up)">
                                      <p:cBhvr>
                                        <p:cTn id="28" dur="500"/>
                                        <p:tgtEl>
                                          <p:spTgt spid="7171">
                                            <p:txEl>
                                              <p:pRg st="4" end="4"/>
                                            </p:txEl>
                                          </p:spTgt>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7171">
                                            <p:txEl>
                                              <p:pRg st="5" end="5"/>
                                            </p:txEl>
                                          </p:spTgt>
                                        </p:tgtEl>
                                        <p:attrNameLst>
                                          <p:attrName>style.visibility</p:attrName>
                                        </p:attrNameLst>
                                      </p:cBhvr>
                                      <p:to>
                                        <p:strVal val="visible"/>
                                      </p:to>
                                    </p:set>
                                    <p:anim calcmode="lin" valueType="num">
                                      <p:cBhvr additive="base">
                                        <p:cTn id="32" dur="500"/>
                                        <p:tgtEl>
                                          <p:spTgt spid="7171">
                                            <p:txEl>
                                              <p:pRg st="5" end="5"/>
                                            </p:txEl>
                                          </p:spTgt>
                                        </p:tgtEl>
                                        <p:attrNameLst>
                                          <p:attrName>ppt_y</p:attrName>
                                        </p:attrNameLst>
                                      </p:cBhvr>
                                      <p:tavLst>
                                        <p:tav tm="0">
                                          <p:val>
                                            <p:strVal val="#ppt_y+#ppt_h*1.125000"/>
                                          </p:val>
                                        </p:tav>
                                        <p:tav tm="100000">
                                          <p:val>
                                            <p:strVal val="#ppt_y"/>
                                          </p:val>
                                        </p:tav>
                                      </p:tavLst>
                                    </p:anim>
                                    <p:animEffect transition="in" filter="wipe(up)">
                                      <p:cBhvr>
                                        <p:cTn id="33" dur="500"/>
                                        <p:tgtEl>
                                          <p:spTgt spid="7171">
                                            <p:txEl>
                                              <p:pRg st="5" end="5"/>
                                            </p:txEl>
                                          </p:spTgt>
                                        </p:tgtEl>
                                      </p:cBhvr>
                                    </p:animEffect>
                                  </p:childTnLst>
                                </p:cTn>
                              </p:par>
                            </p:childTnLst>
                          </p:cTn>
                        </p:par>
                        <p:par>
                          <p:cTn id="34" fill="hold">
                            <p:stCondLst>
                              <p:cond delay="3000"/>
                            </p:stCondLst>
                            <p:childTnLst>
                              <p:par>
                                <p:cTn id="35" presetID="12" presetClass="entr" presetSubtype="4" fill="hold" nodeType="afterEffect">
                                  <p:stCondLst>
                                    <p:cond delay="0"/>
                                  </p:stCondLst>
                                  <p:childTnLst>
                                    <p:set>
                                      <p:cBhvr>
                                        <p:cTn id="36" dur="1" fill="hold">
                                          <p:stCondLst>
                                            <p:cond delay="0"/>
                                          </p:stCondLst>
                                        </p:cTn>
                                        <p:tgtEl>
                                          <p:spTgt spid="7171">
                                            <p:txEl>
                                              <p:pRg st="6" end="6"/>
                                            </p:txEl>
                                          </p:spTgt>
                                        </p:tgtEl>
                                        <p:attrNameLst>
                                          <p:attrName>style.visibility</p:attrName>
                                        </p:attrNameLst>
                                      </p:cBhvr>
                                      <p:to>
                                        <p:strVal val="visible"/>
                                      </p:to>
                                    </p:set>
                                    <p:anim calcmode="lin" valueType="num">
                                      <p:cBhvr additive="base">
                                        <p:cTn id="37" dur="500"/>
                                        <p:tgtEl>
                                          <p:spTgt spid="7171">
                                            <p:txEl>
                                              <p:pRg st="6" end="6"/>
                                            </p:txEl>
                                          </p:spTgt>
                                        </p:tgtEl>
                                        <p:attrNameLst>
                                          <p:attrName>ppt_y</p:attrName>
                                        </p:attrNameLst>
                                      </p:cBhvr>
                                      <p:tavLst>
                                        <p:tav tm="0">
                                          <p:val>
                                            <p:strVal val="#ppt_y+#ppt_h*1.125000"/>
                                          </p:val>
                                        </p:tav>
                                        <p:tav tm="100000">
                                          <p:val>
                                            <p:strVal val="#ppt_y"/>
                                          </p:val>
                                        </p:tav>
                                      </p:tavLst>
                                    </p:anim>
                                    <p:animEffect transition="in" filter="wipe(up)">
                                      <p:cBhvr>
                                        <p:cTn id="38" dur="500"/>
                                        <p:tgtEl>
                                          <p:spTgt spid="7171">
                                            <p:txEl>
                                              <p:pRg st="6" end="6"/>
                                            </p:txEl>
                                          </p:spTgt>
                                        </p:tgtEl>
                                      </p:cBhvr>
                                    </p:animEffect>
                                  </p:childTnLst>
                                </p:cTn>
                              </p:par>
                            </p:childTnLst>
                          </p:cTn>
                        </p:par>
                        <p:par>
                          <p:cTn id="39" fill="hold">
                            <p:stCondLst>
                              <p:cond delay="3500"/>
                            </p:stCondLst>
                            <p:childTnLst>
                              <p:par>
                                <p:cTn id="40" presetID="12" presetClass="entr" presetSubtype="4" fill="hold" nodeType="afterEffect">
                                  <p:stCondLst>
                                    <p:cond delay="0"/>
                                  </p:stCondLst>
                                  <p:childTnLst>
                                    <p:set>
                                      <p:cBhvr>
                                        <p:cTn id="41" dur="1" fill="hold">
                                          <p:stCondLst>
                                            <p:cond delay="0"/>
                                          </p:stCondLst>
                                        </p:cTn>
                                        <p:tgtEl>
                                          <p:spTgt spid="7171">
                                            <p:txEl>
                                              <p:pRg st="7" end="7"/>
                                            </p:txEl>
                                          </p:spTgt>
                                        </p:tgtEl>
                                        <p:attrNameLst>
                                          <p:attrName>style.visibility</p:attrName>
                                        </p:attrNameLst>
                                      </p:cBhvr>
                                      <p:to>
                                        <p:strVal val="visible"/>
                                      </p:to>
                                    </p:set>
                                    <p:anim calcmode="lin" valueType="num">
                                      <p:cBhvr additive="base">
                                        <p:cTn id="42" dur="500"/>
                                        <p:tgtEl>
                                          <p:spTgt spid="7171">
                                            <p:txEl>
                                              <p:pRg st="7" end="7"/>
                                            </p:txEl>
                                          </p:spTgt>
                                        </p:tgtEl>
                                        <p:attrNameLst>
                                          <p:attrName>ppt_y</p:attrName>
                                        </p:attrNameLst>
                                      </p:cBhvr>
                                      <p:tavLst>
                                        <p:tav tm="0">
                                          <p:val>
                                            <p:strVal val="#ppt_y+#ppt_h*1.125000"/>
                                          </p:val>
                                        </p:tav>
                                        <p:tav tm="100000">
                                          <p:val>
                                            <p:strVal val="#ppt_y"/>
                                          </p:val>
                                        </p:tav>
                                      </p:tavLst>
                                    </p:anim>
                                    <p:animEffect transition="in" filter="wipe(up)">
                                      <p:cBhvr>
                                        <p:cTn id="43" dur="500"/>
                                        <p:tgtEl>
                                          <p:spTgt spid="7171">
                                            <p:txEl>
                                              <p:pRg st="7" end="7"/>
                                            </p:txEl>
                                          </p:spTgt>
                                        </p:tgtEl>
                                      </p:cBhvr>
                                    </p:animEffect>
                                  </p:childTnLst>
                                </p:cTn>
                              </p:par>
                            </p:childTnLst>
                          </p:cTn>
                        </p:par>
                        <p:par>
                          <p:cTn id="44" fill="hold">
                            <p:stCondLst>
                              <p:cond delay="4000"/>
                            </p:stCondLst>
                            <p:childTnLst>
                              <p:par>
                                <p:cTn id="45" presetID="12" presetClass="entr" presetSubtype="4" fill="hold" nodeType="afterEffect">
                                  <p:stCondLst>
                                    <p:cond delay="0"/>
                                  </p:stCondLst>
                                  <p:childTnLst>
                                    <p:set>
                                      <p:cBhvr>
                                        <p:cTn id="46" dur="1" fill="hold">
                                          <p:stCondLst>
                                            <p:cond delay="0"/>
                                          </p:stCondLst>
                                        </p:cTn>
                                        <p:tgtEl>
                                          <p:spTgt spid="7171">
                                            <p:txEl>
                                              <p:pRg st="8" end="8"/>
                                            </p:txEl>
                                          </p:spTgt>
                                        </p:tgtEl>
                                        <p:attrNameLst>
                                          <p:attrName>style.visibility</p:attrName>
                                        </p:attrNameLst>
                                      </p:cBhvr>
                                      <p:to>
                                        <p:strVal val="visible"/>
                                      </p:to>
                                    </p:set>
                                    <p:anim calcmode="lin" valueType="num">
                                      <p:cBhvr additive="base">
                                        <p:cTn id="47" dur="500"/>
                                        <p:tgtEl>
                                          <p:spTgt spid="7171">
                                            <p:txEl>
                                              <p:pRg st="8" end="8"/>
                                            </p:txEl>
                                          </p:spTgt>
                                        </p:tgtEl>
                                        <p:attrNameLst>
                                          <p:attrName>ppt_y</p:attrName>
                                        </p:attrNameLst>
                                      </p:cBhvr>
                                      <p:tavLst>
                                        <p:tav tm="0">
                                          <p:val>
                                            <p:strVal val="#ppt_y+#ppt_h*1.125000"/>
                                          </p:val>
                                        </p:tav>
                                        <p:tav tm="100000">
                                          <p:val>
                                            <p:strVal val="#ppt_y"/>
                                          </p:val>
                                        </p:tav>
                                      </p:tavLst>
                                    </p:anim>
                                    <p:animEffect transition="in" filter="wipe(up)">
                                      <p:cBhvr>
                                        <p:cTn id="48" dur="500"/>
                                        <p:tgtEl>
                                          <p:spTgt spid="7171">
                                            <p:txEl>
                                              <p:pRg st="8" end="8"/>
                                            </p:txEl>
                                          </p:spTgt>
                                        </p:tgtEl>
                                      </p:cBhvr>
                                    </p:animEffect>
                                  </p:childTnLst>
                                </p:cTn>
                              </p:par>
                            </p:childTnLst>
                          </p:cTn>
                        </p:par>
                        <p:par>
                          <p:cTn id="49" fill="hold">
                            <p:stCondLst>
                              <p:cond delay="4500"/>
                            </p:stCondLst>
                            <p:childTnLst>
                              <p:par>
                                <p:cTn id="50" presetID="12" presetClass="entr" presetSubtype="4" fill="hold" nodeType="afterEffect">
                                  <p:stCondLst>
                                    <p:cond delay="0"/>
                                  </p:stCondLst>
                                  <p:childTnLst>
                                    <p:set>
                                      <p:cBhvr>
                                        <p:cTn id="51" dur="1" fill="hold">
                                          <p:stCondLst>
                                            <p:cond delay="0"/>
                                          </p:stCondLst>
                                        </p:cTn>
                                        <p:tgtEl>
                                          <p:spTgt spid="7171">
                                            <p:txEl>
                                              <p:pRg st="9" end="9"/>
                                            </p:txEl>
                                          </p:spTgt>
                                        </p:tgtEl>
                                        <p:attrNameLst>
                                          <p:attrName>style.visibility</p:attrName>
                                        </p:attrNameLst>
                                      </p:cBhvr>
                                      <p:to>
                                        <p:strVal val="visible"/>
                                      </p:to>
                                    </p:set>
                                    <p:anim calcmode="lin" valueType="num">
                                      <p:cBhvr additive="base">
                                        <p:cTn id="52" dur="500"/>
                                        <p:tgtEl>
                                          <p:spTgt spid="7171">
                                            <p:txEl>
                                              <p:pRg st="9" end="9"/>
                                            </p:txEl>
                                          </p:spTgt>
                                        </p:tgtEl>
                                        <p:attrNameLst>
                                          <p:attrName>ppt_y</p:attrName>
                                        </p:attrNameLst>
                                      </p:cBhvr>
                                      <p:tavLst>
                                        <p:tav tm="0">
                                          <p:val>
                                            <p:strVal val="#ppt_y+#ppt_h*1.125000"/>
                                          </p:val>
                                        </p:tav>
                                        <p:tav tm="100000">
                                          <p:val>
                                            <p:strVal val="#ppt_y"/>
                                          </p:val>
                                        </p:tav>
                                      </p:tavLst>
                                    </p:anim>
                                    <p:animEffect transition="in" filter="wipe(up)">
                                      <p:cBhvr>
                                        <p:cTn id="53" dur="500"/>
                                        <p:tgtEl>
                                          <p:spTgt spid="7171">
                                            <p:txEl>
                                              <p:pRg st="9" end="9"/>
                                            </p:txEl>
                                          </p:spTgt>
                                        </p:tgtEl>
                                      </p:cBhvr>
                                    </p:animEffect>
                                  </p:childTnLst>
                                </p:cTn>
                              </p:par>
                            </p:childTnLst>
                          </p:cTn>
                        </p:par>
                        <p:par>
                          <p:cTn id="54" fill="hold">
                            <p:stCondLst>
                              <p:cond delay="5000"/>
                            </p:stCondLst>
                            <p:childTnLst>
                              <p:par>
                                <p:cTn id="55" presetID="12" presetClass="entr" presetSubtype="4" fill="hold" nodeType="afterEffect">
                                  <p:stCondLst>
                                    <p:cond delay="0"/>
                                  </p:stCondLst>
                                  <p:childTnLst>
                                    <p:set>
                                      <p:cBhvr>
                                        <p:cTn id="56" dur="1" fill="hold">
                                          <p:stCondLst>
                                            <p:cond delay="0"/>
                                          </p:stCondLst>
                                        </p:cTn>
                                        <p:tgtEl>
                                          <p:spTgt spid="7171">
                                            <p:txEl>
                                              <p:pRg st="10" end="10"/>
                                            </p:txEl>
                                          </p:spTgt>
                                        </p:tgtEl>
                                        <p:attrNameLst>
                                          <p:attrName>style.visibility</p:attrName>
                                        </p:attrNameLst>
                                      </p:cBhvr>
                                      <p:to>
                                        <p:strVal val="visible"/>
                                      </p:to>
                                    </p:set>
                                    <p:anim calcmode="lin" valueType="num">
                                      <p:cBhvr additive="base">
                                        <p:cTn id="57" dur="500"/>
                                        <p:tgtEl>
                                          <p:spTgt spid="7171">
                                            <p:txEl>
                                              <p:pRg st="10" end="10"/>
                                            </p:txEl>
                                          </p:spTgt>
                                        </p:tgtEl>
                                        <p:attrNameLst>
                                          <p:attrName>ppt_y</p:attrName>
                                        </p:attrNameLst>
                                      </p:cBhvr>
                                      <p:tavLst>
                                        <p:tav tm="0">
                                          <p:val>
                                            <p:strVal val="#ppt_y+#ppt_h*1.125000"/>
                                          </p:val>
                                        </p:tav>
                                        <p:tav tm="100000">
                                          <p:val>
                                            <p:strVal val="#ppt_y"/>
                                          </p:val>
                                        </p:tav>
                                      </p:tavLst>
                                    </p:anim>
                                    <p:animEffect transition="in" filter="wipe(up)">
                                      <p:cBhvr>
                                        <p:cTn id="58" dur="500"/>
                                        <p:tgtEl>
                                          <p:spTgt spid="7171">
                                            <p:txEl>
                                              <p:pRg st="10" end="10"/>
                                            </p:txEl>
                                          </p:spTgt>
                                        </p:tgtEl>
                                      </p:cBhvr>
                                    </p:animEffect>
                                  </p:childTnLst>
                                </p:cTn>
                              </p:par>
                            </p:childTnLst>
                          </p:cTn>
                        </p:par>
                        <p:par>
                          <p:cTn id="59" fill="hold">
                            <p:stCondLst>
                              <p:cond delay="5500"/>
                            </p:stCondLst>
                            <p:childTnLst>
                              <p:par>
                                <p:cTn id="60" presetID="12" presetClass="entr" presetSubtype="4" fill="hold" nodeType="afterEffect">
                                  <p:stCondLst>
                                    <p:cond delay="0"/>
                                  </p:stCondLst>
                                  <p:childTnLst>
                                    <p:set>
                                      <p:cBhvr>
                                        <p:cTn id="61" dur="1" fill="hold">
                                          <p:stCondLst>
                                            <p:cond delay="0"/>
                                          </p:stCondLst>
                                        </p:cTn>
                                        <p:tgtEl>
                                          <p:spTgt spid="7171">
                                            <p:txEl>
                                              <p:pRg st="11" end="11"/>
                                            </p:txEl>
                                          </p:spTgt>
                                        </p:tgtEl>
                                        <p:attrNameLst>
                                          <p:attrName>style.visibility</p:attrName>
                                        </p:attrNameLst>
                                      </p:cBhvr>
                                      <p:to>
                                        <p:strVal val="visible"/>
                                      </p:to>
                                    </p:set>
                                    <p:anim calcmode="lin" valueType="num">
                                      <p:cBhvr additive="base">
                                        <p:cTn id="62" dur="500"/>
                                        <p:tgtEl>
                                          <p:spTgt spid="7171">
                                            <p:txEl>
                                              <p:pRg st="11" end="11"/>
                                            </p:txEl>
                                          </p:spTgt>
                                        </p:tgtEl>
                                        <p:attrNameLst>
                                          <p:attrName>ppt_y</p:attrName>
                                        </p:attrNameLst>
                                      </p:cBhvr>
                                      <p:tavLst>
                                        <p:tav tm="0">
                                          <p:val>
                                            <p:strVal val="#ppt_y+#ppt_h*1.125000"/>
                                          </p:val>
                                        </p:tav>
                                        <p:tav tm="100000">
                                          <p:val>
                                            <p:strVal val="#ppt_y"/>
                                          </p:val>
                                        </p:tav>
                                      </p:tavLst>
                                    </p:anim>
                                    <p:animEffect transition="in" filter="wipe(up)">
                                      <p:cBhvr>
                                        <p:cTn id="63" dur="500"/>
                                        <p:tgtEl>
                                          <p:spTgt spid="7171">
                                            <p:txEl>
                                              <p:pRg st="11" end="11"/>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2" presetClass="entr" presetSubtype="4" fill="hold" nodeType="clickEffect">
                                  <p:stCondLst>
                                    <p:cond delay="0"/>
                                  </p:stCondLst>
                                  <p:childTnLst>
                                    <p:set>
                                      <p:cBhvr>
                                        <p:cTn id="67" dur="1" fill="hold">
                                          <p:stCondLst>
                                            <p:cond delay="0"/>
                                          </p:stCondLst>
                                        </p:cTn>
                                        <p:tgtEl>
                                          <p:spTgt spid="7171">
                                            <p:txEl>
                                              <p:pRg st="13" end="13"/>
                                            </p:txEl>
                                          </p:spTgt>
                                        </p:tgtEl>
                                        <p:attrNameLst>
                                          <p:attrName>style.visibility</p:attrName>
                                        </p:attrNameLst>
                                      </p:cBhvr>
                                      <p:to>
                                        <p:strVal val="visible"/>
                                      </p:to>
                                    </p:set>
                                    <p:anim calcmode="lin" valueType="num">
                                      <p:cBhvr additive="base">
                                        <p:cTn id="68" dur="500"/>
                                        <p:tgtEl>
                                          <p:spTgt spid="7171">
                                            <p:txEl>
                                              <p:pRg st="13" end="13"/>
                                            </p:txEl>
                                          </p:spTgt>
                                        </p:tgtEl>
                                        <p:attrNameLst>
                                          <p:attrName>ppt_y</p:attrName>
                                        </p:attrNameLst>
                                      </p:cBhvr>
                                      <p:tavLst>
                                        <p:tav tm="0">
                                          <p:val>
                                            <p:strVal val="#ppt_y+#ppt_h*1.125000"/>
                                          </p:val>
                                        </p:tav>
                                        <p:tav tm="100000">
                                          <p:val>
                                            <p:strVal val="#ppt_y"/>
                                          </p:val>
                                        </p:tav>
                                      </p:tavLst>
                                    </p:anim>
                                    <p:animEffect transition="in" filter="wipe(up)">
                                      <p:cBhvr>
                                        <p:cTn id="69" dur="500"/>
                                        <p:tgtEl>
                                          <p:spTgt spid="7171">
                                            <p:txEl>
                                              <p:pRg st="13" end="13"/>
                                            </p:txEl>
                                          </p:spTgt>
                                        </p:tgtEl>
                                      </p:cBhvr>
                                    </p:animEffect>
                                  </p:childTnLst>
                                </p:cTn>
                              </p:par>
                            </p:childTnLst>
                          </p:cTn>
                        </p:par>
                        <p:par>
                          <p:cTn id="70" fill="hold">
                            <p:stCondLst>
                              <p:cond delay="500"/>
                            </p:stCondLst>
                            <p:childTnLst>
                              <p:par>
                                <p:cTn id="71" presetID="12" presetClass="entr" presetSubtype="4" fill="hold" nodeType="afterEffect">
                                  <p:stCondLst>
                                    <p:cond delay="0"/>
                                  </p:stCondLst>
                                  <p:childTnLst>
                                    <p:set>
                                      <p:cBhvr>
                                        <p:cTn id="72" dur="1" fill="hold">
                                          <p:stCondLst>
                                            <p:cond delay="0"/>
                                          </p:stCondLst>
                                        </p:cTn>
                                        <p:tgtEl>
                                          <p:spTgt spid="7171">
                                            <p:txEl>
                                              <p:pRg st="14" end="14"/>
                                            </p:txEl>
                                          </p:spTgt>
                                        </p:tgtEl>
                                        <p:attrNameLst>
                                          <p:attrName>style.visibility</p:attrName>
                                        </p:attrNameLst>
                                      </p:cBhvr>
                                      <p:to>
                                        <p:strVal val="visible"/>
                                      </p:to>
                                    </p:set>
                                    <p:anim calcmode="lin" valueType="num">
                                      <p:cBhvr additive="base">
                                        <p:cTn id="73" dur="500"/>
                                        <p:tgtEl>
                                          <p:spTgt spid="7171">
                                            <p:txEl>
                                              <p:pRg st="14" end="14"/>
                                            </p:txEl>
                                          </p:spTgt>
                                        </p:tgtEl>
                                        <p:attrNameLst>
                                          <p:attrName>ppt_y</p:attrName>
                                        </p:attrNameLst>
                                      </p:cBhvr>
                                      <p:tavLst>
                                        <p:tav tm="0">
                                          <p:val>
                                            <p:strVal val="#ppt_y+#ppt_h*1.125000"/>
                                          </p:val>
                                        </p:tav>
                                        <p:tav tm="100000">
                                          <p:val>
                                            <p:strVal val="#ppt_y"/>
                                          </p:val>
                                        </p:tav>
                                      </p:tavLst>
                                    </p:anim>
                                    <p:animEffect transition="in" filter="wipe(up)">
                                      <p:cBhvr>
                                        <p:cTn id="74" dur="500"/>
                                        <p:tgtEl>
                                          <p:spTgt spid="7171">
                                            <p:txEl>
                                              <p:pRg st="14" end="14"/>
                                            </p:txEl>
                                          </p:spTgt>
                                        </p:tgtEl>
                                      </p:cBhvr>
                                    </p:animEffect>
                                  </p:childTnLst>
                                </p:cTn>
                              </p:par>
                            </p:childTnLst>
                          </p:cTn>
                        </p:par>
                        <p:par>
                          <p:cTn id="75" fill="hold">
                            <p:stCondLst>
                              <p:cond delay="1000"/>
                            </p:stCondLst>
                            <p:childTnLst>
                              <p:par>
                                <p:cTn id="76" presetID="12" presetClass="entr" presetSubtype="4" fill="hold" nodeType="afterEffect">
                                  <p:stCondLst>
                                    <p:cond delay="0"/>
                                  </p:stCondLst>
                                  <p:childTnLst>
                                    <p:set>
                                      <p:cBhvr>
                                        <p:cTn id="77" dur="1" fill="hold">
                                          <p:stCondLst>
                                            <p:cond delay="0"/>
                                          </p:stCondLst>
                                        </p:cTn>
                                        <p:tgtEl>
                                          <p:spTgt spid="7171">
                                            <p:txEl>
                                              <p:pRg st="15" end="15"/>
                                            </p:txEl>
                                          </p:spTgt>
                                        </p:tgtEl>
                                        <p:attrNameLst>
                                          <p:attrName>style.visibility</p:attrName>
                                        </p:attrNameLst>
                                      </p:cBhvr>
                                      <p:to>
                                        <p:strVal val="visible"/>
                                      </p:to>
                                    </p:set>
                                    <p:anim calcmode="lin" valueType="num">
                                      <p:cBhvr additive="base">
                                        <p:cTn id="78" dur="500"/>
                                        <p:tgtEl>
                                          <p:spTgt spid="7171">
                                            <p:txEl>
                                              <p:pRg st="15" end="15"/>
                                            </p:txEl>
                                          </p:spTgt>
                                        </p:tgtEl>
                                        <p:attrNameLst>
                                          <p:attrName>ppt_y</p:attrName>
                                        </p:attrNameLst>
                                      </p:cBhvr>
                                      <p:tavLst>
                                        <p:tav tm="0">
                                          <p:val>
                                            <p:strVal val="#ppt_y+#ppt_h*1.125000"/>
                                          </p:val>
                                        </p:tav>
                                        <p:tav tm="100000">
                                          <p:val>
                                            <p:strVal val="#ppt_y"/>
                                          </p:val>
                                        </p:tav>
                                      </p:tavLst>
                                    </p:anim>
                                    <p:animEffect transition="in" filter="wipe(up)">
                                      <p:cBhvr>
                                        <p:cTn id="79" dur="500"/>
                                        <p:tgtEl>
                                          <p:spTgt spid="7171">
                                            <p:txEl>
                                              <p:pRg st="15" end="1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Why are we here?  FAR 139</a:t>
            </a:r>
          </a:p>
        </p:txBody>
      </p:sp>
      <p:sp>
        <p:nvSpPr>
          <p:cNvPr id="3" name="TextBox 2">
            <a:extLst>
              <a:ext uri="{FF2B5EF4-FFF2-40B4-BE49-F238E27FC236}">
                <a16:creationId xmlns:a16="http://schemas.microsoft.com/office/drawing/2014/main" id="{DD1F332C-AB13-4E7E-9990-512610956174}"/>
              </a:ext>
            </a:extLst>
          </p:cNvPr>
          <p:cNvSpPr txBox="1"/>
          <p:nvPr/>
        </p:nvSpPr>
        <p:spPr>
          <a:xfrm>
            <a:off x="203200" y="1572768"/>
            <a:ext cx="11707307" cy="4247317"/>
          </a:xfrm>
          <a:prstGeom prst="rect">
            <a:avLst/>
          </a:prstGeom>
          <a:noFill/>
        </p:spPr>
        <p:txBody>
          <a:bodyPr wrap="none" rtlCol="0">
            <a:spAutoFit/>
          </a:bodyPr>
          <a:lstStyle/>
          <a:p>
            <a:pPr marL="742950" lvl="1" indent="-285750">
              <a:buFont typeface="Arial" panose="020B0604020202020204" pitchFamily="34" charset="0"/>
              <a:buChar char="•"/>
            </a:pPr>
            <a:r>
              <a:rPr lang="en-US" dirty="0"/>
              <a:t>FAR 139 states that airport operators (Wayne County Airport Authority) shall control access to the airport’s</a:t>
            </a:r>
          </a:p>
          <a:p>
            <a:pPr marL="741363" lvl="1"/>
            <a:r>
              <a:rPr lang="en-US" dirty="0"/>
              <a:t>movement area.</a:t>
            </a:r>
          </a:p>
          <a:p>
            <a:pPr marL="1200150" lvl="2" indent="-285750">
              <a:buFont typeface="Arial" panose="020B0604020202020204" pitchFamily="34" charset="0"/>
              <a:buChar char="•"/>
            </a:pPr>
            <a:r>
              <a:rPr lang="en-US" dirty="0"/>
              <a:t>This includes tug and tow operations as well as aircraft taxiing without the intent of flight.</a:t>
            </a:r>
          </a:p>
          <a:p>
            <a:pPr marL="742950" lvl="1" indent="-285750">
              <a:buFont typeface="Arial" panose="020B0604020202020204" pitchFamily="34" charset="0"/>
              <a:buChar char="•"/>
            </a:pPr>
            <a:r>
              <a:rPr lang="en-US" dirty="0"/>
              <a:t>It also states that training shall be conducted and completed before individuals can access the</a:t>
            </a:r>
          </a:p>
          <a:p>
            <a:pPr marL="741363" lvl="1"/>
            <a:r>
              <a:rPr lang="en-US" dirty="0"/>
              <a:t>movement area.</a:t>
            </a:r>
          </a:p>
          <a:p>
            <a:pPr marL="1200150" lvl="2" indent="-285750">
              <a:buFont typeface="Arial" panose="020B0604020202020204" pitchFamily="34" charset="0"/>
              <a:buChar char="•"/>
            </a:pPr>
            <a:r>
              <a:rPr lang="en-US" dirty="0"/>
              <a:t>Once the initial training is complete, recurrent training must be completed at least once every 12</a:t>
            </a:r>
          </a:p>
          <a:p>
            <a:pPr marL="1200150" lvl="2"/>
            <a:r>
              <a:rPr lang="en-US" dirty="0"/>
              <a:t>consecutive calendar months.</a:t>
            </a:r>
          </a:p>
          <a:p>
            <a:pPr marL="1200150" lvl="2" indent="-285750">
              <a:buFont typeface="Arial" panose="020B0604020202020204" pitchFamily="34" charset="0"/>
              <a:buChar char="•"/>
            </a:pPr>
            <a:r>
              <a:rPr lang="en-US" dirty="0"/>
              <a:t>The training curriculum for initial and recurrent training must include at least the following areas.</a:t>
            </a:r>
          </a:p>
          <a:p>
            <a:pPr marL="1657350" lvl="3" indent="-285750">
              <a:buFont typeface="Arial" panose="020B0604020202020204" pitchFamily="34" charset="0"/>
              <a:buChar char="•"/>
            </a:pPr>
            <a:r>
              <a:rPr lang="en-US" dirty="0"/>
              <a:t>Airport familiarization, including airport marking, lighting, and signs system.</a:t>
            </a:r>
          </a:p>
          <a:p>
            <a:pPr marL="1657350" lvl="3" indent="-285750">
              <a:buFont typeface="Arial" panose="020B0604020202020204" pitchFamily="34" charset="0"/>
              <a:buChar char="•"/>
            </a:pPr>
            <a:r>
              <a:rPr lang="en-US" dirty="0"/>
              <a:t>Procedures for access to, and operations in, movement areas and safety area.</a:t>
            </a:r>
          </a:p>
          <a:p>
            <a:pPr marL="1657350" lvl="3" indent="-285750">
              <a:buFont typeface="Arial" panose="020B0604020202020204" pitchFamily="34" charset="0"/>
              <a:buChar char="•"/>
            </a:pPr>
            <a:r>
              <a:rPr lang="en-US" dirty="0"/>
              <a:t>Airport communications, including radio communication between the air traffic control tower</a:t>
            </a:r>
          </a:p>
          <a:p>
            <a:pPr marL="1652588" lvl="3"/>
            <a:r>
              <a:rPr lang="en-US" dirty="0"/>
              <a:t>and personnel, and procedures for reporting unsafe airport conditions.</a:t>
            </a:r>
          </a:p>
          <a:p>
            <a:pPr marL="1200150" lvl="2" indent="-285750">
              <a:buFont typeface="Arial" panose="020B0604020202020204" pitchFamily="34" charset="0"/>
              <a:buChar char="•"/>
            </a:pPr>
            <a:endParaRPr lang="en-US" dirty="0"/>
          </a:p>
          <a:p>
            <a:pPr marL="1200150" lvl="2"/>
            <a:endParaRPr lang="en-US" dirty="0"/>
          </a:p>
          <a:p>
            <a:pPr lvl="1"/>
            <a:endParaRPr lang="en-US" dirty="0"/>
          </a:p>
        </p:txBody>
      </p:sp>
    </p:spTree>
    <p:extLst>
      <p:ext uri="{BB962C8B-B14F-4D97-AF65-F5344CB8AC3E}">
        <p14:creationId xmlns:p14="http://schemas.microsoft.com/office/powerpoint/2010/main" val="1057205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0" end="0"/>
                                            </p:txEl>
                                          </p:spTgt>
                                        </p:tgtEl>
                                      </p:cBhvr>
                                    </p:animEffect>
                                  </p:childTnLst>
                                </p:cTn>
                              </p:par>
                              <p:par>
                                <p:cTn id="9" presetID="1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2" dur="500"/>
                                        <p:tgtEl>
                                          <p:spTgt spid="3">
                                            <p:txEl>
                                              <p:pRg st="1" end="1"/>
                                            </p:txEl>
                                          </p:spTgt>
                                        </p:tgtEl>
                                      </p:cBhvr>
                                    </p:animEffect>
                                  </p:childTnLst>
                                </p:cTn>
                              </p:par>
                            </p:childTnLst>
                          </p:cTn>
                        </p:par>
                        <p:par>
                          <p:cTn id="13" fill="hold">
                            <p:stCondLst>
                              <p:cond delay="500"/>
                            </p:stCondLst>
                            <p:childTnLst>
                              <p:par>
                                <p:cTn id="14" presetID="12" presetClass="entr" presetSubtype="4" fill="hold" nodeType="after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 calcmode="lin" valueType="num">
                                      <p:cBhvr additive="base">
                                        <p:cTn id="16" dur="5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5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3" dur="500"/>
                                        <p:tgtEl>
                                          <p:spTgt spid="3">
                                            <p:txEl>
                                              <p:pRg st="3" end="3"/>
                                            </p:txEl>
                                          </p:spTgt>
                                        </p:tgtEl>
                                      </p:cBhvr>
                                    </p:animEffect>
                                  </p:childTnLst>
                                </p:cTn>
                              </p:par>
                              <p:par>
                                <p:cTn id="24" presetID="12" presetClass="entr" presetSubtype="4" fill="hold"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 calcmode="lin" valueType="num">
                                      <p:cBhvr additive="base">
                                        <p:cTn id="26" dur="5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7" dur="500"/>
                                        <p:tgtEl>
                                          <p:spTgt spid="3">
                                            <p:txEl>
                                              <p:pRg st="4" end="4"/>
                                            </p:txEl>
                                          </p:spTgt>
                                        </p:tgtEl>
                                      </p:cBhvr>
                                    </p:animEffect>
                                  </p:childTnLst>
                                </p:cTn>
                              </p:par>
                            </p:childTnLst>
                          </p:cTn>
                        </p:par>
                        <p:par>
                          <p:cTn id="28" fill="hold">
                            <p:stCondLst>
                              <p:cond delay="500"/>
                            </p:stCondLst>
                            <p:childTnLst>
                              <p:par>
                                <p:cTn id="29" presetID="12" presetClass="entr" presetSubtype="4" fill="hold" nodeType="after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32" dur="500"/>
                                        <p:tgtEl>
                                          <p:spTgt spid="3">
                                            <p:txEl>
                                              <p:pRg st="5" end="5"/>
                                            </p:txEl>
                                          </p:spTgt>
                                        </p:tgtEl>
                                      </p:cBhvr>
                                    </p:animEffect>
                                  </p:childTnLst>
                                </p:cTn>
                              </p:par>
                              <p:par>
                                <p:cTn id="33" presetID="12" presetClass="entr" presetSubtype="4" fill="hold" nodeType="with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additive="base">
                                        <p:cTn id="35" dur="5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36" dur="500"/>
                                        <p:tgtEl>
                                          <p:spTgt spid="3">
                                            <p:txEl>
                                              <p:pRg st="6" end="6"/>
                                            </p:txEl>
                                          </p:spTgt>
                                        </p:tgtEl>
                                      </p:cBhvr>
                                    </p:animEffect>
                                  </p:childTnLst>
                                </p:cTn>
                              </p:par>
                            </p:childTnLst>
                          </p:cTn>
                        </p:par>
                        <p:par>
                          <p:cTn id="37" fill="hold">
                            <p:stCondLst>
                              <p:cond delay="1000"/>
                            </p:stCondLst>
                            <p:childTnLst>
                              <p:par>
                                <p:cTn id="38" presetID="12" presetClass="entr" presetSubtype="4" fill="hold" nodeType="afterEffect">
                                  <p:stCondLst>
                                    <p:cond delay="0"/>
                                  </p:stCondLst>
                                  <p:childTnLst>
                                    <p:set>
                                      <p:cBhvr>
                                        <p:cTn id="39" dur="1" fill="hold">
                                          <p:stCondLst>
                                            <p:cond delay="0"/>
                                          </p:stCondLst>
                                        </p:cTn>
                                        <p:tgtEl>
                                          <p:spTgt spid="3">
                                            <p:txEl>
                                              <p:pRg st="7" end="7"/>
                                            </p:txEl>
                                          </p:spTgt>
                                        </p:tgtEl>
                                        <p:attrNameLst>
                                          <p:attrName>style.visibility</p:attrName>
                                        </p:attrNameLst>
                                      </p:cBhvr>
                                      <p:to>
                                        <p:strVal val="visible"/>
                                      </p:to>
                                    </p:set>
                                    <p:anim calcmode="lin" valueType="num">
                                      <p:cBhvr additive="base">
                                        <p:cTn id="40" dur="500"/>
                                        <p:tgtEl>
                                          <p:spTgt spid="3">
                                            <p:txEl>
                                              <p:pRg st="7" end="7"/>
                                            </p:txEl>
                                          </p:spTgt>
                                        </p:tgtEl>
                                        <p:attrNameLst>
                                          <p:attrName>ppt_y</p:attrName>
                                        </p:attrNameLst>
                                      </p:cBhvr>
                                      <p:tavLst>
                                        <p:tav tm="0">
                                          <p:val>
                                            <p:strVal val="#ppt_y+#ppt_h*1.125000"/>
                                          </p:val>
                                        </p:tav>
                                        <p:tav tm="100000">
                                          <p:val>
                                            <p:strVal val="#ppt_y"/>
                                          </p:val>
                                        </p:tav>
                                      </p:tavLst>
                                    </p:anim>
                                    <p:animEffect transition="in" filter="wipe(up)">
                                      <p:cBhvr>
                                        <p:cTn id="41" dur="500"/>
                                        <p:tgtEl>
                                          <p:spTgt spid="3">
                                            <p:txEl>
                                              <p:pRg st="7" end="7"/>
                                            </p:txEl>
                                          </p:spTgt>
                                        </p:tgtEl>
                                      </p:cBhvr>
                                    </p:animEffect>
                                  </p:childTnLst>
                                </p:cTn>
                              </p:par>
                            </p:childTnLst>
                          </p:cTn>
                        </p:par>
                        <p:par>
                          <p:cTn id="42" fill="hold">
                            <p:stCondLst>
                              <p:cond delay="1500"/>
                            </p:stCondLst>
                            <p:childTnLst>
                              <p:par>
                                <p:cTn id="43" presetID="12" presetClass="entr" presetSubtype="4" fill="hold" nodeType="after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anim calcmode="lin" valueType="num">
                                      <p:cBhvr additive="base">
                                        <p:cTn id="45" dur="500"/>
                                        <p:tgtEl>
                                          <p:spTgt spid="3">
                                            <p:txEl>
                                              <p:pRg st="8" end="8"/>
                                            </p:txEl>
                                          </p:spTgt>
                                        </p:tgtEl>
                                        <p:attrNameLst>
                                          <p:attrName>ppt_y</p:attrName>
                                        </p:attrNameLst>
                                      </p:cBhvr>
                                      <p:tavLst>
                                        <p:tav tm="0">
                                          <p:val>
                                            <p:strVal val="#ppt_y+#ppt_h*1.125000"/>
                                          </p:val>
                                        </p:tav>
                                        <p:tav tm="100000">
                                          <p:val>
                                            <p:strVal val="#ppt_y"/>
                                          </p:val>
                                        </p:tav>
                                      </p:tavLst>
                                    </p:anim>
                                    <p:animEffect transition="in" filter="wipe(up)">
                                      <p:cBhvr>
                                        <p:cTn id="46" dur="500"/>
                                        <p:tgtEl>
                                          <p:spTgt spid="3">
                                            <p:txEl>
                                              <p:pRg st="8" end="8"/>
                                            </p:txEl>
                                          </p:spTgt>
                                        </p:tgtEl>
                                      </p:cBhvr>
                                    </p:animEffect>
                                  </p:childTnLst>
                                </p:cTn>
                              </p:par>
                            </p:childTnLst>
                          </p:cTn>
                        </p:par>
                        <p:par>
                          <p:cTn id="47" fill="hold">
                            <p:stCondLst>
                              <p:cond delay="2000"/>
                            </p:stCondLst>
                            <p:childTnLst>
                              <p:par>
                                <p:cTn id="48" presetID="12" presetClass="entr" presetSubtype="4" fill="hold" nodeType="afterEffect">
                                  <p:stCondLst>
                                    <p:cond delay="0"/>
                                  </p:stCondLst>
                                  <p:childTnLst>
                                    <p:set>
                                      <p:cBhvr>
                                        <p:cTn id="49" dur="1" fill="hold">
                                          <p:stCondLst>
                                            <p:cond delay="0"/>
                                          </p:stCondLst>
                                        </p:cTn>
                                        <p:tgtEl>
                                          <p:spTgt spid="3">
                                            <p:txEl>
                                              <p:pRg st="9" end="9"/>
                                            </p:txEl>
                                          </p:spTgt>
                                        </p:tgtEl>
                                        <p:attrNameLst>
                                          <p:attrName>style.visibility</p:attrName>
                                        </p:attrNameLst>
                                      </p:cBhvr>
                                      <p:to>
                                        <p:strVal val="visible"/>
                                      </p:to>
                                    </p:set>
                                    <p:anim calcmode="lin" valueType="num">
                                      <p:cBhvr additive="base">
                                        <p:cTn id="50" dur="500"/>
                                        <p:tgtEl>
                                          <p:spTgt spid="3">
                                            <p:txEl>
                                              <p:pRg st="9" end="9"/>
                                            </p:txEl>
                                          </p:spTgt>
                                        </p:tgtEl>
                                        <p:attrNameLst>
                                          <p:attrName>ppt_y</p:attrName>
                                        </p:attrNameLst>
                                      </p:cBhvr>
                                      <p:tavLst>
                                        <p:tav tm="0">
                                          <p:val>
                                            <p:strVal val="#ppt_y+#ppt_h*1.125000"/>
                                          </p:val>
                                        </p:tav>
                                        <p:tav tm="100000">
                                          <p:val>
                                            <p:strVal val="#ppt_y"/>
                                          </p:val>
                                        </p:tav>
                                      </p:tavLst>
                                    </p:anim>
                                    <p:animEffect transition="in" filter="wipe(up)">
                                      <p:cBhvr>
                                        <p:cTn id="51" dur="500"/>
                                        <p:tgtEl>
                                          <p:spTgt spid="3">
                                            <p:txEl>
                                              <p:pRg st="9" end="9"/>
                                            </p:txEl>
                                          </p:spTgt>
                                        </p:tgtEl>
                                      </p:cBhvr>
                                    </p:animEffect>
                                  </p:childTnLst>
                                </p:cTn>
                              </p:par>
                            </p:childTnLst>
                          </p:cTn>
                        </p:par>
                        <p:par>
                          <p:cTn id="52" fill="hold">
                            <p:stCondLst>
                              <p:cond delay="2500"/>
                            </p:stCondLst>
                            <p:childTnLst>
                              <p:par>
                                <p:cTn id="53" presetID="12" presetClass="entr" presetSubtype="4" fill="hold" nodeType="afterEffect">
                                  <p:stCondLst>
                                    <p:cond delay="0"/>
                                  </p:stCondLst>
                                  <p:childTnLst>
                                    <p:set>
                                      <p:cBhvr>
                                        <p:cTn id="54" dur="1" fill="hold">
                                          <p:stCondLst>
                                            <p:cond delay="0"/>
                                          </p:stCondLst>
                                        </p:cTn>
                                        <p:tgtEl>
                                          <p:spTgt spid="3">
                                            <p:txEl>
                                              <p:pRg st="10" end="10"/>
                                            </p:txEl>
                                          </p:spTgt>
                                        </p:tgtEl>
                                        <p:attrNameLst>
                                          <p:attrName>style.visibility</p:attrName>
                                        </p:attrNameLst>
                                      </p:cBhvr>
                                      <p:to>
                                        <p:strVal val="visible"/>
                                      </p:to>
                                    </p:set>
                                    <p:anim calcmode="lin" valueType="num">
                                      <p:cBhvr additive="base">
                                        <p:cTn id="55" dur="500"/>
                                        <p:tgtEl>
                                          <p:spTgt spid="3">
                                            <p:txEl>
                                              <p:pRg st="10" end="10"/>
                                            </p:txEl>
                                          </p:spTgt>
                                        </p:tgtEl>
                                        <p:attrNameLst>
                                          <p:attrName>ppt_y</p:attrName>
                                        </p:attrNameLst>
                                      </p:cBhvr>
                                      <p:tavLst>
                                        <p:tav tm="0">
                                          <p:val>
                                            <p:strVal val="#ppt_y+#ppt_h*1.125000"/>
                                          </p:val>
                                        </p:tav>
                                        <p:tav tm="100000">
                                          <p:val>
                                            <p:strVal val="#ppt_y"/>
                                          </p:val>
                                        </p:tav>
                                      </p:tavLst>
                                    </p:anim>
                                    <p:animEffect transition="in" filter="wipe(up)">
                                      <p:cBhvr>
                                        <p:cTn id="56" dur="500"/>
                                        <p:tgtEl>
                                          <p:spTgt spid="3">
                                            <p:txEl>
                                              <p:pRg st="10" end="10"/>
                                            </p:txEl>
                                          </p:spTgt>
                                        </p:tgtEl>
                                      </p:cBhvr>
                                    </p:animEffect>
                                  </p:childTnLst>
                                </p:cTn>
                              </p:par>
                              <p:par>
                                <p:cTn id="57" presetID="12" presetClass="entr" presetSubtype="4" fill="hold" nodeType="withEffect">
                                  <p:stCondLst>
                                    <p:cond delay="0"/>
                                  </p:stCondLst>
                                  <p:childTnLst>
                                    <p:set>
                                      <p:cBhvr>
                                        <p:cTn id="58" dur="1" fill="hold">
                                          <p:stCondLst>
                                            <p:cond delay="0"/>
                                          </p:stCondLst>
                                        </p:cTn>
                                        <p:tgtEl>
                                          <p:spTgt spid="3">
                                            <p:txEl>
                                              <p:pRg st="11" end="11"/>
                                            </p:txEl>
                                          </p:spTgt>
                                        </p:tgtEl>
                                        <p:attrNameLst>
                                          <p:attrName>style.visibility</p:attrName>
                                        </p:attrNameLst>
                                      </p:cBhvr>
                                      <p:to>
                                        <p:strVal val="visible"/>
                                      </p:to>
                                    </p:set>
                                    <p:anim calcmode="lin" valueType="num">
                                      <p:cBhvr additive="base">
                                        <p:cTn id="59" dur="500"/>
                                        <p:tgtEl>
                                          <p:spTgt spid="3">
                                            <p:txEl>
                                              <p:pRg st="11" end="11"/>
                                            </p:txEl>
                                          </p:spTgt>
                                        </p:tgtEl>
                                        <p:attrNameLst>
                                          <p:attrName>ppt_y</p:attrName>
                                        </p:attrNameLst>
                                      </p:cBhvr>
                                      <p:tavLst>
                                        <p:tav tm="0">
                                          <p:val>
                                            <p:strVal val="#ppt_y+#ppt_h*1.125000"/>
                                          </p:val>
                                        </p:tav>
                                        <p:tav tm="100000">
                                          <p:val>
                                            <p:strVal val="#ppt_y"/>
                                          </p:val>
                                        </p:tav>
                                      </p:tavLst>
                                    </p:anim>
                                    <p:animEffect transition="in" filter="wipe(up)">
                                      <p:cBhvr>
                                        <p:cTn id="60"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Why are we here?  Letter of Agreement (LOA) – Between the FAA and the Wayne County Airport Authority</a:t>
            </a:r>
          </a:p>
        </p:txBody>
      </p:sp>
      <p:sp>
        <p:nvSpPr>
          <p:cNvPr id="3" name="TextBox 2">
            <a:extLst>
              <a:ext uri="{FF2B5EF4-FFF2-40B4-BE49-F238E27FC236}">
                <a16:creationId xmlns:a16="http://schemas.microsoft.com/office/drawing/2014/main" id="{DD1F332C-AB13-4E7E-9990-512610956174}"/>
              </a:ext>
            </a:extLst>
          </p:cNvPr>
          <p:cNvSpPr txBox="1"/>
          <p:nvPr/>
        </p:nvSpPr>
        <p:spPr>
          <a:xfrm>
            <a:off x="203200" y="1572768"/>
            <a:ext cx="11959364" cy="3970318"/>
          </a:xfrm>
          <a:prstGeom prst="rect">
            <a:avLst/>
          </a:prstGeom>
          <a:noFill/>
        </p:spPr>
        <p:txBody>
          <a:bodyPr wrap="none" rtlCol="0">
            <a:spAutoFit/>
          </a:bodyPr>
          <a:lstStyle/>
          <a:p>
            <a:pPr marL="742950" lvl="1" indent="-285750">
              <a:buFont typeface="Arial" panose="020B0604020202020204" pitchFamily="34" charset="0"/>
              <a:buChar char="•"/>
            </a:pPr>
            <a:r>
              <a:rPr lang="en-US" dirty="0"/>
              <a:t>States that tug and tow/run taxi personnel must receive prior approval from ATC </a:t>
            </a:r>
            <a:r>
              <a:rPr lang="en-US"/>
              <a:t>before accessing the AMA.</a:t>
            </a:r>
          </a:p>
          <a:p>
            <a:pPr marL="742950" lvl="1" indent="-285750">
              <a:buFont typeface="Arial" panose="020B0604020202020204" pitchFamily="34" charset="0"/>
              <a:buChar char="•"/>
            </a:pPr>
            <a:r>
              <a:rPr lang="en-US" dirty="0"/>
              <a:t>The LOA states that tow and tug/run-taxi operators shall use the following communications procedures,</a:t>
            </a:r>
          </a:p>
          <a:p>
            <a:pPr marL="741363" lvl="1"/>
            <a:r>
              <a:rPr lang="en-US" dirty="0"/>
              <a:t>structure, and phraseology when communicating with DTW ATC:</a:t>
            </a:r>
          </a:p>
          <a:p>
            <a:pPr marL="1200150" lvl="2" indent="-285750">
              <a:buFont typeface="Arial" panose="020B0604020202020204" pitchFamily="34" charset="0"/>
              <a:buChar char="•"/>
            </a:pPr>
            <a:r>
              <a:rPr lang="en-US" dirty="0"/>
              <a:t>On initial contact state:</a:t>
            </a:r>
          </a:p>
          <a:p>
            <a:pPr marL="1657350" lvl="3" indent="-285750">
              <a:buFont typeface="Arial" panose="020B0604020202020204" pitchFamily="34" charset="0"/>
              <a:buChar char="•"/>
            </a:pPr>
            <a:r>
              <a:rPr lang="en-US" dirty="0"/>
              <a:t>Who the operator is calling “Metro Ground”</a:t>
            </a:r>
          </a:p>
          <a:p>
            <a:pPr marL="1657350" lvl="3" indent="-285750">
              <a:buFont typeface="Arial" panose="020B0604020202020204" pitchFamily="34" charset="0"/>
              <a:buChar char="•"/>
            </a:pPr>
            <a:r>
              <a:rPr lang="en-US" dirty="0"/>
              <a:t>Operator’s call sign. (wait for controller response)</a:t>
            </a:r>
          </a:p>
          <a:p>
            <a:pPr marL="1657350" lvl="3" indent="-285750">
              <a:buFont typeface="Arial" panose="020B0604020202020204" pitchFamily="34" charset="0"/>
              <a:buChar char="•"/>
            </a:pPr>
            <a:r>
              <a:rPr lang="en-US" dirty="0"/>
              <a:t>Operator’s location.</a:t>
            </a:r>
          </a:p>
          <a:p>
            <a:pPr marL="1657350" lvl="3" indent="-285750">
              <a:buFont typeface="Arial" panose="020B0604020202020204" pitchFamily="34" charset="0"/>
              <a:buChar char="•"/>
            </a:pPr>
            <a:r>
              <a:rPr lang="en-US" dirty="0"/>
              <a:t>Operator’s destination or request, if applicable purpose of request.</a:t>
            </a:r>
          </a:p>
          <a:p>
            <a:pPr marL="1657350" lvl="3" indent="-285750">
              <a:buFont typeface="Arial" panose="020B0604020202020204" pitchFamily="34" charset="0"/>
              <a:buChar char="•"/>
            </a:pPr>
            <a:r>
              <a:rPr lang="en-US" dirty="0"/>
              <a:t>Keep all transmissions short, concise, and to the point.</a:t>
            </a:r>
          </a:p>
          <a:p>
            <a:pPr marL="1657350" lvl="3" indent="-285750">
              <a:buFont typeface="Arial" panose="020B0604020202020204" pitchFamily="34" charset="0"/>
              <a:buChar char="•"/>
            </a:pPr>
            <a:r>
              <a:rPr lang="en-US" dirty="0"/>
              <a:t>Read back verbatim all runway hold short instructions and all other controller instructions</a:t>
            </a:r>
          </a:p>
          <a:p>
            <a:pPr marL="1655763" lvl="3"/>
            <a:r>
              <a:rPr lang="en-US" dirty="0"/>
              <a:t>and include the vehicle’s call sign.</a:t>
            </a:r>
          </a:p>
          <a:p>
            <a:pPr marL="1200150" lvl="2" indent="-285750">
              <a:buFont typeface="Arial" panose="020B0604020202020204" pitchFamily="34" charset="0"/>
              <a:buChar char="•"/>
            </a:pPr>
            <a:endParaRPr lang="en-US" dirty="0"/>
          </a:p>
          <a:p>
            <a:pPr marL="1200150" lvl="2"/>
            <a:endParaRPr lang="en-US" dirty="0"/>
          </a:p>
          <a:p>
            <a:pPr lvl="1"/>
            <a:endParaRPr lang="en-US" dirty="0"/>
          </a:p>
        </p:txBody>
      </p:sp>
    </p:spTree>
    <p:extLst>
      <p:ext uri="{BB962C8B-B14F-4D97-AF65-F5344CB8AC3E}">
        <p14:creationId xmlns:p14="http://schemas.microsoft.com/office/powerpoint/2010/main" val="2432305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1" end="1"/>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14" dur="500"/>
                                        <p:tgtEl>
                                          <p:spTgt spid="3">
                                            <p:txEl>
                                              <p:pRg st="0" end="0"/>
                                            </p:txEl>
                                          </p:spTgt>
                                        </p:tgtEl>
                                      </p:cBhvr>
                                    </p:animEffect>
                                  </p:childTnLst>
                                </p:cTn>
                              </p:par>
                              <p:par>
                                <p:cTn id="15" presetID="1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8" dur="500"/>
                                        <p:tgtEl>
                                          <p:spTgt spid="3">
                                            <p:txEl>
                                              <p:pRg st="2" end="2"/>
                                            </p:txEl>
                                          </p:spTgt>
                                        </p:tgtEl>
                                      </p:cBhvr>
                                    </p:animEffect>
                                  </p:childTnLst>
                                </p:cTn>
                              </p:par>
                            </p:childTnLst>
                          </p:cTn>
                        </p:par>
                        <p:par>
                          <p:cTn id="19" fill="hold">
                            <p:stCondLst>
                              <p:cond delay="500"/>
                            </p:stCondLst>
                            <p:childTnLst>
                              <p:par>
                                <p:cTn id="20" presetID="12" presetClass="entr" presetSubtype="4" fill="hold" nodeType="after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5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3" dur="500"/>
                                        <p:tgtEl>
                                          <p:spTgt spid="3">
                                            <p:txEl>
                                              <p:pRg st="3" end="3"/>
                                            </p:txEl>
                                          </p:spTgt>
                                        </p:tgtEl>
                                      </p:cBhvr>
                                    </p:animEffect>
                                  </p:childTnLst>
                                </p:cTn>
                              </p:par>
                            </p:childTnLst>
                          </p:cTn>
                        </p:par>
                        <p:par>
                          <p:cTn id="24" fill="hold">
                            <p:stCondLst>
                              <p:cond delay="1000"/>
                            </p:stCondLst>
                            <p:childTnLst>
                              <p:par>
                                <p:cTn id="25" presetID="12" presetClass="entr" presetSubtype="4" fill="hold" nodeType="after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8" dur="500"/>
                                        <p:tgtEl>
                                          <p:spTgt spid="3">
                                            <p:txEl>
                                              <p:pRg st="4" end="4"/>
                                            </p:txEl>
                                          </p:spTgt>
                                        </p:tgtEl>
                                      </p:cBhvr>
                                    </p:animEffect>
                                  </p:childTnLst>
                                </p:cTn>
                              </p:par>
                            </p:childTnLst>
                          </p:cTn>
                        </p:par>
                        <p:par>
                          <p:cTn id="29" fill="hold">
                            <p:stCondLst>
                              <p:cond delay="1500"/>
                            </p:stCondLst>
                            <p:childTnLst>
                              <p:par>
                                <p:cTn id="30" presetID="12" presetClass="entr" presetSubtype="4" fill="hold" nodeType="after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additive="base">
                                        <p:cTn id="32" dur="5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33" dur="500"/>
                                        <p:tgtEl>
                                          <p:spTgt spid="3">
                                            <p:txEl>
                                              <p:pRg st="5" end="5"/>
                                            </p:txEl>
                                          </p:spTgt>
                                        </p:tgtEl>
                                      </p:cBhvr>
                                    </p:animEffect>
                                  </p:childTnLst>
                                </p:cTn>
                              </p:par>
                            </p:childTnLst>
                          </p:cTn>
                        </p:par>
                        <p:par>
                          <p:cTn id="34" fill="hold">
                            <p:stCondLst>
                              <p:cond delay="2000"/>
                            </p:stCondLst>
                            <p:childTnLst>
                              <p:par>
                                <p:cTn id="35" presetID="12" presetClass="entr" presetSubtype="4" fill="hold" nodeType="after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38" dur="500"/>
                                        <p:tgtEl>
                                          <p:spTgt spid="3">
                                            <p:txEl>
                                              <p:pRg st="6" end="6"/>
                                            </p:txEl>
                                          </p:spTgt>
                                        </p:tgtEl>
                                      </p:cBhvr>
                                    </p:animEffect>
                                  </p:childTnLst>
                                </p:cTn>
                              </p:par>
                            </p:childTnLst>
                          </p:cTn>
                        </p:par>
                        <p:par>
                          <p:cTn id="39" fill="hold">
                            <p:stCondLst>
                              <p:cond delay="2500"/>
                            </p:stCondLst>
                            <p:childTnLst>
                              <p:par>
                                <p:cTn id="40" presetID="12" presetClass="entr" presetSubtype="4" fill="hold" nodeType="after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 calcmode="lin" valueType="num">
                                      <p:cBhvr additive="base">
                                        <p:cTn id="42" dur="500"/>
                                        <p:tgtEl>
                                          <p:spTgt spid="3">
                                            <p:txEl>
                                              <p:pRg st="7" end="7"/>
                                            </p:txEl>
                                          </p:spTgt>
                                        </p:tgtEl>
                                        <p:attrNameLst>
                                          <p:attrName>ppt_y</p:attrName>
                                        </p:attrNameLst>
                                      </p:cBhvr>
                                      <p:tavLst>
                                        <p:tav tm="0">
                                          <p:val>
                                            <p:strVal val="#ppt_y+#ppt_h*1.125000"/>
                                          </p:val>
                                        </p:tav>
                                        <p:tav tm="100000">
                                          <p:val>
                                            <p:strVal val="#ppt_y"/>
                                          </p:val>
                                        </p:tav>
                                      </p:tavLst>
                                    </p:anim>
                                    <p:animEffect transition="in" filter="wipe(up)">
                                      <p:cBhvr>
                                        <p:cTn id="43" dur="500"/>
                                        <p:tgtEl>
                                          <p:spTgt spid="3">
                                            <p:txEl>
                                              <p:pRg st="7" end="7"/>
                                            </p:txEl>
                                          </p:spTgt>
                                        </p:tgtEl>
                                      </p:cBhvr>
                                    </p:animEffect>
                                  </p:childTnLst>
                                </p:cTn>
                              </p:par>
                            </p:childTnLst>
                          </p:cTn>
                        </p:par>
                        <p:par>
                          <p:cTn id="44" fill="hold">
                            <p:stCondLst>
                              <p:cond delay="3000"/>
                            </p:stCondLst>
                            <p:childTnLst>
                              <p:par>
                                <p:cTn id="45" presetID="12" presetClass="entr" presetSubtype="4" fill="hold" nodeType="after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 calcmode="lin" valueType="num">
                                      <p:cBhvr additive="base">
                                        <p:cTn id="47" dur="500"/>
                                        <p:tgtEl>
                                          <p:spTgt spid="3">
                                            <p:txEl>
                                              <p:pRg st="8" end="8"/>
                                            </p:txEl>
                                          </p:spTgt>
                                        </p:tgtEl>
                                        <p:attrNameLst>
                                          <p:attrName>ppt_y</p:attrName>
                                        </p:attrNameLst>
                                      </p:cBhvr>
                                      <p:tavLst>
                                        <p:tav tm="0">
                                          <p:val>
                                            <p:strVal val="#ppt_y+#ppt_h*1.125000"/>
                                          </p:val>
                                        </p:tav>
                                        <p:tav tm="100000">
                                          <p:val>
                                            <p:strVal val="#ppt_y"/>
                                          </p:val>
                                        </p:tav>
                                      </p:tavLst>
                                    </p:anim>
                                    <p:animEffect transition="in" filter="wipe(up)">
                                      <p:cBhvr>
                                        <p:cTn id="48" dur="500"/>
                                        <p:tgtEl>
                                          <p:spTgt spid="3">
                                            <p:txEl>
                                              <p:pRg st="8" end="8"/>
                                            </p:txEl>
                                          </p:spTgt>
                                        </p:tgtEl>
                                      </p:cBhvr>
                                    </p:animEffect>
                                  </p:childTnLst>
                                </p:cTn>
                              </p:par>
                            </p:childTnLst>
                          </p:cTn>
                        </p:par>
                        <p:par>
                          <p:cTn id="49" fill="hold">
                            <p:stCondLst>
                              <p:cond delay="3500"/>
                            </p:stCondLst>
                            <p:childTnLst>
                              <p:par>
                                <p:cTn id="50" presetID="12" presetClass="entr" presetSubtype="4" fill="hold" nodeType="after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 calcmode="lin" valueType="num">
                                      <p:cBhvr additive="base">
                                        <p:cTn id="52" dur="500"/>
                                        <p:tgtEl>
                                          <p:spTgt spid="3">
                                            <p:txEl>
                                              <p:pRg st="9" end="9"/>
                                            </p:txEl>
                                          </p:spTgt>
                                        </p:tgtEl>
                                        <p:attrNameLst>
                                          <p:attrName>ppt_y</p:attrName>
                                        </p:attrNameLst>
                                      </p:cBhvr>
                                      <p:tavLst>
                                        <p:tav tm="0">
                                          <p:val>
                                            <p:strVal val="#ppt_y+#ppt_h*1.125000"/>
                                          </p:val>
                                        </p:tav>
                                        <p:tav tm="100000">
                                          <p:val>
                                            <p:strVal val="#ppt_y"/>
                                          </p:val>
                                        </p:tav>
                                      </p:tavLst>
                                    </p:anim>
                                    <p:animEffect transition="in" filter="wipe(up)">
                                      <p:cBhvr>
                                        <p:cTn id="53" dur="500"/>
                                        <p:tgtEl>
                                          <p:spTgt spid="3">
                                            <p:txEl>
                                              <p:pRg st="9" end="9"/>
                                            </p:txEl>
                                          </p:spTgt>
                                        </p:tgtEl>
                                      </p:cBhvr>
                                    </p:animEffect>
                                  </p:childTnLst>
                                </p:cTn>
                              </p:par>
                              <p:par>
                                <p:cTn id="54" presetID="12" presetClass="entr" presetSubtype="4" fill="hold" nodeType="withEffect">
                                  <p:stCondLst>
                                    <p:cond delay="0"/>
                                  </p:stCondLst>
                                  <p:childTnLst>
                                    <p:set>
                                      <p:cBhvr>
                                        <p:cTn id="55" dur="1" fill="hold">
                                          <p:stCondLst>
                                            <p:cond delay="0"/>
                                          </p:stCondLst>
                                        </p:cTn>
                                        <p:tgtEl>
                                          <p:spTgt spid="3">
                                            <p:txEl>
                                              <p:pRg st="10" end="10"/>
                                            </p:txEl>
                                          </p:spTgt>
                                        </p:tgtEl>
                                        <p:attrNameLst>
                                          <p:attrName>style.visibility</p:attrName>
                                        </p:attrNameLst>
                                      </p:cBhvr>
                                      <p:to>
                                        <p:strVal val="visible"/>
                                      </p:to>
                                    </p:set>
                                    <p:anim calcmode="lin" valueType="num">
                                      <p:cBhvr additive="base">
                                        <p:cTn id="56" dur="500"/>
                                        <p:tgtEl>
                                          <p:spTgt spid="3">
                                            <p:txEl>
                                              <p:pRg st="10" end="10"/>
                                            </p:txEl>
                                          </p:spTgt>
                                        </p:tgtEl>
                                        <p:attrNameLst>
                                          <p:attrName>ppt_y</p:attrName>
                                        </p:attrNameLst>
                                      </p:cBhvr>
                                      <p:tavLst>
                                        <p:tav tm="0">
                                          <p:val>
                                            <p:strVal val="#ppt_y+#ppt_h*1.125000"/>
                                          </p:val>
                                        </p:tav>
                                        <p:tav tm="100000">
                                          <p:val>
                                            <p:strVal val="#ppt_y"/>
                                          </p:val>
                                        </p:tav>
                                      </p:tavLst>
                                    </p:anim>
                                    <p:animEffect transition="in" filter="wipe(up)">
                                      <p:cBhvr>
                                        <p:cTn id="5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Why are we here?  Letter of Agreement – Between the FAA and the Wayne County Airport Authority</a:t>
            </a:r>
          </a:p>
        </p:txBody>
      </p:sp>
      <p:sp>
        <p:nvSpPr>
          <p:cNvPr id="2" name="TextBox 1">
            <a:extLst>
              <a:ext uri="{FF2B5EF4-FFF2-40B4-BE49-F238E27FC236}">
                <a16:creationId xmlns:a16="http://schemas.microsoft.com/office/drawing/2014/main" id="{87E28A8E-14A5-4585-AEA6-DFA5A49A2D0F}"/>
              </a:ext>
            </a:extLst>
          </p:cNvPr>
          <p:cNvSpPr txBox="1"/>
          <p:nvPr/>
        </p:nvSpPr>
        <p:spPr>
          <a:xfrm>
            <a:off x="2374404" y="1340587"/>
            <a:ext cx="7443191" cy="369332"/>
          </a:xfrm>
          <a:prstGeom prst="rect">
            <a:avLst/>
          </a:prstGeom>
          <a:noFill/>
        </p:spPr>
        <p:txBody>
          <a:bodyPr wrap="none" rtlCol="0">
            <a:spAutoFit/>
          </a:bodyPr>
          <a:lstStyle/>
          <a:p>
            <a:r>
              <a:rPr lang="en-US" dirty="0"/>
              <a:t>The LOA also states which taxiways tug and tow operations may occur.</a:t>
            </a:r>
          </a:p>
        </p:txBody>
      </p:sp>
      <p:pic>
        <p:nvPicPr>
          <p:cNvPr id="5" name="Picture 4" descr="Diagram&#10;&#10;Description automatically generated">
            <a:extLst>
              <a:ext uri="{FF2B5EF4-FFF2-40B4-BE49-F238E27FC236}">
                <a16:creationId xmlns:a16="http://schemas.microsoft.com/office/drawing/2014/main" id="{B4467299-36D7-4BC9-80B8-4C117BEA6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67405" y="1866203"/>
            <a:ext cx="6620799" cy="4991797"/>
          </a:xfrm>
          <a:prstGeom prst="rect">
            <a:avLst/>
          </a:prstGeom>
        </p:spPr>
      </p:pic>
      <p:pic>
        <p:nvPicPr>
          <p:cNvPr id="7" name="Picture 6">
            <a:extLst>
              <a:ext uri="{FF2B5EF4-FFF2-40B4-BE49-F238E27FC236}">
                <a16:creationId xmlns:a16="http://schemas.microsoft.com/office/drawing/2014/main" id="{507FE61B-635D-4D26-9D6B-002DB2EEACF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73356" y="5276629"/>
            <a:ext cx="4925112" cy="1581371"/>
          </a:xfrm>
          <a:prstGeom prst="rect">
            <a:avLst/>
          </a:prstGeom>
        </p:spPr>
      </p:pic>
    </p:spTree>
    <p:extLst>
      <p:ext uri="{BB962C8B-B14F-4D97-AF65-F5344CB8AC3E}">
        <p14:creationId xmlns:p14="http://schemas.microsoft.com/office/powerpoint/2010/main" val="25563112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Prerequisites to Operate on the Movement Area?</a:t>
            </a:r>
          </a:p>
        </p:txBody>
      </p:sp>
      <p:pic>
        <p:nvPicPr>
          <p:cNvPr id="6" name="Content Placeholder 5">
            <a:extLst>
              <a:ext uri="{FF2B5EF4-FFF2-40B4-BE49-F238E27FC236}">
                <a16:creationId xmlns:a16="http://schemas.microsoft.com/office/drawing/2014/main" id="{CF936598-E5D8-4B04-B684-E6E45EACCD02}"/>
              </a:ext>
            </a:extLst>
          </p:cNvPr>
          <p:cNvPicPr>
            <a:picLocks noGrp="1" noChangeAspect="1"/>
          </p:cNvPicPr>
          <p:nvPr>
            <p:ph sz="half" idx="1"/>
          </p:nvPr>
        </p:nvPicPr>
        <p:blipFill>
          <a:blip r:embed="rId3"/>
          <a:stretch>
            <a:fillRect/>
          </a:stretch>
        </p:blipFill>
        <p:spPr>
          <a:xfrm>
            <a:off x="1264943" y="1824460"/>
            <a:ext cx="1428750" cy="971550"/>
          </a:xfrm>
          <a:prstGeom prst="rect">
            <a:avLst/>
          </a:prstGeom>
        </p:spPr>
      </p:pic>
      <p:sp>
        <p:nvSpPr>
          <p:cNvPr id="7" name="Rectangle 6">
            <a:extLst>
              <a:ext uri="{FF2B5EF4-FFF2-40B4-BE49-F238E27FC236}">
                <a16:creationId xmlns:a16="http://schemas.microsoft.com/office/drawing/2014/main" id="{3338E516-9C59-4E13-8BAE-AE116E8E8B85}"/>
              </a:ext>
            </a:extLst>
          </p:cNvPr>
          <p:cNvSpPr/>
          <p:nvPr/>
        </p:nvSpPr>
        <p:spPr bwMode="auto">
          <a:xfrm>
            <a:off x="1678245" y="3080427"/>
            <a:ext cx="1015448" cy="1339172"/>
          </a:xfrm>
          <a:prstGeom prst="rect">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1400" dirty="0">
              <a:solidFill>
                <a:srgbClr val="FFFFFF"/>
              </a:solidFill>
              <a:latin typeface="Arial" panose="020B0604020202020204" pitchFamily="34" charset="0"/>
              <a:cs typeface="Arial" panose="020B0604020202020204" pitchFamily="34" charset="0"/>
            </a:endParaRPr>
          </a:p>
          <a:p>
            <a:pPr eaLnBrk="0" fontAlgn="base" hangingPunct="0">
              <a:spcBef>
                <a:spcPct val="0"/>
              </a:spcBef>
              <a:spcAft>
                <a:spcPct val="0"/>
              </a:spcAft>
            </a:pPr>
            <a:r>
              <a:rPr lang="en-US" sz="900" dirty="0">
                <a:solidFill>
                  <a:srgbClr val="FFFFFF"/>
                </a:solidFill>
                <a:latin typeface="Arial" panose="020B0604020202020204" pitchFamily="34" charset="0"/>
                <a:cs typeface="Arial" panose="020B0604020202020204" pitchFamily="34" charset="0"/>
              </a:rPr>
              <a:t>Airport Authority</a:t>
            </a:r>
          </a:p>
          <a:p>
            <a:pPr eaLnBrk="0" fontAlgn="base" hangingPunct="0">
              <a:spcBef>
                <a:spcPct val="0"/>
              </a:spcBef>
              <a:spcAft>
                <a:spcPct val="0"/>
              </a:spcAft>
            </a:pPr>
            <a:r>
              <a:rPr lang="en-US" sz="1400" dirty="0">
                <a:solidFill>
                  <a:srgbClr val="FFFFFF"/>
                </a:solidFill>
                <a:latin typeface="Arial" panose="020B0604020202020204" pitchFamily="34" charset="0"/>
                <a:cs typeface="Arial" panose="020B0604020202020204" pitchFamily="34" charset="0"/>
              </a:rPr>
              <a:t>DTW 00/00</a:t>
            </a:r>
          </a:p>
          <a:p>
            <a:pPr eaLnBrk="0" fontAlgn="base" hangingPunct="0">
              <a:spcBef>
                <a:spcPct val="0"/>
              </a:spcBef>
              <a:spcAft>
                <a:spcPct val="0"/>
              </a:spcAft>
            </a:pPr>
            <a:r>
              <a:rPr lang="en-US" sz="1400" dirty="0">
                <a:solidFill>
                  <a:srgbClr val="FFFFFF"/>
                </a:solidFill>
                <a:latin typeface="Arial" panose="020B0604020202020204" pitchFamily="34" charset="0"/>
                <a:cs typeface="Arial" panose="020B0604020202020204" pitchFamily="34" charset="0"/>
              </a:rPr>
              <a:t>Doe,</a:t>
            </a:r>
          </a:p>
          <a:p>
            <a:pPr eaLnBrk="0" fontAlgn="base" hangingPunct="0">
              <a:spcBef>
                <a:spcPct val="0"/>
              </a:spcBef>
              <a:spcAft>
                <a:spcPct val="0"/>
              </a:spcAft>
            </a:pPr>
            <a:r>
              <a:rPr lang="en-US" sz="1400" dirty="0">
                <a:solidFill>
                  <a:srgbClr val="FFFFFF"/>
                </a:solidFill>
                <a:latin typeface="Arial" panose="020B0604020202020204" pitchFamily="34" charset="0"/>
                <a:cs typeface="Arial" panose="020B0604020202020204" pitchFamily="34" charset="0"/>
              </a:rPr>
              <a:t>John</a:t>
            </a:r>
          </a:p>
        </p:txBody>
      </p:sp>
      <p:pic>
        <p:nvPicPr>
          <p:cNvPr id="8" name="Picture 7">
            <a:extLst>
              <a:ext uri="{FF2B5EF4-FFF2-40B4-BE49-F238E27FC236}">
                <a16:creationId xmlns:a16="http://schemas.microsoft.com/office/drawing/2014/main" id="{902F5171-8012-48CD-B38C-22BA01336BF0}"/>
              </a:ext>
            </a:extLst>
          </p:cNvPr>
          <p:cNvPicPr>
            <a:picLocks noChangeAspect="1"/>
          </p:cNvPicPr>
          <p:nvPr/>
        </p:nvPicPr>
        <p:blipFill>
          <a:blip r:embed="rId4"/>
          <a:stretch>
            <a:fillRect/>
          </a:stretch>
        </p:blipFill>
        <p:spPr>
          <a:xfrm>
            <a:off x="2293483" y="3649261"/>
            <a:ext cx="352425" cy="438150"/>
          </a:xfrm>
          <a:prstGeom prst="rect">
            <a:avLst/>
          </a:prstGeom>
          <a:ln>
            <a:solidFill>
              <a:schemeClr val="tx1"/>
            </a:solidFill>
          </a:ln>
        </p:spPr>
      </p:pic>
      <p:sp>
        <p:nvSpPr>
          <p:cNvPr id="2" name="Rectangle 1">
            <a:extLst>
              <a:ext uri="{FF2B5EF4-FFF2-40B4-BE49-F238E27FC236}">
                <a16:creationId xmlns:a16="http://schemas.microsoft.com/office/drawing/2014/main" id="{C1C80C5C-C8F2-4F2D-8D36-865A788BF0BA}"/>
              </a:ext>
            </a:extLst>
          </p:cNvPr>
          <p:cNvSpPr/>
          <p:nvPr/>
        </p:nvSpPr>
        <p:spPr>
          <a:xfrm>
            <a:off x="2738276" y="1448216"/>
            <a:ext cx="6096000" cy="5109091"/>
          </a:xfrm>
          <a:prstGeom prst="rect">
            <a:avLst/>
          </a:prstGeom>
        </p:spPr>
        <p:txBody>
          <a:bodyPr>
            <a:spAutoFit/>
          </a:bodyPr>
          <a:lstStyle/>
          <a:p>
            <a:pPr>
              <a:spcBef>
                <a:spcPct val="0"/>
              </a:spcBef>
            </a:pPr>
            <a:r>
              <a:rPr lang="en-US" sz="2000" b="1" u="sng" dirty="0">
                <a:latin typeface="Arial Rounded MT Bold" pitchFamily="34" charset="0"/>
              </a:rPr>
              <a:t>Operators must have:</a:t>
            </a:r>
          </a:p>
          <a:p>
            <a:pPr marL="285750" indent="-285750">
              <a:spcBef>
                <a:spcPct val="0"/>
              </a:spcBef>
              <a:buFont typeface="Arial" panose="020B0604020202020204" pitchFamily="34" charset="0"/>
              <a:buChar char="•"/>
            </a:pPr>
            <a:r>
              <a:rPr lang="en-US" dirty="0">
                <a:latin typeface="Arial" panose="020B0604020202020204" pitchFamily="34" charset="0"/>
                <a:cs typeface="Arial" panose="020B0604020202020204" pitchFamily="34" charset="0"/>
              </a:rPr>
              <a:t>a valid and current state-issued driver’s license, not suspended or revoked.</a:t>
            </a:r>
          </a:p>
          <a:p>
            <a:pPr>
              <a:spcBef>
                <a:spcPct val="0"/>
              </a:spcBef>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a:spcBef>
                <a:spcPct val="0"/>
              </a:spcBef>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a:spcBef>
                <a:spcPct val="0"/>
              </a:spcBef>
            </a:pPr>
            <a:endParaRPr lang="en-US" dirty="0">
              <a:latin typeface="Arial" panose="020B0604020202020204" pitchFamily="34" charset="0"/>
              <a:cs typeface="Arial" panose="020B0604020202020204" pitchFamily="34" charset="0"/>
            </a:endParaRPr>
          </a:p>
          <a:p>
            <a:pPr marL="285750" indent="-285750">
              <a:spcBef>
                <a:spcPct val="0"/>
              </a:spcBef>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marL="285750" indent="-285750">
              <a:spcBef>
                <a:spcPct val="0"/>
              </a:spcBef>
              <a:buFont typeface="Arial" panose="020B0604020202020204" pitchFamily="34" charset="0"/>
              <a:buChar char="•"/>
            </a:pPr>
            <a:r>
              <a:rPr lang="en-US" dirty="0">
                <a:latin typeface="Arial" panose="020B0604020202020204" pitchFamily="34" charset="0"/>
                <a:cs typeface="Arial" panose="020B0604020202020204" pitchFamily="34" charset="0"/>
              </a:rPr>
              <a:t>a valid and current airport security badge with the AMA icon on it issued by Airport Security, not suspended or </a:t>
            </a:r>
            <a:r>
              <a:rPr lang="en-US">
                <a:latin typeface="Arial" panose="020B0604020202020204" pitchFamily="34" charset="0"/>
                <a:cs typeface="Arial" panose="020B0604020202020204" pitchFamily="34" charset="0"/>
              </a:rPr>
              <a:t>revoked.</a:t>
            </a:r>
            <a:endParaRPr lang="en-US" dirty="0">
              <a:latin typeface="Arial" panose="020B0604020202020204" pitchFamily="34" charset="0"/>
              <a:cs typeface="Arial" panose="020B0604020202020204" pitchFamily="34" charset="0"/>
            </a:endParaRPr>
          </a:p>
          <a:p>
            <a:pPr>
              <a:spcBef>
                <a:spcPct val="0"/>
              </a:spcBef>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a:spcBef>
                <a:spcPct val="0"/>
              </a:spcBef>
            </a:pPr>
            <a:endParaRPr lang="en-US" dirty="0">
              <a:latin typeface="Arial" panose="020B0604020202020204" pitchFamily="34" charset="0"/>
              <a:cs typeface="Arial" panose="020B0604020202020204" pitchFamily="34" charset="0"/>
            </a:endParaRPr>
          </a:p>
          <a:p>
            <a:pPr marL="285750" indent="-285750">
              <a:spcBef>
                <a:spcPct val="0"/>
              </a:spcBef>
              <a:buFont typeface="Arial" panose="020B0604020202020204" pitchFamily="34" charset="0"/>
              <a:buChar char="•"/>
            </a:pPr>
            <a:r>
              <a:rPr lang="en-US" dirty="0">
                <a:latin typeface="Arial" panose="020B0604020202020204" pitchFamily="34" charset="0"/>
                <a:cs typeface="Arial" panose="020B0604020202020204" pitchFamily="34" charset="0"/>
              </a:rPr>
              <a:t>a valid reason for entering the movement area (must be related to work duties that have to be performed on the movement area).</a:t>
            </a:r>
          </a:p>
          <a:p>
            <a:pPr>
              <a:spcBef>
                <a:spcPct val="0"/>
              </a:spcBef>
            </a:pPr>
            <a:endParaRPr lang="en-US" dirty="0">
              <a:latin typeface="Arial" panose="020B0604020202020204" pitchFamily="34" charset="0"/>
              <a:cs typeface="Arial" panose="020B0604020202020204" pitchFamily="34" charset="0"/>
            </a:endParaRPr>
          </a:p>
          <a:p>
            <a:pPr marL="285750" indent="-285750">
              <a:spcBef>
                <a:spcPct val="0"/>
              </a:spcBef>
              <a:buFont typeface="Arial" panose="020B0604020202020204" pitchFamily="34" charset="0"/>
              <a:buChar char="•"/>
            </a:pPr>
            <a:r>
              <a:rPr lang="en-US" dirty="0">
                <a:latin typeface="Arial" panose="020B0604020202020204" pitchFamily="34" charset="0"/>
                <a:cs typeface="Arial" panose="020B0604020202020204" pitchFamily="34" charset="0"/>
              </a:rPr>
              <a:t>a current training date (no more than 12 consecutive calendar months since date of previous training)</a:t>
            </a:r>
          </a:p>
        </p:txBody>
      </p:sp>
    </p:spTree>
    <p:extLst>
      <p:ext uri="{BB962C8B-B14F-4D97-AF65-F5344CB8AC3E}">
        <p14:creationId xmlns:p14="http://schemas.microsoft.com/office/powerpoint/2010/main" val="1184698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p:tgtEl>
                                          <p:spTgt spid="2">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2">
                                            <p:txEl>
                                              <p:pRg st="0" end="0"/>
                                            </p:txEl>
                                          </p:spTgt>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additive="base">
                                        <p:cTn id="12" dur="500"/>
                                        <p:tgtEl>
                                          <p:spTgt spid="2">
                                            <p:txEl>
                                              <p:pRg st="1" end="1"/>
                                            </p:txEl>
                                          </p:spTgt>
                                        </p:tgtEl>
                                        <p:attrNameLst>
                                          <p:attrName>ppt_y</p:attrName>
                                        </p:attrNameLst>
                                      </p:cBhvr>
                                      <p:tavLst>
                                        <p:tav tm="0">
                                          <p:val>
                                            <p:strVal val="#ppt_y+#ppt_h*1.125000"/>
                                          </p:val>
                                        </p:tav>
                                        <p:tav tm="100000">
                                          <p:val>
                                            <p:strVal val="#ppt_y"/>
                                          </p:val>
                                        </p:tav>
                                      </p:tavLst>
                                    </p:anim>
                                    <p:animEffect transition="in" filter="wipe(up)">
                                      <p:cBhvr>
                                        <p:cTn id="13" dur="500"/>
                                        <p:tgtEl>
                                          <p:spTgt spid="2">
                                            <p:txEl>
                                              <p:pRg st="1" end="1"/>
                                            </p:txEl>
                                          </p:spTgt>
                                        </p:tgtEl>
                                      </p:cBhvr>
                                    </p:animEffect>
                                  </p:childTnLst>
                                </p:cTn>
                              </p:par>
                              <p:par>
                                <p:cTn id="14" presetID="1"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childTnLst>
                                </p:cTn>
                              </p:par>
                              <p:par>
                                <p:cTn id="16" presetID="12" presetClass="entr" presetSubtype="4" fill="hold" nodeType="withEffect">
                                  <p:stCondLst>
                                    <p:cond delay="0"/>
                                  </p:stCondLst>
                                  <p:childTnLst>
                                    <p:set>
                                      <p:cBhvr>
                                        <p:cTn id="17" dur="1" fill="hold">
                                          <p:stCondLst>
                                            <p:cond delay="0"/>
                                          </p:stCondLst>
                                        </p:cTn>
                                        <p:tgtEl>
                                          <p:spTgt spid="2">
                                            <p:txEl>
                                              <p:pRg st="6" end="6"/>
                                            </p:txEl>
                                          </p:spTgt>
                                        </p:tgtEl>
                                        <p:attrNameLst>
                                          <p:attrName>style.visibility</p:attrName>
                                        </p:attrNameLst>
                                      </p:cBhvr>
                                      <p:to>
                                        <p:strVal val="visible"/>
                                      </p:to>
                                    </p:set>
                                    <p:anim calcmode="lin" valueType="num">
                                      <p:cBhvr additive="base">
                                        <p:cTn id="18" dur="500"/>
                                        <p:tgtEl>
                                          <p:spTgt spid="2">
                                            <p:txEl>
                                              <p:pRg st="6" end="6"/>
                                            </p:txEl>
                                          </p:spTgt>
                                        </p:tgtEl>
                                        <p:attrNameLst>
                                          <p:attrName>ppt_y</p:attrName>
                                        </p:attrNameLst>
                                      </p:cBhvr>
                                      <p:tavLst>
                                        <p:tav tm="0">
                                          <p:val>
                                            <p:strVal val="#ppt_y+#ppt_h*1.125000"/>
                                          </p:val>
                                        </p:tav>
                                        <p:tav tm="100000">
                                          <p:val>
                                            <p:strVal val="#ppt_y"/>
                                          </p:val>
                                        </p:tav>
                                      </p:tavLst>
                                    </p:anim>
                                    <p:animEffect transition="in" filter="wipe(up)">
                                      <p:cBhvr>
                                        <p:cTn id="19" dur="500"/>
                                        <p:tgtEl>
                                          <p:spTgt spid="2">
                                            <p:txEl>
                                              <p:pRg st="6" end="6"/>
                                            </p:txEl>
                                          </p:spTgt>
                                        </p:tgtEl>
                                      </p:cBhvr>
                                    </p:animEffect>
                                  </p:childTnLst>
                                </p:cTn>
                              </p:par>
                              <p:par>
                                <p:cTn id="20" presetID="1"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8"/>
                                        </p:tgtEl>
                                        <p:attrNameLst>
                                          <p:attrName>style.visibility</p:attrName>
                                        </p:attrNameLst>
                                      </p:cBhvr>
                                      <p:to>
                                        <p:strVal val="visible"/>
                                      </p:to>
                                    </p:set>
                                  </p:childTnLst>
                                </p:cTn>
                              </p:par>
                            </p:childTnLst>
                          </p:cTn>
                        </p:par>
                        <p:par>
                          <p:cTn id="24" fill="hold">
                            <p:stCondLst>
                              <p:cond delay="1000"/>
                            </p:stCondLst>
                            <p:childTnLst>
                              <p:par>
                                <p:cTn id="25" presetID="12" presetClass="entr" presetSubtype="4" fill="hold" nodeType="afterEffect">
                                  <p:stCondLst>
                                    <p:cond delay="0"/>
                                  </p:stCondLst>
                                  <p:childTnLst>
                                    <p:set>
                                      <p:cBhvr>
                                        <p:cTn id="26" dur="1" fill="hold">
                                          <p:stCondLst>
                                            <p:cond delay="0"/>
                                          </p:stCondLst>
                                        </p:cTn>
                                        <p:tgtEl>
                                          <p:spTgt spid="2">
                                            <p:txEl>
                                              <p:pRg st="9" end="9"/>
                                            </p:txEl>
                                          </p:spTgt>
                                        </p:tgtEl>
                                        <p:attrNameLst>
                                          <p:attrName>style.visibility</p:attrName>
                                        </p:attrNameLst>
                                      </p:cBhvr>
                                      <p:to>
                                        <p:strVal val="visible"/>
                                      </p:to>
                                    </p:set>
                                    <p:anim calcmode="lin" valueType="num">
                                      <p:cBhvr additive="base">
                                        <p:cTn id="27" dur="500"/>
                                        <p:tgtEl>
                                          <p:spTgt spid="2">
                                            <p:txEl>
                                              <p:pRg st="9" end="9"/>
                                            </p:txEl>
                                          </p:spTgt>
                                        </p:tgtEl>
                                        <p:attrNameLst>
                                          <p:attrName>ppt_y</p:attrName>
                                        </p:attrNameLst>
                                      </p:cBhvr>
                                      <p:tavLst>
                                        <p:tav tm="0">
                                          <p:val>
                                            <p:strVal val="#ppt_y+#ppt_h*1.125000"/>
                                          </p:val>
                                        </p:tav>
                                        <p:tav tm="100000">
                                          <p:val>
                                            <p:strVal val="#ppt_y"/>
                                          </p:val>
                                        </p:tav>
                                      </p:tavLst>
                                    </p:anim>
                                    <p:animEffect transition="in" filter="wipe(up)">
                                      <p:cBhvr>
                                        <p:cTn id="28" dur="500"/>
                                        <p:tgtEl>
                                          <p:spTgt spid="2">
                                            <p:txEl>
                                              <p:pRg st="9" end="9"/>
                                            </p:txEl>
                                          </p:spTgt>
                                        </p:tgtEl>
                                      </p:cBhvr>
                                    </p:animEffect>
                                  </p:childTnLst>
                                </p:cTn>
                              </p:par>
                            </p:childTnLst>
                          </p:cTn>
                        </p:par>
                        <p:par>
                          <p:cTn id="29" fill="hold">
                            <p:stCondLst>
                              <p:cond delay="1500"/>
                            </p:stCondLst>
                            <p:childTnLst>
                              <p:par>
                                <p:cTn id="30" presetID="12" presetClass="entr" presetSubtype="4" fill="hold" nodeType="afterEffect">
                                  <p:stCondLst>
                                    <p:cond delay="0"/>
                                  </p:stCondLst>
                                  <p:childTnLst>
                                    <p:set>
                                      <p:cBhvr>
                                        <p:cTn id="31" dur="1" fill="hold">
                                          <p:stCondLst>
                                            <p:cond delay="0"/>
                                          </p:stCondLst>
                                        </p:cTn>
                                        <p:tgtEl>
                                          <p:spTgt spid="2">
                                            <p:txEl>
                                              <p:pRg st="11" end="11"/>
                                            </p:txEl>
                                          </p:spTgt>
                                        </p:tgtEl>
                                        <p:attrNameLst>
                                          <p:attrName>style.visibility</p:attrName>
                                        </p:attrNameLst>
                                      </p:cBhvr>
                                      <p:to>
                                        <p:strVal val="visible"/>
                                      </p:to>
                                    </p:set>
                                    <p:anim calcmode="lin" valueType="num">
                                      <p:cBhvr additive="base">
                                        <p:cTn id="32" dur="500"/>
                                        <p:tgtEl>
                                          <p:spTgt spid="2">
                                            <p:txEl>
                                              <p:pRg st="11" end="11"/>
                                            </p:txEl>
                                          </p:spTgt>
                                        </p:tgtEl>
                                        <p:attrNameLst>
                                          <p:attrName>ppt_y</p:attrName>
                                        </p:attrNameLst>
                                      </p:cBhvr>
                                      <p:tavLst>
                                        <p:tav tm="0">
                                          <p:val>
                                            <p:strVal val="#ppt_y+#ppt_h*1.125000"/>
                                          </p:val>
                                        </p:tav>
                                        <p:tav tm="100000">
                                          <p:val>
                                            <p:strVal val="#ppt_y"/>
                                          </p:val>
                                        </p:tav>
                                      </p:tavLst>
                                    </p:anim>
                                    <p:animEffect transition="in" filter="wipe(up)">
                                      <p:cBhvr>
                                        <p:cTn id="33" dur="500"/>
                                        <p:tgtEl>
                                          <p:spTgt spid="2">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Components of the Non-Movement Area?</a:t>
            </a:r>
          </a:p>
        </p:txBody>
      </p:sp>
      <p:sp>
        <p:nvSpPr>
          <p:cNvPr id="7171" name="Content Placeholder 2">
            <a:extLst>
              <a:ext uri="{FF2B5EF4-FFF2-40B4-BE49-F238E27FC236}">
                <a16:creationId xmlns:a16="http://schemas.microsoft.com/office/drawing/2014/main" id="{569A9EA4-FF68-4BDC-978F-0F60A8D087A4}"/>
              </a:ext>
            </a:extLst>
          </p:cNvPr>
          <p:cNvSpPr>
            <a:spLocks noGrp="1"/>
          </p:cNvSpPr>
          <p:nvPr>
            <p:ph sz="half" idx="1"/>
          </p:nvPr>
        </p:nvSpPr>
        <p:spPr>
          <a:xfrm>
            <a:off x="1648999" y="1315220"/>
            <a:ext cx="8933688" cy="4114800"/>
          </a:xfrm>
        </p:spPr>
        <p:txBody>
          <a:bodyPr>
            <a:normAutofit/>
          </a:bodyPr>
          <a:lstStyle/>
          <a:p>
            <a:pPr marL="0" lvl="6" indent="228600">
              <a:spcBef>
                <a:spcPts val="300"/>
              </a:spcBef>
              <a:buFont typeface="Arial" pitchFamily="34" charset="0"/>
              <a:buChar char="•"/>
              <a:defRPr/>
            </a:pPr>
            <a:r>
              <a:rPr lang="en-US" sz="2000" u="sng" dirty="0">
                <a:latin typeface="Arial Rounded MT Bold" pitchFamily="34" charset="0"/>
              </a:rPr>
              <a:t>Taxilanes</a:t>
            </a:r>
            <a:r>
              <a:rPr lang="en-US" sz="2000" dirty="0">
                <a:latin typeface="Arial Rounded MT Bold" pitchFamily="34" charset="0"/>
              </a:rPr>
              <a:t> – Provide routes for aircraft between ramps/aprons</a:t>
            </a:r>
          </a:p>
          <a:p>
            <a:pPr marL="173038" lvl="6" indent="55563">
              <a:spcBef>
                <a:spcPts val="300"/>
              </a:spcBef>
              <a:buNone/>
              <a:defRPr/>
            </a:pPr>
            <a:r>
              <a:rPr lang="en-US" sz="2000" dirty="0">
                <a:latin typeface="Arial Rounded MT Bold" pitchFamily="34" charset="0"/>
              </a:rPr>
              <a:t>and movement areas.  They are ONLY found in Non-Movement Areas. </a:t>
            </a:r>
          </a:p>
          <a:p>
            <a:pPr marL="173038" lvl="6" indent="55563">
              <a:spcBef>
                <a:spcPts val="300"/>
              </a:spcBef>
              <a:buNone/>
              <a:defRPr/>
            </a:pPr>
            <a:endParaRPr lang="en-US" sz="2000" dirty="0">
              <a:latin typeface="Arial Rounded MT Bold" pitchFamily="34" charset="0"/>
            </a:endParaRPr>
          </a:p>
          <a:p>
            <a:pPr marL="0" lvl="6" indent="228600">
              <a:spcBef>
                <a:spcPts val="300"/>
              </a:spcBef>
              <a:buFont typeface="Arial" pitchFamily="34" charset="0"/>
              <a:buChar char="•"/>
              <a:defRPr/>
            </a:pPr>
            <a:r>
              <a:rPr lang="en-US" sz="2000" u="sng" dirty="0">
                <a:latin typeface="Arial Rounded MT Bold" pitchFamily="34" charset="0"/>
              </a:rPr>
              <a:t>Ramps (Aprons) </a:t>
            </a:r>
            <a:r>
              <a:rPr lang="en-US" sz="2000" dirty="0">
                <a:latin typeface="Arial Rounded MT Bold" pitchFamily="34" charset="0"/>
              </a:rPr>
              <a:t>– Used for aircraft parking, loading, and servicing.</a:t>
            </a:r>
          </a:p>
          <a:p>
            <a:pPr marL="0" lvl="6" indent="228600">
              <a:spcBef>
                <a:spcPts val="300"/>
              </a:spcBef>
              <a:buFont typeface="Arial" pitchFamily="34" charset="0"/>
              <a:buChar char="•"/>
              <a:defRPr/>
            </a:pPr>
            <a:endParaRPr lang="en-US" sz="2000" dirty="0">
              <a:latin typeface="Arial Rounded MT Bold" pitchFamily="34" charset="0"/>
            </a:endParaRPr>
          </a:p>
          <a:p>
            <a:pPr marL="0" lvl="6" indent="228600">
              <a:spcBef>
                <a:spcPts val="300"/>
              </a:spcBef>
              <a:buFont typeface="Arial" pitchFamily="34" charset="0"/>
              <a:buChar char="•"/>
              <a:defRPr/>
            </a:pPr>
            <a:r>
              <a:rPr lang="en-US" sz="2000" u="sng" dirty="0">
                <a:latin typeface="Arial Rounded MT Bold" pitchFamily="34" charset="0"/>
              </a:rPr>
              <a:t>De-Ice Pads</a:t>
            </a:r>
            <a:r>
              <a:rPr lang="en-US" sz="2000" dirty="0">
                <a:latin typeface="Arial Rounded MT Bold" pitchFamily="34" charset="0"/>
              </a:rPr>
              <a:t> – Used for the deicing of aircraft prior to takeoff.</a:t>
            </a:r>
          </a:p>
          <a:p>
            <a:pPr marL="0" indent="0">
              <a:buNone/>
              <a:defRPr/>
            </a:pPr>
            <a:endParaRPr lang="en-US" altLang="en-US" dirty="0"/>
          </a:p>
        </p:txBody>
      </p:sp>
      <p:sp>
        <p:nvSpPr>
          <p:cNvPr id="6" name="Rectangle 5">
            <a:extLst>
              <a:ext uri="{FF2B5EF4-FFF2-40B4-BE49-F238E27FC236}">
                <a16:creationId xmlns:a16="http://schemas.microsoft.com/office/drawing/2014/main" id="{B24276F2-3861-4BD5-8337-247D09FE62F2}"/>
              </a:ext>
            </a:extLst>
          </p:cNvPr>
          <p:cNvSpPr/>
          <p:nvPr/>
        </p:nvSpPr>
        <p:spPr>
          <a:xfrm>
            <a:off x="4024086" y="3547570"/>
            <a:ext cx="4143827" cy="923330"/>
          </a:xfrm>
          <a:prstGeom prst="rect">
            <a:avLst/>
          </a:prstGeom>
          <a:solidFill>
            <a:schemeClr val="tx1"/>
          </a:solidFill>
          <a:ln>
            <a:solidFill>
              <a:srgbClr val="FDFDFD"/>
            </a:solidFill>
          </a:ln>
        </p:spPr>
        <p:txBody>
          <a:bodyPr wrap="none">
            <a:spAutoFit/>
          </a:bodyPr>
          <a:lstStyle/>
          <a:p>
            <a:pPr algn="ctr" eaLnBrk="0" fontAlgn="base" hangingPunct="0">
              <a:spcAft>
                <a:spcPct val="0"/>
              </a:spcAft>
            </a:pPr>
            <a:r>
              <a:rPr lang="en-US" altLang="en-US" dirty="0">
                <a:solidFill>
                  <a:srgbClr val="FDFDFD"/>
                </a:solidFill>
                <a:latin typeface="Arial Rounded MT Bold" panose="020F0704030504030204" pitchFamily="34" charset="0"/>
              </a:rPr>
              <a:t>Aircraft and vehicle movements are</a:t>
            </a:r>
          </a:p>
          <a:p>
            <a:pPr algn="ctr" eaLnBrk="0" fontAlgn="base" hangingPunct="0">
              <a:spcAft>
                <a:spcPct val="0"/>
              </a:spcAft>
            </a:pPr>
            <a:r>
              <a:rPr lang="en-US" altLang="en-US" b="1" u="sng" dirty="0">
                <a:ln>
                  <a:solidFill>
                    <a:srgbClr val="FFFFFF"/>
                  </a:solidFill>
                </a:ln>
                <a:solidFill>
                  <a:srgbClr val="FF0000"/>
                </a:solidFill>
                <a:latin typeface="Arial Rounded MT Bold" panose="020F0704030504030204" pitchFamily="34" charset="0"/>
              </a:rPr>
              <a:t>NOT controlled by FAA </a:t>
            </a:r>
          </a:p>
          <a:p>
            <a:pPr algn="ctr" eaLnBrk="0" fontAlgn="base" hangingPunct="0">
              <a:spcAft>
                <a:spcPct val="0"/>
              </a:spcAft>
            </a:pPr>
            <a:r>
              <a:rPr lang="en-US" altLang="en-US" b="1" u="sng" dirty="0">
                <a:ln>
                  <a:solidFill>
                    <a:srgbClr val="FFFFFF"/>
                  </a:solidFill>
                </a:ln>
                <a:solidFill>
                  <a:srgbClr val="FF0000"/>
                </a:solidFill>
                <a:latin typeface="Arial Rounded MT Bold" panose="020F0704030504030204" pitchFamily="34" charset="0"/>
              </a:rPr>
              <a:t>Air Traffic Control Tower (ATCT)</a:t>
            </a:r>
            <a:r>
              <a:rPr lang="en-US" altLang="en-US" b="1" dirty="0">
                <a:ln>
                  <a:solidFill>
                    <a:srgbClr val="FFFFFF"/>
                  </a:solidFill>
                </a:ln>
                <a:solidFill>
                  <a:srgbClr val="FF0000"/>
                </a:solidFill>
                <a:latin typeface="Arial Rounded MT Bold" panose="020F0704030504030204" pitchFamily="34" charset="0"/>
              </a:rPr>
              <a:t>.</a:t>
            </a:r>
          </a:p>
        </p:txBody>
      </p:sp>
      <p:sp>
        <p:nvSpPr>
          <p:cNvPr id="7" name="Rectangle 6">
            <a:extLst>
              <a:ext uri="{FF2B5EF4-FFF2-40B4-BE49-F238E27FC236}">
                <a16:creationId xmlns:a16="http://schemas.microsoft.com/office/drawing/2014/main" id="{DA64CCFB-0622-46CC-8E28-4C4F2676EAE0}"/>
              </a:ext>
            </a:extLst>
          </p:cNvPr>
          <p:cNvSpPr/>
          <p:nvPr/>
        </p:nvSpPr>
        <p:spPr>
          <a:xfrm>
            <a:off x="2391965" y="4745217"/>
            <a:ext cx="7447756" cy="684803"/>
          </a:xfrm>
          <a:prstGeom prst="rect">
            <a:avLst/>
          </a:prstGeom>
          <a:solidFill>
            <a:schemeClr val="tx1"/>
          </a:solidFill>
        </p:spPr>
        <p:txBody>
          <a:bodyPr wrap="square">
            <a:spAutoFit/>
          </a:bodyPr>
          <a:lstStyle/>
          <a:p>
            <a:pPr marL="285750" indent="-285750" eaLnBrk="0" fontAlgn="base" hangingPunct="0">
              <a:spcBef>
                <a:spcPts val="600"/>
              </a:spcBef>
              <a:spcAft>
                <a:spcPct val="0"/>
              </a:spcAft>
              <a:buFont typeface="Arial" panose="020B0604020202020204" pitchFamily="34" charset="0"/>
              <a:buChar char="•"/>
            </a:pPr>
            <a:r>
              <a:rPr lang="en-US" altLang="en-US" b="1" dirty="0">
                <a:ln>
                  <a:solidFill>
                    <a:sysClr val="windowText" lastClr="000000"/>
                  </a:solidFill>
                </a:ln>
                <a:solidFill>
                  <a:srgbClr val="FFFFFF"/>
                </a:solidFill>
                <a:latin typeface="Arial Rounded MT Bold" panose="020F0704030504030204" pitchFamily="34" charset="0"/>
              </a:rPr>
              <a:t>Permission from ATCT to enter </a:t>
            </a:r>
            <a:r>
              <a:rPr lang="en-US" altLang="en-US" b="1" u="sng" dirty="0">
                <a:ln>
                  <a:solidFill>
                    <a:sysClr val="windowText" lastClr="000000"/>
                  </a:solidFill>
                </a:ln>
                <a:solidFill>
                  <a:srgbClr val="FFFFFF"/>
                </a:solidFill>
                <a:latin typeface="Arial Rounded MT Bold" panose="020F0704030504030204" pitchFamily="34" charset="0"/>
              </a:rPr>
              <a:t>non</a:t>
            </a:r>
            <a:r>
              <a:rPr lang="en-US" altLang="en-US" b="1" dirty="0">
                <a:ln>
                  <a:solidFill>
                    <a:sysClr val="windowText" lastClr="000000"/>
                  </a:solidFill>
                </a:ln>
                <a:solidFill>
                  <a:srgbClr val="FFFFFF"/>
                </a:solidFill>
                <a:latin typeface="Arial Rounded MT Bold" panose="020F0704030504030204" pitchFamily="34" charset="0"/>
              </a:rPr>
              <a:t>-movement areas is </a:t>
            </a:r>
            <a:r>
              <a:rPr lang="en-US" altLang="en-US" b="1" u="sng" dirty="0">
                <a:ln>
                  <a:solidFill>
                    <a:sysClr val="windowText" lastClr="000000"/>
                  </a:solidFill>
                </a:ln>
                <a:solidFill>
                  <a:srgbClr val="FFFFFF"/>
                </a:solidFill>
                <a:latin typeface="Arial Rounded MT Bold" panose="020F0704030504030204" pitchFamily="34" charset="0"/>
              </a:rPr>
              <a:t>not</a:t>
            </a:r>
          </a:p>
          <a:p>
            <a:pPr eaLnBrk="0" fontAlgn="base" hangingPunct="0">
              <a:spcBef>
                <a:spcPts val="300"/>
              </a:spcBef>
              <a:spcAft>
                <a:spcPct val="0"/>
              </a:spcAft>
            </a:pPr>
            <a:r>
              <a:rPr lang="en-US" altLang="en-US" b="1" dirty="0">
                <a:ln>
                  <a:solidFill>
                    <a:sysClr val="windowText" lastClr="000000"/>
                  </a:solidFill>
                </a:ln>
                <a:solidFill>
                  <a:srgbClr val="FFFFFF"/>
                </a:solidFill>
                <a:latin typeface="Arial Rounded MT Bold" panose="020F0704030504030204" pitchFamily="34" charset="0"/>
              </a:rPr>
              <a:t>     required.</a:t>
            </a:r>
          </a:p>
        </p:txBody>
      </p:sp>
    </p:spTree>
    <p:extLst>
      <p:ext uri="{BB962C8B-B14F-4D97-AF65-F5344CB8AC3E}">
        <p14:creationId xmlns:p14="http://schemas.microsoft.com/office/powerpoint/2010/main" val="2256888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Components of the Movement Area?</a:t>
            </a:r>
          </a:p>
        </p:txBody>
      </p:sp>
      <p:sp>
        <p:nvSpPr>
          <p:cNvPr id="2" name="Rectangle 1">
            <a:extLst>
              <a:ext uri="{FF2B5EF4-FFF2-40B4-BE49-F238E27FC236}">
                <a16:creationId xmlns:a16="http://schemas.microsoft.com/office/drawing/2014/main" id="{EEA86D24-DD0C-4AC7-8733-CCECA8B991C0}"/>
              </a:ext>
            </a:extLst>
          </p:cNvPr>
          <p:cNvSpPr/>
          <p:nvPr/>
        </p:nvSpPr>
        <p:spPr>
          <a:xfrm>
            <a:off x="1978574" y="1231057"/>
            <a:ext cx="8234851" cy="2015936"/>
          </a:xfrm>
          <a:prstGeom prst="rect">
            <a:avLst/>
          </a:prstGeom>
        </p:spPr>
        <p:txBody>
          <a:bodyPr wrap="square">
            <a:spAutoFit/>
          </a:bodyPr>
          <a:lstStyle/>
          <a:p>
            <a:pPr marL="0" lvl="6" indent="228600">
              <a:spcBef>
                <a:spcPts val="300"/>
              </a:spcBef>
              <a:buFont typeface="Arial" pitchFamily="34" charset="0"/>
              <a:buChar char="•"/>
              <a:defRPr/>
            </a:pPr>
            <a:r>
              <a:rPr lang="en-US" sz="2000" u="sng" dirty="0">
                <a:latin typeface="Arial Rounded MT Bold" pitchFamily="34" charset="0"/>
              </a:rPr>
              <a:t>Runways</a:t>
            </a:r>
            <a:r>
              <a:rPr lang="en-US" sz="2000" dirty="0">
                <a:latin typeface="Arial Rounded MT Bold" pitchFamily="34" charset="0"/>
              </a:rPr>
              <a:t> – Are protected areas used for aircraft taking off and landing.</a:t>
            </a:r>
          </a:p>
          <a:p>
            <a:pPr marL="0" lvl="6" indent="228600">
              <a:spcBef>
                <a:spcPts val="300"/>
              </a:spcBef>
              <a:buFont typeface="Arial" pitchFamily="34" charset="0"/>
              <a:buChar char="•"/>
              <a:defRPr/>
            </a:pPr>
            <a:endParaRPr lang="en-US" sz="2000" dirty="0">
              <a:latin typeface="Arial Rounded MT Bold" pitchFamily="34" charset="0"/>
            </a:endParaRPr>
          </a:p>
          <a:p>
            <a:pPr marL="0" lvl="6" indent="228600">
              <a:spcBef>
                <a:spcPts val="300"/>
              </a:spcBef>
              <a:buFont typeface="Arial" pitchFamily="34" charset="0"/>
              <a:buChar char="•"/>
              <a:defRPr/>
            </a:pPr>
            <a:r>
              <a:rPr lang="en-US" sz="2000" u="sng" dirty="0">
                <a:latin typeface="Arial Rounded MT Bold" pitchFamily="34" charset="0"/>
              </a:rPr>
              <a:t>Taxiways</a:t>
            </a:r>
            <a:r>
              <a:rPr lang="en-US" sz="2000" dirty="0">
                <a:latin typeface="Arial Rounded MT Bold" pitchFamily="34" charset="0"/>
              </a:rPr>
              <a:t> – Provide routes between Non-Movement Areas and runways.  They are like taxilanes but are found ONLY on Movement Areas.</a:t>
            </a:r>
            <a:endParaRPr lang="en-US" sz="2000" b="1" dirty="0">
              <a:latin typeface="Arial Rounded MT Bold" pitchFamily="34" charset="0"/>
            </a:endParaRPr>
          </a:p>
        </p:txBody>
      </p:sp>
      <p:sp>
        <p:nvSpPr>
          <p:cNvPr id="7" name="Rectangle 6">
            <a:extLst>
              <a:ext uri="{FF2B5EF4-FFF2-40B4-BE49-F238E27FC236}">
                <a16:creationId xmlns:a16="http://schemas.microsoft.com/office/drawing/2014/main" id="{66709176-EDE3-41D6-8B9F-6ADBAFEA0ADA}"/>
              </a:ext>
            </a:extLst>
          </p:cNvPr>
          <p:cNvSpPr/>
          <p:nvPr/>
        </p:nvSpPr>
        <p:spPr>
          <a:xfrm>
            <a:off x="4062848" y="3246993"/>
            <a:ext cx="4066304" cy="923330"/>
          </a:xfrm>
          <a:prstGeom prst="rect">
            <a:avLst/>
          </a:prstGeom>
          <a:solidFill>
            <a:schemeClr val="tx1"/>
          </a:solidFill>
          <a:ln>
            <a:solidFill>
              <a:srgbClr val="FDFDFD"/>
            </a:solidFill>
          </a:ln>
        </p:spPr>
        <p:txBody>
          <a:bodyPr wrap="square">
            <a:spAutoFit/>
          </a:bodyPr>
          <a:lstStyle/>
          <a:p>
            <a:pPr algn="ctr" eaLnBrk="0" fontAlgn="base" hangingPunct="0">
              <a:spcAft>
                <a:spcPct val="0"/>
              </a:spcAft>
            </a:pPr>
            <a:r>
              <a:rPr lang="en-US" altLang="en-US" dirty="0">
                <a:solidFill>
                  <a:srgbClr val="FDFDFD"/>
                </a:solidFill>
                <a:latin typeface="Arial Rounded MT Bold" panose="020F0704030504030204" pitchFamily="34" charset="0"/>
              </a:rPr>
              <a:t>Aircraft and vehicle movements</a:t>
            </a:r>
          </a:p>
          <a:p>
            <a:pPr algn="ctr" eaLnBrk="0" fontAlgn="base" hangingPunct="0">
              <a:spcAft>
                <a:spcPct val="0"/>
              </a:spcAft>
            </a:pPr>
            <a:r>
              <a:rPr lang="en-US" altLang="en-US" b="1" u="sng" dirty="0">
                <a:ln>
                  <a:solidFill>
                    <a:srgbClr val="FFFFFF"/>
                  </a:solidFill>
                </a:ln>
                <a:solidFill>
                  <a:srgbClr val="FF0000"/>
                </a:solidFill>
                <a:latin typeface="Arial Rounded MT Bold" panose="020F0704030504030204" pitchFamily="34" charset="0"/>
              </a:rPr>
              <a:t>ARE controlled by FAA </a:t>
            </a:r>
          </a:p>
          <a:p>
            <a:pPr algn="ctr" eaLnBrk="0" fontAlgn="base" hangingPunct="0">
              <a:spcAft>
                <a:spcPct val="0"/>
              </a:spcAft>
            </a:pPr>
            <a:r>
              <a:rPr lang="en-US" altLang="en-US" b="1" u="sng" dirty="0">
                <a:ln>
                  <a:solidFill>
                    <a:srgbClr val="FFFFFF"/>
                  </a:solidFill>
                </a:ln>
                <a:solidFill>
                  <a:srgbClr val="FF0000"/>
                </a:solidFill>
                <a:latin typeface="Arial Rounded MT Bold" panose="020F0704030504030204" pitchFamily="34" charset="0"/>
              </a:rPr>
              <a:t>Air Traffic Control Tower (ATCT)</a:t>
            </a:r>
            <a:endParaRPr lang="en-US" altLang="en-US" b="1" dirty="0">
              <a:ln>
                <a:solidFill>
                  <a:srgbClr val="FFFFFF"/>
                </a:solidFill>
              </a:ln>
              <a:solidFill>
                <a:srgbClr val="FF0000"/>
              </a:solidFill>
              <a:latin typeface="Arial Rounded MT Bold" panose="020F0704030504030204" pitchFamily="34" charset="0"/>
            </a:endParaRPr>
          </a:p>
        </p:txBody>
      </p:sp>
      <p:sp>
        <p:nvSpPr>
          <p:cNvPr id="8" name="Rectangle 7">
            <a:extLst>
              <a:ext uri="{FF2B5EF4-FFF2-40B4-BE49-F238E27FC236}">
                <a16:creationId xmlns:a16="http://schemas.microsoft.com/office/drawing/2014/main" id="{54725D75-55F1-4515-8A09-3D0076E6E3E5}"/>
              </a:ext>
            </a:extLst>
          </p:cNvPr>
          <p:cNvSpPr/>
          <p:nvPr/>
        </p:nvSpPr>
        <p:spPr>
          <a:xfrm>
            <a:off x="2655607" y="4438965"/>
            <a:ext cx="7038104" cy="1277273"/>
          </a:xfrm>
          <a:prstGeom prst="rect">
            <a:avLst/>
          </a:prstGeom>
          <a:solidFill>
            <a:schemeClr val="tx1"/>
          </a:solidFill>
          <a:ln>
            <a:solidFill>
              <a:srgbClr val="FDFDFD"/>
            </a:solidFill>
          </a:ln>
        </p:spPr>
        <p:txBody>
          <a:bodyPr wrap="square">
            <a:spAutoFit/>
          </a:bodyPr>
          <a:lstStyle/>
          <a:p>
            <a:pPr algn="ctr" eaLnBrk="0" fontAlgn="base" hangingPunct="0">
              <a:spcBef>
                <a:spcPts val="300"/>
              </a:spcBef>
              <a:spcAft>
                <a:spcPct val="0"/>
              </a:spcAft>
            </a:pPr>
            <a:r>
              <a:rPr lang="en-US" altLang="en-US" dirty="0">
                <a:solidFill>
                  <a:srgbClr val="FFFFFF"/>
                </a:solidFill>
                <a:latin typeface="Arial Rounded MT Bold" panose="020F0704030504030204" pitchFamily="34" charset="0"/>
              </a:rPr>
              <a:t>Entering a Movement Area or a Runway without ATCT permission, will result in the person being charged with a </a:t>
            </a:r>
            <a:endParaRPr lang="en-US" altLang="en-US" b="1" u="sng" dirty="0">
              <a:ln>
                <a:solidFill>
                  <a:srgbClr val="FFFFFF"/>
                </a:solidFill>
              </a:ln>
              <a:solidFill>
                <a:srgbClr val="FF0000"/>
              </a:solidFill>
              <a:latin typeface="Arial Rounded MT Bold" panose="020F0704030504030204" pitchFamily="34" charset="0"/>
            </a:endParaRPr>
          </a:p>
          <a:p>
            <a:pPr algn="ctr" eaLnBrk="0" fontAlgn="base" hangingPunct="0">
              <a:spcBef>
                <a:spcPts val="300"/>
              </a:spcBef>
              <a:spcAft>
                <a:spcPct val="0"/>
              </a:spcAft>
            </a:pPr>
            <a:r>
              <a:rPr lang="en-US" altLang="en-US" b="1" u="sng" dirty="0">
                <a:ln>
                  <a:solidFill>
                    <a:srgbClr val="FFFFFF"/>
                  </a:solidFill>
                </a:ln>
                <a:solidFill>
                  <a:srgbClr val="FF0000"/>
                </a:solidFill>
                <a:latin typeface="Arial Rounded MT Bold" panose="020F0704030504030204" pitchFamily="34" charset="0"/>
              </a:rPr>
              <a:t>SURFACE INCIDENT or </a:t>
            </a:r>
          </a:p>
          <a:p>
            <a:pPr algn="ctr" eaLnBrk="0" fontAlgn="base" hangingPunct="0">
              <a:spcBef>
                <a:spcPts val="300"/>
              </a:spcBef>
              <a:spcAft>
                <a:spcPct val="0"/>
              </a:spcAft>
            </a:pPr>
            <a:r>
              <a:rPr lang="en-US" altLang="en-US" b="1" u="sng" dirty="0">
                <a:ln>
                  <a:solidFill>
                    <a:srgbClr val="FFFFFF"/>
                  </a:solidFill>
                </a:ln>
                <a:solidFill>
                  <a:srgbClr val="FF0000"/>
                </a:solidFill>
                <a:latin typeface="Arial Rounded MT Bold" panose="020F0704030504030204" pitchFamily="34" charset="0"/>
              </a:rPr>
              <a:t>RUNWAY INCURSION.</a:t>
            </a:r>
            <a:endParaRPr lang="en-US" altLang="en-US" b="1" dirty="0">
              <a:ln>
                <a:solidFill>
                  <a:srgbClr val="FFFFFF"/>
                </a:solidFill>
              </a:ln>
              <a:solidFill>
                <a:srgbClr val="FF0000"/>
              </a:solidFill>
              <a:latin typeface="Arial Rounded MT Bold" panose="020F0704030504030204" pitchFamily="34" charset="0"/>
            </a:endParaRPr>
          </a:p>
        </p:txBody>
      </p:sp>
    </p:spTree>
    <p:extLst>
      <p:ext uri="{BB962C8B-B14F-4D97-AF65-F5344CB8AC3E}">
        <p14:creationId xmlns:p14="http://schemas.microsoft.com/office/powerpoint/2010/main" val="3135416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SMGCS Plan</a:t>
            </a:r>
          </a:p>
        </p:txBody>
      </p:sp>
      <p:sp>
        <p:nvSpPr>
          <p:cNvPr id="2" name="Rectangle 1">
            <a:extLst>
              <a:ext uri="{FF2B5EF4-FFF2-40B4-BE49-F238E27FC236}">
                <a16:creationId xmlns:a16="http://schemas.microsoft.com/office/drawing/2014/main" id="{174AC2A6-75C1-4152-8502-211C50A7C9FB}"/>
              </a:ext>
            </a:extLst>
          </p:cNvPr>
          <p:cNvSpPr/>
          <p:nvPr/>
        </p:nvSpPr>
        <p:spPr>
          <a:xfrm>
            <a:off x="203200" y="1428453"/>
            <a:ext cx="8695944" cy="5016758"/>
          </a:xfrm>
          <a:prstGeom prst="rect">
            <a:avLst/>
          </a:prstGeom>
        </p:spPr>
        <p:txBody>
          <a:bodyPr wrap="square">
            <a:spAutoFit/>
          </a:bodyPr>
          <a:lstStyle/>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What does “SMGCS” stand for: </a:t>
            </a:r>
          </a:p>
          <a:p>
            <a:pPr marL="228600" eaLnBrk="0" fontAlgn="base" hangingPunct="0">
              <a:spcBef>
                <a:spcPct val="0"/>
              </a:spcBef>
              <a:spcAft>
                <a:spcPts val="600"/>
              </a:spcAft>
            </a:pPr>
            <a:r>
              <a:rPr lang="en-US" dirty="0">
                <a:latin typeface="Arial Rounded MT Bold" pitchFamily="34" charset="0"/>
              </a:rPr>
              <a:t>Surface Movement Guidance and Control System</a:t>
            </a:r>
          </a:p>
          <a:p>
            <a:pPr marL="228600" eaLnBrk="0" fontAlgn="base" hangingPunct="0">
              <a:spcBef>
                <a:spcPct val="0"/>
              </a:spcBef>
              <a:spcAft>
                <a:spcPts val="600"/>
              </a:spcAft>
            </a:pPr>
            <a:r>
              <a:rPr lang="en-US" dirty="0">
                <a:latin typeface="Arial Rounded MT Bold" pitchFamily="34" charset="0"/>
              </a:rPr>
              <a:t> </a:t>
            </a:r>
          </a:p>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What is the SMGCS Plan:</a:t>
            </a:r>
          </a:p>
          <a:p>
            <a:pPr marL="228600" eaLnBrk="0" fontAlgn="base" hangingPunct="0">
              <a:spcBef>
                <a:spcPct val="0"/>
              </a:spcBef>
              <a:spcAft>
                <a:spcPts val="600"/>
              </a:spcAft>
            </a:pPr>
            <a:r>
              <a:rPr lang="en-US" dirty="0">
                <a:latin typeface="Arial Rounded MT Bold" pitchFamily="34" charset="0"/>
              </a:rPr>
              <a:t>A low visibility taxi plan required for any airport which has scheduled air carrier takeoff or landing operations with less than 1,200 feet runway visual range (RVR) visibility conditions. </a:t>
            </a:r>
          </a:p>
          <a:p>
            <a:pPr marL="228600" eaLnBrk="0" fontAlgn="base" hangingPunct="0">
              <a:spcBef>
                <a:spcPct val="0"/>
              </a:spcBef>
              <a:spcAft>
                <a:spcPts val="600"/>
              </a:spcAft>
            </a:pPr>
            <a:endParaRPr lang="en-US" dirty="0">
              <a:latin typeface="Arial Rounded MT Bold" pitchFamily="34" charset="0"/>
            </a:endParaRPr>
          </a:p>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This plan affects flight crew, tug/tow, run/taxi, and vehicle operators.</a:t>
            </a:r>
          </a:p>
          <a:p>
            <a:pPr marL="228600" indent="-228600" eaLnBrk="0" fontAlgn="base" hangingPunct="0">
              <a:spcBef>
                <a:spcPct val="0"/>
              </a:spcBef>
              <a:spcAft>
                <a:spcPts val="600"/>
              </a:spcAft>
              <a:buFont typeface="Arial" pitchFamily="34" charset="0"/>
              <a:buChar char="•"/>
            </a:pPr>
            <a:endParaRPr lang="en-US" dirty="0">
              <a:latin typeface="Arial Rounded MT Bold" pitchFamily="34" charset="0"/>
            </a:endParaRPr>
          </a:p>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It reduces the potential for runway incursions by improved signage, lighting and markings.</a:t>
            </a:r>
          </a:p>
          <a:p>
            <a:pPr marL="228600" indent="-228600" eaLnBrk="0" fontAlgn="base" hangingPunct="0">
              <a:spcBef>
                <a:spcPct val="0"/>
              </a:spcBef>
              <a:spcAft>
                <a:spcPts val="600"/>
              </a:spcAft>
              <a:buFont typeface="Arial" pitchFamily="34" charset="0"/>
              <a:buChar char="•"/>
            </a:pPr>
            <a:endParaRPr lang="en-US" dirty="0">
              <a:latin typeface="Arial Rounded MT Bold" pitchFamily="34" charset="0"/>
            </a:endParaRPr>
          </a:p>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Movement Area access is limited to those supporting the plan.  </a:t>
            </a:r>
            <a:r>
              <a:rPr lang="en-US" u="sng" dirty="0">
                <a:latin typeface="Arial Rounded MT Bold" pitchFamily="34" charset="0"/>
              </a:rPr>
              <a:t>ALL tug and tow/run taxi operations are suspended.</a:t>
            </a:r>
          </a:p>
        </p:txBody>
      </p:sp>
      <p:pic>
        <p:nvPicPr>
          <p:cNvPr id="7" name="Picture 6">
            <a:extLst>
              <a:ext uri="{FF2B5EF4-FFF2-40B4-BE49-F238E27FC236}">
                <a16:creationId xmlns:a16="http://schemas.microsoft.com/office/drawing/2014/main" id="{018351BD-B5D9-4415-A020-5A7B22CA64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8687" y="3311437"/>
            <a:ext cx="3407073" cy="2285999"/>
          </a:xfrm>
          <a:prstGeom prst="rect">
            <a:avLst/>
          </a:prstGeom>
        </p:spPr>
      </p:pic>
    </p:spTree>
    <p:extLst>
      <p:ext uri="{BB962C8B-B14F-4D97-AF65-F5344CB8AC3E}">
        <p14:creationId xmlns:p14="http://schemas.microsoft.com/office/powerpoint/2010/main" val="3108770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 calcmode="lin" valueType="num">
                                      <p:cBhvr additive="base">
                                        <p:cTn id="7" dur="500"/>
                                        <p:tgtEl>
                                          <p:spTgt spid="2">
                                            <p:txEl>
                                              <p:pRg st="3" end="3"/>
                                            </p:txEl>
                                          </p:spTgt>
                                        </p:tgtEl>
                                        <p:attrNameLst>
                                          <p:attrName>ppt_y</p:attrName>
                                        </p:attrNameLst>
                                      </p:cBhvr>
                                      <p:tavLst>
                                        <p:tav tm="0">
                                          <p:val>
                                            <p:strVal val="#ppt_y+#ppt_h*1.125000"/>
                                          </p:val>
                                        </p:tav>
                                        <p:tav tm="100000">
                                          <p:val>
                                            <p:strVal val="#ppt_y"/>
                                          </p:val>
                                        </p:tav>
                                      </p:tavLst>
                                    </p:anim>
                                    <p:animEffect transition="in" filter="wipe(up)">
                                      <p:cBhvr>
                                        <p:cTn id="8" dur="500"/>
                                        <p:tgtEl>
                                          <p:spTgt spid="2">
                                            <p:txEl>
                                              <p:pRg st="3" end="3"/>
                                            </p:txEl>
                                          </p:spTgt>
                                        </p:tgtEl>
                                      </p:cBhvr>
                                    </p:animEffect>
                                  </p:childTnLst>
                                </p:cTn>
                              </p:par>
                              <p:par>
                                <p:cTn id="9" presetID="12" presetClass="entr" presetSubtype="4" fill="hold" nodeType="with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anim calcmode="lin" valueType="num">
                                      <p:cBhvr additive="base">
                                        <p:cTn id="11" dur="500"/>
                                        <p:tgtEl>
                                          <p:spTgt spid="2">
                                            <p:txEl>
                                              <p:pRg st="4" end="4"/>
                                            </p:txEl>
                                          </p:spTgt>
                                        </p:tgtEl>
                                        <p:attrNameLst>
                                          <p:attrName>ppt_y</p:attrName>
                                        </p:attrNameLst>
                                      </p:cBhvr>
                                      <p:tavLst>
                                        <p:tav tm="0">
                                          <p:val>
                                            <p:strVal val="#ppt_y+#ppt_h*1.125000"/>
                                          </p:val>
                                        </p:tav>
                                        <p:tav tm="100000">
                                          <p:val>
                                            <p:strVal val="#ppt_y"/>
                                          </p:val>
                                        </p:tav>
                                      </p:tavLst>
                                    </p:anim>
                                    <p:animEffect transition="in" filter="wipe(up)">
                                      <p:cBhvr>
                                        <p:cTn id="12" dur="500"/>
                                        <p:tgtEl>
                                          <p:spTgt spid="2">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2">
                                            <p:txEl>
                                              <p:pRg st="6" end="6"/>
                                            </p:txEl>
                                          </p:spTgt>
                                        </p:tgtEl>
                                        <p:attrNameLst>
                                          <p:attrName>style.visibility</p:attrName>
                                        </p:attrNameLst>
                                      </p:cBhvr>
                                      <p:to>
                                        <p:strVal val="visible"/>
                                      </p:to>
                                    </p:set>
                                    <p:anim calcmode="lin" valueType="num">
                                      <p:cBhvr additive="base">
                                        <p:cTn id="17" dur="500"/>
                                        <p:tgtEl>
                                          <p:spTgt spid="2">
                                            <p:txEl>
                                              <p:pRg st="6" end="6"/>
                                            </p:txEl>
                                          </p:spTgt>
                                        </p:tgtEl>
                                        <p:attrNameLst>
                                          <p:attrName>ppt_y</p:attrName>
                                        </p:attrNameLst>
                                      </p:cBhvr>
                                      <p:tavLst>
                                        <p:tav tm="0">
                                          <p:val>
                                            <p:strVal val="#ppt_y+#ppt_h*1.125000"/>
                                          </p:val>
                                        </p:tav>
                                        <p:tav tm="100000">
                                          <p:val>
                                            <p:strVal val="#ppt_y"/>
                                          </p:val>
                                        </p:tav>
                                      </p:tavLst>
                                    </p:anim>
                                    <p:animEffect transition="in" filter="wipe(up)">
                                      <p:cBhvr>
                                        <p:cTn id="18" dur="500"/>
                                        <p:tgtEl>
                                          <p:spTgt spid="2">
                                            <p:txEl>
                                              <p:pRg st="6" end="6"/>
                                            </p:txEl>
                                          </p:spTgt>
                                        </p:tgtEl>
                                      </p:cBhvr>
                                    </p:animEffect>
                                  </p:childTnLst>
                                </p:cTn>
                              </p:par>
                              <p:par>
                                <p:cTn id="19" presetID="12" presetClass="entr" presetSubtype="4" fill="hold" nodeType="withEffect">
                                  <p:stCondLst>
                                    <p:cond delay="0"/>
                                  </p:stCondLst>
                                  <p:childTnLst>
                                    <p:set>
                                      <p:cBhvr>
                                        <p:cTn id="20" dur="1" fill="hold">
                                          <p:stCondLst>
                                            <p:cond delay="0"/>
                                          </p:stCondLst>
                                        </p:cTn>
                                        <p:tgtEl>
                                          <p:spTgt spid="2">
                                            <p:txEl>
                                              <p:pRg st="8" end="8"/>
                                            </p:txEl>
                                          </p:spTgt>
                                        </p:tgtEl>
                                        <p:attrNameLst>
                                          <p:attrName>style.visibility</p:attrName>
                                        </p:attrNameLst>
                                      </p:cBhvr>
                                      <p:to>
                                        <p:strVal val="visible"/>
                                      </p:to>
                                    </p:set>
                                    <p:anim calcmode="lin" valueType="num">
                                      <p:cBhvr additive="base">
                                        <p:cTn id="21" dur="500"/>
                                        <p:tgtEl>
                                          <p:spTgt spid="2">
                                            <p:txEl>
                                              <p:pRg st="8" end="8"/>
                                            </p:txEl>
                                          </p:spTgt>
                                        </p:tgtEl>
                                        <p:attrNameLst>
                                          <p:attrName>ppt_y</p:attrName>
                                        </p:attrNameLst>
                                      </p:cBhvr>
                                      <p:tavLst>
                                        <p:tav tm="0">
                                          <p:val>
                                            <p:strVal val="#ppt_y+#ppt_h*1.125000"/>
                                          </p:val>
                                        </p:tav>
                                        <p:tav tm="100000">
                                          <p:val>
                                            <p:strVal val="#ppt_y"/>
                                          </p:val>
                                        </p:tav>
                                      </p:tavLst>
                                    </p:anim>
                                    <p:animEffect transition="in" filter="wipe(up)">
                                      <p:cBhvr>
                                        <p:cTn id="22" dur="500"/>
                                        <p:tgtEl>
                                          <p:spTgt spid="2">
                                            <p:txEl>
                                              <p:pRg st="8" end="8"/>
                                            </p:txEl>
                                          </p:spTgt>
                                        </p:tgtEl>
                                      </p:cBhvr>
                                    </p:animEffect>
                                  </p:childTnLst>
                                </p:cTn>
                              </p:par>
                              <p:par>
                                <p:cTn id="23" presetID="12" presetClass="entr" presetSubtype="4" fill="hold" nodeType="withEffect">
                                  <p:stCondLst>
                                    <p:cond delay="0"/>
                                  </p:stCondLst>
                                  <p:childTnLst>
                                    <p:set>
                                      <p:cBhvr>
                                        <p:cTn id="24" dur="1" fill="hold">
                                          <p:stCondLst>
                                            <p:cond delay="0"/>
                                          </p:stCondLst>
                                        </p:cTn>
                                        <p:tgtEl>
                                          <p:spTgt spid="2">
                                            <p:txEl>
                                              <p:pRg st="10" end="10"/>
                                            </p:txEl>
                                          </p:spTgt>
                                        </p:tgtEl>
                                        <p:attrNameLst>
                                          <p:attrName>style.visibility</p:attrName>
                                        </p:attrNameLst>
                                      </p:cBhvr>
                                      <p:to>
                                        <p:strVal val="visible"/>
                                      </p:to>
                                    </p:set>
                                    <p:anim calcmode="lin" valueType="num">
                                      <p:cBhvr additive="base">
                                        <p:cTn id="25" dur="500"/>
                                        <p:tgtEl>
                                          <p:spTgt spid="2">
                                            <p:txEl>
                                              <p:pRg st="10" end="10"/>
                                            </p:txEl>
                                          </p:spTgt>
                                        </p:tgtEl>
                                        <p:attrNameLst>
                                          <p:attrName>ppt_y</p:attrName>
                                        </p:attrNameLst>
                                      </p:cBhvr>
                                      <p:tavLst>
                                        <p:tav tm="0">
                                          <p:val>
                                            <p:strVal val="#ppt_y+#ppt_h*1.125000"/>
                                          </p:val>
                                        </p:tav>
                                        <p:tav tm="100000">
                                          <p:val>
                                            <p:strVal val="#ppt_y"/>
                                          </p:val>
                                        </p:tav>
                                      </p:tavLst>
                                    </p:anim>
                                    <p:animEffect transition="in" filter="wipe(up)">
                                      <p:cBhvr>
                                        <p:cTn id="26" dur="5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Protection Areas</a:t>
            </a:r>
          </a:p>
        </p:txBody>
      </p:sp>
      <p:sp>
        <p:nvSpPr>
          <p:cNvPr id="2" name="Rectangle 1">
            <a:extLst>
              <a:ext uri="{FF2B5EF4-FFF2-40B4-BE49-F238E27FC236}">
                <a16:creationId xmlns:a16="http://schemas.microsoft.com/office/drawing/2014/main" id="{451DC9F6-A926-4F2F-A8A5-F99AE0867A41}"/>
              </a:ext>
            </a:extLst>
          </p:cNvPr>
          <p:cNvSpPr/>
          <p:nvPr/>
        </p:nvSpPr>
        <p:spPr>
          <a:xfrm>
            <a:off x="914400" y="1766456"/>
            <a:ext cx="4978400" cy="1862048"/>
          </a:xfrm>
          <a:prstGeom prst="rect">
            <a:avLst/>
          </a:prstGeom>
        </p:spPr>
        <p:txBody>
          <a:bodyPr wrap="square">
            <a:spAutoFit/>
          </a:bodyPr>
          <a:lstStyle/>
          <a:p>
            <a:pPr marL="234950" lvl="4" indent="-234950" eaLnBrk="0" fontAlgn="base" hangingPunct="0">
              <a:spcBef>
                <a:spcPts val="1200"/>
              </a:spcBef>
              <a:spcAft>
                <a:spcPct val="0"/>
              </a:spcAft>
              <a:buFont typeface="Arial" charset="0"/>
              <a:buChar char="•"/>
            </a:pPr>
            <a:r>
              <a:rPr lang="en-US" dirty="0">
                <a:latin typeface="Arial Rounded MT Bold" pitchFamily="34" charset="0"/>
              </a:rPr>
              <a:t>Runway Safety Areas (RSA)</a:t>
            </a:r>
          </a:p>
          <a:p>
            <a:pPr marL="0" lvl="4" indent="0" algn="ctr" eaLnBrk="0" fontAlgn="base" hangingPunct="0">
              <a:spcBef>
                <a:spcPts val="1200"/>
              </a:spcBef>
              <a:spcAft>
                <a:spcPct val="0"/>
              </a:spcAft>
              <a:buNone/>
            </a:pPr>
            <a:endParaRPr lang="en-US" dirty="0">
              <a:latin typeface="Arial Rounded MT Bold" pitchFamily="34" charset="0"/>
            </a:endParaRPr>
          </a:p>
          <a:p>
            <a:pPr marL="234950" lvl="4" indent="-234950" eaLnBrk="0" fontAlgn="base" hangingPunct="0">
              <a:spcBef>
                <a:spcPts val="600"/>
              </a:spcBef>
              <a:spcAft>
                <a:spcPct val="0"/>
              </a:spcAft>
              <a:buFont typeface="Arial" charset="0"/>
              <a:buChar char="•"/>
            </a:pPr>
            <a:r>
              <a:rPr lang="en-US" dirty="0">
                <a:latin typeface="Arial Rounded MT Bold" pitchFamily="34" charset="0"/>
              </a:rPr>
              <a:t>Runway Protection Zone (RPZ)</a:t>
            </a:r>
          </a:p>
          <a:p>
            <a:pPr marL="0" lvl="4" indent="0" algn="ctr" eaLnBrk="0" fontAlgn="base" hangingPunct="0">
              <a:spcBef>
                <a:spcPts val="600"/>
              </a:spcBef>
              <a:spcAft>
                <a:spcPct val="0"/>
              </a:spcAft>
              <a:buNone/>
            </a:pPr>
            <a:endParaRPr lang="en-US" dirty="0">
              <a:latin typeface="Arial Rounded MT Bold" pitchFamily="34" charset="0"/>
            </a:endParaRPr>
          </a:p>
          <a:p>
            <a:pPr marL="234950" lvl="4" indent="-234950" eaLnBrk="0" fontAlgn="base" hangingPunct="0">
              <a:spcBef>
                <a:spcPts val="600"/>
              </a:spcBef>
              <a:spcAft>
                <a:spcPct val="0"/>
              </a:spcAft>
              <a:buFont typeface="Arial" charset="0"/>
              <a:buChar char="•"/>
            </a:pPr>
            <a:r>
              <a:rPr lang="en-US" dirty="0">
                <a:latin typeface="Arial Rounded MT Bold" pitchFamily="34" charset="0"/>
              </a:rPr>
              <a:t>Instrument Landing System (ILS)</a:t>
            </a:r>
          </a:p>
        </p:txBody>
      </p:sp>
    </p:spTree>
    <p:extLst>
      <p:ext uri="{BB962C8B-B14F-4D97-AF65-F5344CB8AC3E}">
        <p14:creationId xmlns:p14="http://schemas.microsoft.com/office/powerpoint/2010/main" val="16797904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Safety Area (RSA)</a:t>
            </a:r>
          </a:p>
        </p:txBody>
      </p:sp>
      <p:sp>
        <p:nvSpPr>
          <p:cNvPr id="3" name="Rectangle 2">
            <a:extLst>
              <a:ext uri="{FF2B5EF4-FFF2-40B4-BE49-F238E27FC236}">
                <a16:creationId xmlns:a16="http://schemas.microsoft.com/office/drawing/2014/main" id="{8029B824-12E8-4AE3-86C7-8C6C79F98245}"/>
              </a:ext>
            </a:extLst>
          </p:cNvPr>
          <p:cNvSpPr/>
          <p:nvPr/>
        </p:nvSpPr>
        <p:spPr>
          <a:xfrm>
            <a:off x="2880825" y="1316334"/>
            <a:ext cx="6525768" cy="646331"/>
          </a:xfrm>
          <a:prstGeom prst="rect">
            <a:avLst/>
          </a:prstGeom>
        </p:spPr>
        <p:txBody>
          <a:bodyPr wrap="square">
            <a:spAutoFit/>
          </a:bodyPr>
          <a:lstStyle/>
          <a:p>
            <a:pPr algn="ctr" eaLnBrk="0" fontAlgn="base" hangingPunct="0">
              <a:spcBef>
                <a:spcPct val="0"/>
              </a:spcBef>
              <a:spcAft>
                <a:spcPct val="0"/>
              </a:spcAft>
            </a:pPr>
            <a:r>
              <a:rPr lang="en-US" dirty="0">
                <a:latin typeface="Arial Rounded MT Bold" pitchFamily="34" charset="0"/>
              </a:rPr>
              <a:t>The RSA is an invisible imaginary surface but is made apparent by signs and markings, in most cases lights too.</a:t>
            </a:r>
          </a:p>
        </p:txBody>
      </p:sp>
      <p:pic>
        <p:nvPicPr>
          <p:cNvPr id="8" name="Picture 7">
            <a:extLst>
              <a:ext uri="{FF2B5EF4-FFF2-40B4-BE49-F238E27FC236}">
                <a16:creationId xmlns:a16="http://schemas.microsoft.com/office/drawing/2014/main" id="{DD23EACA-0959-4B68-ABEF-FF9F245633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33801" y="2289961"/>
            <a:ext cx="4631191" cy="2891640"/>
          </a:xfrm>
          <a:prstGeom prst="rect">
            <a:avLst/>
          </a:prstGeom>
          <a:ln>
            <a:solidFill>
              <a:schemeClr val="tx1"/>
            </a:solidFill>
          </a:ln>
        </p:spPr>
      </p:pic>
      <p:pic>
        <p:nvPicPr>
          <p:cNvPr id="9" name="Picture 3">
            <a:extLst>
              <a:ext uri="{FF2B5EF4-FFF2-40B4-BE49-F238E27FC236}">
                <a16:creationId xmlns:a16="http://schemas.microsoft.com/office/drawing/2014/main" id="{5524422D-0DF1-4900-A45D-61FB03CA60DA}"/>
              </a:ext>
            </a:extLst>
          </p:cNvPr>
          <p:cNvPicPr>
            <a:picLocks noChangeAspect="1" noChangeArrowheads="1"/>
          </p:cNvPicPr>
          <p:nvPr/>
        </p:nvPicPr>
        <p:blipFill>
          <a:blip r:embed="rId4" cstate="print"/>
          <a:srcRect/>
          <a:stretch>
            <a:fillRect/>
          </a:stretch>
        </p:blipFill>
        <p:spPr bwMode="auto">
          <a:xfrm>
            <a:off x="4019380" y="4563192"/>
            <a:ext cx="4057820" cy="440074"/>
          </a:xfrm>
          <a:prstGeom prst="rect">
            <a:avLst/>
          </a:prstGeom>
          <a:noFill/>
          <a:ln w="9525">
            <a:solidFill>
              <a:schemeClr val="tx1"/>
            </a:solidFill>
            <a:miter lim="800000"/>
            <a:headEnd/>
            <a:tailEnd/>
          </a:ln>
        </p:spPr>
      </p:pic>
      <p:sp>
        <p:nvSpPr>
          <p:cNvPr id="10" name="TextBox 9">
            <a:extLst>
              <a:ext uri="{FF2B5EF4-FFF2-40B4-BE49-F238E27FC236}">
                <a16:creationId xmlns:a16="http://schemas.microsoft.com/office/drawing/2014/main" id="{334751CF-660B-4F60-B18A-DC613871486A}"/>
              </a:ext>
            </a:extLst>
          </p:cNvPr>
          <p:cNvSpPr txBox="1"/>
          <p:nvPr/>
        </p:nvSpPr>
        <p:spPr>
          <a:xfrm>
            <a:off x="3286209" y="5541666"/>
            <a:ext cx="5715000"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DO NOT CROSS WITHOUT ATC PERMISSION</a:t>
            </a:r>
          </a:p>
        </p:txBody>
      </p:sp>
    </p:spTree>
    <p:extLst>
      <p:ext uri="{BB962C8B-B14F-4D97-AF65-F5344CB8AC3E}">
        <p14:creationId xmlns:p14="http://schemas.microsoft.com/office/powerpoint/2010/main" val="595494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does the RSA look like?</a:t>
            </a:r>
          </a:p>
        </p:txBody>
      </p:sp>
      <p:sp>
        <p:nvSpPr>
          <p:cNvPr id="6" name="TextBox 5">
            <a:extLst>
              <a:ext uri="{FF2B5EF4-FFF2-40B4-BE49-F238E27FC236}">
                <a16:creationId xmlns:a16="http://schemas.microsoft.com/office/drawing/2014/main" id="{8A8D748D-CD44-42C7-B9E6-9A23485F99C8}"/>
              </a:ext>
            </a:extLst>
          </p:cNvPr>
          <p:cNvSpPr txBox="1"/>
          <p:nvPr/>
        </p:nvSpPr>
        <p:spPr>
          <a:xfrm>
            <a:off x="1638300" y="1297012"/>
            <a:ext cx="8915400" cy="646331"/>
          </a:xfrm>
          <a:prstGeom prst="rect">
            <a:avLst/>
          </a:prstGeom>
          <a:noFill/>
          <a:ln>
            <a:solidFill>
              <a:schemeClr val="tx1"/>
            </a:solidFill>
          </a:ln>
        </p:spPr>
        <p:txBody>
          <a:bodyPr wrap="square" rtlCol="0">
            <a:spAutoFit/>
          </a:bodyPr>
          <a:lstStyle/>
          <a:p>
            <a:pPr algn="ctr" eaLnBrk="0" fontAlgn="base" hangingPunct="0">
              <a:spcBef>
                <a:spcPct val="0"/>
              </a:spcBef>
              <a:spcAft>
                <a:spcPct val="0"/>
              </a:spcAft>
            </a:pPr>
            <a:r>
              <a:rPr lang="en-US" dirty="0">
                <a:latin typeface="Arial Rounded MT Bold" pitchFamily="34" charset="0"/>
              </a:rPr>
              <a:t>Runway Holding Position Signs and markings are always located at taxiways prior to entering a Runway Safety Area.</a:t>
            </a:r>
          </a:p>
        </p:txBody>
      </p:sp>
      <p:sp>
        <p:nvSpPr>
          <p:cNvPr id="7" name="Rectangle 4">
            <a:extLst>
              <a:ext uri="{FF2B5EF4-FFF2-40B4-BE49-F238E27FC236}">
                <a16:creationId xmlns:a16="http://schemas.microsoft.com/office/drawing/2014/main" id="{2AE14631-881E-4575-9703-6809E9015945}"/>
              </a:ext>
            </a:extLst>
          </p:cNvPr>
          <p:cNvSpPr>
            <a:spLocks noChangeArrowheads="1"/>
          </p:cNvSpPr>
          <p:nvPr/>
        </p:nvSpPr>
        <p:spPr bwMode="auto">
          <a:xfrm rot="5400000">
            <a:off x="6705618" y="2558975"/>
            <a:ext cx="1645009"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algn="ctr" eaLnBrk="0" fontAlgn="base" hangingPunct="0">
              <a:spcBef>
                <a:spcPct val="0"/>
              </a:spcBef>
              <a:spcAft>
                <a:spcPct val="0"/>
              </a:spcAft>
            </a:pPr>
            <a:endParaRPr lang="en-US" sz="1400" dirty="0">
              <a:solidFill>
                <a:srgbClr val="000000"/>
              </a:solidFill>
            </a:endParaRPr>
          </a:p>
        </p:txBody>
      </p:sp>
      <p:sp>
        <p:nvSpPr>
          <p:cNvPr id="8" name="Rectangle 4">
            <a:extLst>
              <a:ext uri="{FF2B5EF4-FFF2-40B4-BE49-F238E27FC236}">
                <a16:creationId xmlns:a16="http://schemas.microsoft.com/office/drawing/2014/main" id="{68372442-4634-4C78-99FE-17203702ED6F}"/>
              </a:ext>
            </a:extLst>
          </p:cNvPr>
          <p:cNvSpPr>
            <a:spLocks noChangeArrowheads="1"/>
          </p:cNvSpPr>
          <p:nvPr/>
        </p:nvSpPr>
        <p:spPr bwMode="auto">
          <a:xfrm rot="5400000">
            <a:off x="4323629" y="2561147"/>
            <a:ext cx="1645009"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algn="ctr" eaLnBrk="0" fontAlgn="base" hangingPunct="0">
              <a:spcBef>
                <a:spcPct val="0"/>
              </a:spcBef>
              <a:spcAft>
                <a:spcPct val="0"/>
              </a:spcAft>
            </a:pPr>
            <a:endParaRPr lang="en-US" sz="1400" dirty="0">
              <a:solidFill>
                <a:srgbClr val="000000"/>
              </a:solidFill>
            </a:endParaRPr>
          </a:p>
        </p:txBody>
      </p:sp>
      <p:cxnSp>
        <p:nvCxnSpPr>
          <p:cNvPr id="9" name="Straight Connector 8">
            <a:extLst>
              <a:ext uri="{FF2B5EF4-FFF2-40B4-BE49-F238E27FC236}">
                <a16:creationId xmlns:a16="http://schemas.microsoft.com/office/drawing/2014/main" id="{7675BF2C-50A4-4FE4-BE37-38A7576B6CA8}"/>
              </a:ext>
            </a:extLst>
          </p:cNvPr>
          <p:cNvCxnSpPr>
            <a:cxnSpLocks/>
          </p:cNvCxnSpPr>
          <p:nvPr/>
        </p:nvCxnSpPr>
        <p:spPr bwMode="auto">
          <a:xfrm>
            <a:off x="5146133" y="1942158"/>
            <a:ext cx="0" cy="1645009"/>
          </a:xfrm>
          <a:prstGeom prst="line">
            <a:avLst/>
          </a:prstGeom>
          <a:solidFill>
            <a:schemeClr val="accent1"/>
          </a:solidFill>
          <a:ln w="9525" cap="flat" cmpd="sng" algn="ctr">
            <a:solidFill>
              <a:srgbClr val="FFFF00"/>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C1B6CCEE-FFD9-4EE0-ACC5-11402DB1C44F}"/>
              </a:ext>
            </a:extLst>
          </p:cNvPr>
          <p:cNvCxnSpPr>
            <a:cxnSpLocks/>
          </p:cNvCxnSpPr>
          <p:nvPr/>
        </p:nvCxnSpPr>
        <p:spPr bwMode="auto">
          <a:xfrm>
            <a:off x="7528122" y="1939986"/>
            <a:ext cx="0" cy="1645009"/>
          </a:xfrm>
          <a:prstGeom prst="line">
            <a:avLst/>
          </a:prstGeom>
          <a:solidFill>
            <a:schemeClr val="accent1"/>
          </a:solidFill>
          <a:ln w="9525" cap="flat" cmpd="sng" algn="ctr">
            <a:solidFill>
              <a:srgbClr val="FFFF00"/>
            </a:solidFill>
            <a:prstDash val="solid"/>
            <a:round/>
            <a:headEnd type="none" w="med" len="med"/>
            <a:tailEnd type="none" w="med" len="med"/>
          </a:ln>
          <a:effectLst/>
        </p:spPr>
      </p:cxnSp>
      <p:sp>
        <p:nvSpPr>
          <p:cNvPr id="11" name="TextBox 10">
            <a:extLst>
              <a:ext uri="{FF2B5EF4-FFF2-40B4-BE49-F238E27FC236}">
                <a16:creationId xmlns:a16="http://schemas.microsoft.com/office/drawing/2014/main" id="{2551820F-AD8C-4982-999E-340B616C4079}"/>
              </a:ext>
            </a:extLst>
          </p:cNvPr>
          <p:cNvSpPr txBox="1"/>
          <p:nvPr/>
        </p:nvSpPr>
        <p:spPr>
          <a:xfrm rot="10800000">
            <a:off x="4186028" y="2882402"/>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22L-4R</a:t>
            </a:r>
          </a:p>
        </p:txBody>
      </p:sp>
      <p:sp>
        <p:nvSpPr>
          <p:cNvPr id="12" name="Rectangle 5">
            <a:extLst>
              <a:ext uri="{FF2B5EF4-FFF2-40B4-BE49-F238E27FC236}">
                <a16:creationId xmlns:a16="http://schemas.microsoft.com/office/drawing/2014/main" id="{496D557A-BE40-4564-84D3-B706FB79B386}"/>
              </a:ext>
            </a:extLst>
          </p:cNvPr>
          <p:cNvSpPr>
            <a:spLocks noChangeArrowheads="1"/>
          </p:cNvSpPr>
          <p:nvPr/>
        </p:nvSpPr>
        <p:spPr bwMode="auto">
          <a:xfrm>
            <a:off x="1856354" y="2057682"/>
            <a:ext cx="921935" cy="1099245"/>
          </a:xfrm>
          <a:prstGeom prst="rect">
            <a:avLst/>
          </a:prstGeom>
          <a:noFill/>
          <a:ln w="38100" cap="sq">
            <a:solidFill>
              <a:schemeClr val="tx1"/>
            </a:solidFill>
            <a:miter lim="800000"/>
            <a:headEnd type="none" w="sm" len="sm"/>
            <a:tailEnd type="none" w="sm" len="sm"/>
          </a:ln>
        </p:spPr>
        <p:txBody>
          <a:bodyPr wrap="none" anchor="ctr"/>
          <a:lstStyle/>
          <a:p>
            <a:pPr eaLnBrk="0" fontAlgn="base" hangingPunct="0">
              <a:spcBef>
                <a:spcPct val="0"/>
              </a:spcBef>
              <a:spcAft>
                <a:spcPct val="0"/>
              </a:spcAft>
            </a:pPr>
            <a:r>
              <a:rPr lang="en-US" dirty="0">
                <a:latin typeface="Arial Rounded MT Bold" panose="020F0704030504030204" pitchFamily="34" charset="0"/>
              </a:rPr>
              <a:t>Edge</a:t>
            </a:r>
          </a:p>
          <a:p>
            <a:pPr eaLnBrk="0" fontAlgn="base" hangingPunct="0">
              <a:spcBef>
                <a:spcPct val="0"/>
              </a:spcBef>
              <a:spcAft>
                <a:spcPct val="0"/>
              </a:spcAft>
            </a:pPr>
            <a:r>
              <a:rPr lang="en-US" dirty="0">
                <a:latin typeface="Arial Rounded MT Bold" panose="020F0704030504030204" pitchFamily="34" charset="0"/>
              </a:rPr>
              <a:t> of </a:t>
            </a:r>
          </a:p>
          <a:p>
            <a:pPr eaLnBrk="0" fontAlgn="base" hangingPunct="0">
              <a:spcBef>
                <a:spcPct val="0"/>
              </a:spcBef>
              <a:spcAft>
                <a:spcPct val="0"/>
              </a:spcAft>
            </a:pPr>
            <a:r>
              <a:rPr lang="en-US" dirty="0">
                <a:latin typeface="Arial Rounded MT Bold" panose="020F0704030504030204" pitchFamily="34" charset="0"/>
              </a:rPr>
              <a:t>RSA</a:t>
            </a:r>
          </a:p>
        </p:txBody>
      </p:sp>
      <p:sp>
        <p:nvSpPr>
          <p:cNvPr id="13" name="TextBox 12">
            <a:extLst>
              <a:ext uri="{FF2B5EF4-FFF2-40B4-BE49-F238E27FC236}">
                <a16:creationId xmlns:a16="http://schemas.microsoft.com/office/drawing/2014/main" id="{6B6EF01A-755E-43E5-A91E-B622F216706E}"/>
              </a:ext>
            </a:extLst>
          </p:cNvPr>
          <p:cNvSpPr txBox="1"/>
          <p:nvPr/>
        </p:nvSpPr>
        <p:spPr>
          <a:xfrm rot="10800000">
            <a:off x="5455659" y="2882403"/>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22L-4R</a:t>
            </a:r>
          </a:p>
        </p:txBody>
      </p:sp>
      <p:sp>
        <p:nvSpPr>
          <p:cNvPr id="14" name="TextBox 13">
            <a:extLst>
              <a:ext uri="{FF2B5EF4-FFF2-40B4-BE49-F238E27FC236}">
                <a16:creationId xmlns:a16="http://schemas.microsoft.com/office/drawing/2014/main" id="{31F5620B-3D6B-45B7-8874-CD2D49D9388F}"/>
              </a:ext>
            </a:extLst>
          </p:cNvPr>
          <p:cNvSpPr txBox="1"/>
          <p:nvPr/>
        </p:nvSpPr>
        <p:spPr>
          <a:xfrm rot="10800000">
            <a:off x="6558064" y="2869843"/>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22L-4R</a:t>
            </a:r>
          </a:p>
        </p:txBody>
      </p:sp>
      <p:sp>
        <p:nvSpPr>
          <p:cNvPr id="15" name="TextBox 14">
            <a:extLst>
              <a:ext uri="{FF2B5EF4-FFF2-40B4-BE49-F238E27FC236}">
                <a16:creationId xmlns:a16="http://schemas.microsoft.com/office/drawing/2014/main" id="{A126AE43-6BCA-4B54-B18E-4DF6C186CBF7}"/>
              </a:ext>
            </a:extLst>
          </p:cNvPr>
          <p:cNvSpPr txBox="1"/>
          <p:nvPr/>
        </p:nvSpPr>
        <p:spPr>
          <a:xfrm rot="10800000">
            <a:off x="7827695" y="2869844"/>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22L-4R</a:t>
            </a:r>
          </a:p>
        </p:txBody>
      </p:sp>
      <p:cxnSp>
        <p:nvCxnSpPr>
          <p:cNvPr id="16" name="Straight Arrow Connector 15">
            <a:extLst>
              <a:ext uri="{FF2B5EF4-FFF2-40B4-BE49-F238E27FC236}">
                <a16:creationId xmlns:a16="http://schemas.microsoft.com/office/drawing/2014/main" id="{C57C01FF-A244-4C53-AB35-B726C2EB0951}"/>
              </a:ext>
            </a:extLst>
          </p:cNvPr>
          <p:cNvCxnSpPr/>
          <p:nvPr/>
        </p:nvCxnSpPr>
        <p:spPr bwMode="auto">
          <a:xfrm>
            <a:off x="2775300" y="2717383"/>
            <a:ext cx="639239" cy="481708"/>
          </a:xfrm>
          <a:prstGeom prst="straightConnector1">
            <a:avLst/>
          </a:prstGeom>
          <a:solidFill>
            <a:schemeClr val="accent1"/>
          </a:solidFill>
          <a:ln w="19050" cap="flat" cmpd="sng" algn="ctr">
            <a:solidFill>
              <a:schemeClr val="tx1"/>
            </a:solidFill>
            <a:prstDash val="solid"/>
            <a:round/>
            <a:headEnd type="none" w="med" len="med"/>
            <a:tailEnd type="triangle"/>
          </a:ln>
          <a:effectLst/>
        </p:spPr>
      </p:cxnSp>
      <p:cxnSp>
        <p:nvCxnSpPr>
          <p:cNvPr id="17" name="Straight Connector 16">
            <a:extLst>
              <a:ext uri="{FF2B5EF4-FFF2-40B4-BE49-F238E27FC236}">
                <a16:creationId xmlns:a16="http://schemas.microsoft.com/office/drawing/2014/main" id="{21240035-DDA3-45F9-BB25-D325C592B95D}"/>
              </a:ext>
            </a:extLst>
          </p:cNvPr>
          <p:cNvCxnSpPr/>
          <p:nvPr/>
        </p:nvCxnSpPr>
        <p:spPr bwMode="auto">
          <a:xfrm>
            <a:off x="4958819" y="3149014"/>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D925EBE0-534F-4061-A9E0-6FF5C04504F2}"/>
              </a:ext>
            </a:extLst>
          </p:cNvPr>
          <p:cNvCxnSpPr/>
          <p:nvPr/>
        </p:nvCxnSpPr>
        <p:spPr bwMode="auto">
          <a:xfrm flipV="1">
            <a:off x="4971821" y="3201934"/>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cxnSp>
        <p:nvCxnSpPr>
          <p:cNvPr id="19" name="Straight Connector 18">
            <a:extLst>
              <a:ext uri="{FF2B5EF4-FFF2-40B4-BE49-F238E27FC236}">
                <a16:creationId xmlns:a16="http://schemas.microsoft.com/office/drawing/2014/main" id="{8558AE94-D338-4E4B-87E7-9C6929B0F201}"/>
              </a:ext>
            </a:extLst>
          </p:cNvPr>
          <p:cNvCxnSpPr/>
          <p:nvPr/>
        </p:nvCxnSpPr>
        <p:spPr bwMode="auto">
          <a:xfrm>
            <a:off x="7340808" y="3146842"/>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7103EE39-BA22-4003-BAAB-6A759BFD309A}"/>
              </a:ext>
            </a:extLst>
          </p:cNvPr>
          <p:cNvCxnSpPr/>
          <p:nvPr/>
        </p:nvCxnSpPr>
        <p:spPr bwMode="auto">
          <a:xfrm flipV="1">
            <a:off x="7353810" y="3199762"/>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cxnSp>
        <p:nvCxnSpPr>
          <p:cNvPr id="21" name="Straight Arrow Connector 20">
            <a:extLst>
              <a:ext uri="{FF2B5EF4-FFF2-40B4-BE49-F238E27FC236}">
                <a16:creationId xmlns:a16="http://schemas.microsoft.com/office/drawing/2014/main" id="{C33D22B1-B034-4932-9862-C86828558895}"/>
              </a:ext>
            </a:extLst>
          </p:cNvPr>
          <p:cNvCxnSpPr>
            <a:cxnSpLocks/>
            <a:stCxn id="6" idx="2"/>
          </p:cNvCxnSpPr>
          <p:nvPr/>
        </p:nvCxnSpPr>
        <p:spPr bwMode="auto">
          <a:xfrm>
            <a:off x="6096000" y="1943343"/>
            <a:ext cx="802062" cy="926499"/>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23" name="Straight Arrow Connector 22">
            <a:extLst>
              <a:ext uri="{FF2B5EF4-FFF2-40B4-BE49-F238E27FC236}">
                <a16:creationId xmlns:a16="http://schemas.microsoft.com/office/drawing/2014/main" id="{8467D61B-B5EA-4B06-BF4F-98AD2B87F51E}"/>
              </a:ext>
            </a:extLst>
          </p:cNvPr>
          <p:cNvCxnSpPr>
            <a:cxnSpLocks/>
          </p:cNvCxnSpPr>
          <p:nvPr/>
        </p:nvCxnSpPr>
        <p:spPr bwMode="auto">
          <a:xfrm flipH="1">
            <a:off x="8305803" y="1939984"/>
            <a:ext cx="454149" cy="937584"/>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26" name="Rectangle 4">
            <a:extLst>
              <a:ext uri="{FF2B5EF4-FFF2-40B4-BE49-F238E27FC236}">
                <a16:creationId xmlns:a16="http://schemas.microsoft.com/office/drawing/2014/main" id="{093FCB38-CF77-4132-A215-FE9301D0BF1C}"/>
              </a:ext>
            </a:extLst>
          </p:cNvPr>
          <p:cNvSpPr>
            <a:spLocks noChangeArrowheads="1"/>
          </p:cNvSpPr>
          <p:nvPr/>
        </p:nvSpPr>
        <p:spPr bwMode="auto">
          <a:xfrm>
            <a:off x="4038600" y="3589338"/>
            <a:ext cx="3962400" cy="381000"/>
          </a:xfrm>
          <a:prstGeom prst="rect">
            <a:avLst/>
          </a:prstGeom>
          <a:solidFill>
            <a:schemeClr val="tx2"/>
          </a:solidFill>
          <a:ln w="41275" cap="sq">
            <a:solidFill>
              <a:srgbClr val="FFFFFF"/>
            </a:solidFill>
            <a:miter lim="800000"/>
            <a:headEnd type="none" w="sm" len="sm"/>
            <a:tailEnd type="none" w="sm" len="sm"/>
          </a:ln>
        </p:spPr>
        <p:txBody>
          <a:bodyPr wrap="none" tIns="0"/>
          <a:lstStyle/>
          <a:p>
            <a:pPr algn="ctr" eaLnBrk="0" fontAlgn="base" hangingPunct="0">
              <a:spcBef>
                <a:spcPct val="0"/>
              </a:spcBef>
              <a:spcAft>
                <a:spcPct val="0"/>
              </a:spcAft>
            </a:pPr>
            <a:endParaRPr lang="en-US" sz="1400" dirty="0">
              <a:solidFill>
                <a:srgbClr val="000000"/>
              </a:solidFill>
            </a:endParaRPr>
          </a:p>
        </p:txBody>
      </p:sp>
      <p:cxnSp>
        <p:nvCxnSpPr>
          <p:cNvPr id="27" name="Straight Connector 10">
            <a:extLst>
              <a:ext uri="{FF2B5EF4-FFF2-40B4-BE49-F238E27FC236}">
                <a16:creationId xmlns:a16="http://schemas.microsoft.com/office/drawing/2014/main" id="{838AC80C-3B7D-4846-A491-8D45527B2D76}"/>
              </a:ext>
            </a:extLst>
          </p:cNvPr>
          <p:cNvCxnSpPr>
            <a:cxnSpLocks noChangeShapeType="1"/>
          </p:cNvCxnSpPr>
          <p:nvPr/>
        </p:nvCxnSpPr>
        <p:spPr bwMode="auto">
          <a:xfrm>
            <a:off x="4315599" y="3776381"/>
            <a:ext cx="3474720" cy="16336"/>
          </a:xfrm>
          <a:prstGeom prst="line">
            <a:avLst/>
          </a:prstGeom>
          <a:noFill/>
          <a:ln w="9525" algn="ctr">
            <a:solidFill>
              <a:srgbClr val="FFFFFF"/>
            </a:solidFill>
            <a:prstDash val="dash"/>
            <a:round/>
            <a:headEnd/>
            <a:tailEnd/>
          </a:ln>
        </p:spPr>
      </p:cxnSp>
      <p:sp>
        <p:nvSpPr>
          <p:cNvPr id="28" name="Line 7">
            <a:extLst>
              <a:ext uri="{FF2B5EF4-FFF2-40B4-BE49-F238E27FC236}">
                <a16:creationId xmlns:a16="http://schemas.microsoft.com/office/drawing/2014/main" id="{4B4440A8-3110-4394-A374-DBF1294BC625}"/>
              </a:ext>
            </a:extLst>
          </p:cNvPr>
          <p:cNvSpPr>
            <a:spLocks noChangeShapeType="1"/>
          </p:cNvSpPr>
          <p:nvPr/>
        </p:nvSpPr>
        <p:spPr bwMode="auto">
          <a:xfrm>
            <a:off x="3663894" y="3227273"/>
            <a:ext cx="0" cy="1065795"/>
          </a:xfrm>
          <a:prstGeom prst="line">
            <a:avLst/>
          </a:prstGeom>
          <a:noFill/>
          <a:ln w="12700" cap="sq">
            <a:solidFill>
              <a:schemeClr val="tx1"/>
            </a:solidFill>
            <a:round/>
            <a:headEnd type="triangle" w="med" len="med"/>
            <a:tailEnd type="triangle" w="med" len="med"/>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29" name="Rectangle 28">
            <a:extLst>
              <a:ext uri="{FF2B5EF4-FFF2-40B4-BE49-F238E27FC236}">
                <a16:creationId xmlns:a16="http://schemas.microsoft.com/office/drawing/2014/main" id="{C2965685-1818-4D42-8167-F888544AC9AF}"/>
              </a:ext>
            </a:extLst>
          </p:cNvPr>
          <p:cNvSpPr/>
          <p:nvPr/>
        </p:nvSpPr>
        <p:spPr>
          <a:xfrm>
            <a:off x="3110687" y="3575504"/>
            <a:ext cx="633507" cy="369332"/>
          </a:xfrm>
          <a:prstGeom prst="rect">
            <a:avLst/>
          </a:prstGeom>
        </p:spPr>
        <p:txBody>
          <a:bodyPr wrap="none">
            <a:spAutoFit/>
          </a:bodyPr>
          <a:lstStyle/>
          <a:p>
            <a:pPr eaLnBrk="0" fontAlgn="base" hangingPunct="0">
              <a:spcBef>
                <a:spcPct val="50000"/>
              </a:spcBef>
              <a:spcAft>
                <a:spcPct val="0"/>
              </a:spcAft>
            </a:pPr>
            <a:r>
              <a:rPr lang="en-US" b="1" dirty="0">
                <a:solidFill>
                  <a:srgbClr val="000000"/>
                </a:solidFill>
                <a:latin typeface="Arial" charset="0"/>
              </a:rPr>
              <a:t>500’</a:t>
            </a:r>
            <a:endParaRPr lang="en-US" dirty="0">
              <a:solidFill>
                <a:srgbClr val="000000"/>
              </a:solidFill>
              <a:latin typeface="Arial" charset="0"/>
            </a:endParaRPr>
          </a:p>
        </p:txBody>
      </p:sp>
      <p:sp>
        <p:nvSpPr>
          <p:cNvPr id="30" name="TextBox 29">
            <a:extLst>
              <a:ext uri="{FF2B5EF4-FFF2-40B4-BE49-F238E27FC236}">
                <a16:creationId xmlns:a16="http://schemas.microsoft.com/office/drawing/2014/main" id="{8D6DC485-1BB9-464C-AB29-1B0410D35193}"/>
              </a:ext>
            </a:extLst>
          </p:cNvPr>
          <p:cNvSpPr txBox="1"/>
          <p:nvPr/>
        </p:nvSpPr>
        <p:spPr>
          <a:xfrm rot="16200000">
            <a:off x="7656771" y="3628076"/>
            <a:ext cx="433132" cy="276999"/>
          </a:xfrm>
          <a:prstGeom prst="rect">
            <a:avLst/>
          </a:prstGeom>
          <a:noFill/>
        </p:spPr>
        <p:txBody>
          <a:bodyPr wrap="none" rtlCol="0">
            <a:spAutoFit/>
          </a:bodyPr>
          <a:lstStyle/>
          <a:p>
            <a:pPr eaLnBrk="0" fontAlgn="base" hangingPunct="0">
              <a:spcBef>
                <a:spcPct val="0"/>
              </a:spcBef>
              <a:spcAft>
                <a:spcPct val="0"/>
              </a:spcAft>
            </a:pPr>
            <a:r>
              <a:rPr lang="en-US" sz="1200" dirty="0">
                <a:solidFill>
                  <a:srgbClr val="FFFFFF"/>
                </a:solidFill>
              </a:rPr>
              <a:t>22L</a:t>
            </a:r>
          </a:p>
        </p:txBody>
      </p:sp>
      <p:sp>
        <p:nvSpPr>
          <p:cNvPr id="31" name="TextBox 30">
            <a:extLst>
              <a:ext uri="{FF2B5EF4-FFF2-40B4-BE49-F238E27FC236}">
                <a16:creationId xmlns:a16="http://schemas.microsoft.com/office/drawing/2014/main" id="{7D042BD0-DF71-47A4-BDE4-71B112C6ED80}"/>
              </a:ext>
            </a:extLst>
          </p:cNvPr>
          <p:cNvSpPr txBox="1"/>
          <p:nvPr/>
        </p:nvSpPr>
        <p:spPr>
          <a:xfrm rot="5400000">
            <a:off x="3994998" y="3637882"/>
            <a:ext cx="364202" cy="276999"/>
          </a:xfrm>
          <a:prstGeom prst="rect">
            <a:avLst/>
          </a:prstGeom>
          <a:noFill/>
        </p:spPr>
        <p:txBody>
          <a:bodyPr wrap="none" rtlCol="0">
            <a:spAutoFit/>
          </a:bodyPr>
          <a:lstStyle/>
          <a:p>
            <a:pPr eaLnBrk="0" fontAlgn="base" hangingPunct="0">
              <a:spcBef>
                <a:spcPct val="0"/>
              </a:spcBef>
              <a:spcAft>
                <a:spcPct val="0"/>
              </a:spcAft>
            </a:pPr>
            <a:r>
              <a:rPr lang="en-US" sz="1200" dirty="0">
                <a:solidFill>
                  <a:srgbClr val="FFFFFF"/>
                </a:solidFill>
              </a:rPr>
              <a:t>4R</a:t>
            </a:r>
          </a:p>
        </p:txBody>
      </p:sp>
      <p:sp>
        <p:nvSpPr>
          <p:cNvPr id="32" name="Line 9">
            <a:extLst>
              <a:ext uri="{FF2B5EF4-FFF2-40B4-BE49-F238E27FC236}">
                <a16:creationId xmlns:a16="http://schemas.microsoft.com/office/drawing/2014/main" id="{FDE95F6D-AFA4-41A1-A916-F0972C938C24}"/>
              </a:ext>
            </a:extLst>
          </p:cNvPr>
          <p:cNvSpPr>
            <a:spLocks noChangeShapeType="1"/>
          </p:cNvSpPr>
          <p:nvPr/>
        </p:nvSpPr>
        <p:spPr bwMode="auto">
          <a:xfrm>
            <a:off x="8011836" y="3776381"/>
            <a:ext cx="1436964" cy="0"/>
          </a:xfrm>
          <a:prstGeom prst="line">
            <a:avLst/>
          </a:prstGeom>
          <a:noFill/>
          <a:ln w="12700" cap="sq">
            <a:solidFill>
              <a:schemeClr val="tx1"/>
            </a:solidFill>
            <a:round/>
            <a:headEnd type="triangle" w="med" len="med"/>
            <a:tailEnd type="triangle" w="med" len="med"/>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33" name="Rectangle 32">
            <a:extLst>
              <a:ext uri="{FF2B5EF4-FFF2-40B4-BE49-F238E27FC236}">
                <a16:creationId xmlns:a16="http://schemas.microsoft.com/office/drawing/2014/main" id="{D733FCE6-F564-40BC-BA13-304919C00177}"/>
              </a:ext>
            </a:extLst>
          </p:cNvPr>
          <p:cNvSpPr/>
          <p:nvPr/>
        </p:nvSpPr>
        <p:spPr>
          <a:xfrm>
            <a:off x="8306180" y="3434737"/>
            <a:ext cx="761747" cy="369332"/>
          </a:xfrm>
          <a:prstGeom prst="rect">
            <a:avLst/>
          </a:prstGeom>
        </p:spPr>
        <p:txBody>
          <a:bodyPr wrap="none">
            <a:spAutoFit/>
          </a:bodyPr>
          <a:lstStyle/>
          <a:p>
            <a:pPr eaLnBrk="0" fontAlgn="base" hangingPunct="0">
              <a:spcBef>
                <a:spcPct val="50000"/>
              </a:spcBef>
              <a:spcAft>
                <a:spcPct val="0"/>
              </a:spcAft>
            </a:pPr>
            <a:r>
              <a:rPr lang="en-US" b="1" dirty="0">
                <a:solidFill>
                  <a:srgbClr val="000000"/>
                </a:solidFill>
                <a:latin typeface="Arial" charset="0"/>
              </a:rPr>
              <a:t>1000’</a:t>
            </a:r>
            <a:endParaRPr lang="en-US" dirty="0">
              <a:solidFill>
                <a:srgbClr val="000000"/>
              </a:solidFill>
              <a:latin typeface="Arial" charset="0"/>
            </a:endParaRPr>
          </a:p>
        </p:txBody>
      </p:sp>
      <p:sp>
        <p:nvSpPr>
          <p:cNvPr id="34" name="Rectangle 4">
            <a:extLst>
              <a:ext uri="{FF2B5EF4-FFF2-40B4-BE49-F238E27FC236}">
                <a16:creationId xmlns:a16="http://schemas.microsoft.com/office/drawing/2014/main" id="{B5920167-44C1-496C-BB08-E71E7868A1E4}"/>
              </a:ext>
            </a:extLst>
          </p:cNvPr>
          <p:cNvSpPr>
            <a:spLocks noChangeArrowheads="1"/>
          </p:cNvSpPr>
          <p:nvPr/>
        </p:nvSpPr>
        <p:spPr bwMode="auto">
          <a:xfrm rot="5400000">
            <a:off x="6905302" y="4415268"/>
            <a:ext cx="1278041"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algn="ctr" eaLnBrk="0" fontAlgn="base" hangingPunct="0">
              <a:spcBef>
                <a:spcPct val="0"/>
              </a:spcBef>
              <a:spcAft>
                <a:spcPct val="0"/>
              </a:spcAft>
            </a:pPr>
            <a:endParaRPr lang="en-US" sz="1400" dirty="0">
              <a:solidFill>
                <a:srgbClr val="000000"/>
              </a:solidFill>
            </a:endParaRPr>
          </a:p>
        </p:txBody>
      </p:sp>
      <p:cxnSp>
        <p:nvCxnSpPr>
          <p:cNvPr id="35" name="Straight Connector 34">
            <a:extLst>
              <a:ext uri="{FF2B5EF4-FFF2-40B4-BE49-F238E27FC236}">
                <a16:creationId xmlns:a16="http://schemas.microsoft.com/office/drawing/2014/main" id="{3027086D-0AD2-4449-8ECF-D6BA04A7BB49}"/>
              </a:ext>
            </a:extLst>
          </p:cNvPr>
          <p:cNvCxnSpPr/>
          <p:nvPr/>
        </p:nvCxnSpPr>
        <p:spPr bwMode="auto">
          <a:xfrm>
            <a:off x="7531322" y="3979761"/>
            <a:ext cx="13000" cy="1278042"/>
          </a:xfrm>
          <a:prstGeom prst="line">
            <a:avLst/>
          </a:prstGeom>
          <a:solidFill>
            <a:schemeClr val="accent1"/>
          </a:solidFill>
          <a:ln w="9525" cap="flat" cmpd="sng" algn="ctr">
            <a:solidFill>
              <a:srgbClr val="FFFF00"/>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18BF7ECF-227D-408A-B8BD-1A90895613D9}"/>
              </a:ext>
            </a:extLst>
          </p:cNvPr>
          <p:cNvCxnSpPr/>
          <p:nvPr/>
        </p:nvCxnSpPr>
        <p:spPr bwMode="auto">
          <a:xfrm>
            <a:off x="7340807" y="4343400"/>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sp>
        <p:nvSpPr>
          <p:cNvPr id="37" name="TextBox 36">
            <a:extLst>
              <a:ext uri="{FF2B5EF4-FFF2-40B4-BE49-F238E27FC236}">
                <a16:creationId xmlns:a16="http://schemas.microsoft.com/office/drawing/2014/main" id="{6283775D-01A5-42C7-8F09-2E83C2AEA8AC}"/>
              </a:ext>
            </a:extLst>
          </p:cNvPr>
          <p:cNvSpPr txBox="1"/>
          <p:nvPr/>
        </p:nvSpPr>
        <p:spPr>
          <a:xfrm>
            <a:off x="6578819" y="4364419"/>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4R-22L</a:t>
            </a:r>
          </a:p>
        </p:txBody>
      </p:sp>
      <p:sp>
        <p:nvSpPr>
          <p:cNvPr id="38" name="TextBox 37">
            <a:extLst>
              <a:ext uri="{FF2B5EF4-FFF2-40B4-BE49-F238E27FC236}">
                <a16:creationId xmlns:a16="http://schemas.microsoft.com/office/drawing/2014/main" id="{74FA7C4A-CF20-4BB7-8FF8-779EEF88D8FC}"/>
              </a:ext>
            </a:extLst>
          </p:cNvPr>
          <p:cNvSpPr txBox="1"/>
          <p:nvPr/>
        </p:nvSpPr>
        <p:spPr>
          <a:xfrm>
            <a:off x="7854406" y="4374502"/>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4R-22L</a:t>
            </a:r>
          </a:p>
        </p:txBody>
      </p:sp>
      <p:cxnSp>
        <p:nvCxnSpPr>
          <p:cNvPr id="39" name="Straight Connector 38">
            <a:extLst>
              <a:ext uri="{FF2B5EF4-FFF2-40B4-BE49-F238E27FC236}">
                <a16:creationId xmlns:a16="http://schemas.microsoft.com/office/drawing/2014/main" id="{DA6327E7-AD53-4FE7-B8B7-8DD0A567DB25}"/>
              </a:ext>
            </a:extLst>
          </p:cNvPr>
          <p:cNvCxnSpPr/>
          <p:nvPr/>
        </p:nvCxnSpPr>
        <p:spPr bwMode="auto">
          <a:xfrm flipV="1">
            <a:off x="7366808" y="4293068"/>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sp>
        <p:nvSpPr>
          <p:cNvPr id="40" name="Rectangle 5">
            <a:extLst>
              <a:ext uri="{FF2B5EF4-FFF2-40B4-BE49-F238E27FC236}">
                <a16:creationId xmlns:a16="http://schemas.microsoft.com/office/drawing/2014/main" id="{9CCB14B0-5966-4707-8F4D-C94CA0F40639}"/>
              </a:ext>
            </a:extLst>
          </p:cNvPr>
          <p:cNvSpPr>
            <a:spLocks noChangeArrowheads="1"/>
          </p:cNvSpPr>
          <p:nvPr/>
        </p:nvSpPr>
        <p:spPr bwMode="auto">
          <a:xfrm>
            <a:off x="2667000" y="3227272"/>
            <a:ext cx="6781800" cy="1066800"/>
          </a:xfrm>
          <a:prstGeom prst="rect">
            <a:avLst/>
          </a:prstGeom>
          <a:noFill/>
          <a:ln w="38100" cap="sq">
            <a:solidFill>
              <a:srgbClr val="C00000"/>
            </a:solidFill>
            <a:miter lim="800000"/>
            <a:headEnd type="none" w="sm" len="sm"/>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41" name="Rectangle 40">
            <a:extLst>
              <a:ext uri="{FF2B5EF4-FFF2-40B4-BE49-F238E27FC236}">
                <a16:creationId xmlns:a16="http://schemas.microsoft.com/office/drawing/2014/main" id="{5696D03D-937A-4E3A-9B18-1100713ACD2E}"/>
              </a:ext>
            </a:extLst>
          </p:cNvPr>
          <p:cNvSpPr/>
          <p:nvPr/>
        </p:nvSpPr>
        <p:spPr>
          <a:xfrm>
            <a:off x="2240024" y="4518314"/>
            <a:ext cx="4572000" cy="1200329"/>
          </a:xfrm>
          <a:prstGeom prst="rect">
            <a:avLst/>
          </a:prstGeom>
        </p:spPr>
        <p:txBody>
          <a:bodyPr>
            <a:spAutoFit/>
          </a:bodyPr>
          <a:lstStyle/>
          <a:p>
            <a:pPr eaLnBrk="0" fontAlgn="base" hangingPunct="0">
              <a:spcBef>
                <a:spcPct val="0"/>
              </a:spcBef>
              <a:spcAft>
                <a:spcPct val="0"/>
              </a:spcAft>
            </a:pPr>
            <a:r>
              <a:rPr lang="en-US" u="sng" dirty="0">
                <a:latin typeface="Arial Rounded MT Bold" panose="020F0704030504030204" pitchFamily="34" charset="0"/>
              </a:rPr>
              <a:t>RSA Dimensions</a:t>
            </a:r>
          </a:p>
          <a:p>
            <a:pPr eaLnBrk="0" fontAlgn="base" hangingPunct="0">
              <a:spcBef>
                <a:spcPct val="0"/>
              </a:spcBef>
              <a:spcAft>
                <a:spcPct val="0"/>
              </a:spcAft>
            </a:pPr>
            <a:r>
              <a:rPr lang="en-US" dirty="0">
                <a:latin typeface="Arial Rounded MT Bold" panose="020F0704030504030204" pitchFamily="34" charset="0"/>
              </a:rPr>
              <a:t>Length: Runway Length + 1000’ beyond each threshold</a:t>
            </a:r>
          </a:p>
          <a:p>
            <a:pPr eaLnBrk="0" fontAlgn="base" hangingPunct="0">
              <a:spcBef>
                <a:spcPct val="0"/>
              </a:spcBef>
              <a:spcAft>
                <a:spcPct val="0"/>
              </a:spcAft>
            </a:pPr>
            <a:r>
              <a:rPr lang="en-US" dirty="0">
                <a:latin typeface="Arial Rounded MT Bold" panose="020F0704030504030204" pitchFamily="34" charset="0"/>
              </a:rPr>
              <a:t>Width:   500’ centered over runway</a:t>
            </a:r>
          </a:p>
        </p:txBody>
      </p:sp>
    </p:spTree>
    <p:extLst>
      <p:ext uri="{BB962C8B-B14F-4D97-AF65-F5344CB8AC3E}">
        <p14:creationId xmlns:p14="http://schemas.microsoft.com/office/powerpoint/2010/main" val="3575047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8"/>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7"/>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6"/>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3" grpId="0" animBg="1"/>
      <p:bldP spid="14" grpId="0" animBg="1"/>
      <p:bldP spid="15" grpId="0" animBg="1"/>
      <p:bldP spid="37" grpId="0" animBg="1"/>
      <p:bldP spid="3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Instrument Landing System (ILS)</a:t>
            </a:r>
          </a:p>
        </p:txBody>
      </p:sp>
      <p:pic>
        <p:nvPicPr>
          <p:cNvPr id="6" name="Picture 5">
            <a:extLst>
              <a:ext uri="{FF2B5EF4-FFF2-40B4-BE49-F238E27FC236}">
                <a16:creationId xmlns:a16="http://schemas.microsoft.com/office/drawing/2014/main" id="{83BC92C1-8958-40A0-9DD9-4B1C5E31E7A5}"/>
              </a:ext>
            </a:extLst>
          </p:cNvPr>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7955"/>
                    </a14:imgEffect>
                    <a14:imgEffect>
                      <a14:saturation sat="188000"/>
                    </a14:imgEffect>
                    <a14:imgEffect>
                      <a14:brightnessContrast bright="18000"/>
                    </a14:imgEffect>
                  </a14:imgLayer>
                </a14:imgProps>
              </a:ext>
              <a:ext uri="{28A0092B-C50C-407E-A947-70E740481C1C}">
                <a14:useLocalDpi xmlns:a14="http://schemas.microsoft.com/office/drawing/2010/main" val="0"/>
              </a:ext>
            </a:extLst>
          </a:blip>
          <a:stretch>
            <a:fillRect/>
          </a:stretch>
        </p:blipFill>
        <p:spPr>
          <a:xfrm>
            <a:off x="3848099" y="2011030"/>
            <a:ext cx="4495800" cy="3089939"/>
          </a:xfrm>
          <a:prstGeom prst="rect">
            <a:avLst/>
          </a:prstGeom>
          <a:ln>
            <a:solidFill>
              <a:schemeClr val="tx1"/>
            </a:solidFill>
          </a:ln>
        </p:spPr>
      </p:pic>
      <p:sp>
        <p:nvSpPr>
          <p:cNvPr id="8" name="TextBox 7">
            <a:extLst>
              <a:ext uri="{FF2B5EF4-FFF2-40B4-BE49-F238E27FC236}">
                <a16:creationId xmlns:a16="http://schemas.microsoft.com/office/drawing/2014/main" id="{991FAF01-D163-4A03-B09D-26A8AC8049C7}"/>
              </a:ext>
            </a:extLst>
          </p:cNvPr>
          <p:cNvSpPr txBox="1"/>
          <p:nvPr/>
        </p:nvSpPr>
        <p:spPr>
          <a:xfrm>
            <a:off x="2339784" y="1253566"/>
            <a:ext cx="7512431" cy="646331"/>
          </a:xfrm>
          <a:prstGeom prst="rect">
            <a:avLst/>
          </a:prstGeom>
          <a:noFill/>
        </p:spPr>
        <p:txBody>
          <a:bodyPr wrap="square" rtlCol="0">
            <a:spAutoFit/>
          </a:bodyPr>
          <a:lstStyle/>
          <a:p>
            <a:pPr algn="ctr" eaLnBrk="0" fontAlgn="base" hangingPunct="0">
              <a:spcBef>
                <a:spcPct val="0"/>
              </a:spcBef>
              <a:spcAft>
                <a:spcPct val="0"/>
              </a:spcAft>
            </a:pPr>
            <a:r>
              <a:rPr lang="en-US" dirty="0">
                <a:latin typeface="Arial Rounded MT Bold" pitchFamily="34" charset="0"/>
              </a:rPr>
              <a:t>The ILS is an invisible imaginary surface but is made apparent by signs and markings.</a:t>
            </a:r>
          </a:p>
        </p:txBody>
      </p:sp>
      <p:pic>
        <p:nvPicPr>
          <p:cNvPr id="9" name="Picture 4">
            <a:extLst>
              <a:ext uri="{FF2B5EF4-FFF2-40B4-BE49-F238E27FC236}">
                <a16:creationId xmlns:a16="http://schemas.microsoft.com/office/drawing/2014/main" id="{DF326E25-0ACA-45A2-AA42-E33CB8960DD8}"/>
              </a:ext>
            </a:extLst>
          </p:cNvPr>
          <p:cNvPicPr>
            <a:picLocks noChangeAspect="1" noChangeArrowheads="1"/>
          </p:cNvPicPr>
          <p:nvPr/>
        </p:nvPicPr>
        <p:blipFill>
          <a:blip r:embed="rId5" cstate="print"/>
          <a:srcRect/>
          <a:stretch>
            <a:fillRect/>
          </a:stretch>
        </p:blipFill>
        <p:spPr bwMode="auto">
          <a:xfrm>
            <a:off x="4149648" y="4295046"/>
            <a:ext cx="3892702" cy="556219"/>
          </a:xfrm>
          <a:prstGeom prst="rect">
            <a:avLst/>
          </a:prstGeom>
          <a:noFill/>
          <a:ln w="9525">
            <a:solidFill>
              <a:schemeClr val="tx1"/>
            </a:solidFill>
            <a:miter lim="800000"/>
            <a:headEnd/>
            <a:tailEnd/>
          </a:ln>
        </p:spPr>
      </p:pic>
      <p:sp>
        <p:nvSpPr>
          <p:cNvPr id="10" name="TextBox 9">
            <a:extLst>
              <a:ext uri="{FF2B5EF4-FFF2-40B4-BE49-F238E27FC236}">
                <a16:creationId xmlns:a16="http://schemas.microsoft.com/office/drawing/2014/main" id="{08513B91-C0C1-4594-8527-E5F8D51683B9}"/>
              </a:ext>
            </a:extLst>
          </p:cNvPr>
          <p:cNvSpPr txBox="1"/>
          <p:nvPr/>
        </p:nvSpPr>
        <p:spPr>
          <a:xfrm>
            <a:off x="3086095" y="5310189"/>
            <a:ext cx="5715000" cy="400110"/>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000" dirty="0">
                <a:solidFill>
                  <a:srgbClr val="EAEAEA"/>
                </a:solidFill>
                <a:latin typeface="Calibri" panose="020F0502020204030204" pitchFamily="34" charset="0"/>
              </a:rPr>
              <a:t>DO NOT CROSS WITHOUT ATC PERMISSION</a:t>
            </a:r>
            <a:endParaRPr lang="en-US" sz="2000" u="sng" dirty="0">
              <a:solidFill>
                <a:srgbClr val="EAEAEA"/>
              </a:solidFill>
              <a:latin typeface="Calibri" panose="020F0502020204030204" pitchFamily="34" charset="0"/>
            </a:endParaRPr>
          </a:p>
        </p:txBody>
      </p:sp>
    </p:spTree>
    <p:extLst>
      <p:ext uri="{BB962C8B-B14F-4D97-AF65-F5344CB8AC3E}">
        <p14:creationId xmlns:p14="http://schemas.microsoft.com/office/powerpoint/2010/main" val="3883430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do you need to know about the ILS?</a:t>
            </a:r>
          </a:p>
        </p:txBody>
      </p:sp>
      <p:sp>
        <p:nvSpPr>
          <p:cNvPr id="2" name="Rectangle 1">
            <a:extLst>
              <a:ext uri="{FF2B5EF4-FFF2-40B4-BE49-F238E27FC236}">
                <a16:creationId xmlns:a16="http://schemas.microsoft.com/office/drawing/2014/main" id="{C27FF07D-A9A1-463D-83C1-7225ACDE22FC}"/>
              </a:ext>
            </a:extLst>
          </p:cNvPr>
          <p:cNvSpPr/>
          <p:nvPr/>
        </p:nvSpPr>
        <p:spPr>
          <a:xfrm>
            <a:off x="914400" y="1618030"/>
            <a:ext cx="7668768" cy="3046988"/>
          </a:xfrm>
          <a:prstGeom prst="rect">
            <a:avLst/>
          </a:prstGeom>
        </p:spPr>
        <p:txBody>
          <a:bodyPr wrap="square">
            <a:spAutoFit/>
          </a:bodyPr>
          <a:lstStyle/>
          <a:p>
            <a:pPr marL="285750" indent="-285750">
              <a:spcBef>
                <a:spcPts val="1200"/>
              </a:spcBef>
              <a:buFont typeface="Arial" panose="020B0604020202020204" pitchFamily="34" charset="0"/>
              <a:buChar char="•"/>
            </a:pPr>
            <a:r>
              <a:rPr lang="en-US" dirty="0">
                <a:latin typeface="Arial Rounded MT Bold" pitchFamily="34" charset="0"/>
              </a:rPr>
              <a:t>The ILS is used to assist aircraft in landing.</a:t>
            </a:r>
          </a:p>
          <a:p>
            <a:pPr marL="285750" indent="-285750">
              <a:spcBef>
                <a:spcPts val="1200"/>
              </a:spcBef>
              <a:buFont typeface="Arial" panose="020B0604020202020204" pitchFamily="34" charset="0"/>
              <a:buChar char="•"/>
            </a:pPr>
            <a:r>
              <a:rPr lang="en-US" dirty="0">
                <a:latin typeface="Arial Rounded MT Bold" pitchFamily="34" charset="0"/>
              </a:rPr>
              <a:t>An aircraft can use ILS signals to land at any time, regardless of weather conditions.  Good weather is NOT an indication that an ILS is not being used.</a:t>
            </a:r>
          </a:p>
          <a:p>
            <a:pPr marL="285750" indent="-285750">
              <a:spcBef>
                <a:spcPts val="1200"/>
              </a:spcBef>
              <a:buFont typeface="Arial" panose="020B0604020202020204" pitchFamily="34" charset="0"/>
              <a:buChar char="•"/>
            </a:pPr>
            <a:r>
              <a:rPr lang="en-US" dirty="0">
                <a:latin typeface="Arial Rounded MT Bold" pitchFamily="34" charset="0"/>
              </a:rPr>
              <a:t>Vehicles, aircraft, equipment, or other objects in an ILS critical area could interfere with an ILS signal and pose a safety hazard to aircraft using the ILS.</a:t>
            </a:r>
          </a:p>
          <a:p>
            <a:pPr marL="285750" indent="-285750">
              <a:spcBef>
                <a:spcPts val="1200"/>
              </a:spcBef>
              <a:buFont typeface="Arial" panose="020B0604020202020204" pitchFamily="34" charset="0"/>
              <a:buChar char="•"/>
            </a:pPr>
            <a:r>
              <a:rPr lang="en-US" dirty="0">
                <a:latin typeface="Arial Rounded MT Bold" pitchFamily="34" charset="0"/>
              </a:rPr>
              <a:t>Operators have no way of knowing when an aircraft is using an ILS.</a:t>
            </a:r>
          </a:p>
        </p:txBody>
      </p:sp>
    </p:spTree>
    <p:extLst>
      <p:ext uri="{BB962C8B-B14F-4D97-AF65-F5344CB8AC3E}">
        <p14:creationId xmlns:p14="http://schemas.microsoft.com/office/powerpoint/2010/main" val="10440234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Protection Zone (RPZ)</a:t>
            </a:r>
          </a:p>
        </p:txBody>
      </p:sp>
      <p:sp>
        <p:nvSpPr>
          <p:cNvPr id="6" name="TextBox 5">
            <a:extLst>
              <a:ext uri="{FF2B5EF4-FFF2-40B4-BE49-F238E27FC236}">
                <a16:creationId xmlns:a16="http://schemas.microsoft.com/office/drawing/2014/main" id="{BD841978-A9EC-44FB-9053-7EE9DFA801BF}"/>
              </a:ext>
            </a:extLst>
          </p:cNvPr>
          <p:cNvSpPr txBox="1"/>
          <p:nvPr/>
        </p:nvSpPr>
        <p:spPr>
          <a:xfrm>
            <a:off x="2336562" y="1276408"/>
            <a:ext cx="7512431" cy="646331"/>
          </a:xfrm>
          <a:prstGeom prst="rect">
            <a:avLst/>
          </a:prstGeom>
          <a:noFill/>
        </p:spPr>
        <p:txBody>
          <a:bodyPr wrap="square" rtlCol="0">
            <a:spAutoFit/>
          </a:bodyPr>
          <a:lstStyle/>
          <a:p>
            <a:pPr algn="ctr" eaLnBrk="0" fontAlgn="base" hangingPunct="0">
              <a:spcBef>
                <a:spcPct val="0"/>
              </a:spcBef>
              <a:spcAft>
                <a:spcPct val="0"/>
              </a:spcAft>
            </a:pPr>
            <a:r>
              <a:rPr lang="en-US" dirty="0">
                <a:latin typeface="Arial Rounded MT Bold" pitchFamily="34" charset="0"/>
              </a:rPr>
              <a:t>The RPZ is an invisible imaginary surface but is made apparent by signs and markings.</a:t>
            </a:r>
          </a:p>
        </p:txBody>
      </p:sp>
      <p:graphicFrame>
        <p:nvGraphicFramePr>
          <p:cNvPr id="7" name="Object 3">
            <a:extLst>
              <a:ext uri="{FF2B5EF4-FFF2-40B4-BE49-F238E27FC236}">
                <a16:creationId xmlns:a16="http://schemas.microsoft.com/office/drawing/2014/main" id="{8041E6EF-D5C3-407A-BF9A-1CA05281493E}"/>
              </a:ext>
            </a:extLst>
          </p:cNvPr>
          <p:cNvGraphicFramePr>
            <a:graphicFrameLocks noChangeAspect="1"/>
          </p:cNvGraphicFramePr>
          <p:nvPr>
            <p:extLst>
              <p:ext uri="{D42A27DB-BD31-4B8C-83A1-F6EECF244321}">
                <p14:modId xmlns:p14="http://schemas.microsoft.com/office/powerpoint/2010/main" val="3522630509"/>
              </p:ext>
            </p:extLst>
          </p:nvPr>
        </p:nvGraphicFramePr>
        <p:xfrm>
          <a:off x="4088602" y="2159883"/>
          <a:ext cx="4122710" cy="2674180"/>
        </p:xfrm>
        <a:graphic>
          <a:graphicData uri="http://schemas.openxmlformats.org/presentationml/2006/ole">
            <mc:AlternateContent xmlns:mc="http://schemas.openxmlformats.org/markup-compatibility/2006">
              <mc:Choice xmlns:v="urn:schemas-microsoft-com:vml" Requires="v">
                <p:oleObj spid="_x0000_s1033" name="Clip" r:id="rId4" imgW="6095238" imgH="4571429" progId="">
                  <p:embed/>
                </p:oleObj>
              </mc:Choice>
              <mc:Fallback>
                <p:oleObj name="Clip" r:id="rId4" imgW="6095238" imgH="4571429" progId="">
                  <p:embed/>
                  <p:pic>
                    <p:nvPicPr>
                      <p:cNvPr id="40963"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88602" y="2159883"/>
                        <a:ext cx="4122710" cy="2674180"/>
                      </a:xfrm>
                      <a:prstGeom prst="rect">
                        <a:avLst/>
                      </a:prstGeom>
                      <a:noFill/>
                      <a:ln>
                        <a:solidFill>
                          <a:schemeClr val="tx1"/>
                        </a:solidFill>
                      </a:ln>
                    </p:spPr>
                  </p:pic>
                </p:oleObj>
              </mc:Fallback>
            </mc:AlternateContent>
          </a:graphicData>
        </a:graphic>
      </p:graphicFrame>
      <p:pic>
        <p:nvPicPr>
          <p:cNvPr id="11" name="Picture 3">
            <a:extLst>
              <a:ext uri="{FF2B5EF4-FFF2-40B4-BE49-F238E27FC236}">
                <a16:creationId xmlns:a16="http://schemas.microsoft.com/office/drawing/2014/main" id="{B152EA55-5F8A-4CC4-A7CB-F2E910B67DB2}"/>
              </a:ext>
            </a:extLst>
          </p:cNvPr>
          <p:cNvPicPr>
            <a:picLocks noGrp="1" noChangeAspect="1" noChangeArrowheads="1"/>
          </p:cNvPicPr>
          <p:nvPr>
            <p:ph sz="half" idx="1"/>
          </p:nvPr>
        </p:nvPicPr>
        <p:blipFill>
          <a:blip r:embed="rId6" cstate="print"/>
          <a:srcRect/>
          <a:stretch>
            <a:fillRect/>
          </a:stretch>
        </p:blipFill>
        <p:spPr bwMode="auto">
          <a:xfrm>
            <a:off x="4340177" y="4093273"/>
            <a:ext cx="3505200" cy="451295"/>
          </a:xfrm>
          <a:prstGeom prst="rect">
            <a:avLst/>
          </a:prstGeom>
          <a:noFill/>
          <a:ln w="9525">
            <a:solidFill>
              <a:schemeClr val="tx1"/>
            </a:solidFill>
            <a:miter lim="800000"/>
            <a:headEnd/>
            <a:tailEnd/>
          </a:ln>
        </p:spPr>
      </p:pic>
      <p:sp>
        <p:nvSpPr>
          <p:cNvPr id="12" name="TextBox 11">
            <a:extLst>
              <a:ext uri="{FF2B5EF4-FFF2-40B4-BE49-F238E27FC236}">
                <a16:creationId xmlns:a16="http://schemas.microsoft.com/office/drawing/2014/main" id="{678A8B46-A69F-4D86-83A5-6F7853684034}"/>
              </a:ext>
            </a:extLst>
          </p:cNvPr>
          <p:cNvSpPr txBox="1"/>
          <p:nvPr/>
        </p:nvSpPr>
        <p:spPr>
          <a:xfrm>
            <a:off x="3673427" y="5179221"/>
            <a:ext cx="4838700" cy="400110"/>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000" dirty="0">
                <a:solidFill>
                  <a:srgbClr val="EAEAEA"/>
                </a:solidFill>
                <a:latin typeface="Calibri" panose="020F0502020204030204" pitchFamily="34" charset="0"/>
              </a:rPr>
              <a:t>DO NOT CROSS WITHOUT ATC PERMISSION</a:t>
            </a:r>
            <a:endParaRPr lang="en-US" sz="2000" u="sng" dirty="0">
              <a:solidFill>
                <a:srgbClr val="EAEAEA"/>
              </a:solidFill>
              <a:latin typeface="Calibri" panose="020F0502020204030204" pitchFamily="34" charset="0"/>
            </a:endParaRPr>
          </a:p>
        </p:txBody>
      </p:sp>
    </p:spTree>
    <p:extLst>
      <p:ext uri="{BB962C8B-B14F-4D97-AF65-F5344CB8AC3E}">
        <p14:creationId xmlns:p14="http://schemas.microsoft.com/office/powerpoint/2010/main" val="3335387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the RPZ?</a:t>
            </a:r>
          </a:p>
        </p:txBody>
      </p:sp>
      <p:pic>
        <p:nvPicPr>
          <p:cNvPr id="6" name="Picture 4">
            <a:extLst>
              <a:ext uri="{FF2B5EF4-FFF2-40B4-BE49-F238E27FC236}">
                <a16:creationId xmlns:a16="http://schemas.microsoft.com/office/drawing/2014/main" id="{6C722385-F394-4385-A456-6EF5D06FDD67}"/>
              </a:ext>
            </a:extLst>
          </p:cNvPr>
          <p:cNvPicPr>
            <a:picLocks noChangeAspect="1" noChangeArrowheads="1"/>
          </p:cNvPicPr>
          <p:nvPr/>
        </p:nvPicPr>
        <p:blipFill>
          <a:blip r:embed="rId3" cstate="print"/>
          <a:srcRect/>
          <a:stretch>
            <a:fillRect/>
          </a:stretch>
        </p:blipFill>
        <p:spPr bwMode="auto">
          <a:xfrm>
            <a:off x="914400" y="1533415"/>
            <a:ext cx="3794621" cy="3034129"/>
          </a:xfrm>
          <a:prstGeom prst="rect">
            <a:avLst/>
          </a:prstGeom>
          <a:noFill/>
          <a:ln w="9525">
            <a:noFill/>
            <a:miter lim="800000"/>
            <a:headEnd/>
            <a:tailEnd/>
          </a:ln>
        </p:spPr>
      </p:pic>
      <p:sp>
        <p:nvSpPr>
          <p:cNvPr id="7" name="Oval 6">
            <a:extLst>
              <a:ext uri="{FF2B5EF4-FFF2-40B4-BE49-F238E27FC236}">
                <a16:creationId xmlns:a16="http://schemas.microsoft.com/office/drawing/2014/main" id="{AB8C059F-2FEB-4703-802D-A9C7F122A4EE}"/>
              </a:ext>
            </a:extLst>
          </p:cNvPr>
          <p:cNvSpPr>
            <a:spLocks noChangeArrowheads="1"/>
          </p:cNvSpPr>
          <p:nvPr/>
        </p:nvSpPr>
        <p:spPr bwMode="auto">
          <a:xfrm flipH="1">
            <a:off x="2974612" y="2073522"/>
            <a:ext cx="365309" cy="401677"/>
          </a:xfrm>
          <a:prstGeom prst="ellipse">
            <a:avLst/>
          </a:prstGeom>
          <a:noFill/>
          <a:ln w="38100">
            <a:solidFill>
              <a:srgbClr val="FF0066"/>
            </a:solidFill>
            <a:round/>
            <a:headEnd type="none" w="sm" len="sm"/>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8" name="Line 5">
            <a:extLst>
              <a:ext uri="{FF2B5EF4-FFF2-40B4-BE49-F238E27FC236}">
                <a16:creationId xmlns:a16="http://schemas.microsoft.com/office/drawing/2014/main" id="{0A9CA11B-3A14-4E2B-A6EB-F6651E648351}"/>
              </a:ext>
            </a:extLst>
          </p:cNvPr>
          <p:cNvSpPr>
            <a:spLocks noChangeShapeType="1"/>
          </p:cNvSpPr>
          <p:nvPr/>
        </p:nvSpPr>
        <p:spPr bwMode="auto">
          <a:xfrm flipH="1">
            <a:off x="2649736" y="2475199"/>
            <a:ext cx="468367" cy="2504070"/>
          </a:xfrm>
          <a:prstGeom prst="line">
            <a:avLst/>
          </a:prstGeom>
          <a:noFill/>
          <a:ln w="28575" cap="sq">
            <a:solidFill>
              <a:srgbClr val="FF0066"/>
            </a:solidFill>
            <a:round/>
            <a:headEnd type="triangle" w="med" len="med"/>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9" name="Line 5">
            <a:extLst>
              <a:ext uri="{FF2B5EF4-FFF2-40B4-BE49-F238E27FC236}">
                <a16:creationId xmlns:a16="http://schemas.microsoft.com/office/drawing/2014/main" id="{C6B208F4-052B-42B9-B7F7-A320C015FD59}"/>
              </a:ext>
            </a:extLst>
          </p:cNvPr>
          <p:cNvSpPr>
            <a:spLocks noChangeShapeType="1"/>
          </p:cNvSpPr>
          <p:nvPr/>
        </p:nvSpPr>
        <p:spPr bwMode="auto">
          <a:xfrm>
            <a:off x="3339920" y="4050792"/>
            <a:ext cx="0" cy="887445"/>
          </a:xfrm>
          <a:prstGeom prst="line">
            <a:avLst/>
          </a:prstGeom>
          <a:noFill/>
          <a:ln w="28575" cap="sq">
            <a:solidFill>
              <a:srgbClr val="FF0066"/>
            </a:solidFill>
            <a:round/>
            <a:headEnd type="triangle" w="med" len="med"/>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10" name="Oval 9">
            <a:extLst>
              <a:ext uri="{FF2B5EF4-FFF2-40B4-BE49-F238E27FC236}">
                <a16:creationId xmlns:a16="http://schemas.microsoft.com/office/drawing/2014/main" id="{AA2EEF9C-C754-472C-B487-CFD67A205FAD}"/>
              </a:ext>
            </a:extLst>
          </p:cNvPr>
          <p:cNvSpPr>
            <a:spLocks noChangeArrowheads="1"/>
          </p:cNvSpPr>
          <p:nvPr/>
        </p:nvSpPr>
        <p:spPr bwMode="auto">
          <a:xfrm rot="19468205">
            <a:off x="3094911" y="3524701"/>
            <a:ext cx="490019" cy="501436"/>
          </a:xfrm>
          <a:prstGeom prst="ellipse">
            <a:avLst/>
          </a:prstGeom>
          <a:noFill/>
          <a:ln w="38100">
            <a:solidFill>
              <a:srgbClr val="FF0066"/>
            </a:solidFill>
            <a:round/>
            <a:headEnd type="none" w="sm" len="sm"/>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11" name="Text Box 6">
            <a:extLst>
              <a:ext uri="{FF2B5EF4-FFF2-40B4-BE49-F238E27FC236}">
                <a16:creationId xmlns:a16="http://schemas.microsoft.com/office/drawing/2014/main" id="{C6B473F7-B580-4135-9A8F-38285E96F90E}"/>
              </a:ext>
            </a:extLst>
          </p:cNvPr>
          <p:cNvSpPr txBox="1">
            <a:spLocks noChangeArrowheads="1"/>
          </p:cNvSpPr>
          <p:nvPr/>
        </p:nvSpPr>
        <p:spPr bwMode="auto">
          <a:xfrm>
            <a:off x="914400" y="4979269"/>
            <a:ext cx="3589175" cy="1015663"/>
          </a:xfrm>
          <a:prstGeom prst="rect">
            <a:avLst/>
          </a:prstGeom>
          <a:noFill/>
          <a:ln w="38100" cap="sq">
            <a:solidFill>
              <a:srgbClr val="FF0066"/>
            </a:solidFill>
            <a:miter lim="800000"/>
            <a:headEnd type="none" w="sm" len="sm"/>
            <a:tailEnd type="none" w="sm" len="sm"/>
          </a:ln>
        </p:spPr>
        <p:txBody>
          <a:bodyPr wrap="square">
            <a:spAutoFit/>
          </a:bodyPr>
          <a:lstStyle/>
          <a:p>
            <a:pPr eaLnBrk="0" fontAlgn="base" hangingPunct="0">
              <a:spcBef>
                <a:spcPct val="0"/>
              </a:spcBef>
              <a:spcAft>
                <a:spcPct val="0"/>
              </a:spcAft>
            </a:pPr>
            <a:r>
              <a:rPr lang="en-US" sz="2400" b="1" dirty="0"/>
              <a:t>RPZ: </a:t>
            </a:r>
            <a:r>
              <a:rPr lang="en-US" b="1" dirty="0"/>
              <a:t>Do not penetrate this imaginary surface without ATCT clearance</a:t>
            </a:r>
          </a:p>
        </p:txBody>
      </p:sp>
      <p:sp>
        <p:nvSpPr>
          <p:cNvPr id="12" name="Rectangle 11">
            <a:extLst>
              <a:ext uri="{FF2B5EF4-FFF2-40B4-BE49-F238E27FC236}">
                <a16:creationId xmlns:a16="http://schemas.microsoft.com/office/drawing/2014/main" id="{0E3557B3-0950-4A47-A222-640F607E02C1}"/>
              </a:ext>
            </a:extLst>
          </p:cNvPr>
          <p:cNvSpPr/>
          <p:nvPr/>
        </p:nvSpPr>
        <p:spPr>
          <a:xfrm>
            <a:off x="5033897" y="1568270"/>
            <a:ext cx="6239095" cy="3416320"/>
          </a:xfrm>
          <a:prstGeom prst="rect">
            <a:avLst/>
          </a:prstGeom>
        </p:spPr>
        <p:txBody>
          <a:bodyPr wrap="square">
            <a:spAutoFit/>
          </a:bodyPr>
          <a:lstStyle/>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An RPZ is an area off the runway end used to help protect people and property under the approach to the runway.  The RPZ is trapezoidal in shape and centered on the extended runway centerline.</a:t>
            </a:r>
          </a:p>
          <a:p>
            <a:pPr marL="285750" indent="-285750" eaLnBrk="0" fontAlgn="base" hangingPunct="0">
              <a:spcBef>
                <a:spcPct val="0"/>
              </a:spcBef>
              <a:spcAft>
                <a:spcPct val="0"/>
              </a:spcAft>
              <a:buFont typeface="Arial" panose="020B0604020202020204" pitchFamily="34" charset="0"/>
              <a:buChar char="•"/>
            </a:pPr>
            <a:endParaRPr lang="en-US" dirty="0">
              <a:latin typeface="Arial Rounded MT Bold" pitchFamily="34" charset="0"/>
            </a:endParaRPr>
          </a:p>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The approach above the RPZ is protected by an </a:t>
            </a:r>
            <a:r>
              <a:rPr lang="en-US" u="sng" dirty="0">
                <a:latin typeface="Arial Rounded MT Bold" pitchFamily="34" charset="0"/>
              </a:rPr>
              <a:t>imaginary surface</a:t>
            </a:r>
            <a:r>
              <a:rPr lang="en-US" dirty="0">
                <a:latin typeface="Arial Rounded MT Bold" pitchFamily="34" charset="0"/>
              </a:rPr>
              <a:t>.  The surface starts at ground level 200 feet from the threshold of the runway and slopes up and away from the runway.</a:t>
            </a:r>
          </a:p>
          <a:p>
            <a:pPr eaLnBrk="0" fontAlgn="base" hangingPunct="0">
              <a:spcBef>
                <a:spcPct val="0"/>
              </a:spcBef>
              <a:spcAft>
                <a:spcPct val="0"/>
              </a:spcAft>
            </a:pPr>
            <a:endParaRPr lang="en-US" dirty="0">
              <a:latin typeface="Arial Rounded MT Bold" pitchFamily="34" charset="0"/>
            </a:endParaRPr>
          </a:p>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The surface cannot be penetrated by aircraft, vehicles, or other objects without ATC permission. </a:t>
            </a:r>
          </a:p>
        </p:txBody>
      </p:sp>
    </p:spTree>
    <p:extLst>
      <p:ext uri="{BB962C8B-B14F-4D97-AF65-F5344CB8AC3E}">
        <p14:creationId xmlns:p14="http://schemas.microsoft.com/office/powerpoint/2010/main" val="2724108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Where at DTW should I be concerned about an RPZ?</a:t>
            </a:r>
          </a:p>
        </p:txBody>
      </p:sp>
      <p:sp>
        <p:nvSpPr>
          <p:cNvPr id="6" name="Rectangle 3">
            <a:extLst>
              <a:ext uri="{FF2B5EF4-FFF2-40B4-BE49-F238E27FC236}">
                <a16:creationId xmlns:a16="http://schemas.microsoft.com/office/drawing/2014/main" id="{8CB6A9F3-019F-4337-9B22-6D10A7A1C605}"/>
              </a:ext>
            </a:extLst>
          </p:cNvPr>
          <p:cNvSpPr>
            <a:spLocks noChangeArrowheads="1"/>
          </p:cNvSpPr>
          <p:nvPr/>
        </p:nvSpPr>
        <p:spPr bwMode="auto">
          <a:xfrm>
            <a:off x="2690812" y="2514600"/>
            <a:ext cx="2490788" cy="514350"/>
          </a:xfrm>
          <a:prstGeom prst="rect">
            <a:avLst/>
          </a:prstGeom>
          <a:solidFill>
            <a:schemeClr val="bg2"/>
          </a:solidFill>
          <a:ln w="12700" cap="sq">
            <a:solidFill>
              <a:schemeClr val="tx1"/>
            </a:solidFill>
            <a:miter lim="800000"/>
            <a:headEnd type="none" w="sm" len="sm"/>
            <a:tailEnd type="none" w="sm" len="sm"/>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0"/>
              </a:spcBef>
              <a:spcAft>
                <a:spcPct val="0"/>
              </a:spcAft>
              <a:buFontTx/>
              <a:buNone/>
            </a:pPr>
            <a:endParaRPr lang="en-US" altLang="en-US" sz="1800">
              <a:solidFill>
                <a:srgbClr val="000000"/>
              </a:solidFill>
            </a:endParaRPr>
          </a:p>
        </p:txBody>
      </p:sp>
      <p:sp>
        <p:nvSpPr>
          <p:cNvPr id="8" name="Line 21">
            <a:extLst>
              <a:ext uri="{FF2B5EF4-FFF2-40B4-BE49-F238E27FC236}">
                <a16:creationId xmlns:a16="http://schemas.microsoft.com/office/drawing/2014/main" id="{7320CBA1-279A-489F-A9DF-BB7D8EAFF997}"/>
              </a:ext>
            </a:extLst>
          </p:cNvPr>
          <p:cNvSpPr>
            <a:spLocks noChangeShapeType="1"/>
          </p:cNvSpPr>
          <p:nvPr/>
        </p:nvSpPr>
        <p:spPr bwMode="auto">
          <a:xfrm flipH="1">
            <a:off x="2690812" y="2774156"/>
            <a:ext cx="2033588" cy="0"/>
          </a:xfrm>
          <a:prstGeom prst="line">
            <a:avLst/>
          </a:prstGeom>
          <a:noFill/>
          <a:ln w="38100">
            <a:solidFill>
              <a:srgbClr val="FFFFFF"/>
            </a:solidFill>
            <a:prstDash val="dash"/>
            <a:round/>
            <a:headEnd type="none" w="sm" len="sm"/>
            <a:tailEnd type="none" w="sm" len="sm"/>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9" name="Text Box 25">
            <a:extLst>
              <a:ext uri="{FF2B5EF4-FFF2-40B4-BE49-F238E27FC236}">
                <a16:creationId xmlns:a16="http://schemas.microsoft.com/office/drawing/2014/main" id="{8F008A90-878C-41A1-9CBE-FA155905AF7B}"/>
              </a:ext>
            </a:extLst>
          </p:cNvPr>
          <p:cNvSpPr txBox="1">
            <a:spLocks noChangeArrowheads="1"/>
          </p:cNvSpPr>
          <p:nvPr/>
        </p:nvSpPr>
        <p:spPr bwMode="auto">
          <a:xfrm rot="-5400000">
            <a:off x="4694757" y="2589492"/>
            <a:ext cx="516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1800" dirty="0">
                <a:solidFill>
                  <a:srgbClr val="FFFFFF"/>
                </a:solidFill>
                <a:latin typeface="Calibri" panose="020F0502020204030204" pitchFamily="34" charset="0"/>
              </a:rPr>
              <a:t>22L</a:t>
            </a:r>
          </a:p>
        </p:txBody>
      </p:sp>
      <p:sp>
        <p:nvSpPr>
          <p:cNvPr id="10" name="TextBox 51">
            <a:extLst>
              <a:ext uri="{FF2B5EF4-FFF2-40B4-BE49-F238E27FC236}">
                <a16:creationId xmlns:a16="http://schemas.microsoft.com/office/drawing/2014/main" id="{5B5FA436-7BCA-4405-93AF-B1AD656D2A8C}"/>
              </a:ext>
            </a:extLst>
          </p:cNvPr>
          <p:cNvSpPr txBox="1">
            <a:spLocks noChangeArrowheads="1"/>
          </p:cNvSpPr>
          <p:nvPr/>
        </p:nvSpPr>
        <p:spPr bwMode="auto">
          <a:xfrm>
            <a:off x="2867026" y="1678859"/>
            <a:ext cx="1458541"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1350" dirty="0">
                <a:latin typeface="Arial Rounded MT Bold" panose="020F0704030504030204" pitchFamily="34" charset="0"/>
              </a:rPr>
              <a:t>Overhead View</a:t>
            </a:r>
          </a:p>
        </p:txBody>
      </p:sp>
      <p:sp>
        <p:nvSpPr>
          <p:cNvPr id="12" name="TextBox 43">
            <a:extLst>
              <a:ext uri="{FF2B5EF4-FFF2-40B4-BE49-F238E27FC236}">
                <a16:creationId xmlns:a16="http://schemas.microsoft.com/office/drawing/2014/main" id="{D2C38076-1770-41A2-B9D5-D537407BE051}"/>
              </a:ext>
            </a:extLst>
          </p:cNvPr>
          <p:cNvSpPr txBox="1">
            <a:spLocks noChangeArrowheads="1"/>
          </p:cNvSpPr>
          <p:nvPr/>
        </p:nvSpPr>
        <p:spPr bwMode="auto">
          <a:xfrm>
            <a:off x="6069700" y="2274957"/>
            <a:ext cx="322561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0" fontAlgn="base" hangingPunct="0">
              <a:spcBef>
                <a:spcPct val="0"/>
              </a:spcBef>
              <a:spcAft>
                <a:spcPct val="0"/>
              </a:spcAft>
            </a:pPr>
            <a:r>
              <a:rPr lang="en-US" altLang="en-US" sz="1200" dirty="0">
                <a:solidFill>
                  <a:srgbClr val="FF0000"/>
                </a:solidFill>
                <a:latin typeface="Arial Rounded MT Bold" panose="020F0704030504030204" pitchFamily="34" charset="0"/>
              </a:rPr>
              <a:t>Aircraft under tow or taxi must obtain permission from ATC before passing the signs and crossing the hold bars</a:t>
            </a:r>
          </a:p>
        </p:txBody>
      </p:sp>
      <p:sp>
        <p:nvSpPr>
          <p:cNvPr id="13" name="Text Box 11">
            <a:extLst>
              <a:ext uri="{FF2B5EF4-FFF2-40B4-BE49-F238E27FC236}">
                <a16:creationId xmlns:a16="http://schemas.microsoft.com/office/drawing/2014/main" id="{08B478F4-3AF3-40E1-A5FF-A4EA1A63BB93}"/>
              </a:ext>
            </a:extLst>
          </p:cNvPr>
          <p:cNvSpPr txBox="1">
            <a:spLocks noChangeArrowheads="1"/>
          </p:cNvSpPr>
          <p:nvPr/>
        </p:nvSpPr>
        <p:spPr bwMode="auto">
          <a:xfrm>
            <a:off x="6906127" y="1828900"/>
            <a:ext cx="182184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2000" b="1" dirty="0">
                <a:solidFill>
                  <a:srgbClr val="000000"/>
                </a:solidFill>
                <a:latin typeface="Arial" panose="020B0604020202020204" pitchFamily="34" charset="0"/>
                <a:cs typeface="Arial" panose="020B0604020202020204" pitchFamily="34" charset="0"/>
              </a:rPr>
              <a:t>Rwy 22L RPZ</a:t>
            </a:r>
          </a:p>
        </p:txBody>
      </p:sp>
      <p:sp>
        <p:nvSpPr>
          <p:cNvPr id="14" name="Line 9">
            <a:extLst>
              <a:ext uri="{FF2B5EF4-FFF2-40B4-BE49-F238E27FC236}">
                <a16:creationId xmlns:a16="http://schemas.microsoft.com/office/drawing/2014/main" id="{D56292B3-9A7F-4836-B6FE-61E5F26BFFB7}"/>
              </a:ext>
            </a:extLst>
          </p:cNvPr>
          <p:cNvSpPr>
            <a:spLocks noChangeShapeType="1"/>
          </p:cNvSpPr>
          <p:nvPr/>
        </p:nvSpPr>
        <p:spPr bwMode="auto">
          <a:xfrm flipH="1">
            <a:off x="5181600" y="2800350"/>
            <a:ext cx="171450" cy="0"/>
          </a:xfrm>
          <a:prstGeom prst="line">
            <a:avLst/>
          </a:prstGeom>
          <a:noFill/>
          <a:ln w="12700" cap="sq">
            <a:solidFill>
              <a:schemeClr val="tx1"/>
            </a:solidFill>
            <a:round/>
            <a:headEnd/>
            <a:tailEnd type="arrow" w="med" len="me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15" name="Text Box 8">
            <a:extLst>
              <a:ext uri="{FF2B5EF4-FFF2-40B4-BE49-F238E27FC236}">
                <a16:creationId xmlns:a16="http://schemas.microsoft.com/office/drawing/2014/main" id="{254DBD53-4FB0-4069-AADD-4FE88BE463BE}"/>
              </a:ext>
            </a:extLst>
          </p:cNvPr>
          <p:cNvSpPr txBox="1">
            <a:spLocks noChangeArrowheads="1"/>
          </p:cNvSpPr>
          <p:nvPr/>
        </p:nvSpPr>
        <p:spPr bwMode="auto">
          <a:xfrm>
            <a:off x="5250657" y="2628900"/>
            <a:ext cx="7858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1800" dirty="0">
                <a:solidFill>
                  <a:srgbClr val="000000"/>
                </a:solidFill>
              </a:rPr>
              <a:t> 200’</a:t>
            </a:r>
          </a:p>
        </p:txBody>
      </p:sp>
      <p:sp>
        <p:nvSpPr>
          <p:cNvPr id="16" name="Line 10">
            <a:extLst>
              <a:ext uri="{FF2B5EF4-FFF2-40B4-BE49-F238E27FC236}">
                <a16:creationId xmlns:a16="http://schemas.microsoft.com/office/drawing/2014/main" id="{576422A2-4BB7-4D99-871D-B3468B34CF9E}"/>
              </a:ext>
            </a:extLst>
          </p:cNvPr>
          <p:cNvSpPr>
            <a:spLocks noChangeShapeType="1"/>
          </p:cNvSpPr>
          <p:nvPr/>
        </p:nvSpPr>
        <p:spPr bwMode="auto">
          <a:xfrm>
            <a:off x="5753100" y="2800350"/>
            <a:ext cx="171450" cy="0"/>
          </a:xfrm>
          <a:prstGeom prst="line">
            <a:avLst/>
          </a:prstGeom>
          <a:noFill/>
          <a:ln w="12700" cap="sq">
            <a:solidFill>
              <a:schemeClr val="tx1"/>
            </a:solidFill>
            <a:round/>
            <a:headEnd/>
            <a:tailEnd type="arrow" w="med" len="me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17" name="Rectangle 3">
            <a:extLst>
              <a:ext uri="{FF2B5EF4-FFF2-40B4-BE49-F238E27FC236}">
                <a16:creationId xmlns:a16="http://schemas.microsoft.com/office/drawing/2014/main" id="{21ED4A48-23EB-4E8D-9B8E-970E6E41AA6E}"/>
              </a:ext>
            </a:extLst>
          </p:cNvPr>
          <p:cNvSpPr>
            <a:spLocks noChangeArrowheads="1"/>
          </p:cNvSpPr>
          <p:nvPr/>
        </p:nvSpPr>
        <p:spPr bwMode="auto">
          <a:xfrm rot="10800000">
            <a:off x="2664621" y="3601641"/>
            <a:ext cx="6574631" cy="351234"/>
          </a:xfrm>
          <a:prstGeom prst="rect">
            <a:avLst/>
          </a:prstGeom>
          <a:solidFill>
            <a:schemeClr val="bg2"/>
          </a:solidFill>
          <a:ln w="12700" cap="sq">
            <a:solidFill>
              <a:schemeClr val="tx1"/>
            </a:solidFill>
            <a:miter lim="800000"/>
            <a:headEnd type="none" w="sm" len="sm"/>
            <a:tailEnd type="none" w="sm" len="sm"/>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0"/>
              </a:spcBef>
              <a:spcAft>
                <a:spcPct val="0"/>
              </a:spcAft>
              <a:buFontTx/>
              <a:buNone/>
            </a:pPr>
            <a:endParaRPr lang="en-US" altLang="en-US" sz="1800">
              <a:solidFill>
                <a:srgbClr val="000000"/>
              </a:solidFill>
            </a:endParaRPr>
          </a:p>
        </p:txBody>
      </p:sp>
      <p:pic>
        <p:nvPicPr>
          <p:cNvPr id="18" name="Picture 68">
            <a:extLst>
              <a:ext uri="{FF2B5EF4-FFF2-40B4-BE49-F238E27FC236}">
                <a16:creationId xmlns:a16="http://schemas.microsoft.com/office/drawing/2014/main" id="{EA742BDC-6AE1-476D-A636-3EB5462374C3}"/>
              </a:ext>
            </a:extLst>
          </p:cNvPr>
          <p:cNvPicPr>
            <a:picLocks noChangeAspect="1"/>
          </p:cNvPicPr>
          <p:nvPr/>
        </p:nvPicPr>
        <p:blipFill>
          <a:blip r:embed="rId3" cstate="print">
            <a:extLst>
              <a:ext uri="{28A0092B-C50C-407E-A947-70E740481C1C}">
                <a14:useLocalDpi xmlns:a14="http://schemas.microsoft.com/office/drawing/2010/main" val="0"/>
              </a:ext>
            </a:extLst>
          </a:blip>
          <a:srcRect l="24605" t="6711" r="21898" b="6209"/>
          <a:stretch>
            <a:fillRect/>
          </a:stretch>
        </p:blipFill>
        <p:spPr bwMode="auto">
          <a:xfrm>
            <a:off x="5953125" y="3121820"/>
            <a:ext cx="152400" cy="479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8">
            <a:extLst>
              <a:ext uri="{FF2B5EF4-FFF2-40B4-BE49-F238E27FC236}">
                <a16:creationId xmlns:a16="http://schemas.microsoft.com/office/drawing/2014/main" id="{EC0FE110-6FAB-4004-87EC-2C15041BABB7}"/>
              </a:ext>
            </a:extLst>
          </p:cNvPr>
          <p:cNvPicPr>
            <a:picLocks noChangeAspect="1"/>
          </p:cNvPicPr>
          <p:nvPr/>
        </p:nvPicPr>
        <p:blipFill>
          <a:blip r:embed="rId4" cstate="print">
            <a:extLst>
              <a:ext uri="{28A0092B-C50C-407E-A947-70E740481C1C}">
                <a14:useLocalDpi xmlns:a14="http://schemas.microsoft.com/office/drawing/2010/main" val="0"/>
              </a:ext>
            </a:extLst>
          </a:blip>
          <a:srcRect l="21898" t="6209" r="24605" b="6711"/>
          <a:stretch>
            <a:fillRect/>
          </a:stretch>
        </p:blipFill>
        <p:spPr bwMode="auto">
          <a:xfrm>
            <a:off x="7687866" y="3108722"/>
            <a:ext cx="136922" cy="479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0" name="Straight Connector 64">
            <a:extLst>
              <a:ext uri="{FF2B5EF4-FFF2-40B4-BE49-F238E27FC236}">
                <a16:creationId xmlns:a16="http://schemas.microsoft.com/office/drawing/2014/main" id="{AC71BAF9-C677-401A-B8C9-4035FED8DCAD}"/>
              </a:ext>
            </a:extLst>
          </p:cNvPr>
          <p:cNvCxnSpPr>
            <a:cxnSpLocks noChangeShapeType="1"/>
          </p:cNvCxnSpPr>
          <p:nvPr/>
        </p:nvCxnSpPr>
        <p:spPr bwMode="auto">
          <a:xfrm flipV="1">
            <a:off x="2690812" y="3762376"/>
            <a:ext cx="6521054" cy="4763"/>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pic>
        <p:nvPicPr>
          <p:cNvPr id="21" name="image1.png">
            <a:extLst>
              <a:ext uri="{FF2B5EF4-FFF2-40B4-BE49-F238E27FC236}">
                <a16:creationId xmlns:a16="http://schemas.microsoft.com/office/drawing/2014/main" id="{F324AE74-C63C-4849-B9EC-4A23BAD9A074}"/>
              </a:ext>
            </a:extLst>
          </p:cNvPr>
          <p:cNvPicPr/>
          <p:nvPr/>
        </p:nvPicPr>
        <p:blipFill rotWithShape="1">
          <a:blip r:embed="rId5" cstate="print"/>
          <a:srcRect l="-1451" r="39214"/>
          <a:stretch/>
        </p:blipFill>
        <p:spPr bwMode="auto">
          <a:xfrm rot="5400000">
            <a:off x="4811900" y="3136781"/>
            <a:ext cx="1026968" cy="1255526"/>
          </a:xfrm>
          <a:prstGeom prst="round1Rect">
            <a:avLst/>
          </a:prstGeom>
          <a:ln>
            <a:noFill/>
          </a:ln>
          <a:extLst>
            <a:ext uri="{53640926-AAD7-44D8-BBD7-CCE9431645EC}">
              <a14:shadowObscured xmlns:a14="http://schemas.microsoft.com/office/drawing/2010/main"/>
            </a:ext>
          </a:extLst>
        </p:spPr>
      </p:pic>
      <p:pic>
        <p:nvPicPr>
          <p:cNvPr id="22" name="image1.png">
            <a:extLst>
              <a:ext uri="{FF2B5EF4-FFF2-40B4-BE49-F238E27FC236}">
                <a16:creationId xmlns:a16="http://schemas.microsoft.com/office/drawing/2014/main" id="{662CDA62-E3D0-4C00-B67D-1E7B9AF843E8}"/>
              </a:ext>
            </a:extLst>
          </p:cNvPr>
          <p:cNvPicPr/>
          <p:nvPr/>
        </p:nvPicPr>
        <p:blipFill rotWithShape="1">
          <a:blip r:embed="rId5" cstate="print"/>
          <a:srcRect l="-1451" r="39214"/>
          <a:stretch/>
        </p:blipFill>
        <p:spPr bwMode="auto">
          <a:xfrm rot="16200000">
            <a:off x="8006847" y="3123688"/>
            <a:ext cx="1028700" cy="1335326"/>
          </a:xfrm>
          <a:prstGeom prst="round1Rect">
            <a:avLst/>
          </a:prstGeom>
          <a:ln>
            <a:noFill/>
          </a:ln>
          <a:extLst>
            <a:ext uri="{53640926-AAD7-44D8-BBD7-CCE9431645EC}">
              <a14:shadowObscured xmlns:a14="http://schemas.microsoft.com/office/drawing/2010/main"/>
            </a:ext>
          </a:extLst>
        </p:spPr>
      </p:pic>
      <p:sp>
        <p:nvSpPr>
          <p:cNvPr id="23" name="TextBox 22">
            <a:extLst>
              <a:ext uri="{FF2B5EF4-FFF2-40B4-BE49-F238E27FC236}">
                <a16:creationId xmlns:a16="http://schemas.microsoft.com/office/drawing/2014/main" id="{58C04732-7B96-46F8-AEED-AF0F4D60E598}"/>
              </a:ext>
            </a:extLst>
          </p:cNvPr>
          <p:cNvSpPr txBox="1"/>
          <p:nvPr/>
        </p:nvSpPr>
        <p:spPr>
          <a:xfrm>
            <a:off x="4104086" y="3642124"/>
            <a:ext cx="292894" cy="369332"/>
          </a:xfrm>
          <a:prstGeom prst="rect">
            <a:avLst/>
          </a:prstGeom>
          <a:solidFill>
            <a:schemeClr val="tx1"/>
          </a:solidFill>
          <a:ln w="28575">
            <a:solidFill>
              <a:schemeClr val="accent4"/>
            </a:solidFill>
          </a:ln>
        </p:spPr>
        <p:txBody>
          <a:bodyPr>
            <a:spAutoFit/>
          </a:bodyPr>
          <a:lstStyle/>
          <a:p>
            <a:pPr algn="ctr" eaLnBrk="0" fontAlgn="base" hangingPunct="0">
              <a:spcBef>
                <a:spcPct val="0"/>
              </a:spcBef>
              <a:spcAft>
                <a:spcPct val="0"/>
              </a:spcAft>
              <a:defRPr/>
            </a:pPr>
            <a:r>
              <a:rPr lang="en-US" b="1" dirty="0">
                <a:solidFill>
                  <a:srgbClr val="FFFF00"/>
                </a:solidFill>
                <a:latin typeface="Arial" panose="020B0604020202020204" pitchFamily="34" charset="0"/>
                <a:cs typeface="Arial" panose="020B0604020202020204" pitchFamily="34" charset="0"/>
              </a:rPr>
              <a:t>K</a:t>
            </a:r>
            <a:endParaRPr lang="en-US" b="1" dirty="0">
              <a:solidFill>
                <a:srgbClr val="000000"/>
              </a:solidFill>
              <a:latin typeface="Arial" panose="020B0604020202020204" pitchFamily="34" charset="0"/>
              <a:cs typeface="Arial" panose="020B0604020202020204" pitchFamily="34" charset="0"/>
            </a:endParaRPr>
          </a:p>
        </p:txBody>
      </p:sp>
      <p:cxnSp>
        <p:nvCxnSpPr>
          <p:cNvPr id="24" name="Straight Connector 62">
            <a:extLst>
              <a:ext uri="{FF2B5EF4-FFF2-40B4-BE49-F238E27FC236}">
                <a16:creationId xmlns:a16="http://schemas.microsoft.com/office/drawing/2014/main" id="{184EE9AB-1C6C-486E-83C5-7A7753E6F186}"/>
              </a:ext>
            </a:extLst>
          </p:cNvPr>
          <p:cNvCxnSpPr>
            <a:cxnSpLocks noChangeShapeType="1"/>
          </p:cNvCxnSpPr>
          <p:nvPr/>
        </p:nvCxnSpPr>
        <p:spPr bwMode="auto">
          <a:xfrm rot="21540000" flipH="1">
            <a:off x="5992416" y="3595689"/>
            <a:ext cx="3572" cy="363141"/>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25" name="Straight Connector 62">
            <a:extLst>
              <a:ext uri="{FF2B5EF4-FFF2-40B4-BE49-F238E27FC236}">
                <a16:creationId xmlns:a16="http://schemas.microsoft.com/office/drawing/2014/main" id="{D3C8AF9E-8DF9-41BD-8DF4-8ADBF187FDB3}"/>
              </a:ext>
            </a:extLst>
          </p:cNvPr>
          <p:cNvCxnSpPr>
            <a:cxnSpLocks noChangeShapeType="1"/>
          </p:cNvCxnSpPr>
          <p:nvPr/>
        </p:nvCxnSpPr>
        <p:spPr bwMode="auto">
          <a:xfrm>
            <a:off x="6012657" y="3599262"/>
            <a:ext cx="4763" cy="348853"/>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26" name="Straight Connector 61">
            <a:extLst>
              <a:ext uri="{FF2B5EF4-FFF2-40B4-BE49-F238E27FC236}">
                <a16:creationId xmlns:a16="http://schemas.microsoft.com/office/drawing/2014/main" id="{5701D5FA-35A6-4FD1-A3E7-150258B8CAF4}"/>
              </a:ext>
            </a:extLst>
          </p:cNvPr>
          <p:cNvCxnSpPr>
            <a:cxnSpLocks noChangeShapeType="1"/>
          </p:cNvCxnSpPr>
          <p:nvPr/>
        </p:nvCxnSpPr>
        <p:spPr bwMode="auto">
          <a:xfrm flipV="1">
            <a:off x="6061472" y="3620693"/>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27" name="Straight Connector 61">
            <a:extLst>
              <a:ext uri="{FF2B5EF4-FFF2-40B4-BE49-F238E27FC236}">
                <a16:creationId xmlns:a16="http://schemas.microsoft.com/office/drawing/2014/main" id="{FE95AF27-A458-42F7-862D-A5C03E4ED5A8}"/>
              </a:ext>
            </a:extLst>
          </p:cNvPr>
          <p:cNvCxnSpPr>
            <a:cxnSpLocks noChangeShapeType="1"/>
          </p:cNvCxnSpPr>
          <p:nvPr/>
        </p:nvCxnSpPr>
        <p:spPr bwMode="auto">
          <a:xfrm flipV="1">
            <a:off x="6038850" y="3620693"/>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28" name="Straight Connector 62">
            <a:extLst>
              <a:ext uri="{FF2B5EF4-FFF2-40B4-BE49-F238E27FC236}">
                <a16:creationId xmlns:a16="http://schemas.microsoft.com/office/drawing/2014/main" id="{5B0C074A-6F86-4FD1-BB55-E04B0E6E597D}"/>
              </a:ext>
            </a:extLst>
          </p:cNvPr>
          <p:cNvCxnSpPr>
            <a:cxnSpLocks noChangeShapeType="1"/>
          </p:cNvCxnSpPr>
          <p:nvPr/>
        </p:nvCxnSpPr>
        <p:spPr bwMode="auto">
          <a:xfrm>
            <a:off x="7824788" y="3595685"/>
            <a:ext cx="0" cy="354811"/>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29" name="Straight Connector 61">
            <a:extLst>
              <a:ext uri="{FF2B5EF4-FFF2-40B4-BE49-F238E27FC236}">
                <a16:creationId xmlns:a16="http://schemas.microsoft.com/office/drawing/2014/main" id="{403857E3-DED3-459C-B699-7683461B4FAD}"/>
              </a:ext>
            </a:extLst>
          </p:cNvPr>
          <p:cNvCxnSpPr>
            <a:cxnSpLocks noChangeShapeType="1"/>
          </p:cNvCxnSpPr>
          <p:nvPr/>
        </p:nvCxnSpPr>
        <p:spPr bwMode="auto">
          <a:xfrm flipV="1">
            <a:off x="7783116" y="3614740"/>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31" name="Straight Connector 61">
            <a:extLst>
              <a:ext uri="{FF2B5EF4-FFF2-40B4-BE49-F238E27FC236}">
                <a16:creationId xmlns:a16="http://schemas.microsoft.com/office/drawing/2014/main" id="{B9E87771-69CE-462E-AF9F-4F2083E6A859}"/>
              </a:ext>
            </a:extLst>
          </p:cNvPr>
          <p:cNvCxnSpPr>
            <a:cxnSpLocks noChangeShapeType="1"/>
          </p:cNvCxnSpPr>
          <p:nvPr/>
        </p:nvCxnSpPr>
        <p:spPr bwMode="auto">
          <a:xfrm flipV="1">
            <a:off x="7756922" y="3614740"/>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32" name="Straight Connector 62">
            <a:extLst>
              <a:ext uri="{FF2B5EF4-FFF2-40B4-BE49-F238E27FC236}">
                <a16:creationId xmlns:a16="http://schemas.microsoft.com/office/drawing/2014/main" id="{1DC34C4C-ED68-449E-B8B1-26DD6AF0D7F1}"/>
              </a:ext>
            </a:extLst>
          </p:cNvPr>
          <p:cNvCxnSpPr>
            <a:cxnSpLocks noChangeShapeType="1"/>
          </p:cNvCxnSpPr>
          <p:nvPr/>
        </p:nvCxnSpPr>
        <p:spPr bwMode="auto">
          <a:xfrm>
            <a:off x="7803359" y="3599262"/>
            <a:ext cx="0" cy="359572"/>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35" name="Straight Connector 50">
            <a:extLst>
              <a:ext uri="{FF2B5EF4-FFF2-40B4-BE49-F238E27FC236}">
                <a16:creationId xmlns:a16="http://schemas.microsoft.com/office/drawing/2014/main" id="{B2012F46-8349-4390-AFA2-320D3162C869}"/>
              </a:ext>
            </a:extLst>
          </p:cNvPr>
          <p:cNvCxnSpPr>
            <a:cxnSpLocks noChangeShapeType="1"/>
          </p:cNvCxnSpPr>
          <p:nvPr/>
        </p:nvCxnSpPr>
        <p:spPr bwMode="auto">
          <a:xfrm>
            <a:off x="2690814" y="4400550"/>
            <a:ext cx="6744891" cy="0"/>
          </a:xfrm>
          <a:prstGeom prst="line">
            <a:avLst/>
          </a:prstGeom>
          <a:noFill/>
          <a:ln w="215900" cmpd="tri" algn="ctr">
            <a:solidFill>
              <a:srgbClr val="002060"/>
            </a:solidFill>
            <a:round/>
            <a:headEnd/>
            <a:tailEnd/>
          </a:ln>
          <a:extLst>
            <a:ext uri="{909E8E84-426E-40DD-AFC4-6F175D3DCCD1}">
              <a14:hiddenFill xmlns:a14="http://schemas.microsoft.com/office/drawing/2010/main">
                <a:noFill/>
              </a14:hiddenFill>
            </a:ext>
          </a:extLst>
        </p:spPr>
      </p:cxnSp>
      <p:sp>
        <p:nvSpPr>
          <p:cNvPr id="36" name="Line 5">
            <a:extLst>
              <a:ext uri="{FF2B5EF4-FFF2-40B4-BE49-F238E27FC236}">
                <a16:creationId xmlns:a16="http://schemas.microsoft.com/office/drawing/2014/main" id="{58B512CD-96B1-43B7-AD90-7D28006F6EC4}"/>
              </a:ext>
            </a:extLst>
          </p:cNvPr>
          <p:cNvSpPr>
            <a:spLocks noChangeShapeType="1"/>
          </p:cNvSpPr>
          <p:nvPr/>
        </p:nvSpPr>
        <p:spPr bwMode="auto">
          <a:xfrm>
            <a:off x="5924550" y="2971800"/>
            <a:ext cx="0" cy="2686050"/>
          </a:xfrm>
          <a:prstGeom prst="line">
            <a:avLst/>
          </a:prstGeom>
          <a:noFill/>
          <a:ln w="12700" cap="sq">
            <a:solidFill>
              <a:schemeClr val="tx1"/>
            </a:solidFill>
            <a:prstDash val="dash"/>
            <a:round/>
            <a:headEnd type="none" w="sm" len="sm"/>
            <a:tailEnd type="none" w="sm" len="sm"/>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37" name="TextBox 52">
            <a:extLst>
              <a:ext uri="{FF2B5EF4-FFF2-40B4-BE49-F238E27FC236}">
                <a16:creationId xmlns:a16="http://schemas.microsoft.com/office/drawing/2014/main" id="{86CDB2C2-EA4A-451B-AB22-F478CC6CCF88}"/>
              </a:ext>
            </a:extLst>
          </p:cNvPr>
          <p:cNvSpPr txBox="1">
            <a:spLocks noChangeArrowheads="1"/>
          </p:cNvSpPr>
          <p:nvPr/>
        </p:nvSpPr>
        <p:spPr bwMode="auto">
          <a:xfrm>
            <a:off x="2936081" y="4431506"/>
            <a:ext cx="1005596"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1350" dirty="0">
                <a:latin typeface="Arial Rounded MT Bold" panose="020F0704030504030204" pitchFamily="34" charset="0"/>
              </a:rPr>
              <a:t>Side View</a:t>
            </a:r>
          </a:p>
        </p:txBody>
      </p:sp>
      <p:sp>
        <p:nvSpPr>
          <p:cNvPr id="39" name="Line 32">
            <a:extLst>
              <a:ext uri="{FF2B5EF4-FFF2-40B4-BE49-F238E27FC236}">
                <a16:creationId xmlns:a16="http://schemas.microsoft.com/office/drawing/2014/main" id="{D1B5F119-F040-4C3E-8752-42173FBD0343}"/>
              </a:ext>
            </a:extLst>
          </p:cNvPr>
          <p:cNvSpPr>
            <a:spLocks noChangeShapeType="1"/>
          </p:cNvSpPr>
          <p:nvPr/>
        </p:nvSpPr>
        <p:spPr bwMode="auto">
          <a:xfrm>
            <a:off x="2667001" y="5466017"/>
            <a:ext cx="3461147" cy="0"/>
          </a:xfrm>
          <a:prstGeom prst="line">
            <a:avLst/>
          </a:prstGeom>
          <a:noFill/>
          <a:ln w="60325">
            <a:solidFill>
              <a:schemeClr val="bg1">
                <a:lumMod val="50000"/>
              </a:schemeClr>
            </a:solidFill>
            <a:round/>
            <a:headEnd/>
            <a:tailEnd/>
          </a:ln>
        </p:spPr>
        <p:txBody>
          <a:bodyPr/>
          <a:lstStyle/>
          <a:p>
            <a:pPr eaLnBrk="0" fontAlgn="base" hangingPunct="0">
              <a:spcBef>
                <a:spcPct val="0"/>
              </a:spcBef>
              <a:spcAft>
                <a:spcPct val="0"/>
              </a:spcAft>
              <a:defRPr/>
            </a:pPr>
            <a:endParaRPr lang="en-US">
              <a:solidFill>
                <a:srgbClr val="000000"/>
              </a:solidFill>
            </a:endParaRPr>
          </a:p>
        </p:txBody>
      </p:sp>
      <p:sp>
        <p:nvSpPr>
          <p:cNvPr id="40" name="TextBox 39">
            <a:extLst>
              <a:ext uri="{FF2B5EF4-FFF2-40B4-BE49-F238E27FC236}">
                <a16:creationId xmlns:a16="http://schemas.microsoft.com/office/drawing/2014/main" id="{09276B00-95E4-42F0-B560-B0EBC2DB2043}"/>
              </a:ext>
            </a:extLst>
          </p:cNvPr>
          <p:cNvSpPr txBox="1"/>
          <p:nvPr/>
        </p:nvSpPr>
        <p:spPr>
          <a:xfrm>
            <a:off x="4705351" y="5105400"/>
            <a:ext cx="221456" cy="369332"/>
          </a:xfrm>
          <a:prstGeom prst="rect">
            <a:avLst/>
          </a:prstGeom>
          <a:solidFill>
            <a:schemeClr val="tx1"/>
          </a:solidFill>
          <a:ln w="28575">
            <a:solidFill>
              <a:schemeClr val="accent4"/>
            </a:solidFill>
          </a:ln>
        </p:spPr>
        <p:txBody>
          <a:bodyPr>
            <a:spAutoFit/>
          </a:bodyPr>
          <a:lstStyle/>
          <a:p>
            <a:pPr algn="ctr" eaLnBrk="0" fontAlgn="base" hangingPunct="0">
              <a:spcBef>
                <a:spcPct val="0"/>
              </a:spcBef>
              <a:spcAft>
                <a:spcPct val="0"/>
              </a:spcAft>
              <a:defRPr/>
            </a:pPr>
            <a:r>
              <a:rPr lang="en-US" b="1" dirty="0">
                <a:solidFill>
                  <a:srgbClr val="FFFF00"/>
                </a:solidFill>
                <a:latin typeface="Arial" panose="020B0604020202020204" pitchFamily="34" charset="0"/>
                <a:cs typeface="Arial" panose="020B0604020202020204" pitchFamily="34" charset="0"/>
              </a:rPr>
              <a:t>K</a:t>
            </a:r>
            <a:endParaRPr lang="en-US" b="1" dirty="0">
              <a:solidFill>
                <a:srgbClr val="000000"/>
              </a:solidFill>
              <a:latin typeface="Arial" panose="020B0604020202020204" pitchFamily="34" charset="0"/>
              <a:cs typeface="Arial" panose="020B0604020202020204" pitchFamily="34" charset="0"/>
            </a:endParaRPr>
          </a:p>
        </p:txBody>
      </p:sp>
      <p:sp>
        <p:nvSpPr>
          <p:cNvPr id="41" name="Line 33">
            <a:extLst>
              <a:ext uri="{FF2B5EF4-FFF2-40B4-BE49-F238E27FC236}">
                <a16:creationId xmlns:a16="http://schemas.microsoft.com/office/drawing/2014/main" id="{3098CC41-E4BB-4547-A8E7-762386356746}"/>
              </a:ext>
            </a:extLst>
          </p:cNvPr>
          <p:cNvSpPr>
            <a:spLocks noChangeShapeType="1"/>
          </p:cNvSpPr>
          <p:nvPr/>
        </p:nvSpPr>
        <p:spPr bwMode="auto">
          <a:xfrm flipV="1">
            <a:off x="6105525" y="5466017"/>
            <a:ext cx="3057525" cy="0"/>
          </a:xfrm>
          <a:prstGeom prst="line">
            <a:avLst/>
          </a:prstGeom>
          <a:noFill/>
          <a:ln w="60325">
            <a:solidFill>
              <a:schemeClr val="bg1">
                <a:lumMod val="50000"/>
              </a:schemeClr>
            </a:solidFill>
            <a:round/>
            <a:headEnd/>
            <a:tailEnd/>
          </a:ln>
        </p:spPr>
        <p:txBody>
          <a:bodyPr/>
          <a:lstStyle/>
          <a:p>
            <a:pPr eaLnBrk="0" fontAlgn="base" hangingPunct="0">
              <a:spcBef>
                <a:spcPct val="0"/>
              </a:spcBef>
              <a:spcAft>
                <a:spcPct val="0"/>
              </a:spcAft>
              <a:defRPr/>
            </a:pPr>
            <a:endParaRPr lang="en-US">
              <a:solidFill>
                <a:srgbClr val="000000"/>
              </a:solidFill>
            </a:endParaRPr>
          </a:p>
        </p:txBody>
      </p:sp>
      <p:pic>
        <p:nvPicPr>
          <p:cNvPr id="42" name="Picture 77">
            <a:extLst>
              <a:ext uri="{FF2B5EF4-FFF2-40B4-BE49-F238E27FC236}">
                <a16:creationId xmlns:a16="http://schemas.microsoft.com/office/drawing/2014/main" id="{67194BDF-D938-4DF1-9923-7704DBF1BFE8}"/>
              </a:ext>
            </a:extLst>
          </p:cNvPr>
          <p:cNvPicPr>
            <a:picLocks noChangeAspect="1"/>
          </p:cNvPicPr>
          <p:nvPr/>
        </p:nvPicPr>
        <p:blipFill>
          <a:blip r:embed="rId6">
            <a:extLst>
              <a:ext uri="{28A0092B-C50C-407E-A947-70E740481C1C}">
                <a14:useLocalDpi xmlns:a14="http://schemas.microsoft.com/office/drawing/2010/main" val="0"/>
              </a:ext>
            </a:extLst>
          </a:blip>
          <a:srcRect l="41379" t="293" r="-2" b="65733"/>
          <a:stretch>
            <a:fillRect/>
          </a:stretch>
        </p:blipFill>
        <p:spPr bwMode="auto">
          <a:xfrm>
            <a:off x="7860506" y="5049517"/>
            <a:ext cx="1297781" cy="386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Rectangle 38">
            <a:extLst>
              <a:ext uri="{FF2B5EF4-FFF2-40B4-BE49-F238E27FC236}">
                <a16:creationId xmlns:a16="http://schemas.microsoft.com/office/drawing/2014/main" id="{8D175C75-F7CA-4543-BB09-27B001C8BF06}"/>
              </a:ext>
            </a:extLst>
          </p:cNvPr>
          <p:cNvSpPr>
            <a:spLocks noChangeArrowheads="1"/>
          </p:cNvSpPr>
          <p:nvPr/>
        </p:nvSpPr>
        <p:spPr bwMode="auto">
          <a:xfrm rot="-430145">
            <a:off x="5936956" y="4875372"/>
            <a:ext cx="3518297" cy="342900"/>
          </a:xfrm>
          <a:prstGeom prst="rect">
            <a:avLst/>
          </a:prstGeom>
          <a:solidFill>
            <a:srgbClr val="00B050">
              <a:alpha val="20000"/>
            </a:srgbClr>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endParaRPr>
          </a:p>
        </p:txBody>
      </p:sp>
      <p:sp>
        <p:nvSpPr>
          <p:cNvPr id="45" name="AutoShape 39">
            <a:extLst>
              <a:ext uri="{FF2B5EF4-FFF2-40B4-BE49-F238E27FC236}">
                <a16:creationId xmlns:a16="http://schemas.microsoft.com/office/drawing/2014/main" id="{F6503D71-3D6E-4490-AFC6-B5A7A2D056BF}"/>
              </a:ext>
            </a:extLst>
          </p:cNvPr>
          <p:cNvSpPr>
            <a:spLocks noChangeArrowheads="1"/>
          </p:cNvSpPr>
          <p:nvPr/>
        </p:nvSpPr>
        <p:spPr bwMode="auto">
          <a:xfrm rot="10332321">
            <a:off x="6315090" y="4945889"/>
            <a:ext cx="2493169" cy="250031"/>
          </a:xfrm>
          <a:prstGeom prst="leftArrow">
            <a:avLst>
              <a:gd name="adj1" fmla="val 50000"/>
              <a:gd name="adj2" fmla="val 188488"/>
            </a:avLst>
          </a:prstGeom>
          <a:solidFill>
            <a:srgbClr val="00B050"/>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endParaRPr>
          </a:p>
        </p:txBody>
      </p:sp>
      <p:sp>
        <p:nvSpPr>
          <p:cNvPr id="46" name="Freeform 3">
            <a:extLst>
              <a:ext uri="{FF2B5EF4-FFF2-40B4-BE49-F238E27FC236}">
                <a16:creationId xmlns:a16="http://schemas.microsoft.com/office/drawing/2014/main" id="{926C05D4-8956-466C-B3DD-99B269E0501B}"/>
              </a:ext>
            </a:extLst>
          </p:cNvPr>
          <p:cNvSpPr>
            <a:spLocks/>
          </p:cNvSpPr>
          <p:nvPr/>
        </p:nvSpPr>
        <p:spPr bwMode="auto">
          <a:xfrm>
            <a:off x="5932886" y="1625325"/>
            <a:ext cx="3506391" cy="2201465"/>
          </a:xfrm>
          <a:custGeom>
            <a:avLst/>
            <a:gdLst>
              <a:gd name="T0" fmla="*/ 0 w 4658498"/>
              <a:gd name="T1" fmla="*/ 316809 h 3435179"/>
              <a:gd name="T2" fmla="*/ 4661744 w 4658498"/>
              <a:gd name="T3" fmla="*/ 0 h 3435179"/>
              <a:gd name="T4" fmla="*/ 4674142 w 4658498"/>
              <a:gd name="T5" fmla="*/ 2935760 h 3435179"/>
              <a:gd name="T6" fmla="*/ 0 w 4658498"/>
              <a:gd name="T7" fmla="*/ 2608391 h 3435179"/>
              <a:gd name="T8" fmla="*/ 0 w 4658498"/>
              <a:gd name="T9" fmla="*/ 316809 h 343517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658498" h="3435179">
                <a:moveTo>
                  <a:pt x="0" y="370703"/>
                </a:moveTo>
                <a:lnTo>
                  <a:pt x="4646141" y="0"/>
                </a:lnTo>
                <a:lnTo>
                  <a:pt x="4658498" y="3435179"/>
                </a:lnTo>
                <a:lnTo>
                  <a:pt x="0" y="3052119"/>
                </a:lnTo>
                <a:lnTo>
                  <a:pt x="0" y="370703"/>
                </a:lnTo>
                <a:close/>
              </a:path>
            </a:pathLst>
          </a:custGeom>
          <a:solidFill>
            <a:srgbClr val="00B0F0">
              <a:alpha val="20000"/>
            </a:srgbClr>
          </a:solidFill>
          <a:ln w="9525" cap="flat" cmpd="sng" algn="ctr">
            <a:solidFill>
              <a:schemeClr val="tx1"/>
            </a:solidFill>
            <a:prstDash val="solid"/>
            <a:round/>
            <a:headEnd type="none" w="med" len="med"/>
            <a:tailEnd type="none" w="med" len="med"/>
          </a:ln>
        </p:spPr>
        <p:txBody>
          <a:bodyPr/>
          <a:lstStyle/>
          <a:p>
            <a:pPr eaLnBrk="0" fontAlgn="base" hangingPunct="0">
              <a:spcBef>
                <a:spcPct val="0"/>
              </a:spcBef>
              <a:spcAft>
                <a:spcPct val="0"/>
              </a:spcAft>
            </a:pPr>
            <a:endParaRPr lang="en-US" dirty="0">
              <a:solidFill>
                <a:srgbClr val="000000"/>
              </a:solidFill>
            </a:endParaRPr>
          </a:p>
        </p:txBody>
      </p:sp>
      <p:sp>
        <p:nvSpPr>
          <p:cNvPr id="47" name="TextBox 45">
            <a:extLst>
              <a:ext uri="{FF2B5EF4-FFF2-40B4-BE49-F238E27FC236}">
                <a16:creationId xmlns:a16="http://schemas.microsoft.com/office/drawing/2014/main" id="{4B64F10B-74C3-497B-8F31-427E515C17B8}"/>
              </a:ext>
            </a:extLst>
          </p:cNvPr>
          <p:cNvSpPr txBox="1">
            <a:spLocks noChangeArrowheads="1"/>
          </p:cNvSpPr>
          <p:nvPr/>
        </p:nvSpPr>
        <p:spPr bwMode="auto">
          <a:xfrm>
            <a:off x="6362702" y="5544433"/>
            <a:ext cx="28765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0" fontAlgn="base" hangingPunct="0">
              <a:spcBef>
                <a:spcPct val="0"/>
              </a:spcBef>
              <a:spcAft>
                <a:spcPct val="0"/>
              </a:spcAft>
            </a:pPr>
            <a:r>
              <a:rPr lang="en-US" altLang="en-US" sz="1200" dirty="0">
                <a:solidFill>
                  <a:srgbClr val="FF0000"/>
                </a:solidFill>
                <a:latin typeface="Arial Rounded MT Bold" panose="020F0704030504030204" pitchFamily="34" charset="0"/>
              </a:rPr>
              <a:t>Nothing can penetrate the RPZ until permission is given by ATC</a:t>
            </a:r>
          </a:p>
        </p:txBody>
      </p:sp>
    </p:spTree>
    <p:extLst>
      <p:ext uri="{BB962C8B-B14F-4D97-AF65-F5344CB8AC3E}">
        <p14:creationId xmlns:p14="http://schemas.microsoft.com/office/powerpoint/2010/main" val="4146636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Overview of RSAs and ILSs </a:t>
            </a:r>
          </a:p>
        </p:txBody>
      </p:sp>
      <p:pic>
        <p:nvPicPr>
          <p:cNvPr id="4" name="Picture 3" descr="Diagram&#10;&#10;Description automatically generated">
            <a:extLst>
              <a:ext uri="{FF2B5EF4-FFF2-40B4-BE49-F238E27FC236}">
                <a16:creationId xmlns:a16="http://schemas.microsoft.com/office/drawing/2014/main" id="{155A2E6B-C63C-4A6F-A034-BE8E59A920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61038" y="219456"/>
            <a:ext cx="4426700" cy="6419088"/>
          </a:xfrm>
          <a:prstGeom prst="rect">
            <a:avLst/>
          </a:prstGeom>
        </p:spPr>
      </p:pic>
      <p:sp>
        <p:nvSpPr>
          <p:cNvPr id="9" name="Rectangle 41">
            <a:extLst>
              <a:ext uri="{FF2B5EF4-FFF2-40B4-BE49-F238E27FC236}">
                <a16:creationId xmlns:a16="http://schemas.microsoft.com/office/drawing/2014/main" id="{C59D2A28-02BC-4966-95D9-E1F3683D8973}"/>
              </a:ext>
            </a:extLst>
          </p:cNvPr>
          <p:cNvSpPr>
            <a:spLocks noChangeArrowheads="1"/>
          </p:cNvSpPr>
          <p:nvPr/>
        </p:nvSpPr>
        <p:spPr bwMode="auto">
          <a:xfrm rot="1739043">
            <a:off x="6349129" y="2235400"/>
            <a:ext cx="212086" cy="2720773"/>
          </a:xfrm>
          <a:prstGeom prst="rect">
            <a:avLst/>
          </a:prstGeom>
          <a:solidFill>
            <a:srgbClr val="FF0000">
              <a:alpha val="37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0" name="Rectangle 41">
            <a:extLst>
              <a:ext uri="{FF2B5EF4-FFF2-40B4-BE49-F238E27FC236}">
                <a16:creationId xmlns:a16="http://schemas.microsoft.com/office/drawing/2014/main" id="{EA5E9B68-DF91-48DF-BC87-A1040145903A}"/>
              </a:ext>
            </a:extLst>
          </p:cNvPr>
          <p:cNvSpPr>
            <a:spLocks noChangeArrowheads="1"/>
          </p:cNvSpPr>
          <p:nvPr/>
        </p:nvSpPr>
        <p:spPr bwMode="auto">
          <a:xfrm rot="1739043">
            <a:off x="7015595" y="2519447"/>
            <a:ext cx="133552" cy="461963"/>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1" name="Rectangle 41">
            <a:extLst>
              <a:ext uri="{FF2B5EF4-FFF2-40B4-BE49-F238E27FC236}">
                <a16:creationId xmlns:a16="http://schemas.microsoft.com/office/drawing/2014/main" id="{C32F3147-BA26-44C4-BEE5-BCC7697AD77A}"/>
              </a:ext>
            </a:extLst>
          </p:cNvPr>
          <p:cNvSpPr>
            <a:spLocks noChangeArrowheads="1"/>
          </p:cNvSpPr>
          <p:nvPr/>
        </p:nvSpPr>
        <p:spPr bwMode="auto">
          <a:xfrm rot="1739043">
            <a:off x="6006166" y="4369477"/>
            <a:ext cx="143082" cy="461962"/>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2" name="Rectangle 11">
            <a:extLst>
              <a:ext uri="{FF2B5EF4-FFF2-40B4-BE49-F238E27FC236}">
                <a16:creationId xmlns:a16="http://schemas.microsoft.com/office/drawing/2014/main" id="{66646C2A-D06D-49DB-B82C-93D7EBBAE65F}"/>
              </a:ext>
            </a:extLst>
          </p:cNvPr>
          <p:cNvSpPr/>
          <p:nvPr/>
        </p:nvSpPr>
        <p:spPr bwMode="auto">
          <a:xfrm>
            <a:off x="2100187" y="2565441"/>
            <a:ext cx="2971800" cy="381000"/>
          </a:xfrm>
          <a:prstGeom prst="rect">
            <a:avLst/>
          </a:prstGeom>
          <a:solidFill>
            <a:srgbClr val="FF0000">
              <a:alpha val="30000"/>
            </a:srgbClr>
          </a:solidFill>
          <a:ln>
            <a:solidFill>
              <a:srgbClr val="C00000"/>
            </a:solidFill>
            <a:headEnd/>
            <a:tailEnd/>
          </a:ln>
        </p:spPr>
        <p:style>
          <a:lnRef idx="2">
            <a:schemeClr val="accent2"/>
          </a:lnRef>
          <a:fillRef idx="1">
            <a:schemeClr val="lt1"/>
          </a:fillRef>
          <a:effectRef idx="0">
            <a:schemeClr val="accent2"/>
          </a:effectRef>
          <a:fontRef idx="minor">
            <a:schemeClr val="dk1"/>
          </a:fontRef>
        </p:style>
        <p:txBody>
          <a:bodyPr anchor="ctr"/>
          <a:lstStyle/>
          <a:p>
            <a:pPr algn="ctr" eaLnBrk="0" hangingPunct="0">
              <a:lnSpc>
                <a:spcPct val="120000"/>
              </a:lnSpc>
              <a:defRPr/>
            </a:pPr>
            <a:r>
              <a:rPr lang="en-US" sz="2000" dirty="0">
                <a:solidFill>
                  <a:srgbClr val="000000"/>
                </a:solidFill>
                <a:latin typeface="Arial Rounded MT Bold" pitchFamily="34" charset="0"/>
              </a:rPr>
              <a:t>Runway Safety Areas</a:t>
            </a:r>
          </a:p>
        </p:txBody>
      </p:sp>
      <p:sp>
        <p:nvSpPr>
          <p:cNvPr id="13" name="Rectangle 12">
            <a:extLst>
              <a:ext uri="{FF2B5EF4-FFF2-40B4-BE49-F238E27FC236}">
                <a16:creationId xmlns:a16="http://schemas.microsoft.com/office/drawing/2014/main" id="{C9101A70-2C4C-4673-AEB6-3DF521EB53C3}"/>
              </a:ext>
            </a:extLst>
          </p:cNvPr>
          <p:cNvSpPr/>
          <p:nvPr/>
        </p:nvSpPr>
        <p:spPr bwMode="auto">
          <a:xfrm>
            <a:off x="2100187" y="3196431"/>
            <a:ext cx="2971800" cy="381000"/>
          </a:xfrm>
          <a:prstGeom prst="rect">
            <a:avLst/>
          </a:prstGeom>
          <a:solidFill>
            <a:srgbClr val="FF9900">
              <a:alpha val="70000"/>
            </a:srgbClr>
          </a:solidFill>
          <a:ln>
            <a:solidFill>
              <a:srgbClr val="CC6600"/>
            </a:solidFill>
            <a:headEnd/>
            <a:tailEnd/>
          </a:ln>
        </p:spPr>
        <p:style>
          <a:lnRef idx="2">
            <a:schemeClr val="accent2"/>
          </a:lnRef>
          <a:fillRef idx="1">
            <a:schemeClr val="lt1"/>
          </a:fillRef>
          <a:effectRef idx="0">
            <a:schemeClr val="accent2"/>
          </a:effectRef>
          <a:fontRef idx="minor">
            <a:schemeClr val="dk1"/>
          </a:fontRef>
        </p:style>
        <p:txBody>
          <a:bodyPr anchor="ctr"/>
          <a:lstStyle/>
          <a:p>
            <a:pPr algn="ctr" eaLnBrk="0" hangingPunct="0">
              <a:lnSpc>
                <a:spcPct val="120000"/>
              </a:lnSpc>
              <a:defRPr/>
            </a:pPr>
            <a:r>
              <a:rPr lang="en-US" sz="2000" dirty="0">
                <a:solidFill>
                  <a:srgbClr val="000000"/>
                </a:solidFill>
                <a:latin typeface="Arial Rounded MT Bold" pitchFamily="34" charset="0"/>
              </a:rPr>
              <a:t>ILS Critical Areas</a:t>
            </a:r>
          </a:p>
        </p:txBody>
      </p:sp>
      <p:sp>
        <p:nvSpPr>
          <p:cNvPr id="14" name="Rectangle 44">
            <a:extLst>
              <a:ext uri="{FF2B5EF4-FFF2-40B4-BE49-F238E27FC236}">
                <a16:creationId xmlns:a16="http://schemas.microsoft.com/office/drawing/2014/main" id="{A6B07279-E88D-4D07-9872-00A13C748799}"/>
              </a:ext>
            </a:extLst>
          </p:cNvPr>
          <p:cNvSpPr>
            <a:spLocks noChangeArrowheads="1"/>
          </p:cNvSpPr>
          <p:nvPr/>
        </p:nvSpPr>
        <p:spPr bwMode="auto">
          <a:xfrm rot="1739043">
            <a:off x="7364017" y="1750758"/>
            <a:ext cx="169094" cy="3220325"/>
          </a:xfrm>
          <a:prstGeom prst="rect">
            <a:avLst/>
          </a:prstGeom>
          <a:solidFill>
            <a:srgbClr val="FF0000">
              <a:alpha val="41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5" name="Rectangle 41">
            <a:extLst>
              <a:ext uri="{FF2B5EF4-FFF2-40B4-BE49-F238E27FC236}">
                <a16:creationId xmlns:a16="http://schemas.microsoft.com/office/drawing/2014/main" id="{1ABC3A1A-4088-4407-A2A6-4E7C0B419ACF}"/>
              </a:ext>
            </a:extLst>
          </p:cNvPr>
          <p:cNvSpPr>
            <a:spLocks noChangeArrowheads="1"/>
          </p:cNvSpPr>
          <p:nvPr/>
        </p:nvSpPr>
        <p:spPr bwMode="auto">
          <a:xfrm rot="1739043">
            <a:off x="7877189" y="1886622"/>
            <a:ext cx="144546" cy="461665"/>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6" name="Rectangle 45">
            <a:extLst>
              <a:ext uri="{FF2B5EF4-FFF2-40B4-BE49-F238E27FC236}">
                <a16:creationId xmlns:a16="http://schemas.microsoft.com/office/drawing/2014/main" id="{374E1B9C-AAC5-4E59-81E4-216C3574CFF9}"/>
              </a:ext>
            </a:extLst>
          </p:cNvPr>
          <p:cNvSpPr>
            <a:spLocks noChangeArrowheads="1"/>
          </p:cNvSpPr>
          <p:nvPr/>
        </p:nvSpPr>
        <p:spPr bwMode="auto">
          <a:xfrm rot="1705861">
            <a:off x="8497106" y="2068097"/>
            <a:ext cx="171362" cy="2359031"/>
          </a:xfrm>
          <a:prstGeom prst="rect">
            <a:avLst/>
          </a:prstGeom>
          <a:solidFill>
            <a:srgbClr val="FF0000">
              <a:alpha val="50000"/>
            </a:srgbClr>
          </a:solidFill>
          <a:ln w="9525" algn="ctr">
            <a:noFill/>
            <a:miter lim="800000"/>
            <a:headEnd/>
            <a:tailEnd/>
          </a:ln>
          <a:effectLst/>
          <a:scene3d>
            <a:camera prst="orthographicFront">
              <a:rot lat="0" lon="0" rev="0"/>
            </a:camera>
            <a:lightRig rig="threePt" dir="t"/>
          </a:scene3d>
        </p:spPr>
        <p:txBody>
          <a:bodyPr wrap="square" anchor="ctr">
            <a:spAutoFit/>
          </a:bodyPr>
          <a:lstStyle/>
          <a:p>
            <a:pPr eaLnBrk="0" hangingPunct="0">
              <a:defRPr/>
            </a:pPr>
            <a:endParaRPr lang="en-US" sz="2400">
              <a:solidFill>
                <a:srgbClr val="000000"/>
              </a:solidFill>
            </a:endParaRPr>
          </a:p>
        </p:txBody>
      </p:sp>
      <p:sp>
        <p:nvSpPr>
          <p:cNvPr id="17" name="Rectangle 46">
            <a:extLst>
              <a:ext uri="{FF2B5EF4-FFF2-40B4-BE49-F238E27FC236}">
                <a16:creationId xmlns:a16="http://schemas.microsoft.com/office/drawing/2014/main" id="{78D9AFA4-ADB2-450E-8646-26C8C1F59F3B}"/>
              </a:ext>
            </a:extLst>
          </p:cNvPr>
          <p:cNvSpPr>
            <a:spLocks noChangeArrowheads="1"/>
          </p:cNvSpPr>
          <p:nvPr/>
        </p:nvSpPr>
        <p:spPr bwMode="auto">
          <a:xfrm rot="1744596">
            <a:off x="8583160" y="2770079"/>
            <a:ext cx="152345" cy="2820646"/>
          </a:xfrm>
          <a:prstGeom prst="rect">
            <a:avLst/>
          </a:prstGeom>
          <a:solidFill>
            <a:srgbClr val="FF0000">
              <a:alpha val="41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20" name="Rectangle 43">
            <a:extLst>
              <a:ext uri="{FF2B5EF4-FFF2-40B4-BE49-F238E27FC236}">
                <a16:creationId xmlns:a16="http://schemas.microsoft.com/office/drawing/2014/main" id="{2E79D35C-5F05-4FD9-BF0E-565E59FD9F8F}"/>
              </a:ext>
            </a:extLst>
          </p:cNvPr>
          <p:cNvSpPr>
            <a:spLocks noChangeArrowheads="1"/>
          </p:cNvSpPr>
          <p:nvPr/>
        </p:nvSpPr>
        <p:spPr bwMode="auto">
          <a:xfrm rot="5400000">
            <a:off x="8315663" y="3774223"/>
            <a:ext cx="229725" cy="2355635"/>
          </a:xfrm>
          <a:prstGeom prst="rect">
            <a:avLst/>
          </a:prstGeom>
          <a:solidFill>
            <a:srgbClr val="FF0000">
              <a:alpha val="42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21" name="Rectangle 42">
            <a:extLst>
              <a:ext uri="{FF2B5EF4-FFF2-40B4-BE49-F238E27FC236}">
                <a16:creationId xmlns:a16="http://schemas.microsoft.com/office/drawing/2014/main" id="{4B8D1C33-2A5B-45DA-8BF2-7CCAFD5B1C13}"/>
              </a:ext>
            </a:extLst>
          </p:cNvPr>
          <p:cNvSpPr>
            <a:spLocks noChangeArrowheads="1"/>
          </p:cNvSpPr>
          <p:nvPr/>
        </p:nvSpPr>
        <p:spPr bwMode="auto">
          <a:xfrm rot="5274375">
            <a:off x="8264187" y="2091533"/>
            <a:ext cx="167963" cy="2427181"/>
          </a:xfrm>
          <a:prstGeom prst="rect">
            <a:avLst/>
          </a:prstGeom>
          <a:solidFill>
            <a:srgbClr val="FF0000">
              <a:alpha val="41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22" name="Rectangle 41">
            <a:extLst>
              <a:ext uri="{FF2B5EF4-FFF2-40B4-BE49-F238E27FC236}">
                <a16:creationId xmlns:a16="http://schemas.microsoft.com/office/drawing/2014/main" id="{BB8CDA0B-D4E2-4BF8-83D8-9F870D1445ED}"/>
              </a:ext>
            </a:extLst>
          </p:cNvPr>
          <p:cNvSpPr>
            <a:spLocks noChangeArrowheads="1"/>
          </p:cNvSpPr>
          <p:nvPr/>
        </p:nvSpPr>
        <p:spPr bwMode="auto">
          <a:xfrm rot="1739043">
            <a:off x="9387519" y="2786370"/>
            <a:ext cx="88900" cy="461963"/>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23" name="Rectangle 41">
            <a:extLst>
              <a:ext uri="{FF2B5EF4-FFF2-40B4-BE49-F238E27FC236}">
                <a16:creationId xmlns:a16="http://schemas.microsoft.com/office/drawing/2014/main" id="{4B9606EE-803F-43E9-9916-4D461DA56CA8}"/>
              </a:ext>
            </a:extLst>
          </p:cNvPr>
          <p:cNvSpPr>
            <a:spLocks noChangeArrowheads="1"/>
          </p:cNvSpPr>
          <p:nvPr/>
        </p:nvSpPr>
        <p:spPr bwMode="auto">
          <a:xfrm rot="5173520">
            <a:off x="9369459" y="3157734"/>
            <a:ext cx="93768" cy="461665"/>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Tree>
    <p:extLst>
      <p:ext uri="{BB962C8B-B14F-4D97-AF65-F5344CB8AC3E}">
        <p14:creationId xmlns:p14="http://schemas.microsoft.com/office/powerpoint/2010/main" val="884948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fade">
                                      <p:cBhvr>
                                        <p:cTn id="4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P spid="20" grpId="0" animBg="1"/>
      <p:bldP spid="21" grpId="0" animBg="1"/>
      <p:bldP spid="22" grpId="0" animBg="1"/>
      <p:bldP spid="2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Markings</a:t>
            </a:r>
          </a:p>
        </p:txBody>
      </p:sp>
      <p:sp>
        <p:nvSpPr>
          <p:cNvPr id="2" name="Rectangle 1">
            <a:extLst>
              <a:ext uri="{FF2B5EF4-FFF2-40B4-BE49-F238E27FC236}">
                <a16:creationId xmlns:a16="http://schemas.microsoft.com/office/drawing/2014/main" id="{3B6A94A0-BDF2-428E-B568-518B1F0AFCD4}"/>
              </a:ext>
            </a:extLst>
          </p:cNvPr>
          <p:cNvSpPr/>
          <p:nvPr/>
        </p:nvSpPr>
        <p:spPr>
          <a:xfrm>
            <a:off x="524256" y="1485110"/>
            <a:ext cx="6096000" cy="3801041"/>
          </a:xfrm>
          <a:prstGeom prst="rect">
            <a:avLst/>
          </a:prstGeom>
        </p:spPr>
        <p:txBody>
          <a:bodyPr>
            <a:spAutoFit/>
          </a:bodyPr>
          <a:lstStyle/>
          <a:p>
            <a:pPr marL="469106" lvl="6" indent="171450">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Runway Holding Positions</a:t>
            </a:r>
          </a:p>
          <a:p>
            <a:pPr marL="469106" lvl="6" indent="171450">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Movement/Non-movement</a:t>
            </a:r>
          </a:p>
          <a:p>
            <a:pPr marL="469106" lvl="6" indent="171450">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ILS Critical Area Holding Position</a:t>
            </a:r>
          </a:p>
          <a:p>
            <a:pPr marL="469106" lvl="6" indent="171450">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spcBef>
                <a:spcPts val="450"/>
              </a:spcBef>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Taxiways</a:t>
            </a:r>
          </a:p>
          <a:p>
            <a:pPr marL="469106" lvl="6" indent="171450">
              <a:spcBef>
                <a:spcPts val="450"/>
              </a:spcBef>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spcBef>
                <a:spcPts val="450"/>
              </a:spcBef>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Geographic Position Markings</a:t>
            </a:r>
          </a:p>
          <a:p>
            <a:pPr marL="469106" lvl="6" indent="171450">
              <a:spcBef>
                <a:spcPts val="450"/>
              </a:spcBef>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spcBef>
                <a:spcPts val="450"/>
              </a:spcBef>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Runway</a:t>
            </a:r>
          </a:p>
          <a:p>
            <a:pPr marL="469106" lvl="6" indent="171450">
              <a:spcBef>
                <a:spcPts val="450"/>
              </a:spcBef>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0716615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Holding Position Marking</a:t>
            </a:r>
          </a:p>
        </p:txBody>
      </p:sp>
      <p:pic>
        <p:nvPicPr>
          <p:cNvPr id="6" name="Picture 3">
            <a:extLst>
              <a:ext uri="{FF2B5EF4-FFF2-40B4-BE49-F238E27FC236}">
                <a16:creationId xmlns:a16="http://schemas.microsoft.com/office/drawing/2014/main" id="{251B49F0-A452-4713-A1C2-A7FFEBEA2188}"/>
              </a:ext>
            </a:extLst>
          </p:cNvPr>
          <p:cNvPicPr>
            <a:picLocks noChangeAspect="1" noChangeArrowheads="1"/>
          </p:cNvPicPr>
          <p:nvPr/>
        </p:nvPicPr>
        <p:blipFill>
          <a:blip r:embed="rId3" cstate="print"/>
          <a:srcRect/>
          <a:stretch>
            <a:fillRect/>
          </a:stretch>
        </p:blipFill>
        <p:spPr bwMode="auto">
          <a:xfrm>
            <a:off x="2563996" y="1357445"/>
            <a:ext cx="6965685" cy="1381780"/>
          </a:xfrm>
          <a:prstGeom prst="rect">
            <a:avLst/>
          </a:prstGeom>
          <a:noFill/>
          <a:ln w="9525">
            <a:solidFill>
              <a:schemeClr val="tx1"/>
            </a:solidFill>
            <a:miter lim="800000"/>
            <a:headEnd/>
            <a:tailEnd/>
          </a:ln>
        </p:spPr>
      </p:pic>
      <p:sp>
        <p:nvSpPr>
          <p:cNvPr id="8" name="TextBox 7">
            <a:extLst>
              <a:ext uri="{FF2B5EF4-FFF2-40B4-BE49-F238E27FC236}">
                <a16:creationId xmlns:a16="http://schemas.microsoft.com/office/drawing/2014/main" id="{5D232E65-C42C-4F55-8C0A-F2B17C9196A3}"/>
              </a:ext>
            </a:extLst>
          </p:cNvPr>
          <p:cNvSpPr txBox="1"/>
          <p:nvPr/>
        </p:nvSpPr>
        <p:spPr>
          <a:xfrm>
            <a:off x="4251223" y="2636548"/>
            <a:ext cx="3581400"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Hold Short on This Side</a:t>
            </a:r>
          </a:p>
        </p:txBody>
      </p:sp>
      <p:pic>
        <p:nvPicPr>
          <p:cNvPr id="9" name="Picture 8" descr="Photo of hold bars">
            <a:extLst>
              <a:ext uri="{FF2B5EF4-FFF2-40B4-BE49-F238E27FC236}">
                <a16:creationId xmlns:a16="http://schemas.microsoft.com/office/drawing/2014/main" id="{E5414E71-95A9-4E8D-AD75-6C689A473E7E}"/>
              </a:ext>
            </a:extLst>
          </p:cNvPr>
          <p:cNvPicPr>
            <a:picLocks noChangeAspect="1" noChangeArrowheads="1"/>
          </p:cNvPicPr>
          <p:nvPr/>
        </p:nvPicPr>
        <p:blipFill>
          <a:blip r:embed="rId4">
            <a:lum contrast="36000"/>
            <a:extLst>
              <a:ext uri="{28A0092B-C50C-407E-A947-70E740481C1C}">
                <a14:useLocalDpi xmlns:a14="http://schemas.microsoft.com/office/drawing/2010/main" val="0"/>
              </a:ext>
            </a:extLst>
          </a:blip>
          <a:srcRect/>
          <a:stretch>
            <a:fillRect/>
          </a:stretch>
        </p:blipFill>
        <p:spPr bwMode="auto">
          <a:xfrm>
            <a:off x="2209800" y="3511597"/>
            <a:ext cx="3048000" cy="2286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4">
            <a:extLst>
              <a:ext uri="{FF2B5EF4-FFF2-40B4-BE49-F238E27FC236}">
                <a16:creationId xmlns:a16="http://schemas.microsoft.com/office/drawing/2014/main" id="{A7A33404-C0CE-428E-8D9F-6A6C5EBC6463}"/>
              </a:ext>
            </a:extLst>
          </p:cNvPr>
          <p:cNvSpPr txBox="1">
            <a:spLocks noChangeArrowheads="1"/>
          </p:cNvSpPr>
          <p:nvPr/>
        </p:nvSpPr>
        <p:spPr bwMode="auto">
          <a:xfrm>
            <a:off x="6134097" y="3484399"/>
            <a:ext cx="3924303" cy="2432003"/>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Identifies the position at which pilots and vehicle operators must hold short of a runway safety area or other protected area.</a:t>
            </a: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You must            at the holding position until given permission to cross by ATC!  </a:t>
            </a:r>
          </a:p>
        </p:txBody>
      </p:sp>
      <p:pic>
        <p:nvPicPr>
          <p:cNvPr id="11" name="Picture 10">
            <a:extLst>
              <a:ext uri="{FF2B5EF4-FFF2-40B4-BE49-F238E27FC236}">
                <a16:creationId xmlns:a16="http://schemas.microsoft.com/office/drawing/2014/main" id="{23F95CF9-9700-4C1A-A1A1-D986C2FD6BAF}"/>
              </a:ext>
            </a:extLst>
          </p:cNvPr>
          <p:cNvPicPr>
            <a:picLocks noChangeAspect="1"/>
          </p:cNvPicPr>
          <p:nvPr/>
        </p:nvPicPr>
        <p:blipFill>
          <a:blip r:embed="rId5"/>
          <a:stretch>
            <a:fillRect/>
          </a:stretch>
        </p:blipFill>
        <p:spPr>
          <a:xfrm>
            <a:off x="7323803" y="4648200"/>
            <a:ext cx="516194" cy="439994"/>
          </a:xfrm>
          <a:prstGeom prst="rect">
            <a:avLst/>
          </a:prstGeom>
        </p:spPr>
      </p:pic>
      <p:sp>
        <p:nvSpPr>
          <p:cNvPr id="12" name="TextBox 11">
            <a:extLst>
              <a:ext uri="{FF2B5EF4-FFF2-40B4-BE49-F238E27FC236}">
                <a16:creationId xmlns:a16="http://schemas.microsoft.com/office/drawing/2014/main" id="{50285DB6-B948-4B43-9FC6-6F212DF38CB9}"/>
              </a:ext>
            </a:extLst>
          </p:cNvPr>
          <p:cNvSpPr txBox="1"/>
          <p:nvPr/>
        </p:nvSpPr>
        <p:spPr>
          <a:xfrm>
            <a:off x="3543300" y="6233276"/>
            <a:ext cx="4648200"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Which side do you hold short of?</a:t>
            </a:r>
          </a:p>
        </p:txBody>
      </p:sp>
      <p:cxnSp>
        <p:nvCxnSpPr>
          <p:cNvPr id="13" name="Straight Arrow Connector 12">
            <a:extLst>
              <a:ext uri="{FF2B5EF4-FFF2-40B4-BE49-F238E27FC236}">
                <a16:creationId xmlns:a16="http://schemas.microsoft.com/office/drawing/2014/main" id="{7BD7E477-2B62-4D1F-8FEA-83CFC806FFC6}"/>
              </a:ext>
            </a:extLst>
          </p:cNvPr>
          <p:cNvCxnSpPr/>
          <p:nvPr/>
        </p:nvCxnSpPr>
        <p:spPr bwMode="auto">
          <a:xfrm flipH="1">
            <a:off x="4731657" y="3098213"/>
            <a:ext cx="1121610" cy="1769984"/>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4" name="Straight Arrow Connector 13">
            <a:extLst>
              <a:ext uri="{FF2B5EF4-FFF2-40B4-BE49-F238E27FC236}">
                <a16:creationId xmlns:a16="http://schemas.microsoft.com/office/drawing/2014/main" id="{89AEF6B0-7D70-4EB2-957A-CD9ED08722B2}"/>
              </a:ext>
            </a:extLst>
          </p:cNvPr>
          <p:cNvCxnSpPr/>
          <p:nvPr/>
        </p:nvCxnSpPr>
        <p:spPr bwMode="auto">
          <a:xfrm flipH="1" flipV="1">
            <a:off x="3873911" y="2536642"/>
            <a:ext cx="377312" cy="330739"/>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5" name="Straight Arrow Connector 14">
            <a:extLst>
              <a:ext uri="{FF2B5EF4-FFF2-40B4-BE49-F238E27FC236}">
                <a16:creationId xmlns:a16="http://schemas.microsoft.com/office/drawing/2014/main" id="{FC41C5EE-6804-403A-8FFE-F079EF158694}"/>
              </a:ext>
            </a:extLst>
          </p:cNvPr>
          <p:cNvCxnSpPr/>
          <p:nvPr/>
        </p:nvCxnSpPr>
        <p:spPr bwMode="auto">
          <a:xfrm flipV="1">
            <a:off x="7832624" y="2514600"/>
            <a:ext cx="358877" cy="352780"/>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Tree>
    <p:extLst>
      <p:ext uri="{BB962C8B-B14F-4D97-AF65-F5344CB8AC3E}">
        <p14:creationId xmlns:p14="http://schemas.microsoft.com/office/powerpoint/2010/main" val="1822244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Movement/Non-Movement Boundary Marking</a:t>
            </a:r>
          </a:p>
        </p:txBody>
      </p:sp>
      <p:pic>
        <p:nvPicPr>
          <p:cNvPr id="6" name="Picture 13">
            <a:extLst>
              <a:ext uri="{FF2B5EF4-FFF2-40B4-BE49-F238E27FC236}">
                <a16:creationId xmlns:a16="http://schemas.microsoft.com/office/drawing/2014/main" id="{483C53F1-9C21-4CF8-8E60-501E856C7CA4}"/>
              </a:ext>
            </a:extLst>
          </p:cNvPr>
          <p:cNvPicPr>
            <a:picLocks noChangeAspect="1" noChangeArrowheads="1"/>
          </p:cNvPicPr>
          <p:nvPr/>
        </p:nvPicPr>
        <p:blipFill>
          <a:blip r:embed="rId3" cstate="print"/>
          <a:srcRect/>
          <a:stretch>
            <a:fillRect/>
          </a:stretch>
        </p:blipFill>
        <p:spPr bwMode="auto">
          <a:xfrm>
            <a:off x="2725502" y="1384962"/>
            <a:ext cx="6768030" cy="696709"/>
          </a:xfrm>
          <a:prstGeom prst="rect">
            <a:avLst/>
          </a:prstGeom>
          <a:noFill/>
          <a:ln w="6350">
            <a:solidFill>
              <a:schemeClr val="tx1"/>
            </a:solidFill>
            <a:miter lim="800000"/>
            <a:headEnd/>
            <a:tailEnd/>
          </a:ln>
        </p:spPr>
      </p:pic>
      <p:sp>
        <p:nvSpPr>
          <p:cNvPr id="8" name="TextBox 7">
            <a:extLst>
              <a:ext uri="{FF2B5EF4-FFF2-40B4-BE49-F238E27FC236}">
                <a16:creationId xmlns:a16="http://schemas.microsoft.com/office/drawing/2014/main" id="{59C188BC-7DF2-472E-B910-914D9B4CD3D9}"/>
              </a:ext>
            </a:extLst>
          </p:cNvPr>
          <p:cNvSpPr txBox="1"/>
          <p:nvPr/>
        </p:nvSpPr>
        <p:spPr>
          <a:xfrm>
            <a:off x="4572689" y="2033448"/>
            <a:ext cx="3073659"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Non-movement side</a:t>
            </a:r>
          </a:p>
        </p:txBody>
      </p:sp>
      <p:sp>
        <p:nvSpPr>
          <p:cNvPr id="9" name="Rectangle 4">
            <a:extLst>
              <a:ext uri="{FF2B5EF4-FFF2-40B4-BE49-F238E27FC236}">
                <a16:creationId xmlns:a16="http://schemas.microsoft.com/office/drawing/2014/main" id="{0FA7FDD5-173F-4860-A747-2BED0382C003}"/>
              </a:ext>
            </a:extLst>
          </p:cNvPr>
          <p:cNvSpPr txBox="1">
            <a:spLocks noChangeArrowheads="1"/>
          </p:cNvSpPr>
          <p:nvPr/>
        </p:nvSpPr>
        <p:spPr bwMode="auto">
          <a:xfrm>
            <a:off x="5181600" y="2610821"/>
            <a:ext cx="5105400" cy="570084"/>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600" dirty="0">
                <a:solidFill>
                  <a:srgbClr val="FFFF00"/>
                </a:solidFill>
                <a:latin typeface="Arial Rounded MT Bold" panose="020F0704030504030204" pitchFamily="34" charset="0"/>
              </a:rPr>
              <a:t>Marks the boundary between movement and non-movement areas.</a:t>
            </a:r>
          </a:p>
          <a:p>
            <a:pPr marL="0" indent="0">
              <a:lnSpc>
                <a:spcPct val="90000"/>
              </a:lnSpc>
              <a:buNone/>
            </a:pPr>
            <a:endParaRPr lang="en-US" sz="1000" dirty="0">
              <a:solidFill>
                <a:srgbClr val="FFFF00"/>
              </a:solidFill>
              <a:latin typeface="Arial Rounded MT Bold" panose="020F0704030504030204" pitchFamily="34" charset="0"/>
            </a:endParaRPr>
          </a:p>
          <a:p>
            <a:pPr marL="0" indent="0">
              <a:buNone/>
            </a:pPr>
            <a:endParaRPr lang="en-US" sz="1600" dirty="0">
              <a:solidFill>
                <a:srgbClr val="FFFF00"/>
              </a:solidFill>
              <a:latin typeface="Arial Rounded MT Bold" panose="020F0704030504030204" pitchFamily="34" charset="0"/>
            </a:endParaRPr>
          </a:p>
          <a:p>
            <a:pPr marL="0" indent="0">
              <a:buNone/>
            </a:pPr>
            <a:endParaRPr lang="en-US" sz="1800" dirty="0">
              <a:solidFill>
                <a:srgbClr val="FFFF00"/>
              </a:solidFill>
              <a:latin typeface="Arial Rounded MT Bold" panose="020F0704030504030204" pitchFamily="34" charset="0"/>
            </a:endParaRPr>
          </a:p>
          <a:p>
            <a:pPr marL="0" indent="0">
              <a:buNone/>
            </a:pPr>
            <a:endParaRPr lang="en-US" sz="1800" dirty="0">
              <a:solidFill>
                <a:srgbClr val="FFFF00"/>
              </a:solidFill>
              <a:latin typeface="Arial Rounded MT Bold" panose="020F0704030504030204" pitchFamily="34" charset="0"/>
            </a:endParaRP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endParaRPr lang="en-US" sz="1800" dirty="0">
              <a:solidFill>
                <a:srgbClr val="FFC000"/>
              </a:solidFill>
              <a:latin typeface="Arial Rounded MT Bold" panose="020F0704030504030204" pitchFamily="34" charset="0"/>
            </a:endParaRPr>
          </a:p>
        </p:txBody>
      </p:sp>
      <p:sp>
        <p:nvSpPr>
          <p:cNvPr id="10" name="TextBox 9">
            <a:extLst>
              <a:ext uri="{FF2B5EF4-FFF2-40B4-BE49-F238E27FC236}">
                <a16:creationId xmlns:a16="http://schemas.microsoft.com/office/drawing/2014/main" id="{3AD5B4BC-336D-4202-B0F5-5A2B0342C343}"/>
              </a:ext>
            </a:extLst>
          </p:cNvPr>
          <p:cNvSpPr txBox="1"/>
          <p:nvPr/>
        </p:nvSpPr>
        <p:spPr>
          <a:xfrm>
            <a:off x="5124450" y="3391984"/>
            <a:ext cx="5219700"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Which side is the non-movement side?</a:t>
            </a:r>
          </a:p>
        </p:txBody>
      </p:sp>
      <p:pic>
        <p:nvPicPr>
          <p:cNvPr id="11" name="Picture 10">
            <a:extLst>
              <a:ext uri="{FF2B5EF4-FFF2-40B4-BE49-F238E27FC236}">
                <a16:creationId xmlns:a16="http://schemas.microsoft.com/office/drawing/2014/main" id="{84C1AE1E-D0E6-4046-9407-0FEA89D16FD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63093" y="2651062"/>
            <a:ext cx="2555610" cy="3370970"/>
          </a:xfrm>
          <a:prstGeom prst="rect">
            <a:avLst/>
          </a:prstGeom>
          <a:ln w="6350">
            <a:solidFill>
              <a:schemeClr val="tx1"/>
            </a:solidFill>
          </a:ln>
        </p:spPr>
      </p:pic>
      <p:cxnSp>
        <p:nvCxnSpPr>
          <p:cNvPr id="12" name="Straight Arrow Connector 11">
            <a:extLst>
              <a:ext uri="{FF2B5EF4-FFF2-40B4-BE49-F238E27FC236}">
                <a16:creationId xmlns:a16="http://schemas.microsoft.com/office/drawing/2014/main" id="{458CDF74-901D-4479-8E5A-235FC7DDA64D}"/>
              </a:ext>
            </a:extLst>
          </p:cNvPr>
          <p:cNvCxnSpPr/>
          <p:nvPr/>
        </p:nvCxnSpPr>
        <p:spPr bwMode="auto">
          <a:xfrm flipH="1">
            <a:off x="2590801" y="2495113"/>
            <a:ext cx="2149765" cy="1841435"/>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3" name="Straight Arrow Connector 12">
            <a:extLst>
              <a:ext uri="{FF2B5EF4-FFF2-40B4-BE49-F238E27FC236}">
                <a16:creationId xmlns:a16="http://schemas.microsoft.com/office/drawing/2014/main" id="{060B3FEF-B4E9-44A0-A818-6ABF91FA0A2F}"/>
              </a:ext>
            </a:extLst>
          </p:cNvPr>
          <p:cNvCxnSpPr/>
          <p:nvPr/>
        </p:nvCxnSpPr>
        <p:spPr bwMode="auto">
          <a:xfrm flipH="1" flipV="1">
            <a:off x="3985408" y="1877498"/>
            <a:ext cx="587280" cy="386783"/>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4" name="Straight Arrow Connector 13">
            <a:extLst>
              <a:ext uri="{FF2B5EF4-FFF2-40B4-BE49-F238E27FC236}">
                <a16:creationId xmlns:a16="http://schemas.microsoft.com/office/drawing/2014/main" id="{06229BBC-3708-4A06-88EB-FBBA059A4308}"/>
              </a:ext>
            </a:extLst>
          </p:cNvPr>
          <p:cNvCxnSpPr/>
          <p:nvPr/>
        </p:nvCxnSpPr>
        <p:spPr bwMode="auto">
          <a:xfrm flipV="1">
            <a:off x="7646347" y="1877497"/>
            <a:ext cx="629952" cy="410894"/>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Tree>
    <p:extLst>
      <p:ext uri="{BB962C8B-B14F-4D97-AF65-F5344CB8AC3E}">
        <p14:creationId xmlns:p14="http://schemas.microsoft.com/office/powerpoint/2010/main" val="1663241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ILS Critical Area Holding Position Marking</a:t>
            </a:r>
          </a:p>
        </p:txBody>
      </p:sp>
      <p:pic>
        <p:nvPicPr>
          <p:cNvPr id="6" name="Picture 4">
            <a:extLst>
              <a:ext uri="{FF2B5EF4-FFF2-40B4-BE49-F238E27FC236}">
                <a16:creationId xmlns:a16="http://schemas.microsoft.com/office/drawing/2014/main" id="{E9968157-9971-4A50-96F5-6313307CE59C}"/>
              </a:ext>
            </a:extLst>
          </p:cNvPr>
          <p:cNvPicPr>
            <a:picLocks noChangeAspect="1" noChangeArrowheads="1"/>
          </p:cNvPicPr>
          <p:nvPr/>
        </p:nvPicPr>
        <p:blipFill>
          <a:blip r:embed="rId4" cstate="print"/>
          <a:srcRect/>
          <a:stretch>
            <a:fillRect/>
          </a:stretch>
        </p:blipFill>
        <p:spPr bwMode="auto">
          <a:xfrm>
            <a:off x="3088505" y="1676401"/>
            <a:ext cx="6053089" cy="1458167"/>
          </a:xfrm>
          <a:prstGeom prst="rect">
            <a:avLst/>
          </a:prstGeom>
          <a:noFill/>
          <a:ln w="6350">
            <a:solidFill>
              <a:schemeClr val="tx1"/>
            </a:solidFill>
            <a:miter lim="800000"/>
            <a:headEnd/>
            <a:tailEnd/>
          </a:ln>
        </p:spPr>
      </p:pic>
      <p:graphicFrame>
        <p:nvGraphicFramePr>
          <p:cNvPr id="8" name="Object 2">
            <a:extLst>
              <a:ext uri="{FF2B5EF4-FFF2-40B4-BE49-F238E27FC236}">
                <a16:creationId xmlns:a16="http://schemas.microsoft.com/office/drawing/2014/main" id="{C9A8076D-60B0-4594-87D6-A34A113A10DD}"/>
              </a:ext>
            </a:extLst>
          </p:cNvPr>
          <p:cNvGraphicFramePr>
            <a:graphicFrameLocks noChangeAspect="1"/>
          </p:cNvGraphicFramePr>
          <p:nvPr/>
        </p:nvGraphicFramePr>
        <p:xfrm>
          <a:off x="2362201" y="3380388"/>
          <a:ext cx="3387389" cy="2498894"/>
        </p:xfrm>
        <a:graphic>
          <a:graphicData uri="http://schemas.openxmlformats.org/presentationml/2006/ole">
            <mc:AlternateContent xmlns:mc="http://schemas.openxmlformats.org/markup-compatibility/2006">
              <mc:Choice xmlns:v="urn:schemas-microsoft-com:vml" Requires="v">
                <p:oleObj spid="_x0000_s2057" name="Clip" r:id="rId5" imgW="6095238" imgH="4571429" progId="">
                  <p:embed/>
                </p:oleObj>
              </mc:Choice>
              <mc:Fallback>
                <p:oleObj name="Clip" r:id="rId5" imgW="6095238" imgH="4571429" progId="">
                  <p:embed/>
                  <p:pic>
                    <p:nvPicPr>
                      <p:cNvPr id="7" name="Object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62201" y="3380388"/>
                        <a:ext cx="3387389" cy="2498894"/>
                      </a:xfrm>
                      <a:prstGeom prst="rect">
                        <a:avLst/>
                      </a:prstGeom>
                      <a:noFill/>
                      <a:ln w="6350">
                        <a:solidFill>
                          <a:schemeClr val="tx1"/>
                        </a:solidFill>
                      </a:ln>
                    </p:spPr>
                  </p:pic>
                </p:oleObj>
              </mc:Fallback>
            </mc:AlternateContent>
          </a:graphicData>
        </a:graphic>
      </p:graphicFrame>
      <p:sp>
        <p:nvSpPr>
          <p:cNvPr id="9" name="Rectangle 4">
            <a:extLst>
              <a:ext uri="{FF2B5EF4-FFF2-40B4-BE49-F238E27FC236}">
                <a16:creationId xmlns:a16="http://schemas.microsoft.com/office/drawing/2014/main" id="{3FB3A289-9FCE-47EC-9F01-080FC47436B3}"/>
              </a:ext>
            </a:extLst>
          </p:cNvPr>
          <p:cNvSpPr txBox="1">
            <a:spLocks noChangeArrowheads="1"/>
          </p:cNvSpPr>
          <p:nvPr/>
        </p:nvSpPr>
        <p:spPr bwMode="auto">
          <a:xfrm>
            <a:off x="6324600" y="3386354"/>
            <a:ext cx="3886200" cy="1719047"/>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Protects the area through which ILS signals are transmitted.</a:t>
            </a: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Vehicles and aircraft in the ILS critical area can interfere with the signals.</a:t>
            </a:r>
          </a:p>
          <a:p>
            <a:pPr marL="0" indent="0">
              <a:lnSpc>
                <a:spcPct val="90000"/>
              </a:lnSpc>
              <a:buNone/>
            </a:pPr>
            <a:endParaRPr lang="en-US" sz="1800" dirty="0">
              <a:solidFill>
                <a:srgbClr val="FFFF00"/>
              </a:solidFill>
              <a:latin typeface="Arial Rounded MT Bold" panose="020F0704030504030204" pitchFamily="34" charset="0"/>
            </a:endParaRPr>
          </a:p>
        </p:txBody>
      </p:sp>
    </p:spTree>
    <p:extLst>
      <p:ext uri="{BB962C8B-B14F-4D97-AF65-F5344CB8AC3E}">
        <p14:creationId xmlns:p14="http://schemas.microsoft.com/office/powerpoint/2010/main" val="22085823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Edge Line Marking</a:t>
            </a:r>
          </a:p>
        </p:txBody>
      </p:sp>
      <p:pic>
        <p:nvPicPr>
          <p:cNvPr id="6" name="Picture 5">
            <a:extLst>
              <a:ext uri="{FF2B5EF4-FFF2-40B4-BE49-F238E27FC236}">
                <a16:creationId xmlns:a16="http://schemas.microsoft.com/office/drawing/2014/main" id="{C039E1EF-452C-4D0E-A77D-0E0CE5EEBDB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32532" y="1597403"/>
            <a:ext cx="2116269" cy="1889297"/>
          </a:xfrm>
          <a:prstGeom prst="rect">
            <a:avLst/>
          </a:prstGeom>
          <a:ln w="6350">
            <a:solidFill>
              <a:schemeClr val="tx1"/>
            </a:solidFill>
          </a:ln>
        </p:spPr>
      </p:pic>
      <p:pic>
        <p:nvPicPr>
          <p:cNvPr id="8" name="Picture 7">
            <a:extLst>
              <a:ext uri="{FF2B5EF4-FFF2-40B4-BE49-F238E27FC236}">
                <a16:creationId xmlns:a16="http://schemas.microsoft.com/office/drawing/2014/main" id="{4D14C8EA-1A58-4429-883B-B6D696F2D60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32531" y="3563643"/>
            <a:ext cx="2587608" cy="2227557"/>
          </a:xfrm>
          <a:prstGeom prst="rect">
            <a:avLst/>
          </a:prstGeom>
          <a:ln w="6350">
            <a:solidFill>
              <a:schemeClr val="tx1"/>
            </a:solidFill>
          </a:ln>
        </p:spPr>
      </p:pic>
      <p:sp>
        <p:nvSpPr>
          <p:cNvPr id="9" name="TextBox 8">
            <a:extLst>
              <a:ext uri="{FF2B5EF4-FFF2-40B4-BE49-F238E27FC236}">
                <a16:creationId xmlns:a16="http://schemas.microsoft.com/office/drawing/2014/main" id="{26C6E381-488B-443F-B035-3D757B9399BE}"/>
              </a:ext>
            </a:extLst>
          </p:cNvPr>
          <p:cNvSpPr txBox="1"/>
          <p:nvPr/>
        </p:nvSpPr>
        <p:spPr>
          <a:xfrm>
            <a:off x="6059184" y="3565500"/>
            <a:ext cx="1081374" cy="830997"/>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Aircraft – OK both sides</a:t>
            </a:r>
          </a:p>
        </p:txBody>
      </p:sp>
      <p:cxnSp>
        <p:nvCxnSpPr>
          <p:cNvPr id="10" name="Straight Arrow Connector 9">
            <a:extLst>
              <a:ext uri="{FF2B5EF4-FFF2-40B4-BE49-F238E27FC236}">
                <a16:creationId xmlns:a16="http://schemas.microsoft.com/office/drawing/2014/main" id="{2D02D1D3-A7F4-4AFB-AD2D-0BA0F2D47C80}"/>
              </a:ext>
            </a:extLst>
          </p:cNvPr>
          <p:cNvCxnSpPr/>
          <p:nvPr/>
        </p:nvCxnSpPr>
        <p:spPr bwMode="auto">
          <a:xfrm>
            <a:off x="7140559" y="3980999"/>
            <a:ext cx="1746273" cy="306673"/>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cxnSp>
        <p:nvCxnSpPr>
          <p:cNvPr id="11" name="Straight Arrow Connector 10">
            <a:extLst>
              <a:ext uri="{FF2B5EF4-FFF2-40B4-BE49-F238E27FC236}">
                <a16:creationId xmlns:a16="http://schemas.microsoft.com/office/drawing/2014/main" id="{8E209FFA-3278-4B55-A8D8-C560353620DE}"/>
              </a:ext>
            </a:extLst>
          </p:cNvPr>
          <p:cNvCxnSpPr/>
          <p:nvPr/>
        </p:nvCxnSpPr>
        <p:spPr bwMode="auto">
          <a:xfrm>
            <a:off x="7140558" y="3980998"/>
            <a:ext cx="596038" cy="480564"/>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sp>
        <p:nvSpPr>
          <p:cNvPr id="12" name="TextBox 11">
            <a:extLst>
              <a:ext uri="{FF2B5EF4-FFF2-40B4-BE49-F238E27FC236}">
                <a16:creationId xmlns:a16="http://schemas.microsoft.com/office/drawing/2014/main" id="{158A4F34-876E-4EEC-85AD-1F783FFB9DEB}"/>
              </a:ext>
            </a:extLst>
          </p:cNvPr>
          <p:cNvSpPr txBox="1"/>
          <p:nvPr/>
        </p:nvSpPr>
        <p:spPr>
          <a:xfrm>
            <a:off x="6059185" y="1600477"/>
            <a:ext cx="1077073" cy="584775"/>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Aircraft - yes</a:t>
            </a:r>
          </a:p>
        </p:txBody>
      </p:sp>
      <p:sp>
        <p:nvSpPr>
          <p:cNvPr id="13" name="TextBox 12">
            <a:extLst>
              <a:ext uri="{FF2B5EF4-FFF2-40B4-BE49-F238E27FC236}">
                <a16:creationId xmlns:a16="http://schemas.microsoft.com/office/drawing/2014/main" id="{61610198-B1E7-4EBC-8E4F-A8462164B5FB}"/>
              </a:ext>
            </a:extLst>
          </p:cNvPr>
          <p:cNvSpPr txBox="1"/>
          <p:nvPr/>
        </p:nvSpPr>
        <p:spPr>
          <a:xfrm>
            <a:off x="9521038" y="1596914"/>
            <a:ext cx="1081374" cy="584775"/>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Aircraft - no</a:t>
            </a:r>
          </a:p>
        </p:txBody>
      </p:sp>
      <p:cxnSp>
        <p:nvCxnSpPr>
          <p:cNvPr id="14" name="Straight Arrow Connector 13">
            <a:extLst>
              <a:ext uri="{FF2B5EF4-FFF2-40B4-BE49-F238E27FC236}">
                <a16:creationId xmlns:a16="http://schemas.microsoft.com/office/drawing/2014/main" id="{102EC4AF-29F6-4CF4-AC4A-C60E33FAA36F}"/>
              </a:ext>
            </a:extLst>
          </p:cNvPr>
          <p:cNvCxnSpPr/>
          <p:nvPr/>
        </p:nvCxnSpPr>
        <p:spPr bwMode="auto">
          <a:xfrm>
            <a:off x="7103932" y="1902834"/>
            <a:ext cx="632665" cy="197833"/>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cxnSp>
        <p:nvCxnSpPr>
          <p:cNvPr id="15" name="Straight Arrow Connector 14">
            <a:extLst>
              <a:ext uri="{FF2B5EF4-FFF2-40B4-BE49-F238E27FC236}">
                <a16:creationId xmlns:a16="http://schemas.microsoft.com/office/drawing/2014/main" id="{EE1C7A6E-124A-4C89-99D2-FCC3AEFF54BA}"/>
              </a:ext>
            </a:extLst>
          </p:cNvPr>
          <p:cNvCxnSpPr/>
          <p:nvPr/>
        </p:nvCxnSpPr>
        <p:spPr bwMode="auto">
          <a:xfrm flipH="1">
            <a:off x="8957780" y="1849432"/>
            <a:ext cx="628413" cy="263975"/>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pic>
        <p:nvPicPr>
          <p:cNvPr id="16" name="Picture 5">
            <a:extLst>
              <a:ext uri="{FF2B5EF4-FFF2-40B4-BE49-F238E27FC236}">
                <a16:creationId xmlns:a16="http://schemas.microsoft.com/office/drawing/2014/main" id="{23C76A0C-5F42-4749-BABF-F3270AFE94E0}"/>
              </a:ext>
            </a:extLst>
          </p:cNvPr>
          <p:cNvPicPr>
            <a:picLocks noChangeAspect="1" noChangeArrowheads="1"/>
          </p:cNvPicPr>
          <p:nvPr/>
        </p:nvPicPr>
        <p:blipFill>
          <a:blip r:embed="rId5" cstate="print"/>
          <a:srcRect/>
          <a:stretch>
            <a:fillRect/>
          </a:stretch>
        </p:blipFill>
        <p:spPr bwMode="auto">
          <a:xfrm>
            <a:off x="1981201" y="1627987"/>
            <a:ext cx="3609975" cy="428625"/>
          </a:xfrm>
          <a:prstGeom prst="rect">
            <a:avLst/>
          </a:prstGeom>
          <a:noFill/>
          <a:ln w="9525">
            <a:solidFill>
              <a:schemeClr val="tx1"/>
            </a:solidFill>
            <a:miter lim="800000"/>
            <a:headEnd/>
            <a:tailEnd/>
          </a:ln>
        </p:spPr>
      </p:pic>
      <p:sp>
        <p:nvSpPr>
          <p:cNvPr id="17" name="TextBox 16">
            <a:extLst>
              <a:ext uri="{FF2B5EF4-FFF2-40B4-BE49-F238E27FC236}">
                <a16:creationId xmlns:a16="http://schemas.microsoft.com/office/drawing/2014/main" id="{3E69B7E7-F96D-4ED2-954C-10FFAFB3619A}"/>
              </a:ext>
            </a:extLst>
          </p:cNvPr>
          <p:cNvSpPr txBox="1"/>
          <p:nvPr/>
        </p:nvSpPr>
        <p:spPr>
          <a:xfrm>
            <a:off x="1981201" y="2124058"/>
            <a:ext cx="3605059" cy="400110"/>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Continuous</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t>
            </a:r>
            <a:r>
              <a:rPr lang="en-US" sz="2000" dirty="0">
                <a:solidFill>
                  <a:srgbClr val="FFFF00"/>
                </a:solidFill>
                <a:latin typeface="Arial" pitchFamily="34" charset="0"/>
                <a:cs typeface="Arial" pitchFamily="34" charset="0"/>
              </a:rPr>
              <a:t>a</a:t>
            </a:r>
            <a:r>
              <a:rPr lang="en-US" sz="2000" b="1" dirty="0">
                <a:solidFill>
                  <a:srgbClr val="FFFF00"/>
                </a:solidFill>
                <a:latin typeface="Arial" pitchFamily="34" charset="0"/>
                <a:cs typeface="Arial" pitchFamily="34" charset="0"/>
              </a:rPr>
              <a:t>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sp>
        <p:nvSpPr>
          <p:cNvPr id="18" name="Rectangle 4">
            <a:extLst>
              <a:ext uri="{FF2B5EF4-FFF2-40B4-BE49-F238E27FC236}">
                <a16:creationId xmlns:a16="http://schemas.microsoft.com/office/drawing/2014/main" id="{0D255AA5-0E9E-4F11-86CD-2FC72EBE92CB}"/>
              </a:ext>
            </a:extLst>
          </p:cNvPr>
          <p:cNvSpPr txBox="1">
            <a:spLocks noChangeArrowheads="1"/>
          </p:cNvSpPr>
          <p:nvPr/>
        </p:nvSpPr>
        <p:spPr bwMode="auto">
          <a:xfrm>
            <a:off x="1981200" y="2579693"/>
            <a:ext cx="4980142" cy="587832"/>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spcBef>
                <a:spcPts val="0"/>
              </a:spcBef>
              <a:buNone/>
            </a:pPr>
            <a:r>
              <a:rPr lang="en-US" sz="1800" dirty="0">
                <a:solidFill>
                  <a:srgbClr val="FFFF00"/>
                </a:solidFill>
                <a:latin typeface="Arial Rounded MT Bold" panose="020F0704030504030204" pitchFamily="34" charset="0"/>
              </a:rPr>
              <a:t>No useable pavement for aircraft on the other side of the line.</a:t>
            </a:r>
          </a:p>
          <a:p>
            <a:pPr marL="0" indent="0">
              <a:lnSpc>
                <a:spcPct val="90000"/>
              </a:lnSpc>
              <a:spcBef>
                <a:spcPts val="0"/>
              </a:spcBef>
              <a:buNone/>
            </a:pPr>
            <a:endParaRPr lang="en-US" sz="1000" dirty="0">
              <a:solidFill>
                <a:srgbClr val="FFFF00"/>
              </a:solidFill>
              <a:latin typeface="Arial Rounded MT Bold" panose="020F0704030504030204" pitchFamily="34" charset="0"/>
            </a:endParaRPr>
          </a:p>
        </p:txBody>
      </p:sp>
      <p:pic>
        <p:nvPicPr>
          <p:cNvPr id="19" name="Picture 10">
            <a:extLst>
              <a:ext uri="{FF2B5EF4-FFF2-40B4-BE49-F238E27FC236}">
                <a16:creationId xmlns:a16="http://schemas.microsoft.com/office/drawing/2014/main" id="{B1B7D2E8-331A-4641-AA0E-1BC0C55ECD1A}"/>
              </a:ext>
            </a:extLst>
          </p:cNvPr>
          <p:cNvPicPr>
            <a:picLocks noChangeAspect="1" noChangeArrowheads="1"/>
          </p:cNvPicPr>
          <p:nvPr/>
        </p:nvPicPr>
        <p:blipFill>
          <a:blip r:embed="rId6" cstate="print"/>
          <a:srcRect/>
          <a:stretch>
            <a:fillRect/>
          </a:stretch>
        </p:blipFill>
        <p:spPr bwMode="auto">
          <a:xfrm>
            <a:off x="1976285" y="3690607"/>
            <a:ext cx="3609975" cy="342900"/>
          </a:xfrm>
          <a:prstGeom prst="rect">
            <a:avLst/>
          </a:prstGeom>
          <a:noFill/>
          <a:ln w="9525">
            <a:solidFill>
              <a:schemeClr val="tx1"/>
            </a:solidFill>
            <a:miter lim="800000"/>
            <a:headEnd/>
            <a:tailEnd/>
          </a:ln>
        </p:spPr>
      </p:pic>
      <p:sp>
        <p:nvSpPr>
          <p:cNvPr id="20" name="TextBox 19">
            <a:extLst>
              <a:ext uri="{FF2B5EF4-FFF2-40B4-BE49-F238E27FC236}">
                <a16:creationId xmlns:a16="http://schemas.microsoft.com/office/drawing/2014/main" id="{DA5DD50A-7C57-4E01-8FE8-61E4886DE7B9}"/>
              </a:ext>
            </a:extLst>
          </p:cNvPr>
          <p:cNvSpPr txBox="1"/>
          <p:nvPr/>
        </p:nvSpPr>
        <p:spPr>
          <a:xfrm>
            <a:off x="1976284" y="4087616"/>
            <a:ext cx="3609975" cy="400110"/>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pic>
        <p:nvPicPr>
          <p:cNvPr id="21" name="Picture 9">
            <a:extLst>
              <a:ext uri="{FF2B5EF4-FFF2-40B4-BE49-F238E27FC236}">
                <a16:creationId xmlns:a16="http://schemas.microsoft.com/office/drawing/2014/main" id="{BC69F7D3-B275-4FBD-A88D-B4023C043A11}"/>
              </a:ext>
            </a:extLst>
          </p:cNvPr>
          <p:cNvPicPr>
            <a:picLocks noChangeAspect="1" noChangeArrowheads="1"/>
          </p:cNvPicPr>
          <p:nvPr/>
        </p:nvPicPr>
        <p:blipFill>
          <a:blip r:embed="rId7" cstate="print"/>
          <a:srcRect/>
          <a:stretch>
            <a:fillRect/>
          </a:stretch>
        </p:blipFill>
        <p:spPr bwMode="auto">
          <a:xfrm>
            <a:off x="1976284" y="4777386"/>
            <a:ext cx="3609975" cy="352425"/>
          </a:xfrm>
          <a:prstGeom prst="rect">
            <a:avLst/>
          </a:prstGeom>
          <a:noFill/>
          <a:ln w="6350">
            <a:solidFill>
              <a:schemeClr val="tx1"/>
            </a:solidFill>
            <a:miter lim="800000"/>
            <a:headEnd/>
            <a:tailEnd/>
          </a:ln>
        </p:spPr>
      </p:pic>
      <p:sp>
        <p:nvSpPr>
          <p:cNvPr id="22" name="TextBox 21">
            <a:extLst>
              <a:ext uri="{FF2B5EF4-FFF2-40B4-BE49-F238E27FC236}">
                <a16:creationId xmlns:a16="http://schemas.microsoft.com/office/drawing/2014/main" id="{A9E7626D-A7A2-4098-B040-C8ADCDC948A1}"/>
              </a:ext>
            </a:extLst>
          </p:cNvPr>
          <p:cNvSpPr txBox="1"/>
          <p:nvPr/>
        </p:nvSpPr>
        <p:spPr>
          <a:xfrm>
            <a:off x="1976284" y="5196845"/>
            <a:ext cx="3609974" cy="400110"/>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Alt</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sp>
        <p:nvSpPr>
          <p:cNvPr id="23" name="Rectangle 4">
            <a:extLst>
              <a:ext uri="{FF2B5EF4-FFF2-40B4-BE49-F238E27FC236}">
                <a16:creationId xmlns:a16="http://schemas.microsoft.com/office/drawing/2014/main" id="{34E59290-118A-4782-8607-C039BE5F6D7B}"/>
              </a:ext>
            </a:extLst>
          </p:cNvPr>
          <p:cNvSpPr txBox="1">
            <a:spLocks noChangeArrowheads="1"/>
          </p:cNvSpPr>
          <p:nvPr/>
        </p:nvSpPr>
        <p:spPr bwMode="auto">
          <a:xfrm>
            <a:off x="1979136" y="5654392"/>
            <a:ext cx="5134999" cy="568712"/>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spcBef>
                <a:spcPts val="0"/>
              </a:spcBef>
              <a:buNone/>
            </a:pPr>
            <a:r>
              <a:rPr lang="en-US" sz="1800" dirty="0">
                <a:solidFill>
                  <a:srgbClr val="FFFF00"/>
                </a:solidFill>
                <a:latin typeface="Arial Rounded MT Bold" panose="020F0704030504030204" pitchFamily="34" charset="0"/>
              </a:rPr>
              <a:t>Dashed - aircraft can use pavement on both sides of the line.</a:t>
            </a:r>
          </a:p>
        </p:txBody>
      </p:sp>
    </p:spTree>
    <p:extLst>
      <p:ext uri="{BB962C8B-B14F-4D97-AF65-F5344CB8AC3E}">
        <p14:creationId xmlns:p14="http://schemas.microsoft.com/office/powerpoint/2010/main" val="1100052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8"/>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P spid="20" grpId="0" animBg="1"/>
      <p:bldP spid="22" grpId="0" animBg="1"/>
      <p:bldP spid="2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OOPS!</a:t>
            </a:r>
          </a:p>
        </p:txBody>
      </p:sp>
      <p:pic>
        <p:nvPicPr>
          <p:cNvPr id="6" name="Picture 5">
            <a:extLst>
              <a:ext uri="{FF2B5EF4-FFF2-40B4-BE49-F238E27FC236}">
                <a16:creationId xmlns:a16="http://schemas.microsoft.com/office/drawing/2014/main" id="{347EE3C9-1D1B-4169-8E8D-65ED55CF22D3}"/>
              </a:ext>
            </a:extLst>
          </p:cNvPr>
          <p:cNvPicPr>
            <a:picLocks noChangeAspect="1"/>
          </p:cNvPicPr>
          <p:nvPr/>
        </p:nvPicPr>
        <p:blipFill>
          <a:blip r:embed="rId3"/>
          <a:stretch>
            <a:fillRect/>
          </a:stretch>
        </p:blipFill>
        <p:spPr>
          <a:xfrm>
            <a:off x="3352800" y="1447800"/>
            <a:ext cx="6282406" cy="4267200"/>
          </a:xfrm>
          <a:prstGeom prst="rect">
            <a:avLst/>
          </a:prstGeom>
          <a:ln>
            <a:solidFill>
              <a:srgbClr val="002060"/>
            </a:solidFill>
          </a:ln>
        </p:spPr>
      </p:pic>
      <p:sp>
        <p:nvSpPr>
          <p:cNvPr id="8" name="TextBox 7">
            <a:extLst>
              <a:ext uri="{FF2B5EF4-FFF2-40B4-BE49-F238E27FC236}">
                <a16:creationId xmlns:a16="http://schemas.microsoft.com/office/drawing/2014/main" id="{609A1FF3-78FA-4644-91B5-3391CCFE93C6}"/>
              </a:ext>
            </a:extLst>
          </p:cNvPr>
          <p:cNvSpPr txBox="1"/>
          <p:nvPr/>
        </p:nvSpPr>
        <p:spPr>
          <a:xfrm>
            <a:off x="1752598" y="2891878"/>
            <a:ext cx="1447802" cy="923330"/>
          </a:xfrm>
          <a:prstGeom prst="rect">
            <a:avLst/>
          </a:prstGeom>
          <a:noFill/>
        </p:spPr>
        <p:txBody>
          <a:bodyPr wrap="square" rtlCol="0">
            <a:spAutoFit/>
          </a:bodyPr>
          <a:lstStyle/>
          <a:p>
            <a:pPr algn="ctr" eaLnBrk="0" fontAlgn="base" hangingPunct="0">
              <a:spcBef>
                <a:spcPct val="0"/>
              </a:spcBef>
              <a:spcAft>
                <a:spcPct val="0"/>
              </a:spcAft>
            </a:pPr>
            <a:r>
              <a:rPr lang="en-US" dirty="0">
                <a:latin typeface="Arial Rounded MT Bold" panose="020F0704030504030204" pitchFamily="34" charset="0"/>
              </a:rPr>
              <a:t>Taxiway Edge Marking</a:t>
            </a:r>
          </a:p>
        </p:txBody>
      </p:sp>
      <p:cxnSp>
        <p:nvCxnSpPr>
          <p:cNvPr id="9" name="Straight Arrow Connector 8">
            <a:extLst>
              <a:ext uri="{FF2B5EF4-FFF2-40B4-BE49-F238E27FC236}">
                <a16:creationId xmlns:a16="http://schemas.microsoft.com/office/drawing/2014/main" id="{A452FB19-F83D-474F-B8D3-8E153C16559E}"/>
              </a:ext>
            </a:extLst>
          </p:cNvPr>
          <p:cNvCxnSpPr/>
          <p:nvPr/>
        </p:nvCxnSpPr>
        <p:spPr bwMode="auto">
          <a:xfrm>
            <a:off x="2895600" y="3353543"/>
            <a:ext cx="457200" cy="0"/>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
        <p:nvSpPr>
          <p:cNvPr id="10" name="TextBox 9">
            <a:extLst>
              <a:ext uri="{FF2B5EF4-FFF2-40B4-BE49-F238E27FC236}">
                <a16:creationId xmlns:a16="http://schemas.microsoft.com/office/drawing/2014/main" id="{77C42581-587D-4800-B001-5DEECC01D73C}"/>
              </a:ext>
            </a:extLst>
          </p:cNvPr>
          <p:cNvSpPr txBox="1"/>
          <p:nvPr/>
        </p:nvSpPr>
        <p:spPr>
          <a:xfrm>
            <a:off x="4017503" y="5780659"/>
            <a:ext cx="4953000" cy="307777"/>
          </a:xfrm>
          <a:prstGeom prst="rect">
            <a:avLst/>
          </a:prstGeom>
          <a:noFill/>
        </p:spPr>
        <p:txBody>
          <a:bodyPr wrap="square" rtlCol="0">
            <a:spAutoFit/>
          </a:bodyPr>
          <a:lstStyle/>
          <a:p>
            <a:pPr eaLnBrk="0" fontAlgn="base" hangingPunct="0">
              <a:spcBef>
                <a:spcPct val="0"/>
              </a:spcBef>
              <a:spcAft>
                <a:spcPct val="0"/>
              </a:spcAft>
            </a:pPr>
            <a:r>
              <a:rPr lang="en-US" sz="1400" dirty="0">
                <a:latin typeface="Arial Rounded MT Bold" panose="020F0704030504030204" pitchFamily="34" charset="0"/>
              </a:rPr>
              <a:t>Photo on Airliners.net by </a:t>
            </a:r>
            <a:r>
              <a:rPr lang="en-US" sz="1400" dirty="0" err="1">
                <a:latin typeface="Arial Rounded MT Bold" panose="020F0704030504030204" pitchFamily="34" charset="0"/>
              </a:rPr>
              <a:t>SkyArts</a:t>
            </a:r>
            <a:r>
              <a:rPr lang="en-US" sz="1400" dirty="0">
                <a:latin typeface="Arial Rounded MT Bold" panose="020F0704030504030204" pitchFamily="34" charset="0"/>
              </a:rPr>
              <a:t> Aviation Photography</a:t>
            </a:r>
          </a:p>
        </p:txBody>
      </p:sp>
    </p:spTree>
    <p:extLst>
      <p:ext uri="{BB962C8B-B14F-4D97-AF65-F5344CB8AC3E}">
        <p14:creationId xmlns:p14="http://schemas.microsoft.com/office/powerpoint/2010/main" val="12678331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Holding Position Marking</a:t>
            </a:r>
          </a:p>
        </p:txBody>
      </p:sp>
      <p:pic>
        <p:nvPicPr>
          <p:cNvPr id="6" name="Picture 12">
            <a:extLst>
              <a:ext uri="{FF2B5EF4-FFF2-40B4-BE49-F238E27FC236}">
                <a16:creationId xmlns:a16="http://schemas.microsoft.com/office/drawing/2014/main" id="{8B34A5A4-19E9-4D98-81FD-DC63740EA7AB}"/>
              </a:ext>
            </a:extLst>
          </p:cNvPr>
          <p:cNvPicPr>
            <a:picLocks noChangeAspect="1" noChangeArrowheads="1"/>
          </p:cNvPicPr>
          <p:nvPr/>
        </p:nvPicPr>
        <p:blipFill>
          <a:blip r:embed="rId3" cstate="print"/>
          <a:srcRect/>
          <a:stretch>
            <a:fillRect/>
          </a:stretch>
        </p:blipFill>
        <p:spPr bwMode="auto">
          <a:xfrm>
            <a:off x="2453514" y="1600201"/>
            <a:ext cx="7361172" cy="815285"/>
          </a:xfrm>
          <a:prstGeom prst="rect">
            <a:avLst/>
          </a:prstGeom>
          <a:noFill/>
          <a:ln w="9525">
            <a:solidFill>
              <a:schemeClr val="tx1"/>
            </a:solidFill>
            <a:miter lim="800000"/>
            <a:headEnd/>
            <a:tailEnd/>
          </a:ln>
        </p:spPr>
      </p:pic>
      <p:pic>
        <p:nvPicPr>
          <p:cNvPr id="8" name="Picture 7">
            <a:extLst>
              <a:ext uri="{FF2B5EF4-FFF2-40B4-BE49-F238E27FC236}">
                <a16:creationId xmlns:a16="http://schemas.microsoft.com/office/drawing/2014/main" id="{52305F6F-5E2E-4443-B50D-340912B23C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05000" y="2672291"/>
            <a:ext cx="3955344" cy="2966508"/>
          </a:xfrm>
          <a:prstGeom prst="rect">
            <a:avLst/>
          </a:prstGeom>
          <a:ln w="6350">
            <a:solidFill>
              <a:schemeClr val="tx1"/>
            </a:solidFill>
          </a:ln>
        </p:spPr>
      </p:pic>
      <p:sp>
        <p:nvSpPr>
          <p:cNvPr id="9" name="Rectangle 4">
            <a:extLst>
              <a:ext uri="{FF2B5EF4-FFF2-40B4-BE49-F238E27FC236}">
                <a16:creationId xmlns:a16="http://schemas.microsoft.com/office/drawing/2014/main" id="{D628A24B-A059-4908-9919-1798A2E20DC7}"/>
              </a:ext>
            </a:extLst>
          </p:cNvPr>
          <p:cNvSpPr txBox="1">
            <a:spLocks noChangeArrowheads="1"/>
          </p:cNvSpPr>
          <p:nvPr/>
        </p:nvSpPr>
        <p:spPr bwMode="auto">
          <a:xfrm>
            <a:off x="6400800" y="2672292"/>
            <a:ext cx="3962400" cy="3271308"/>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Can be seen approaching a taxiway intersection where ATC normally holds aircraft short of a taxiway intersection</a:t>
            </a:r>
            <a:r>
              <a:rPr lang="en-US" sz="1800" dirty="0">
                <a:solidFill>
                  <a:srgbClr val="FFFF00"/>
                </a:solidFill>
              </a:rPr>
              <a:t>.</a:t>
            </a:r>
          </a:p>
          <a:p>
            <a:pPr marL="0" indent="0">
              <a:lnSpc>
                <a:spcPct val="90000"/>
              </a:lnSpc>
              <a:buNone/>
            </a:pPr>
            <a:endParaRPr lang="en-US" sz="10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Allows adequate wingtip clearance for aircraft passing through the intersection.</a:t>
            </a:r>
          </a:p>
          <a:p>
            <a:pPr marL="0" indent="0">
              <a:lnSpc>
                <a:spcPct val="90000"/>
              </a:lnSpc>
              <a:buNone/>
            </a:pPr>
            <a:endParaRPr lang="en-US" sz="10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Do not confuse this marking with </a:t>
            </a:r>
            <a:r>
              <a:rPr lang="en-US" sz="1800" u="sng" dirty="0">
                <a:solidFill>
                  <a:srgbClr val="FFFF00"/>
                </a:solidFill>
                <a:latin typeface="Arial Rounded MT Bold" panose="020F0704030504030204" pitchFamily="34" charset="0"/>
              </a:rPr>
              <a:t>movement/non-movement area boundary markings</a:t>
            </a:r>
            <a:r>
              <a:rPr lang="en-US" sz="1800" dirty="0">
                <a:solidFill>
                  <a:srgbClr val="FFFF00"/>
                </a:solidFill>
                <a:latin typeface="Arial Rounded MT Bold" panose="020F0704030504030204" pitchFamily="34" charset="0"/>
              </a:rPr>
              <a:t> OR </a:t>
            </a:r>
            <a:r>
              <a:rPr lang="en-US" sz="1800" u="sng" dirty="0">
                <a:solidFill>
                  <a:srgbClr val="FFFF00"/>
                </a:solidFill>
                <a:latin typeface="Arial Rounded MT Bold" panose="020F0704030504030204" pitchFamily="34" charset="0"/>
              </a:rPr>
              <a:t>dashed taxiway edge lines.</a:t>
            </a:r>
          </a:p>
        </p:txBody>
      </p:sp>
    </p:spTree>
    <p:extLst>
      <p:ext uri="{BB962C8B-B14F-4D97-AF65-F5344CB8AC3E}">
        <p14:creationId xmlns:p14="http://schemas.microsoft.com/office/powerpoint/2010/main" val="35147662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Centerline Marking</a:t>
            </a:r>
          </a:p>
        </p:txBody>
      </p:sp>
      <p:pic>
        <p:nvPicPr>
          <p:cNvPr id="6" name="Picture 11">
            <a:extLst>
              <a:ext uri="{FF2B5EF4-FFF2-40B4-BE49-F238E27FC236}">
                <a16:creationId xmlns:a16="http://schemas.microsoft.com/office/drawing/2014/main" id="{D325CC6A-865F-44E3-B3A4-36BEEC398F32}"/>
              </a:ext>
            </a:extLst>
          </p:cNvPr>
          <p:cNvPicPr>
            <a:picLocks noChangeAspect="1" noChangeArrowheads="1"/>
          </p:cNvPicPr>
          <p:nvPr/>
        </p:nvPicPr>
        <p:blipFill>
          <a:blip r:embed="rId3" cstate="print"/>
          <a:srcRect/>
          <a:stretch>
            <a:fillRect/>
          </a:stretch>
        </p:blipFill>
        <p:spPr bwMode="auto">
          <a:xfrm>
            <a:off x="2421194" y="1346013"/>
            <a:ext cx="7041848" cy="352425"/>
          </a:xfrm>
          <a:prstGeom prst="rect">
            <a:avLst/>
          </a:prstGeom>
          <a:noFill/>
          <a:ln w="9525">
            <a:solidFill>
              <a:schemeClr val="tx1"/>
            </a:solidFill>
            <a:miter lim="800000"/>
            <a:headEnd/>
            <a:tailEnd/>
          </a:ln>
        </p:spPr>
      </p:pic>
      <p:sp>
        <p:nvSpPr>
          <p:cNvPr id="8" name="Rectangle 4">
            <a:extLst>
              <a:ext uri="{FF2B5EF4-FFF2-40B4-BE49-F238E27FC236}">
                <a16:creationId xmlns:a16="http://schemas.microsoft.com/office/drawing/2014/main" id="{1E768B27-612E-4E9B-9AB8-7B2552593381}"/>
              </a:ext>
            </a:extLst>
          </p:cNvPr>
          <p:cNvSpPr txBox="1">
            <a:spLocks noChangeArrowheads="1"/>
          </p:cNvSpPr>
          <p:nvPr/>
        </p:nvSpPr>
        <p:spPr bwMode="auto">
          <a:xfrm>
            <a:off x="2667000" y="2009698"/>
            <a:ext cx="6584648" cy="760934"/>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2000" dirty="0">
                <a:solidFill>
                  <a:srgbClr val="FFFF00"/>
                </a:solidFill>
                <a:latin typeface="Arial Rounded MT Bold" panose="020F0704030504030204" pitchFamily="34" charset="0"/>
              </a:rPr>
              <a:t>Provides pilots a visual cue to permit taxiing along a designated path.</a:t>
            </a:r>
          </a:p>
        </p:txBody>
      </p:sp>
      <p:pic>
        <p:nvPicPr>
          <p:cNvPr id="9" name="Picture 8">
            <a:extLst>
              <a:ext uri="{FF2B5EF4-FFF2-40B4-BE49-F238E27FC236}">
                <a16:creationId xmlns:a16="http://schemas.microsoft.com/office/drawing/2014/main" id="{65CD9DF4-2AF3-42FE-8421-1F162AA628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0343" y="3262933"/>
            <a:ext cx="7323551" cy="2674206"/>
          </a:xfrm>
          <a:prstGeom prst="rect">
            <a:avLst/>
          </a:prstGeom>
          <a:ln w="6350">
            <a:solidFill>
              <a:schemeClr val="tx1"/>
            </a:solidFill>
          </a:ln>
        </p:spPr>
      </p:pic>
    </p:spTree>
    <p:extLst>
      <p:ext uri="{BB962C8B-B14F-4D97-AF65-F5344CB8AC3E}">
        <p14:creationId xmlns:p14="http://schemas.microsoft.com/office/powerpoint/2010/main" val="23616930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Enhanced Taxiway Centerline Marking</a:t>
            </a:r>
          </a:p>
        </p:txBody>
      </p:sp>
      <p:pic>
        <p:nvPicPr>
          <p:cNvPr id="6" name="Picture 5">
            <a:extLst>
              <a:ext uri="{FF2B5EF4-FFF2-40B4-BE49-F238E27FC236}">
                <a16:creationId xmlns:a16="http://schemas.microsoft.com/office/drawing/2014/main" id="{9ECCB963-8302-4643-A56A-A69BA78B8E6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2707" y="3666321"/>
            <a:ext cx="2742955" cy="2038754"/>
          </a:xfrm>
          <a:prstGeom prst="rect">
            <a:avLst/>
          </a:prstGeom>
          <a:ln w="9525">
            <a:solidFill>
              <a:schemeClr val="tx1"/>
            </a:solidFill>
          </a:ln>
        </p:spPr>
      </p:pic>
      <p:sp>
        <p:nvSpPr>
          <p:cNvPr id="8" name="Rectangle 4">
            <a:extLst>
              <a:ext uri="{FF2B5EF4-FFF2-40B4-BE49-F238E27FC236}">
                <a16:creationId xmlns:a16="http://schemas.microsoft.com/office/drawing/2014/main" id="{1E1D2C81-D795-4A15-942C-B42C38CD3187}"/>
              </a:ext>
            </a:extLst>
          </p:cNvPr>
          <p:cNvSpPr txBox="1">
            <a:spLocks noChangeArrowheads="1"/>
          </p:cNvSpPr>
          <p:nvPr/>
        </p:nvSpPr>
        <p:spPr bwMode="auto">
          <a:xfrm>
            <a:off x="7278188" y="2298115"/>
            <a:ext cx="2971800" cy="340696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Gives warning that a runway hold short position marking is located ahead.  Especially helpful during conditions of reduced visibility.</a:t>
            </a: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Be prepared to            at the runway hold short position until cleared onto or across the runway by ATC.</a:t>
            </a:r>
          </a:p>
          <a:p>
            <a:pPr marL="0" indent="0">
              <a:lnSpc>
                <a:spcPct val="90000"/>
              </a:lnSpc>
              <a:buNone/>
            </a:pPr>
            <a:endParaRPr lang="en-US" sz="1800" dirty="0">
              <a:solidFill>
                <a:srgbClr val="FFFF00"/>
              </a:solidFill>
              <a:latin typeface="Arial Rounded MT Bold" panose="020F0704030504030204" pitchFamily="34" charset="0"/>
            </a:endParaRPr>
          </a:p>
        </p:txBody>
      </p:sp>
      <p:pic>
        <p:nvPicPr>
          <p:cNvPr id="9" name="Picture 8">
            <a:extLst>
              <a:ext uri="{FF2B5EF4-FFF2-40B4-BE49-F238E27FC236}">
                <a16:creationId xmlns:a16="http://schemas.microsoft.com/office/drawing/2014/main" id="{C58490A3-EFB5-48E1-9291-50C7C0DEA606}"/>
              </a:ext>
            </a:extLst>
          </p:cNvPr>
          <p:cNvPicPr>
            <a:picLocks noChangeAspect="1"/>
          </p:cNvPicPr>
          <p:nvPr/>
        </p:nvPicPr>
        <p:blipFill>
          <a:blip r:embed="rId4"/>
          <a:stretch>
            <a:fillRect/>
          </a:stretch>
        </p:blipFill>
        <p:spPr>
          <a:xfrm>
            <a:off x="9089571" y="4197531"/>
            <a:ext cx="516194" cy="439994"/>
          </a:xfrm>
          <a:prstGeom prst="rect">
            <a:avLst/>
          </a:prstGeom>
        </p:spPr>
      </p:pic>
      <p:pic>
        <p:nvPicPr>
          <p:cNvPr id="10" name="Picture 9">
            <a:extLst>
              <a:ext uri="{FF2B5EF4-FFF2-40B4-BE49-F238E27FC236}">
                <a16:creationId xmlns:a16="http://schemas.microsoft.com/office/drawing/2014/main" id="{3680465A-A4DE-4B45-93BB-4DA82BB6985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58603" y="3666321"/>
            <a:ext cx="2766644" cy="2038754"/>
          </a:xfrm>
          <a:prstGeom prst="rect">
            <a:avLst/>
          </a:prstGeom>
          <a:ln w="9525">
            <a:solidFill>
              <a:schemeClr val="tx1"/>
            </a:solidFill>
          </a:ln>
        </p:spPr>
      </p:pic>
      <p:pic>
        <p:nvPicPr>
          <p:cNvPr id="11" name="Picture 10">
            <a:extLst>
              <a:ext uri="{FF2B5EF4-FFF2-40B4-BE49-F238E27FC236}">
                <a16:creationId xmlns:a16="http://schemas.microsoft.com/office/drawing/2014/main" id="{28945C6D-F344-4588-A299-39F4CD1BF45E}"/>
              </a:ext>
            </a:extLst>
          </p:cNvPr>
          <p:cNvPicPr>
            <a:picLocks noChangeAspect="1"/>
          </p:cNvPicPr>
          <p:nvPr/>
        </p:nvPicPr>
        <p:blipFill rotWithShape="1">
          <a:blip r:embed="rId6">
            <a:extLst>
              <a:ext uri="{28A0092B-C50C-407E-A947-70E740481C1C}">
                <a14:useLocalDpi xmlns:a14="http://schemas.microsoft.com/office/drawing/2010/main" val="0"/>
              </a:ext>
            </a:extLst>
          </a:blip>
          <a:srcRect t="45740" r="24371"/>
          <a:stretch/>
        </p:blipFill>
        <p:spPr>
          <a:xfrm>
            <a:off x="2209799" y="2298115"/>
            <a:ext cx="3886201" cy="1100396"/>
          </a:xfrm>
          <a:prstGeom prst="rect">
            <a:avLst/>
          </a:prstGeom>
          <a:ln>
            <a:solidFill>
              <a:schemeClr val="tx1"/>
            </a:solidFill>
          </a:ln>
        </p:spPr>
      </p:pic>
    </p:spTree>
    <p:extLst>
      <p:ext uri="{BB962C8B-B14F-4D97-AF65-F5344CB8AC3E}">
        <p14:creationId xmlns:p14="http://schemas.microsoft.com/office/powerpoint/2010/main" val="7989899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Markings - Overview </a:t>
            </a:r>
          </a:p>
        </p:txBody>
      </p:sp>
      <p:pic>
        <p:nvPicPr>
          <p:cNvPr id="7" name="Picture 6">
            <a:extLst>
              <a:ext uri="{FF2B5EF4-FFF2-40B4-BE49-F238E27FC236}">
                <a16:creationId xmlns:a16="http://schemas.microsoft.com/office/drawing/2014/main" id="{01F78C6F-01AD-4229-893E-BFDACDC0B751}"/>
              </a:ext>
            </a:extLst>
          </p:cNvPr>
          <p:cNvPicPr>
            <a:picLocks noChangeAspect="1"/>
          </p:cNvPicPr>
          <p:nvPr/>
        </p:nvPicPr>
        <p:blipFill rotWithShape="1">
          <a:blip r:embed="rId3"/>
          <a:srcRect t="2039" b="26532"/>
          <a:stretch/>
        </p:blipFill>
        <p:spPr>
          <a:xfrm>
            <a:off x="2334855" y="1524000"/>
            <a:ext cx="7423966" cy="2667000"/>
          </a:xfrm>
          <a:prstGeom prst="rect">
            <a:avLst/>
          </a:prstGeom>
          <a:ln>
            <a:solidFill>
              <a:schemeClr val="tx1"/>
            </a:solidFill>
          </a:ln>
        </p:spPr>
      </p:pic>
      <p:sp>
        <p:nvSpPr>
          <p:cNvPr id="8" name="Freeform: Shape 7">
            <a:extLst>
              <a:ext uri="{FF2B5EF4-FFF2-40B4-BE49-F238E27FC236}">
                <a16:creationId xmlns:a16="http://schemas.microsoft.com/office/drawing/2014/main" id="{43771CD7-7F97-4347-9C8F-AF36B1F35B40}"/>
              </a:ext>
            </a:extLst>
          </p:cNvPr>
          <p:cNvSpPr/>
          <p:nvPr/>
        </p:nvSpPr>
        <p:spPr bwMode="auto">
          <a:xfrm>
            <a:off x="8543925" y="2647951"/>
            <a:ext cx="488950" cy="314325"/>
          </a:xfrm>
          <a:custGeom>
            <a:avLst/>
            <a:gdLst>
              <a:gd name="connsiteX0" fmla="*/ 0 w 488950"/>
              <a:gd name="connsiteY0" fmla="*/ 200025 h 314325"/>
              <a:gd name="connsiteX1" fmla="*/ 69850 w 488950"/>
              <a:gd name="connsiteY1" fmla="*/ 314325 h 314325"/>
              <a:gd name="connsiteX2" fmla="*/ 225425 w 488950"/>
              <a:gd name="connsiteY2" fmla="*/ 241300 h 314325"/>
              <a:gd name="connsiteX3" fmla="*/ 225425 w 488950"/>
              <a:gd name="connsiteY3" fmla="*/ 133350 h 314325"/>
              <a:gd name="connsiteX4" fmla="*/ 488950 w 488950"/>
              <a:gd name="connsiteY4" fmla="*/ 133350 h 314325"/>
              <a:gd name="connsiteX5" fmla="*/ 485775 w 488950"/>
              <a:gd name="connsiteY5" fmla="*/ 0 h 314325"/>
              <a:gd name="connsiteX6" fmla="*/ 155575 w 488950"/>
              <a:gd name="connsiteY6" fmla="*/ 3175 h 314325"/>
              <a:gd name="connsiteX7" fmla="*/ 0 w 488950"/>
              <a:gd name="connsiteY7" fmla="*/ 200025 h 314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8950" h="314325">
                <a:moveTo>
                  <a:pt x="0" y="200025"/>
                </a:moveTo>
                <a:lnTo>
                  <a:pt x="69850" y="314325"/>
                </a:lnTo>
                <a:lnTo>
                  <a:pt x="225425" y="241300"/>
                </a:lnTo>
                <a:lnTo>
                  <a:pt x="225425" y="133350"/>
                </a:lnTo>
                <a:lnTo>
                  <a:pt x="488950" y="133350"/>
                </a:lnTo>
                <a:cubicBezTo>
                  <a:pt x="487892" y="88900"/>
                  <a:pt x="486833" y="44450"/>
                  <a:pt x="485775" y="0"/>
                </a:cubicBezTo>
                <a:lnTo>
                  <a:pt x="155575" y="3175"/>
                </a:lnTo>
                <a:lnTo>
                  <a:pt x="0" y="200025"/>
                </a:lnTo>
                <a:close/>
              </a:path>
            </a:pathLst>
          </a:custGeom>
          <a:solidFill>
            <a:srgbClr val="C9C9C9"/>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Times New Roman" pitchFamily="18" charset="0"/>
            </a:endParaRPr>
          </a:p>
        </p:txBody>
      </p:sp>
      <p:pic>
        <p:nvPicPr>
          <p:cNvPr id="9" name="Picture 8">
            <a:extLst>
              <a:ext uri="{FF2B5EF4-FFF2-40B4-BE49-F238E27FC236}">
                <a16:creationId xmlns:a16="http://schemas.microsoft.com/office/drawing/2014/main" id="{E1A70A12-3239-4714-A067-921B4EE54320}"/>
              </a:ext>
            </a:extLst>
          </p:cNvPr>
          <p:cNvPicPr>
            <a:picLocks noChangeAspect="1"/>
          </p:cNvPicPr>
          <p:nvPr/>
        </p:nvPicPr>
        <p:blipFill>
          <a:blip r:embed="rId4"/>
          <a:stretch>
            <a:fillRect/>
          </a:stretch>
        </p:blipFill>
        <p:spPr>
          <a:xfrm>
            <a:off x="8833806" y="2533945"/>
            <a:ext cx="181051" cy="164592"/>
          </a:xfrm>
          <a:prstGeom prst="rect">
            <a:avLst/>
          </a:prstGeom>
        </p:spPr>
      </p:pic>
      <p:pic>
        <p:nvPicPr>
          <p:cNvPr id="10" name="Picture 9">
            <a:extLst>
              <a:ext uri="{FF2B5EF4-FFF2-40B4-BE49-F238E27FC236}">
                <a16:creationId xmlns:a16="http://schemas.microsoft.com/office/drawing/2014/main" id="{C62D3EFF-22E0-4E12-9830-C9B78434340D}"/>
              </a:ext>
            </a:extLst>
          </p:cNvPr>
          <p:cNvPicPr>
            <a:picLocks noChangeAspect="1"/>
          </p:cNvPicPr>
          <p:nvPr/>
        </p:nvPicPr>
        <p:blipFill>
          <a:blip r:embed="rId4"/>
          <a:stretch>
            <a:fillRect/>
          </a:stretch>
        </p:blipFill>
        <p:spPr>
          <a:xfrm>
            <a:off x="8648092" y="2529018"/>
            <a:ext cx="181051" cy="164592"/>
          </a:xfrm>
          <a:prstGeom prst="rect">
            <a:avLst/>
          </a:prstGeom>
        </p:spPr>
      </p:pic>
      <p:sp>
        <p:nvSpPr>
          <p:cNvPr id="11" name="TextBox 10">
            <a:extLst>
              <a:ext uri="{FF2B5EF4-FFF2-40B4-BE49-F238E27FC236}">
                <a16:creationId xmlns:a16="http://schemas.microsoft.com/office/drawing/2014/main" id="{E9C58C2A-5ADA-483B-ABB7-B77834DFD6F1}"/>
              </a:ext>
            </a:extLst>
          </p:cNvPr>
          <p:cNvSpPr txBox="1"/>
          <p:nvPr/>
        </p:nvSpPr>
        <p:spPr>
          <a:xfrm>
            <a:off x="6426397" y="1937398"/>
            <a:ext cx="2129230" cy="400110"/>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pPr algn="l"/>
            <a:r>
              <a:rPr lang="en-US" sz="2000" dirty="0"/>
              <a:t>Spots 1-8</a:t>
            </a:r>
          </a:p>
        </p:txBody>
      </p:sp>
      <p:cxnSp>
        <p:nvCxnSpPr>
          <p:cNvPr id="12" name="Straight Arrow Connector 11">
            <a:extLst>
              <a:ext uri="{FF2B5EF4-FFF2-40B4-BE49-F238E27FC236}">
                <a16:creationId xmlns:a16="http://schemas.microsoft.com/office/drawing/2014/main" id="{C12E55D1-FCB4-45C8-BA92-8F18A6C301B7}"/>
              </a:ext>
            </a:extLst>
          </p:cNvPr>
          <p:cNvCxnSpPr>
            <a:cxnSpLocks/>
          </p:cNvCxnSpPr>
          <p:nvPr/>
        </p:nvCxnSpPr>
        <p:spPr bwMode="auto">
          <a:xfrm>
            <a:off x="7687832" y="2137453"/>
            <a:ext cx="738663" cy="0"/>
          </a:xfrm>
          <a:prstGeom prst="straightConnector1">
            <a:avLst/>
          </a:prstGeom>
          <a:solidFill>
            <a:schemeClr val="accent1"/>
          </a:solidFill>
          <a:ln w="38100" cap="flat" cmpd="sng" algn="ctr">
            <a:solidFill>
              <a:srgbClr val="FFFF00"/>
            </a:solidFill>
            <a:prstDash val="solid"/>
            <a:round/>
            <a:headEnd type="none" w="med" len="med"/>
            <a:tailEnd type="triangle"/>
          </a:ln>
          <a:effectLst/>
        </p:spPr>
      </p:cxnSp>
      <p:sp>
        <p:nvSpPr>
          <p:cNvPr id="13" name="Rectangle 12">
            <a:extLst>
              <a:ext uri="{FF2B5EF4-FFF2-40B4-BE49-F238E27FC236}">
                <a16:creationId xmlns:a16="http://schemas.microsoft.com/office/drawing/2014/main" id="{51202D45-67E5-4460-8DA2-82670D081337}"/>
              </a:ext>
            </a:extLst>
          </p:cNvPr>
          <p:cNvSpPr/>
          <p:nvPr/>
        </p:nvSpPr>
        <p:spPr bwMode="auto">
          <a:xfrm>
            <a:off x="6403380" y="2418984"/>
            <a:ext cx="2969221" cy="562374"/>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Times New Roman" pitchFamily="18" charset="0"/>
            </a:endParaRPr>
          </a:p>
        </p:txBody>
      </p:sp>
      <p:sp>
        <p:nvSpPr>
          <p:cNvPr id="14" name="TextBox 13">
            <a:extLst>
              <a:ext uri="{FF2B5EF4-FFF2-40B4-BE49-F238E27FC236}">
                <a16:creationId xmlns:a16="http://schemas.microsoft.com/office/drawing/2014/main" id="{AB3DA68A-F0B2-4248-BB22-BAE33D3A0C57}"/>
              </a:ext>
            </a:extLst>
          </p:cNvPr>
          <p:cNvSpPr txBox="1"/>
          <p:nvPr/>
        </p:nvSpPr>
        <p:spPr>
          <a:xfrm>
            <a:off x="6822480" y="3162846"/>
            <a:ext cx="2207221" cy="707886"/>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r>
              <a:rPr lang="en-US" sz="2000" dirty="0"/>
              <a:t>22L Pad and </a:t>
            </a:r>
          </a:p>
          <a:p>
            <a:r>
              <a:rPr lang="en-US" sz="2000" dirty="0"/>
              <a:t>North </a:t>
            </a:r>
            <a:r>
              <a:rPr lang="en-US" dirty="0"/>
              <a:t>Terminal</a:t>
            </a:r>
            <a:r>
              <a:rPr lang="en-US" sz="2000" dirty="0"/>
              <a:t> </a:t>
            </a:r>
          </a:p>
        </p:txBody>
      </p:sp>
      <p:sp>
        <p:nvSpPr>
          <p:cNvPr id="15" name="Rectangle 14">
            <a:extLst>
              <a:ext uri="{FF2B5EF4-FFF2-40B4-BE49-F238E27FC236}">
                <a16:creationId xmlns:a16="http://schemas.microsoft.com/office/drawing/2014/main" id="{D82B56AD-A542-4C7F-9ABC-307AF8AAC528}"/>
              </a:ext>
            </a:extLst>
          </p:cNvPr>
          <p:cNvSpPr/>
          <p:nvPr/>
        </p:nvSpPr>
        <p:spPr bwMode="auto">
          <a:xfrm>
            <a:off x="5224070" y="2591893"/>
            <a:ext cx="838200" cy="1141908"/>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Times New Roman" pitchFamily="18" charset="0"/>
            </a:endParaRPr>
          </a:p>
        </p:txBody>
      </p:sp>
      <p:sp>
        <p:nvSpPr>
          <p:cNvPr id="16" name="TextBox 15">
            <a:extLst>
              <a:ext uri="{FF2B5EF4-FFF2-40B4-BE49-F238E27FC236}">
                <a16:creationId xmlns:a16="http://schemas.microsoft.com/office/drawing/2014/main" id="{5355B4EA-4782-4F55-9066-566647F043C4}"/>
              </a:ext>
            </a:extLst>
          </p:cNvPr>
          <p:cNvSpPr txBox="1"/>
          <p:nvPr/>
        </p:nvSpPr>
        <p:spPr>
          <a:xfrm rot="16200000">
            <a:off x="3661337" y="3626750"/>
            <a:ext cx="2469827" cy="400110"/>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pPr algn="l"/>
            <a:r>
              <a:rPr lang="en-US" sz="2000" dirty="0"/>
              <a:t>Spots 1N-4N</a:t>
            </a:r>
          </a:p>
        </p:txBody>
      </p:sp>
      <p:cxnSp>
        <p:nvCxnSpPr>
          <p:cNvPr id="17" name="Straight Arrow Connector 16">
            <a:extLst>
              <a:ext uri="{FF2B5EF4-FFF2-40B4-BE49-F238E27FC236}">
                <a16:creationId xmlns:a16="http://schemas.microsoft.com/office/drawing/2014/main" id="{9B107E14-5EF0-4631-8824-561598B35DF7}"/>
              </a:ext>
            </a:extLst>
          </p:cNvPr>
          <p:cNvCxnSpPr>
            <a:cxnSpLocks/>
          </p:cNvCxnSpPr>
          <p:nvPr/>
        </p:nvCxnSpPr>
        <p:spPr bwMode="auto">
          <a:xfrm flipV="1">
            <a:off x="4896249" y="2642755"/>
            <a:ext cx="0" cy="637990"/>
          </a:xfrm>
          <a:prstGeom prst="straightConnector1">
            <a:avLst/>
          </a:prstGeom>
          <a:solidFill>
            <a:schemeClr val="accent1"/>
          </a:solidFill>
          <a:ln w="38100" cap="flat" cmpd="sng" algn="ctr">
            <a:solidFill>
              <a:srgbClr val="FFFF00"/>
            </a:solidFill>
            <a:prstDash val="solid"/>
            <a:round/>
            <a:headEnd type="none" w="med" len="med"/>
            <a:tailEnd type="triangle"/>
          </a:ln>
          <a:effectLst/>
        </p:spPr>
      </p:cxnSp>
      <p:sp>
        <p:nvSpPr>
          <p:cNvPr id="18" name="TextBox 17">
            <a:extLst>
              <a:ext uri="{FF2B5EF4-FFF2-40B4-BE49-F238E27FC236}">
                <a16:creationId xmlns:a16="http://schemas.microsoft.com/office/drawing/2014/main" id="{6162CB61-1728-47E5-B158-2F9B54B83665}"/>
              </a:ext>
            </a:extLst>
          </p:cNvPr>
          <p:cNvSpPr txBox="1"/>
          <p:nvPr/>
        </p:nvSpPr>
        <p:spPr>
          <a:xfrm rot="16200000">
            <a:off x="1331172" y="3626749"/>
            <a:ext cx="2469827" cy="400110"/>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pPr algn="l"/>
            <a:r>
              <a:rPr lang="en-US" sz="2000" dirty="0"/>
              <a:t>Spots 1S-4S</a:t>
            </a:r>
          </a:p>
        </p:txBody>
      </p:sp>
      <p:cxnSp>
        <p:nvCxnSpPr>
          <p:cNvPr id="19" name="Straight Arrow Connector 18">
            <a:extLst>
              <a:ext uri="{FF2B5EF4-FFF2-40B4-BE49-F238E27FC236}">
                <a16:creationId xmlns:a16="http://schemas.microsoft.com/office/drawing/2014/main" id="{8A3A7A1D-AF52-4EFF-AC18-1E9745488FBF}"/>
              </a:ext>
            </a:extLst>
          </p:cNvPr>
          <p:cNvCxnSpPr>
            <a:cxnSpLocks/>
          </p:cNvCxnSpPr>
          <p:nvPr/>
        </p:nvCxnSpPr>
        <p:spPr bwMode="auto">
          <a:xfrm flipV="1">
            <a:off x="2566084" y="2642755"/>
            <a:ext cx="0" cy="637990"/>
          </a:xfrm>
          <a:prstGeom prst="straightConnector1">
            <a:avLst/>
          </a:prstGeom>
          <a:solidFill>
            <a:schemeClr val="accent1"/>
          </a:solidFill>
          <a:ln w="38100" cap="flat" cmpd="sng" algn="ctr">
            <a:solidFill>
              <a:srgbClr val="FFFF00"/>
            </a:solidFill>
            <a:prstDash val="solid"/>
            <a:round/>
            <a:headEnd type="none" w="med" len="med"/>
            <a:tailEnd type="triangle"/>
          </a:ln>
          <a:effectLst/>
        </p:spPr>
      </p:cxnSp>
      <p:sp>
        <p:nvSpPr>
          <p:cNvPr id="20" name="Rectangle 19">
            <a:extLst>
              <a:ext uri="{FF2B5EF4-FFF2-40B4-BE49-F238E27FC236}">
                <a16:creationId xmlns:a16="http://schemas.microsoft.com/office/drawing/2014/main" id="{E581F552-09AF-4C38-9C30-018EFD1219A5}"/>
              </a:ext>
            </a:extLst>
          </p:cNvPr>
          <p:cNvSpPr/>
          <p:nvPr/>
        </p:nvSpPr>
        <p:spPr bwMode="auto">
          <a:xfrm>
            <a:off x="2895600" y="2591893"/>
            <a:ext cx="838200" cy="1141909"/>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Times New Roman" pitchFamily="18" charset="0"/>
            </a:endParaRPr>
          </a:p>
        </p:txBody>
      </p:sp>
      <p:sp>
        <p:nvSpPr>
          <p:cNvPr id="21" name="TextBox 20">
            <a:extLst>
              <a:ext uri="{FF2B5EF4-FFF2-40B4-BE49-F238E27FC236}">
                <a16:creationId xmlns:a16="http://schemas.microsoft.com/office/drawing/2014/main" id="{1F184B4C-12DC-4D0E-B2FD-EAACA2246423}"/>
              </a:ext>
            </a:extLst>
          </p:cNvPr>
          <p:cNvSpPr txBox="1"/>
          <p:nvPr/>
        </p:nvSpPr>
        <p:spPr>
          <a:xfrm>
            <a:off x="3160214" y="2084270"/>
            <a:ext cx="2612448" cy="400110"/>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r>
              <a:rPr lang="en-US" sz="2000" dirty="0"/>
              <a:t>McNamara Terminal</a:t>
            </a:r>
          </a:p>
        </p:txBody>
      </p:sp>
    </p:spTree>
    <p:extLst>
      <p:ext uri="{BB962C8B-B14F-4D97-AF65-F5344CB8AC3E}">
        <p14:creationId xmlns:p14="http://schemas.microsoft.com/office/powerpoint/2010/main" val="40817776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 – McNamara Terminal</a:t>
            </a:r>
          </a:p>
        </p:txBody>
      </p:sp>
      <p:pic>
        <p:nvPicPr>
          <p:cNvPr id="6" name="Picture 5">
            <a:extLst>
              <a:ext uri="{FF2B5EF4-FFF2-40B4-BE49-F238E27FC236}">
                <a16:creationId xmlns:a16="http://schemas.microsoft.com/office/drawing/2014/main" id="{B9A01EB9-8290-41F9-8DA3-E118684FEDA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9645" b="20833"/>
          <a:stretch/>
        </p:blipFill>
        <p:spPr>
          <a:xfrm>
            <a:off x="4165600" y="4047685"/>
            <a:ext cx="3893563" cy="1966739"/>
          </a:xfrm>
          <a:prstGeom prst="rect">
            <a:avLst/>
          </a:prstGeom>
          <a:ln>
            <a:solidFill>
              <a:schemeClr val="tx1"/>
            </a:solidFill>
          </a:ln>
        </p:spPr>
      </p:pic>
      <p:pic>
        <p:nvPicPr>
          <p:cNvPr id="8" name="Picture 13">
            <a:extLst>
              <a:ext uri="{FF2B5EF4-FFF2-40B4-BE49-F238E27FC236}">
                <a16:creationId xmlns:a16="http://schemas.microsoft.com/office/drawing/2014/main" id="{3DB08623-8CD9-49CE-A514-A37943606120}"/>
              </a:ext>
            </a:extLst>
          </p:cNvPr>
          <p:cNvPicPr>
            <a:picLocks noChangeAspect="1" noChangeArrowheads="1"/>
          </p:cNvPicPr>
          <p:nvPr/>
        </p:nvPicPr>
        <p:blipFill>
          <a:blip r:embed="rId4" cstate="print"/>
          <a:srcRect/>
          <a:stretch>
            <a:fillRect/>
          </a:stretch>
        </p:blipFill>
        <p:spPr bwMode="auto">
          <a:xfrm>
            <a:off x="4679948" y="3513346"/>
            <a:ext cx="2864865" cy="252834"/>
          </a:xfrm>
          <a:prstGeom prst="rect">
            <a:avLst/>
          </a:prstGeom>
          <a:noFill/>
          <a:ln w="6350">
            <a:solidFill>
              <a:schemeClr val="tx1"/>
            </a:solidFill>
            <a:miter lim="800000"/>
            <a:headEnd/>
            <a:tailEnd/>
          </a:ln>
        </p:spPr>
      </p:pic>
      <p:sp>
        <p:nvSpPr>
          <p:cNvPr id="3" name="Rectangle 2">
            <a:extLst>
              <a:ext uri="{FF2B5EF4-FFF2-40B4-BE49-F238E27FC236}">
                <a16:creationId xmlns:a16="http://schemas.microsoft.com/office/drawing/2014/main" id="{9174E944-AD36-4311-9EF1-945ABFA0B24D}"/>
              </a:ext>
            </a:extLst>
          </p:cNvPr>
          <p:cNvSpPr/>
          <p:nvPr/>
        </p:nvSpPr>
        <p:spPr>
          <a:xfrm>
            <a:off x="3252786" y="1397967"/>
            <a:ext cx="5686428" cy="1328569"/>
          </a:xfrm>
          <a:prstGeom prst="rect">
            <a:avLst/>
          </a:prstGeom>
        </p:spPr>
        <p:txBody>
          <a:bodyPr wrap="square">
            <a:spAutoFit/>
          </a:bodyPr>
          <a:lstStyle/>
          <a:p>
            <a:pPr marL="214313" indent="-214313">
              <a:spcAft>
                <a:spcPts val="450"/>
              </a:spcAft>
              <a:buFont typeface="Arial" panose="020B0604020202020204" pitchFamily="34" charset="0"/>
              <a:buChar char="•"/>
            </a:pPr>
            <a:r>
              <a:rPr lang="en-US" dirty="0">
                <a:solidFill>
                  <a:srgbClr val="002060"/>
                </a:solidFill>
                <a:latin typeface="Arial Rounded MT Bold" pitchFamily="34" charset="0"/>
              </a:rPr>
              <a:t>Spots are “shorthand” for giving locations on selected taxilanes.</a:t>
            </a:r>
          </a:p>
          <a:p>
            <a:pPr marL="214313" indent="-214313">
              <a:spcAft>
                <a:spcPts val="450"/>
              </a:spcAft>
              <a:buFont typeface="Arial" panose="020B0604020202020204" pitchFamily="34" charset="0"/>
              <a:buChar char="•"/>
            </a:pPr>
            <a:endParaRPr lang="en-US" dirty="0">
              <a:solidFill>
                <a:srgbClr val="002060"/>
              </a:solidFill>
              <a:latin typeface="Arial Rounded MT Bold" pitchFamily="34" charset="0"/>
            </a:endParaRPr>
          </a:p>
          <a:p>
            <a:pPr>
              <a:spcAft>
                <a:spcPts val="450"/>
              </a:spcAft>
            </a:pPr>
            <a:endParaRPr lang="en-US" dirty="0">
              <a:solidFill>
                <a:srgbClr val="002060"/>
              </a:solidFill>
              <a:latin typeface="Arial Rounded MT Bold" pitchFamily="34" charset="0"/>
            </a:endParaRPr>
          </a:p>
        </p:txBody>
      </p:sp>
      <p:sp>
        <p:nvSpPr>
          <p:cNvPr id="2" name="Rectangle 1">
            <a:extLst>
              <a:ext uri="{FF2B5EF4-FFF2-40B4-BE49-F238E27FC236}">
                <a16:creationId xmlns:a16="http://schemas.microsoft.com/office/drawing/2014/main" id="{D03D9186-7519-4520-AEA8-44B45D83AD13}"/>
              </a:ext>
            </a:extLst>
          </p:cNvPr>
          <p:cNvSpPr/>
          <p:nvPr/>
        </p:nvSpPr>
        <p:spPr>
          <a:xfrm>
            <a:off x="3252786" y="2690772"/>
            <a:ext cx="6096000" cy="646331"/>
          </a:xfrm>
          <a:prstGeom prst="rect">
            <a:avLst/>
          </a:prstGeom>
        </p:spPr>
        <p:txBody>
          <a:bodyPr>
            <a:spAutoFit/>
          </a:bodyPr>
          <a:lstStyle/>
          <a:p>
            <a:pPr marL="214313" indent="-214313">
              <a:spcAft>
                <a:spcPts val="450"/>
              </a:spcAft>
              <a:buFont typeface="Arial" panose="020B0604020202020204" pitchFamily="34" charset="0"/>
              <a:buChar char="•"/>
            </a:pPr>
            <a:r>
              <a:rPr lang="en-US" dirty="0">
                <a:solidFill>
                  <a:srgbClr val="002060"/>
                </a:solidFill>
                <a:latin typeface="Arial Rounded MT Bold" pitchFamily="34" charset="0"/>
              </a:rPr>
              <a:t>Combination of a number and letter, numbered east to west.</a:t>
            </a:r>
          </a:p>
        </p:txBody>
      </p:sp>
    </p:spTree>
    <p:extLst>
      <p:ext uri="{BB962C8B-B14F-4D97-AF65-F5344CB8AC3E}">
        <p14:creationId xmlns:p14="http://schemas.microsoft.com/office/powerpoint/2010/main" val="3007359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 Locations at the McNamara Terminal</a:t>
            </a:r>
          </a:p>
        </p:txBody>
      </p:sp>
      <p:sp>
        <p:nvSpPr>
          <p:cNvPr id="2" name="Rectangle 1">
            <a:extLst>
              <a:ext uri="{FF2B5EF4-FFF2-40B4-BE49-F238E27FC236}">
                <a16:creationId xmlns:a16="http://schemas.microsoft.com/office/drawing/2014/main" id="{DED0FCAD-AC83-4E69-8179-A653193B95B4}"/>
              </a:ext>
            </a:extLst>
          </p:cNvPr>
          <p:cNvSpPr/>
          <p:nvPr/>
        </p:nvSpPr>
        <p:spPr>
          <a:xfrm>
            <a:off x="5286756" y="1322755"/>
            <a:ext cx="1618488" cy="400110"/>
          </a:xfrm>
          <a:prstGeom prst="rect">
            <a:avLst/>
          </a:prstGeom>
        </p:spPr>
        <p:txBody>
          <a:bodyPr wrap="square">
            <a:spAutoFit/>
          </a:bodyPr>
          <a:lstStyle/>
          <a:p>
            <a:pPr algn="ctr">
              <a:spcAft>
                <a:spcPts val="450"/>
              </a:spcAft>
            </a:pPr>
            <a:r>
              <a:rPr lang="en-US" sz="2000" dirty="0">
                <a:solidFill>
                  <a:srgbClr val="002060"/>
                </a:solidFill>
                <a:latin typeface="Arial Rounded MT Bold" pitchFamily="34" charset="0"/>
              </a:rPr>
              <a:t>North End</a:t>
            </a:r>
          </a:p>
        </p:txBody>
      </p:sp>
      <p:pic>
        <p:nvPicPr>
          <p:cNvPr id="8" name="Picture 7">
            <a:extLst>
              <a:ext uri="{FF2B5EF4-FFF2-40B4-BE49-F238E27FC236}">
                <a16:creationId xmlns:a16="http://schemas.microsoft.com/office/drawing/2014/main" id="{F7FE43DB-3B47-4FC2-99BA-ABBEF3BDEB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3518224" y="3179099"/>
            <a:ext cx="2068552" cy="3013259"/>
          </a:xfrm>
          <a:prstGeom prst="rect">
            <a:avLst/>
          </a:prstGeom>
          <a:ln>
            <a:solidFill>
              <a:schemeClr val="tx1"/>
            </a:solidFill>
          </a:ln>
        </p:spPr>
      </p:pic>
      <p:sp>
        <p:nvSpPr>
          <p:cNvPr id="9" name="Oval 8">
            <a:extLst>
              <a:ext uri="{FF2B5EF4-FFF2-40B4-BE49-F238E27FC236}">
                <a16:creationId xmlns:a16="http://schemas.microsoft.com/office/drawing/2014/main" id="{B2D01E42-EA34-4A3B-83DF-7FDD0D3B7574}"/>
              </a:ext>
            </a:extLst>
          </p:cNvPr>
          <p:cNvSpPr/>
          <p:nvPr/>
        </p:nvSpPr>
        <p:spPr bwMode="auto">
          <a:xfrm>
            <a:off x="3154521" y="2795870"/>
            <a:ext cx="638888" cy="575981"/>
          </a:xfrm>
          <a:prstGeom prst="ellipse">
            <a:avLst/>
          </a:prstGeom>
          <a:solidFill>
            <a:schemeClr val="bg2">
              <a:lumMod val="40000"/>
              <a:lumOff val="60000"/>
            </a:schemeClr>
          </a:solidFill>
          <a:ln w="2857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algn="ctr" eaLnBrk="0" fontAlgn="base" hangingPunct="0">
              <a:spcBef>
                <a:spcPct val="0"/>
              </a:spcBef>
              <a:spcAft>
                <a:spcPct val="0"/>
              </a:spcAft>
            </a:pPr>
            <a:r>
              <a:rPr lang="en-US" sz="2100" dirty="0">
                <a:ln w="12700">
                  <a:solidFill>
                    <a:sysClr val="windowText" lastClr="000000"/>
                  </a:solidFill>
                </a:ln>
                <a:solidFill>
                  <a:srgbClr val="FFC000"/>
                </a:solidFill>
                <a:latin typeface="Arial Narrow" panose="020B0606020202030204" pitchFamily="34" charset="0"/>
              </a:rPr>
              <a:t>4N</a:t>
            </a:r>
          </a:p>
        </p:txBody>
      </p:sp>
      <p:sp>
        <p:nvSpPr>
          <p:cNvPr id="10" name="Arrow: Down 9">
            <a:extLst>
              <a:ext uri="{FF2B5EF4-FFF2-40B4-BE49-F238E27FC236}">
                <a16:creationId xmlns:a16="http://schemas.microsoft.com/office/drawing/2014/main" id="{EF71923F-88FB-441C-A6E8-76CCC75B4F55}"/>
              </a:ext>
            </a:extLst>
          </p:cNvPr>
          <p:cNvSpPr/>
          <p:nvPr/>
        </p:nvSpPr>
        <p:spPr bwMode="auto">
          <a:xfrm>
            <a:off x="3406418" y="3423011"/>
            <a:ext cx="167843" cy="1663340"/>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eaLnBrk="0" fontAlgn="base" hangingPunct="0">
              <a:spcBef>
                <a:spcPct val="0"/>
              </a:spcBef>
              <a:spcAft>
                <a:spcPct val="0"/>
              </a:spcAft>
            </a:pPr>
            <a:endParaRPr lang="en-US">
              <a:solidFill>
                <a:srgbClr val="000000"/>
              </a:solidFill>
            </a:endParaRPr>
          </a:p>
        </p:txBody>
      </p:sp>
      <p:sp>
        <p:nvSpPr>
          <p:cNvPr id="11" name="Oval 10">
            <a:extLst>
              <a:ext uri="{FF2B5EF4-FFF2-40B4-BE49-F238E27FC236}">
                <a16:creationId xmlns:a16="http://schemas.microsoft.com/office/drawing/2014/main" id="{64082EFC-EE1E-42FC-B939-39800CDAF58E}"/>
              </a:ext>
            </a:extLst>
          </p:cNvPr>
          <p:cNvSpPr/>
          <p:nvPr/>
        </p:nvSpPr>
        <p:spPr bwMode="auto">
          <a:xfrm>
            <a:off x="4955004" y="2795869"/>
            <a:ext cx="628650" cy="571500"/>
          </a:xfrm>
          <a:prstGeom prst="ellipse">
            <a:avLst/>
          </a:prstGeom>
          <a:solidFill>
            <a:schemeClr val="bg2">
              <a:lumMod val="40000"/>
              <a:lumOff val="60000"/>
            </a:schemeClr>
          </a:solidFill>
          <a:ln w="2857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algn="ctr" eaLnBrk="0" fontAlgn="base" hangingPunct="0">
              <a:spcBef>
                <a:spcPct val="0"/>
              </a:spcBef>
              <a:spcAft>
                <a:spcPct val="0"/>
              </a:spcAft>
            </a:pPr>
            <a:r>
              <a:rPr lang="en-US" sz="2100" dirty="0">
                <a:ln w="12700">
                  <a:solidFill>
                    <a:sysClr val="windowText" lastClr="000000"/>
                  </a:solidFill>
                </a:ln>
                <a:solidFill>
                  <a:srgbClr val="FFC000"/>
                </a:solidFill>
                <a:latin typeface="Arial Narrow" panose="020B0606020202030204" pitchFamily="34" charset="0"/>
              </a:rPr>
              <a:t>3N</a:t>
            </a:r>
          </a:p>
        </p:txBody>
      </p:sp>
      <p:sp>
        <p:nvSpPr>
          <p:cNvPr id="12" name="Arrow: Down 11">
            <a:extLst>
              <a:ext uri="{FF2B5EF4-FFF2-40B4-BE49-F238E27FC236}">
                <a16:creationId xmlns:a16="http://schemas.microsoft.com/office/drawing/2014/main" id="{D691C3DA-5D1C-4507-815D-5992B8A91485}"/>
              </a:ext>
            </a:extLst>
          </p:cNvPr>
          <p:cNvSpPr/>
          <p:nvPr/>
        </p:nvSpPr>
        <p:spPr bwMode="auto">
          <a:xfrm>
            <a:off x="5196663" y="3424712"/>
            <a:ext cx="134184" cy="709986"/>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eaLnBrk="0" fontAlgn="base" hangingPunct="0">
              <a:spcBef>
                <a:spcPct val="0"/>
              </a:spcBef>
              <a:spcAft>
                <a:spcPct val="0"/>
              </a:spcAft>
            </a:pPr>
            <a:endParaRPr lang="en-US">
              <a:solidFill>
                <a:srgbClr val="000000"/>
              </a:solidFill>
            </a:endParaRPr>
          </a:p>
        </p:txBody>
      </p:sp>
      <p:sp>
        <p:nvSpPr>
          <p:cNvPr id="14" name="TextBox 13">
            <a:extLst>
              <a:ext uri="{FF2B5EF4-FFF2-40B4-BE49-F238E27FC236}">
                <a16:creationId xmlns:a16="http://schemas.microsoft.com/office/drawing/2014/main" id="{5C4FAFAD-8033-4617-98FC-D6B241C6558B}"/>
              </a:ext>
            </a:extLst>
          </p:cNvPr>
          <p:cNvSpPr txBox="1"/>
          <p:nvPr/>
        </p:nvSpPr>
        <p:spPr>
          <a:xfrm>
            <a:off x="3154521" y="5435401"/>
            <a:ext cx="764469" cy="230832"/>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pPr eaLnBrk="0" fontAlgn="base" hangingPunct="0">
              <a:spcBef>
                <a:spcPct val="0"/>
              </a:spcBef>
              <a:spcAft>
                <a:spcPct val="0"/>
              </a:spcAft>
            </a:pPr>
            <a:r>
              <a:rPr lang="en-US" sz="900" dirty="0">
                <a:solidFill>
                  <a:srgbClr val="000000"/>
                </a:solidFill>
              </a:rPr>
              <a:t>Taxilane Q</a:t>
            </a:r>
          </a:p>
        </p:txBody>
      </p:sp>
      <p:sp>
        <p:nvSpPr>
          <p:cNvPr id="15" name="TextBox 14">
            <a:extLst>
              <a:ext uri="{FF2B5EF4-FFF2-40B4-BE49-F238E27FC236}">
                <a16:creationId xmlns:a16="http://schemas.microsoft.com/office/drawing/2014/main" id="{32EC61D8-204C-4062-956F-3AB7D40A2F3E}"/>
              </a:ext>
            </a:extLst>
          </p:cNvPr>
          <p:cNvSpPr txBox="1"/>
          <p:nvPr/>
        </p:nvSpPr>
        <p:spPr>
          <a:xfrm>
            <a:off x="5260920" y="4567061"/>
            <a:ext cx="874704" cy="230832"/>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pPr eaLnBrk="0" fontAlgn="base" hangingPunct="0">
              <a:spcBef>
                <a:spcPct val="0"/>
              </a:spcBef>
              <a:spcAft>
                <a:spcPct val="0"/>
              </a:spcAft>
            </a:pPr>
            <a:r>
              <a:rPr lang="en-US" sz="900" dirty="0">
                <a:solidFill>
                  <a:srgbClr val="000000"/>
                </a:solidFill>
              </a:rPr>
              <a:t>Taxilane U-9</a:t>
            </a:r>
          </a:p>
        </p:txBody>
      </p:sp>
      <p:pic>
        <p:nvPicPr>
          <p:cNvPr id="16" name="Picture 15">
            <a:extLst>
              <a:ext uri="{FF2B5EF4-FFF2-40B4-BE49-F238E27FC236}">
                <a16:creationId xmlns:a16="http://schemas.microsoft.com/office/drawing/2014/main" id="{787B8123-258F-4B84-954F-F277ED5714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7049968" y="3538241"/>
            <a:ext cx="2071961" cy="2265392"/>
          </a:xfrm>
          <a:prstGeom prst="rect">
            <a:avLst/>
          </a:prstGeom>
          <a:ln>
            <a:solidFill>
              <a:schemeClr val="tx1"/>
            </a:solidFill>
          </a:ln>
        </p:spPr>
      </p:pic>
      <p:sp>
        <p:nvSpPr>
          <p:cNvPr id="17" name="Oval 16">
            <a:extLst>
              <a:ext uri="{FF2B5EF4-FFF2-40B4-BE49-F238E27FC236}">
                <a16:creationId xmlns:a16="http://schemas.microsoft.com/office/drawing/2014/main" id="{45CD3248-4C44-4B71-9DC2-6907014E74B1}"/>
              </a:ext>
            </a:extLst>
          </p:cNvPr>
          <p:cNvSpPr/>
          <p:nvPr/>
        </p:nvSpPr>
        <p:spPr bwMode="auto">
          <a:xfrm>
            <a:off x="6953250" y="2795869"/>
            <a:ext cx="628650" cy="571500"/>
          </a:xfrm>
          <a:prstGeom prst="ellipse">
            <a:avLst/>
          </a:prstGeom>
          <a:solidFill>
            <a:schemeClr val="bg1">
              <a:lumMod val="75000"/>
            </a:schemeClr>
          </a:solidFill>
          <a:ln w="2857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algn="ctr" eaLnBrk="0" fontAlgn="base" hangingPunct="0">
              <a:spcBef>
                <a:spcPct val="0"/>
              </a:spcBef>
              <a:spcAft>
                <a:spcPct val="0"/>
              </a:spcAft>
            </a:pPr>
            <a:r>
              <a:rPr lang="en-US" sz="2100" dirty="0">
                <a:ln w="12700">
                  <a:solidFill>
                    <a:sysClr val="windowText" lastClr="000000"/>
                  </a:solidFill>
                </a:ln>
                <a:solidFill>
                  <a:srgbClr val="FFC000"/>
                </a:solidFill>
                <a:latin typeface="Arial Narrow" panose="020B0606020202030204" pitchFamily="34" charset="0"/>
              </a:rPr>
              <a:t>2N</a:t>
            </a:r>
          </a:p>
        </p:txBody>
      </p:sp>
      <p:sp>
        <p:nvSpPr>
          <p:cNvPr id="18" name="Oval 17">
            <a:extLst>
              <a:ext uri="{FF2B5EF4-FFF2-40B4-BE49-F238E27FC236}">
                <a16:creationId xmlns:a16="http://schemas.microsoft.com/office/drawing/2014/main" id="{20887F0A-9978-4BA1-B4EC-5367F97864E3}"/>
              </a:ext>
            </a:extLst>
          </p:cNvPr>
          <p:cNvSpPr/>
          <p:nvPr/>
        </p:nvSpPr>
        <p:spPr bwMode="auto">
          <a:xfrm>
            <a:off x="8597787" y="2795869"/>
            <a:ext cx="628650" cy="571500"/>
          </a:xfrm>
          <a:prstGeom prst="ellipse">
            <a:avLst/>
          </a:prstGeom>
          <a:solidFill>
            <a:schemeClr val="bg1">
              <a:lumMod val="75000"/>
            </a:schemeClr>
          </a:solidFill>
          <a:ln w="2857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algn="ctr" eaLnBrk="0" fontAlgn="base" hangingPunct="0">
              <a:spcBef>
                <a:spcPct val="0"/>
              </a:spcBef>
              <a:spcAft>
                <a:spcPct val="0"/>
              </a:spcAft>
            </a:pPr>
            <a:r>
              <a:rPr lang="en-US" sz="2100" dirty="0">
                <a:ln w="12700">
                  <a:solidFill>
                    <a:sysClr val="windowText" lastClr="000000"/>
                  </a:solidFill>
                </a:ln>
                <a:solidFill>
                  <a:srgbClr val="FFC000"/>
                </a:solidFill>
                <a:latin typeface="Arial Narrow" panose="020B0606020202030204" pitchFamily="34" charset="0"/>
              </a:rPr>
              <a:t>1N</a:t>
            </a:r>
          </a:p>
        </p:txBody>
      </p:sp>
      <p:sp>
        <p:nvSpPr>
          <p:cNvPr id="19" name="Arrow: Down 18">
            <a:extLst>
              <a:ext uri="{FF2B5EF4-FFF2-40B4-BE49-F238E27FC236}">
                <a16:creationId xmlns:a16="http://schemas.microsoft.com/office/drawing/2014/main" id="{CFA27C92-DFF6-4196-AF15-B44EFD9FA672}"/>
              </a:ext>
            </a:extLst>
          </p:cNvPr>
          <p:cNvSpPr/>
          <p:nvPr/>
        </p:nvSpPr>
        <p:spPr bwMode="auto">
          <a:xfrm>
            <a:off x="7186572" y="3424712"/>
            <a:ext cx="176349" cy="1375889"/>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eaLnBrk="0" fontAlgn="base" hangingPunct="0">
              <a:spcBef>
                <a:spcPct val="0"/>
              </a:spcBef>
              <a:spcAft>
                <a:spcPct val="0"/>
              </a:spcAft>
            </a:pPr>
            <a:endParaRPr lang="en-US">
              <a:solidFill>
                <a:srgbClr val="000000"/>
              </a:solidFill>
            </a:endParaRPr>
          </a:p>
        </p:txBody>
      </p:sp>
      <p:sp>
        <p:nvSpPr>
          <p:cNvPr id="20" name="Arrow: Down 19">
            <a:extLst>
              <a:ext uri="{FF2B5EF4-FFF2-40B4-BE49-F238E27FC236}">
                <a16:creationId xmlns:a16="http://schemas.microsoft.com/office/drawing/2014/main" id="{36948A25-3098-4EDC-BD1E-A8EFEC914A69}"/>
              </a:ext>
            </a:extLst>
          </p:cNvPr>
          <p:cNvSpPr/>
          <p:nvPr/>
        </p:nvSpPr>
        <p:spPr bwMode="auto">
          <a:xfrm>
            <a:off x="8868783" y="3424713"/>
            <a:ext cx="145333" cy="905681"/>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eaLnBrk="0" fontAlgn="base" hangingPunct="0">
              <a:spcBef>
                <a:spcPct val="0"/>
              </a:spcBef>
              <a:spcAft>
                <a:spcPct val="0"/>
              </a:spcAft>
            </a:pPr>
            <a:endParaRPr lang="en-US">
              <a:solidFill>
                <a:srgbClr val="000000"/>
              </a:solidFill>
            </a:endParaRPr>
          </a:p>
        </p:txBody>
      </p:sp>
      <p:sp>
        <p:nvSpPr>
          <p:cNvPr id="21" name="TextBox 20">
            <a:extLst>
              <a:ext uri="{FF2B5EF4-FFF2-40B4-BE49-F238E27FC236}">
                <a16:creationId xmlns:a16="http://schemas.microsoft.com/office/drawing/2014/main" id="{C45A8682-FB13-4F9E-AF33-9D0BF90A984E}"/>
              </a:ext>
            </a:extLst>
          </p:cNvPr>
          <p:cNvSpPr txBox="1"/>
          <p:nvPr/>
        </p:nvSpPr>
        <p:spPr>
          <a:xfrm>
            <a:off x="7000494" y="5204569"/>
            <a:ext cx="892302" cy="230832"/>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pPr eaLnBrk="0" fontAlgn="base" hangingPunct="0">
              <a:spcBef>
                <a:spcPct val="0"/>
              </a:spcBef>
              <a:spcAft>
                <a:spcPct val="0"/>
              </a:spcAft>
            </a:pPr>
            <a:r>
              <a:rPr lang="en-US" sz="900" dirty="0">
                <a:solidFill>
                  <a:srgbClr val="000000"/>
                </a:solidFill>
              </a:rPr>
              <a:t>Taxilane U-8</a:t>
            </a:r>
          </a:p>
        </p:txBody>
      </p:sp>
      <p:sp>
        <p:nvSpPr>
          <p:cNvPr id="22" name="TextBox 21">
            <a:extLst>
              <a:ext uri="{FF2B5EF4-FFF2-40B4-BE49-F238E27FC236}">
                <a16:creationId xmlns:a16="http://schemas.microsoft.com/office/drawing/2014/main" id="{D7E0926E-EB25-40D8-8755-9BAF19D3EA34}"/>
              </a:ext>
            </a:extLst>
          </p:cNvPr>
          <p:cNvSpPr txBox="1"/>
          <p:nvPr/>
        </p:nvSpPr>
        <p:spPr>
          <a:xfrm>
            <a:off x="8451241" y="5068215"/>
            <a:ext cx="892302" cy="230832"/>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pPr eaLnBrk="0" fontAlgn="base" hangingPunct="0">
              <a:spcBef>
                <a:spcPct val="0"/>
              </a:spcBef>
              <a:spcAft>
                <a:spcPct val="0"/>
              </a:spcAft>
            </a:pPr>
            <a:r>
              <a:rPr lang="en-US" sz="900" dirty="0">
                <a:solidFill>
                  <a:srgbClr val="000000"/>
                </a:solidFill>
              </a:rPr>
              <a:t>Taxilane U-7</a:t>
            </a:r>
          </a:p>
        </p:txBody>
      </p:sp>
    </p:spTree>
    <p:extLst>
      <p:ext uri="{BB962C8B-B14F-4D97-AF65-F5344CB8AC3E}">
        <p14:creationId xmlns:p14="http://schemas.microsoft.com/office/powerpoint/2010/main" val="2570163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4" grpId="0" animBg="1"/>
      <p:bldP spid="15" grpId="0" animBg="1"/>
      <p:bldP spid="17" grpId="0" animBg="1"/>
      <p:bldP spid="18" grpId="0" animBg="1"/>
      <p:bldP spid="19" grpId="0" animBg="1"/>
      <p:bldP spid="20" grpId="0" animBg="1"/>
      <p:bldP spid="21" grpId="0" animBg="1"/>
      <p:bldP spid="2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 Locations at the McNamara Terminal</a:t>
            </a:r>
          </a:p>
        </p:txBody>
      </p:sp>
      <p:sp>
        <p:nvSpPr>
          <p:cNvPr id="6" name="Rectangle 5">
            <a:extLst>
              <a:ext uri="{FF2B5EF4-FFF2-40B4-BE49-F238E27FC236}">
                <a16:creationId xmlns:a16="http://schemas.microsoft.com/office/drawing/2014/main" id="{97B82BB4-A2CD-417C-8E98-584845844209}"/>
              </a:ext>
            </a:extLst>
          </p:cNvPr>
          <p:cNvSpPr/>
          <p:nvPr/>
        </p:nvSpPr>
        <p:spPr>
          <a:xfrm>
            <a:off x="5286756" y="1322755"/>
            <a:ext cx="1618488" cy="400110"/>
          </a:xfrm>
          <a:prstGeom prst="rect">
            <a:avLst/>
          </a:prstGeom>
        </p:spPr>
        <p:txBody>
          <a:bodyPr wrap="square">
            <a:spAutoFit/>
          </a:bodyPr>
          <a:lstStyle/>
          <a:p>
            <a:pPr algn="ctr">
              <a:spcAft>
                <a:spcPts val="450"/>
              </a:spcAft>
            </a:pPr>
            <a:r>
              <a:rPr lang="en-US" sz="2000" dirty="0">
                <a:solidFill>
                  <a:srgbClr val="002060"/>
                </a:solidFill>
                <a:latin typeface="Arial Rounded MT Bold" pitchFamily="34" charset="0"/>
              </a:rPr>
              <a:t>South End</a:t>
            </a:r>
          </a:p>
        </p:txBody>
      </p:sp>
      <p:pic>
        <p:nvPicPr>
          <p:cNvPr id="7" name="Picture 6">
            <a:extLst>
              <a:ext uri="{FF2B5EF4-FFF2-40B4-BE49-F238E27FC236}">
                <a16:creationId xmlns:a16="http://schemas.microsoft.com/office/drawing/2014/main" id="{241FD9D9-907D-4F7C-B66D-3127E98AB2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3119406" y="2989116"/>
            <a:ext cx="2330225" cy="2857502"/>
          </a:xfrm>
          <a:prstGeom prst="rect">
            <a:avLst/>
          </a:prstGeom>
          <a:solidFill>
            <a:schemeClr val="bg1"/>
          </a:solidFill>
          <a:ln>
            <a:solidFill>
              <a:schemeClr val="tx1"/>
            </a:solidFill>
          </a:ln>
        </p:spPr>
      </p:pic>
      <p:pic>
        <p:nvPicPr>
          <p:cNvPr id="9" name="Picture 8">
            <a:extLst>
              <a:ext uri="{FF2B5EF4-FFF2-40B4-BE49-F238E27FC236}">
                <a16:creationId xmlns:a16="http://schemas.microsoft.com/office/drawing/2014/main" id="{E56E2093-6D6A-4EFD-9CA4-FE18621C833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5534941" y="3928453"/>
            <a:ext cx="2330225" cy="978830"/>
          </a:xfrm>
          <a:prstGeom prst="rect">
            <a:avLst/>
          </a:prstGeom>
          <a:ln>
            <a:solidFill>
              <a:schemeClr val="tx1"/>
            </a:solidFill>
          </a:ln>
        </p:spPr>
      </p:pic>
      <p:pic>
        <p:nvPicPr>
          <p:cNvPr id="10" name="Picture 9">
            <a:extLst>
              <a:ext uri="{FF2B5EF4-FFF2-40B4-BE49-F238E27FC236}">
                <a16:creationId xmlns:a16="http://schemas.microsoft.com/office/drawing/2014/main" id="{643EAC43-08A6-415E-8ED0-470FB242701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6200000">
            <a:off x="7345558" y="3831999"/>
            <a:ext cx="2330226" cy="1171739"/>
          </a:xfrm>
          <a:prstGeom prst="rect">
            <a:avLst/>
          </a:prstGeom>
          <a:ln>
            <a:solidFill>
              <a:schemeClr val="tx1"/>
            </a:solidFill>
          </a:ln>
        </p:spPr>
      </p:pic>
      <p:sp>
        <p:nvSpPr>
          <p:cNvPr id="11" name="Oval 10">
            <a:extLst>
              <a:ext uri="{FF2B5EF4-FFF2-40B4-BE49-F238E27FC236}">
                <a16:creationId xmlns:a16="http://schemas.microsoft.com/office/drawing/2014/main" id="{F32C67FE-7352-4973-967A-77D7D4FAA1EB}"/>
              </a:ext>
            </a:extLst>
          </p:cNvPr>
          <p:cNvSpPr/>
          <p:nvPr/>
        </p:nvSpPr>
        <p:spPr bwMode="auto">
          <a:xfrm>
            <a:off x="2827486" y="2377784"/>
            <a:ext cx="628650" cy="571500"/>
          </a:xfrm>
          <a:prstGeom prst="ellipse">
            <a:avLst/>
          </a:prstGeom>
          <a:solidFill>
            <a:schemeClr val="bg2">
              <a:lumMod val="40000"/>
              <a:lumOff val="60000"/>
            </a:schemeClr>
          </a:solidFill>
          <a:ln w="2857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algn="ctr" eaLnBrk="0" fontAlgn="base" hangingPunct="0">
              <a:spcBef>
                <a:spcPct val="0"/>
              </a:spcBef>
              <a:spcAft>
                <a:spcPct val="0"/>
              </a:spcAft>
            </a:pPr>
            <a:r>
              <a:rPr lang="en-US" sz="2100" dirty="0">
                <a:ln w="12700">
                  <a:solidFill>
                    <a:sysClr val="windowText" lastClr="000000"/>
                  </a:solidFill>
                </a:ln>
                <a:solidFill>
                  <a:srgbClr val="FFC000"/>
                </a:solidFill>
                <a:latin typeface="Arial Narrow" panose="020B0606020202030204" pitchFamily="34" charset="0"/>
              </a:rPr>
              <a:t>4S</a:t>
            </a:r>
          </a:p>
        </p:txBody>
      </p:sp>
      <p:sp>
        <p:nvSpPr>
          <p:cNvPr id="12" name="Oval 11">
            <a:extLst>
              <a:ext uri="{FF2B5EF4-FFF2-40B4-BE49-F238E27FC236}">
                <a16:creationId xmlns:a16="http://schemas.microsoft.com/office/drawing/2014/main" id="{BB23977A-148E-4C01-8744-C713CABAD613}"/>
              </a:ext>
            </a:extLst>
          </p:cNvPr>
          <p:cNvSpPr/>
          <p:nvPr/>
        </p:nvSpPr>
        <p:spPr bwMode="auto">
          <a:xfrm>
            <a:off x="4910534" y="2393626"/>
            <a:ext cx="628650" cy="571500"/>
          </a:xfrm>
          <a:prstGeom prst="ellipse">
            <a:avLst/>
          </a:prstGeom>
          <a:solidFill>
            <a:schemeClr val="bg2">
              <a:lumMod val="40000"/>
              <a:lumOff val="60000"/>
            </a:schemeClr>
          </a:solidFill>
          <a:ln w="2857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algn="ctr" eaLnBrk="0" fontAlgn="base" hangingPunct="0">
              <a:spcBef>
                <a:spcPct val="0"/>
              </a:spcBef>
              <a:spcAft>
                <a:spcPct val="0"/>
              </a:spcAft>
            </a:pPr>
            <a:r>
              <a:rPr lang="en-US" sz="2100" dirty="0">
                <a:ln w="12700">
                  <a:solidFill>
                    <a:sysClr val="windowText" lastClr="000000"/>
                  </a:solidFill>
                </a:ln>
                <a:solidFill>
                  <a:srgbClr val="FFC000"/>
                </a:solidFill>
                <a:latin typeface="Arial Narrow" panose="020B0606020202030204" pitchFamily="34" charset="0"/>
              </a:rPr>
              <a:t>3S</a:t>
            </a:r>
          </a:p>
        </p:txBody>
      </p:sp>
      <p:sp>
        <p:nvSpPr>
          <p:cNvPr id="13" name="Oval 12">
            <a:extLst>
              <a:ext uri="{FF2B5EF4-FFF2-40B4-BE49-F238E27FC236}">
                <a16:creationId xmlns:a16="http://schemas.microsoft.com/office/drawing/2014/main" id="{193AB47A-5D68-4ADF-8607-249D1610BCD5}"/>
              </a:ext>
            </a:extLst>
          </p:cNvPr>
          <p:cNvSpPr/>
          <p:nvPr/>
        </p:nvSpPr>
        <p:spPr bwMode="auto">
          <a:xfrm>
            <a:off x="6505751" y="2373900"/>
            <a:ext cx="628650" cy="571500"/>
          </a:xfrm>
          <a:prstGeom prst="ellipse">
            <a:avLst/>
          </a:prstGeom>
          <a:solidFill>
            <a:schemeClr val="bg2">
              <a:lumMod val="40000"/>
              <a:lumOff val="60000"/>
            </a:schemeClr>
          </a:solidFill>
          <a:ln w="2857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algn="ctr" eaLnBrk="0" fontAlgn="base" hangingPunct="0">
              <a:spcBef>
                <a:spcPct val="0"/>
              </a:spcBef>
              <a:spcAft>
                <a:spcPct val="0"/>
              </a:spcAft>
            </a:pPr>
            <a:r>
              <a:rPr lang="en-US" sz="2100" dirty="0">
                <a:ln w="12700">
                  <a:solidFill>
                    <a:sysClr val="windowText" lastClr="000000"/>
                  </a:solidFill>
                </a:ln>
                <a:solidFill>
                  <a:srgbClr val="FFC000"/>
                </a:solidFill>
                <a:latin typeface="Arial Narrow" panose="020B0606020202030204" pitchFamily="34" charset="0"/>
              </a:rPr>
              <a:t>2S</a:t>
            </a:r>
          </a:p>
        </p:txBody>
      </p:sp>
      <p:sp>
        <p:nvSpPr>
          <p:cNvPr id="14" name="Oval 13">
            <a:extLst>
              <a:ext uri="{FF2B5EF4-FFF2-40B4-BE49-F238E27FC236}">
                <a16:creationId xmlns:a16="http://schemas.microsoft.com/office/drawing/2014/main" id="{B8DF273C-0CED-4D04-BA53-27FA96ACFEB9}"/>
              </a:ext>
            </a:extLst>
          </p:cNvPr>
          <p:cNvSpPr/>
          <p:nvPr/>
        </p:nvSpPr>
        <p:spPr bwMode="auto">
          <a:xfrm>
            <a:off x="8056607" y="2377784"/>
            <a:ext cx="628650" cy="571500"/>
          </a:xfrm>
          <a:prstGeom prst="ellipse">
            <a:avLst/>
          </a:prstGeom>
          <a:solidFill>
            <a:schemeClr val="bg2">
              <a:lumMod val="40000"/>
              <a:lumOff val="60000"/>
            </a:schemeClr>
          </a:solidFill>
          <a:ln w="2857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algn="ctr" eaLnBrk="0" fontAlgn="base" hangingPunct="0">
              <a:spcBef>
                <a:spcPct val="0"/>
              </a:spcBef>
              <a:spcAft>
                <a:spcPct val="0"/>
              </a:spcAft>
            </a:pPr>
            <a:r>
              <a:rPr lang="en-US" sz="2100" dirty="0">
                <a:ln w="12700">
                  <a:solidFill>
                    <a:sysClr val="windowText" lastClr="000000"/>
                  </a:solidFill>
                </a:ln>
                <a:solidFill>
                  <a:srgbClr val="FFC000"/>
                </a:solidFill>
                <a:latin typeface="Arial Narrow" panose="020B0606020202030204" pitchFamily="34" charset="0"/>
              </a:rPr>
              <a:t>1S</a:t>
            </a:r>
          </a:p>
        </p:txBody>
      </p:sp>
      <p:sp>
        <p:nvSpPr>
          <p:cNvPr id="15" name="Arrow: Down 14">
            <a:extLst>
              <a:ext uri="{FF2B5EF4-FFF2-40B4-BE49-F238E27FC236}">
                <a16:creationId xmlns:a16="http://schemas.microsoft.com/office/drawing/2014/main" id="{B9A524F3-F062-445C-A020-3DA3CB769B69}"/>
              </a:ext>
            </a:extLst>
          </p:cNvPr>
          <p:cNvSpPr/>
          <p:nvPr/>
        </p:nvSpPr>
        <p:spPr bwMode="auto">
          <a:xfrm>
            <a:off x="3029436" y="3019360"/>
            <a:ext cx="163781" cy="1053491"/>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eaLnBrk="0" fontAlgn="base" hangingPunct="0">
              <a:spcBef>
                <a:spcPct val="0"/>
              </a:spcBef>
              <a:spcAft>
                <a:spcPct val="0"/>
              </a:spcAft>
            </a:pPr>
            <a:endParaRPr lang="en-US">
              <a:solidFill>
                <a:srgbClr val="000000"/>
              </a:solidFill>
            </a:endParaRPr>
          </a:p>
        </p:txBody>
      </p:sp>
      <p:sp>
        <p:nvSpPr>
          <p:cNvPr id="16" name="Arrow: Down 15">
            <a:extLst>
              <a:ext uri="{FF2B5EF4-FFF2-40B4-BE49-F238E27FC236}">
                <a16:creationId xmlns:a16="http://schemas.microsoft.com/office/drawing/2014/main" id="{51F7B007-B7BF-47BE-A2E9-9DF8BBAF4A9F}"/>
              </a:ext>
            </a:extLst>
          </p:cNvPr>
          <p:cNvSpPr/>
          <p:nvPr/>
        </p:nvSpPr>
        <p:spPr bwMode="auto">
          <a:xfrm>
            <a:off x="5148262" y="3011089"/>
            <a:ext cx="153196" cy="1362707"/>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eaLnBrk="0" fontAlgn="base" hangingPunct="0">
              <a:spcBef>
                <a:spcPct val="0"/>
              </a:spcBef>
              <a:spcAft>
                <a:spcPct val="0"/>
              </a:spcAft>
            </a:pPr>
            <a:endParaRPr lang="en-US">
              <a:solidFill>
                <a:srgbClr val="000000"/>
              </a:solidFill>
            </a:endParaRPr>
          </a:p>
        </p:txBody>
      </p:sp>
      <p:sp>
        <p:nvSpPr>
          <p:cNvPr id="17" name="Arrow: Down 16">
            <a:extLst>
              <a:ext uri="{FF2B5EF4-FFF2-40B4-BE49-F238E27FC236}">
                <a16:creationId xmlns:a16="http://schemas.microsoft.com/office/drawing/2014/main" id="{61E1A4A0-DB01-43B1-A05F-5D7C98B775F6}"/>
              </a:ext>
            </a:extLst>
          </p:cNvPr>
          <p:cNvSpPr/>
          <p:nvPr/>
        </p:nvSpPr>
        <p:spPr bwMode="auto">
          <a:xfrm>
            <a:off x="6752984" y="3004160"/>
            <a:ext cx="143117" cy="824891"/>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eaLnBrk="0" fontAlgn="base" hangingPunct="0">
              <a:spcBef>
                <a:spcPct val="0"/>
              </a:spcBef>
              <a:spcAft>
                <a:spcPct val="0"/>
              </a:spcAft>
            </a:pPr>
            <a:endParaRPr lang="en-US">
              <a:solidFill>
                <a:srgbClr val="000000"/>
              </a:solidFill>
            </a:endParaRPr>
          </a:p>
        </p:txBody>
      </p:sp>
      <p:sp>
        <p:nvSpPr>
          <p:cNvPr id="18" name="Arrow: Down 17">
            <a:extLst>
              <a:ext uri="{FF2B5EF4-FFF2-40B4-BE49-F238E27FC236}">
                <a16:creationId xmlns:a16="http://schemas.microsoft.com/office/drawing/2014/main" id="{EA01F9A8-5836-4567-B0B7-6E9FA08C0D94}"/>
              </a:ext>
            </a:extLst>
          </p:cNvPr>
          <p:cNvSpPr/>
          <p:nvPr/>
        </p:nvSpPr>
        <p:spPr bwMode="auto">
          <a:xfrm>
            <a:off x="8296275" y="3004160"/>
            <a:ext cx="134184" cy="709986"/>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eaLnBrk="0" fontAlgn="base" hangingPunct="0">
              <a:spcBef>
                <a:spcPct val="0"/>
              </a:spcBef>
              <a:spcAft>
                <a:spcPct val="0"/>
              </a:spcAft>
            </a:pPr>
            <a:endParaRPr lang="en-US">
              <a:solidFill>
                <a:srgbClr val="000000"/>
              </a:solidFill>
            </a:endParaRPr>
          </a:p>
        </p:txBody>
      </p:sp>
      <p:sp>
        <p:nvSpPr>
          <p:cNvPr id="19" name="TextBox 18">
            <a:extLst>
              <a:ext uri="{FF2B5EF4-FFF2-40B4-BE49-F238E27FC236}">
                <a16:creationId xmlns:a16="http://schemas.microsoft.com/office/drawing/2014/main" id="{9E90A844-C768-4B52-B171-6A9B61FDA814}"/>
              </a:ext>
            </a:extLst>
          </p:cNvPr>
          <p:cNvSpPr txBox="1"/>
          <p:nvPr/>
        </p:nvSpPr>
        <p:spPr>
          <a:xfrm>
            <a:off x="3193216" y="3240364"/>
            <a:ext cx="802712" cy="230832"/>
          </a:xfrm>
          <a:prstGeom prst="rect">
            <a:avLst/>
          </a:prstGeom>
          <a:solidFill>
            <a:schemeClr val="bg1"/>
          </a:solidFill>
          <a:ln>
            <a:solidFill>
              <a:schemeClr val="tx1"/>
            </a:solidFill>
          </a:ln>
        </p:spPr>
        <p:txBody>
          <a:bodyPr wrap="square" rtlCol="0">
            <a:spAutoFit/>
          </a:bodyPr>
          <a:lstStyle/>
          <a:p>
            <a:pPr eaLnBrk="0" fontAlgn="base" hangingPunct="0">
              <a:spcBef>
                <a:spcPct val="0"/>
              </a:spcBef>
              <a:spcAft>
                <a:spcPct val="0"/>
              </a:spcAft>
            </a:pPr>
            <a:r>
              <a:rPr lang="en-US" sz="900" b="1" dirty="0">
                <a:solidFill>
                  <a:srgbClr val="000000"/>
                </a:solidFill>
                <a:latin typeface="Arial" panose="020B0604020202020204" pitchFamily="34" charset="0"/>
                <a:cs typeface="Arial" panose="020B0604020202020204" pitchFamily="34" charset="0"/>
              </a:rPr>
              <a:t>Taxilane Q</a:t>
            </a:r>
          </a:p>
        </p:txBody>
      </p:sp>
      <p:sp>
        <p:nvSpPr>
          <p:cNvPr id="20" name="TextBox 19">
            <a:extLst>
              <a:ext uri="{FF2B5EF4-FFF2-40B4-BE49-F238E27FC236}">
                <a16:creationId xmlns:a16="http://schemas.microsoft.com/office/drawing/2014/main" id="{97CA9071-6C7D-4B36-852E-56178F6794C1}"/>
              </a:ext>
            </a:extLst>
          </p:cNvPr>
          <p:cNvSpPr txBox="1"/>
          <p:nvPr/>
        </p:nvSpPr>
        <p:spPr>
          <a:xfrm>
            <a:off x="4264631" y="3483177"/>
            <a:ext cx="883631" cy="230832"/>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pPr eaLnBrk="0" fontAlgn="base" hangingPunct="0">
              <a:spcBef>
                <a:spcPct val="0"/>
              </a:spcBef>
              <a:spcAft>
                <a:spcPct val="0"/>
              </a:spcAft>
            </a:pPr>
            <a:r>
              <a:rPr lang="en-US" sz="900" dirty="0">
                <a:solidFill>
                  <a:srgbClr val="000000"/>
                </a:solidFill>
              </a:rPr>
              <a:t>Taxilane U-9</a:t>
            </a:r>
          </a:p>
        </p:txBody>
      </p:sp>
      <p:sp>
        <p:nvSpPr>
          <p:cNvPr id="21" name="TextBox 20">
            <a:extLst>
              <a:ext uri="{FF2B5EF4-FFF2-40B4-BE49-F238E27FC236}">
                <a16:creationId xmlns:a16="http://schemas.microsoft.com/office/drawing/2014/main" id="{A4274A94-97A3-4F86-9B61-710337EDEBFB}"/>
              </a:ext>
            </a:extLst>
          </p:cNvPr>
          <p:cNvSpPr txBox="1"/>
          <p:nvPr/>
        </p:nvSpPr>
        <p:spPr>
          <a:xfrm>
            <a:off x="5926898" y="3552363"/>
            <a:ext cx="857786" cy="230832"/>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pPr eaLnBrk="0" fontAlgn="base" hangingPunct="0">
              <a:spcBef>
                <a:spcPct val="0"/>
              </a:spcBef>
              <a:spcAft>
                <a:spcPct val="0"/>
              </a:spcAft>
            </a:pPr>
            <a:r>
              <a:rPr lang="en-US" sz="900" dirty="0">
                <a:solidFill>
                  <a:srgbClr val="000000"/>
                </a:solidFill>
              </a:rPr>
              <a:t>Taxilane J-8</a:t>
            </a:r>
          </a:p>
        </p:txBody>
      </p:sp>
      <p:sp>
        <p:nvSpPr>
          <p:cNvPr id="22" name="TextBox 21">
            <a:extLst>
              <a:ext uri="{FF2B5EF4-FFF2-40B4-BE49-F238E27FC236}">
                <a16:creationId xmlns:a16="http://schemas.microsoft.com/office/drawing/2014/main" id="{61019DA5-AEE7-413F-9275-7A995C81DBBB}"/>
              </a:ext>
            </a:extLst>
          </p:cNvPr>
          <p:cNvSpPr txBox="1"/>
          <p:nvPr/>
        </p:nvSpPr>
        <p:spPr>
          <a:xfrm>
            <a:off x="7358351" y="3435744"/>
            <a:ext cx="870832" cy="230832"/>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pPr eaLnBrk="0" fontAlgn="base" hangingPunct="0">
              <a:spcBef>
                <a:spcPct val="0"/>
              </a:spcBef>
              <a:spcAft>
                <a:spcPct val="0"/>
              </a:spcAft>
            </a:pPr>
            <a:r>
              <a:rPr lang="en-US" sz="900" dirty="0">
                <a:solidFill>
                  <a:srgbClr val="000000"/>
                </a:solidFill>
              </a:rPr>
              <a:t>Taxilane J-7</a:t>
            </a:r>
          </a:p>
        </p:txBody>
      </p:sp>
    </p:spTree>
    <p:extLst>
      <p:ext uri="{BB962C8B-B14F-4D97-AF65-F5344CB8AC3E}">
        <p14:creationId xmlns:p14="http://schemas.microsoft.com/office/powerpoint/2010/main" val="3423790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5"/>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Markings</a:t>
            </a:r>
          </a:p>
        </p:txBody>
      </p:sp>
      <p:pic>
        <p:nvPicPr>
          <p:cNvPr id="6" name="Picture 5">
            <a:extLst>
              <a:ext uri="{FF2B5EF4-FFF2-40B4-BE49-F238E27FC236}">
                <a16:creationId xmlns:a16="http://schemas.microsoft.com/office/drawing/2014/main" id="{B8507D9C-A5B3-4134-95BB-CE06F342D5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48665" y="1802232"/>
            <a:ext cx="8134350" cy="1114425"/>
          </a:xfrm>
          <a:prstGeom prst="rect">
            <a:avLst/>
          </a:prstGeom>
        </p:spPr>
      </p:pic>
      <p:sp>
        <p:nvSpPr>
          <p:cNvPr id="8" name="TextBox 7">
            <a:extLst>
              <a:ext uri="{FF2B5EF4-FFF2-40B4-BE49-F238E27FC236}">
                <a16:creationId xmlns:a16="http://schemas.microsoft.com/office/drawing/2014/main" id="{C60EA8ED-0ECB-40CA-80F0-24457B500D5A}"/>
              </a:ext>
            </a:extLst>
          </p:cNvPr>
          <p:cNvSpPr txBox="1"/>
          <p:nvPr/>
        </p:nvSpPr>
        <p:spPr>
          <a:xfrm>
            <a:off x="2286000" y="3100481"/>
            <a:ext cx="7696200" cy="1200329"/>
          </a:xfrm>
          <a:prstGeom prst="rect">
            <a:avLst/>
          </a:prstGeom>
          <a:solidFill>
            <a:schemeClr val="tx1"/>
          </a:solidFill>
        </p:spPr>
        <p:txBody>
          <a:bodyPr wrap="square" rtlCol="0">
            <a:spAutoFit/>
          </a:bodyPr>
          <a:lstStyle/>
          <a:p>
            <a:pPr eaLnBrk="0" fontAlgn="base" hangingPunct="0">
              <a:spcBef>
                <a:spcPct val="0"/>
              </a:spcBef>
              <a:spcAft>
                <a:spcPct val="0"/>
              </a:spcAft>
            </a:pPr>
            <a:r>
              <a:rPr lang="en-US" dirty="0">
                <a:solidFill>
                  <a:srgbClr val="FDFDFD"/>
                </a:solidFill>
                <a:latin typeface="Arial Rounded MT Bold" panose="020F0704030504030204" pitchFamily="34" charset="0"/>
              </a:rPr>
              <a:t>Runway markings come in a variety of sizes and shapes.  They are all WHITE. </a:t>
            </a:r>
            <a:r>
              <a:rPr lang="en-US" dirty="0">
                <a:solidFill>
                  <a:srgbClr val="FFFFFF"/>
                </a:solidFill>
                <a:latin typeface="Arial Rounded MT Bold" pitchFamily="34" charset="0"/>
              </a:rPr>
              <a:t>If you are seeing white markings, YOU ENTERED A RUNWAY.  If you did NOT receive permission from ATCT to be on the runway, EXIT </a:t>
            </a:r>
            <a:r>
              <a:rPr lang="en-US" b="1" u="sng" dirty="0">
                <a:ln>
                  <a:solidFill>
                    <a:srgbClr val="FFFFFF"/>
                  </a:solidFill>
                </a:ln>
                <a:solidFill>
                  <a:srgbClr val="FF0000"/>
                </a:solidFill>
                <a:latin typeface="Arial Rounded MT Bold" panose="020F0704030504030204" pitchFamily="34" charset="0"/>
              </a:rPr>
              <a:t>IMMEDIATELY,</a:t>
            </a:r>
            <a:r>
              <a:rPr lang="en-US" dirty="0">
                <a:solidFill>
                  <a:srgbClr val="FFFFFF"/>
                </a:solidFill>
                <a:latin typeface="Arial Rounded MT Bold" pitchFamily="34" charset="0"/>
              </a:rPr>
              <a:t> call ATCT, and tell them where you are!</a:t>
            </a:r>
            <a:endParaRPr lang="en-US" dirty="0">
              <a:solidFill>
                <a:srgbClr val="FDFDFD"/>
              </a:solidFill>
              <a:latin typeface="Arial Rounded MT Bold" panose="020F0704030504030204" pitchFamily="34" charset="0"/>
            </a:endParaRPr>
          </a:p>
        </p:txBody>
      </p:sp>
    </p:spTree>
    <p:extLst>
      <p:ext uri="{BB962C8B-B14F-4D97-AF65-F5344CB8AC3E}">
        <p14:creationId xmlns:p14="http://schemas.microsoft.com/office/powerpoint/2010/main" val="2762755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Markings - Review</a:t>
            </a:r>
          </a:p>
        </p:txBody>
      </p:sp>
      <p:pic>
        <p:nvPicPr>
          <p:cNvPr id="6" name="Picture 3">
            <a:extLst>
              <a:ext uri="{FF2B5EF4-FFF2-40B4-BE49-F238E27FC236}">
                <a16:creationId xmlns:a16="http://schemas.microsoft.com/office/drawing/2014/main" id="{2029B1DF-A815-4401-9309-C7A5FDA242E1}"/>
              </a:ext>
            </a:extLst>
          </p:cNvPr>
          <p:cNvPicPr>
            <a:picLocks noChangeAspect="1" noChangeArrowheads="1"/>
          </p:cNvPicPr>
          <p:nvPr/>
        </p:nvPicPr>
        <p:blipFill>
          <a:blip r:embed="rId3" cstate="print"/>
          <a:srcRect/>
          <a:stretch>
            <a:fillRect/>
          </a:stretch>
        </p:blipFill>
        <p:spPr bwMode="auto">
          <a:xfrm>
            <a:off x="2001311" y="894719"/>
            <a:ext cx="3505200" cy="695325"/>
          </a:xfrm>
          <a:prstGeom prst="rect">
            <a:avLst/>
          </a:prstGeom>
          <a:noFill/>
          <a:ln w="9525">
            <a:solidFill>
              <a:schemeClr val="tx1"/>
            </a:solidFill>
            <a:miter lim="800000"/>
            <a:headEnd/>
            <a:tailEnd/>
          </a:ln>
        </p:spPr>
      </p:pic>
      <p:sp>
        <p:nvSpPr>
          <p:cNvPr id="8" name="TextBox 7">
            <a:extLst>
              <a:ext uri="{FF2B5EF4-FFF2-40B4-BE49-F238E27FC236}">
                <a16:creationId xmlns:a16="http://schemas.microsoft.com/office/drawing/2014/main" id="{AB5D195A-539F-4474-8360-AD5D9575987B}"/>
              </a:ext>
            </a:extLst>
          </p:cNvPr>
          <p:cNvSpPr txBox="1"/>
          <p:nvPr/>
        </p:nvSpPr>
        <p:spPr>
          <a:xfrm>
            <a:off x="2001312" y="1641220"/>
            <a:ext cx="3503397" cy="400110"/>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Runway Holding Position</a:t>
            </a:r>
          </a:p>
        </p:txBody>
      </p:sp>
      <p:pic>
        <p:nvPicPr>
          <p:cNvPr id="9" name="Picture 13">
            <a:extLst>
              <a:ext uri="{FF2B5EF4-FFF2-40B4-BE49-F238E27FC236}">
                <a16:creationId xmlns:a16="http://schemas.microsoft.com/office/drawing/2014/main" id="{5E99F1AF-69AA-49C7-993B-E70D28FA27FB}"/>
              </a:ext>
            </a:extLst>
          </p:cNvPr>
          <p:cNvPicPr>
            <a:picLocks noChangeAspect="1" noChangeArrowheads="1"/>
          </p:cNvPicPr>
          <p:nvPr/>
        </p:nvPicPr>
        <p:blipFill>
          <a:blip r:embed="rId4" cstate="print"/>
          <a:srcRect/>
          <a:stretch>
            <a:fillRect/>
          </a:stretch>
        </p:blipFill>
        <p:spPr bwMode="auto">
          <a:xfrm>
            <a:off x="1979189" y="2239241"/>
            <a:ext cx="3524328" cy="400050"/>
          </a:xfrm>
          <a:prstGeom prst="rect">
            <a:avLst/>
          </a:prstGeom>
          <a:noFill/>
          <a:ln w="9525">
            <a:solidFill>
              <a:schemeClr val="tx1"/>
            </a:solidFill>
            <a:miter lim="800000"/>
            <a:headEnd/>
            <a:tailEnd/>
          </a:ln>
        </p:spPr>
      </p:pic>
      <p:sp>
        <p:nvSpPr>
          <p:cNvPr id="10" name="TextBox 9">
            <a:extLst>
              <a:ext uri="{FF2B5EF4-FFF2-40B4-BE49-F238E27FC236}">
                <a16:creationId xmlns:a16="http://schemas.microsoft.com/office/drawing/2014/main" id="{96FFA5FD-15D0-4465-961E-69A786612176}"/>
              </a:ext>
            </a:extLst>
          </p:cNvPr>
          <p:cNvSpPr txBox="1"/>
          <p:nvPr/>
        </p:nvSpPr>
        <p:spPr>
          <a:xfrm>
            <a:off x="2001311" y="2731474"/>
            <a:ext cx="3522347" cy="646331"/>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b="1" dirty="0">
                <a:solidFill>
                  <a:srgbClr val="FFFF00"/>
                </a:solidFill>
                <a:latin typeface="Arial" pitchFamily="34" charset="0"/>
                <a:cs typeface="Arial" pitchFamily="34" charset="0"/>
              </a:rPr>
              <a:t>Movement/Non-Movement</a:t>
            </a:r>
            <a:r>
              <a:rPr lang="en-US" b="1" dirty="0">
                <a:solidFill>
                  <a:srgbClr val="CC9900"/>
                </a:solidFill>
                <a:latin typeface="Arial" pitchFamily="34" charset="0"/>
                <a:cs typeface="Arial" pitchFamily="34" charset="0"/>
              </a:rPr>
              <a:t> </a:t>
            </a:r>
          </a:p>
          <a:p>
            <a:pPr algn="ctr" eaLnBrk="0" fontAlgn="base" hangingPunct="0">
              <a:spcBef>
                <a:spcPct val="0"/>
              </a:spcBef>
              <a:spcAft>
                <a:spcPct val="0"/>
              </a:spcAft>
            </a:pPr>
            <a:r>
              <a:rPr lang="en-US" b="1" dirty="0">
                <a:solidFill>
                  <a:srgbClr val="FFFF00"/>
                </a:solidFill>
                <a:latin typeface="Arial" pitchFamily="34" charset="0"/>
                <a:cs typeface="Arial" pitchFamily="34" charset="0"/>
              </a:rPr>
              <a:t>Area</a:t>
            </a:r>
            <a:r>
              <a:rPr lang="en-US" b="1" dirty="0">
                <a:solidFill>
                  <a:srgbClr val="CC9900"/>
                </a:solidFill>
                <a:latin typeface="Arial" pitchFamily="34" charset="0"/>
                <a:cs typeface="Arial" pitchFamily="34" charset="0"/>
              </a:rPr>
              <a:t> </a:t>
            </a:r>
            <a:r>
              <a:rPr lang="en-US" b="1" dirty="0">
                <a:solidFill>
                  <a:srgbClr val="FFFF00"/>
                </a:solidFill>
                <a:latin typeface="Arial" pitchFamily="34" charset="0"/>
                <a:cs typeface="Arial" pitchFamily="34" charset="0"/>
              </a:rPr>
              <a:t>Boundary</a:t>
            </a:r>
          </a:p>
        </p:txBody>
      </p:sp>
      <p:pic>
        <p:nvPicPr>
          <p:cNvPr id="11" name="Picture 12">
            <a:extLst>
              <a:ext uri="{FF2B5EF4-FFF2-40B4-BE49-F238E27FC236}">
                <a16:creationId xmlns:a16="http://schemas.microsoft.com/office/drawing/2014/main" id="{45CB0494-9E75-492C-8F39-8A1044E3EE56}"/>
              </a:ext>
            </a:extLst>
          </p:cNvPr>
          <p:cNvPicPr>
            <a:picLocks noChangeAspect="1" noChangeArrowheads="1"/>
          </p:cNvPicPr>
          <p:nvPr/>
        </p:nvPicPr>
        <p:blipFill>
          <a:blip r:embed="rId5" cstate="print"/>
          <a:srcRect/>
          <a:stretch>
            <a:fillRect/>
          </a:stretch>
        </p:blipFill>
        <p:spPr bwMode="auto">
          <a:xfrm>
            <a:off x="2001310" y="3541464"/>
            <a:ext cx="3522347" cy="409575"/>
          </a:xfrm>
          <a:prstGeom prst="rect">
            <a:avLst/>
          </a:prstGeom>
          <a:noFill/>
          <a:ln w="9525">
            <a:solidFill>
              <a:schemeClr val="tx1"/>
            </a:solidFill>
            <a:miter lim="800000"/>
            <a:headEnd/>
            <a:tailEnd/>
          </a:ln>
        </p:spPr>
      </p:pic>
      <p:sp>
        <p:nvSpPr>
          <p:cNvPr id="12" name="TextBox 11">
            <a:extLst>
              <a:ext uri="{FF2B5EF4-FFF2-40B4-BE49-F238E27FC236}">
                <a16:creationId xmlns:a16="http://schemas.microsoft.com/office/drawing/2014/main" id="{680CDA12-D015-490A-92C5-C1C027CED12B}"/>
              </a:ext>
            </a:extLst>
          </p:cNvPr>
          <p:cNvSpPr txBox="1"/>
          <p:nvPr/>
        </p:nvSpPr>
        <p:spPr>
          <a:xfrm>
            <a:off x="1991836" y="4063022"/>
            <a:ext cx="3522347" cy="338554"/>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Taxiway</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Holding</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Position</a:t>
            </a:r>
          </a:p>
        </p:txBody>
      </p:sp>
      <p:pic>
        <p:nvPicPr>
          <p:cNvPr id="13" name="Picture 4">
            <a:extLst>
              <a:ext uri="{FF2B5EF4-FFF2-40B4-BE49-F238E27FC236}">
                <a16:creationId xmlns:a16="http://schemas.microsoft.com/office/drawing/2014/main" id="{369FC684-D21D-456B-87AC-3CA2724AAB5E}"/>
              </a:ext>
            </a:extLst>
          </p:cNvPr>
          <p:cNvPicPr>
            <a:picLocks noChangeAspect="1" noChangeArrowheads="1"/>
          </p:cNvPicPr>
          <p:nvPr/>
        </p:nvPicPr>
        <p:blipFill>
          <a:blip r:embed="rId6" cstate="print"/>
          <a:srcRect/>
          <a:stretch>
            <a:fillRect/>
          </a:stretch>
        </p:blipFill>
        <p:spPr bwMode="auto">
          <a:xfrm>
            <a:off x="2001310" y="4513559"/>
            <a:ext cx="3522177" cy="819150"/>
          </a:xfrm>
          <a:prstGeom prst="rect">
            <a:avLst/>
          </a:prstGeom>
          <a:noFill/>
          <a:ln w="9525">
            <a:solidFill>
              <a:schemeClr val="tx1"/>
            </a:solidFill>
            <a:miter lim="800000"/>
            <a:headEnd/>
            <a:tailEnd/>
          </a:ln>
        </p:spPr>
      </p:pic>
      <p:sp>
        <p:nvSpPr>
          <p:cNvPr id="14" name="TextBox 13">
            <a:extLst>
              <a:ext uri="{FF2B5EF4-FFF2-40B4-BE49-F238E27FC236}">
                <a16:creationId xmlns:a16="http://schemas.microsoft.com/office/drawing/2014/main" id="{35B01FA6-153E-451A-B2E0-4D3CED7360E6}"/>
              </a:ext>
            </a:extLst>
          </p:cNvPr>
          <p:cNvSpPr txBox="1"/>
          <p:nvPr/>
        </p:nvSpPr>
        <p:spPr>
          <a:xfrm>
            <a:off x="1979189" y="5487632"/>
            <a:ext cx="3522177" cy="584775"/>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ILS</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Critical</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Area </a:t>
            </a:r>
          </a:p>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Holding Position</a:t>
            </a:r>
          </a:p>
        </p:txBody>
      </p:sp>
      <p:pic>
        <p:nvPicPr>
          <p:cNvPr id="15" name="Picture 5">
            <a:extLst>
              <a:ext uri="{FF2B5EF4-FFF2-40B4-BE49-F238E27FC236}">
                <a16:creationId xmlns:a16="http://schemas.microsoft.com/office/drawing/2014/main" id="{1D2A66A9-C79D-489A-A838-69F77190F698}"/>
              </a:ext>
            </a:extLst>
          </p:cNvPr>
          <p:cNvPicPr>
            <a:picLocks noChangeAspect="1" noChangeArrowheads="1"/>
          </p:cNvPicPr>
          <p:nvPr/>
        </p:nvPicPr>
        <p:blipFill>
          <a:blip r:embed="rId7" cstate="print"/>
          <a:srcRect/>
          <a:stretch>
            <a:fillRect/>
          </a:stretch>
        </p:blipFill>
        <p:spPr bwMode="auto">
          <a:xfrm>
            <a:off x="6256343" y="893939"/>
            <a:ext cx="3609975" cy="428625"/>
          </a:xfrm>
          <a:prstGeom prst="rect">
            <a:avLst/>
          </a:prstGeom>
          <a:noFill/>
          <a:ln w="9525">
            <a:solidFill>
              <a:schemeClr val="tx1"/>
            </a:solidFill>
            <a:miter lim="800000"/>
            <a:headEnd/>
            <a:tailEnd/>
          </a:ln>
        </p:spPr>
      </p:pic>
      <p:sp>
        <p:nvSpPr>
          <p:cNvPr id="16" name="TextBox 15">
            <a:extLst>
              <a:ext uri="{FF2B5EF4-FFF2-40B4-BE49-F238E27FC236}">
                <a16:creationId xmlns:a16="http://schemas.microsoft.com/office/drawing/2014/main" id="{4681011A-092F-4025-BCA8-DC2888A88310}"/>
              </a:ext>
            </a:extLst>
          </p:cNvPr>
          <p:cNvSpPr txBox="1"/>
          <p:nvPr/>
        </p:nvSpPr>
        <p:spPr>
          <a:xfrm>
            <a:off x="6409889" y="1375875"/>
            <a:ext cx="3358805" cy="400110"/>
          </a:xfrm>
          <a:prstGeom prst="rect">
            <a:avLst/>
          </a:prstGeom>
          <a:solidFill>
            <a:schemeClr val="tx1"/>
          </a:solidFill>
        </p:spPr>
        <p:txBody>
          <a:bodyPr wrap="non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Continuous</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pic>
        <p:nvPicPr>
          <p:cNvPr id="17" name="Picture 10">
            <a:extLst>
              <a:ext uri="{FF2B5EF4-FFF2-40B4-BE49-F238E27FC236}">
                <a16:creationId xmlns:a16="http://schemas.microsoft.com/office/drawing/2014/main" id="{E3B28136-B1E8-45D6-8552-0719673182C8}"/>
              </a:ext>
            </a:extLst>
          </p:cNvPr>
          <p:cNvPicPr>
            <a:picLocks noChangeAspect="1" noChangeArrowheads="1"/>
          </p:cNvPicPr>
          <p:nvPr/>
        </p:nvPicPr>
        <p:blipFill>
          <a:blip r:embed="rId8" cstate="print"/>
          <a:srcRect/>
          <a:stretch>
            <a:fillRect/>
          </a:stretch>
        </p:blipFill>
        <p:spPr bwMode="auto">
          <a:xfrm>
            <a:off x="6256342" y="1978407"/>
            <a:ext cx="3609975" cy="342900"/>
          </a:xfrm>
          <a:prstGeom prst="rect">
            <a:avLst/>
          </a:prstGeom>
          <a:noFill/>
          <a:ln w="9525">
            <a:solidFill>
              <a:schemeClr val="tx1"/>
            </a:solidFill>
            <a:miter lim="800000"/>
            <a:headEnd/>
            <a:tailEnd/>
          </a:ln>
        </p:spPr>
      </p:pic>
      <p:sp>
        <p:nvSpPr>
          <p:cNvPr id="18" name="TextBox 17">
            <a:extLst>
              <a:ext uri="{FF2B5EF4-FFF2-40B4-BE49-F238E27FC236}">
                <a16:creationId xmlns:a16="http://schemas.microsoft.com/office/drawing/2014/main" id="{FF11B046-7ADE-41F1-9C6E-F19BD7565A07}"/>
              </a:ext>
            </a:extLst>
          </p:cNvPr>
          <p:cNvSpPr txBox="1"/>
          <p:nvPr/>
        </p:nvSpPr>
        <p:spPr>
          <a:xfrm>
            <a:off x="6785477" y="2390192"/>
            <a:ext cx="2860271" cy="400110"/>
          </a:xfrm>
          <a:prstGeom prst="rect">
            <a:avLst/>
          </a:prstGeom>
          <a:solidFill>
            <a:schemeClr val="tx1"/>
          </a:solidFill>
        </p:spPr>
        <p:txBody>
          <a:bodyPr wrap="non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pic>
        <p:nvPicPr>
          <p:cNvPr id="19" name="Picture 9">
            <a:extLst>
              <a:ext uri="{FF2B5EF4-FFF2-40B4-BE49-F238E27FC236}">
                <a16:creationId xmlns:a16="http://schemas.microsoft.com/office/drawing/2014/main" id="{864C0241-CD15-4C19-9F9A-2560B5189DA1}"/>
              </a:ext>
            </a:extLst>
          </p:cNvPr>
          <p:cNvPicPr>
            <a:picLocks noChangeAspect="1" noChangeArrowheads="1"/>
          </p:cNvPicPr>
          <p:nvPr/>
        </p:nvPicPr>
        <p:blipFill>
          <a:blip r:embed="rId9" cstate="print"/>
          <a:srcRect/>
          <a:stretch>
            <a:fillRect/>
          </a:stretch>
        </p:blipFill>
        <p:spPr bwMode="auto">
          <a:xfrm>
            <a:off x="6256341" y="2954555"/>
            <a:ext cx="3609975" cy="352425"/>
          </a:xfrm>
          <a:prstGeom prst="rect">
            <a:avLst/>
          </a:prstGeom>
          <a:noFill/>
          <a:ln w="9525">
            <a:solidFill>
              <a:schemeClr val="tx1"/>
            </a:solidFill>
            <a:miter lim="800000"/>
            <a:headEnd/>
            <a:tailEnd/>
          </a:ln>
        </p:spPr>
      </p:pic>
      <p:sp>
        <p:nvSpPr>
          <p:cNvPr id="20" name="TextBox 19">
            <a:extLst>
              <a:ext uri="{FF2B5EF4-FFF2-40B4-BE49-F238E27FC236}">
                <a16:creationId xmlns:a16="http://schemas.microsoft.com/office/drawing/2014/main" id="{BF212081-2806-4577-B524-0F9F9ABC26DF}"/>
              </a:ext>
            </a:extLst>
          </p:cNvPr>
          <p:cNvSpPr txBox="1"/>
          <p:nvPr/>
        </p:nvSpPr>
        <p:spPr>
          <a:xfrm>
            <a:off x="6668345" y="3407976"/>
            <a:ext cx="2860270" cy="400110"/>
          </a:xfrm>
          <a:prstGeom prst="rect">
            <a:avLst/>
          </a:prstGeom>
          <a:solidFill>
            <a:schemeClr val="tx1"/>
          </a:solidFill>
        </p:spPr>
        <p:txBody>
          <a:bodyPr wrap="non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pic>
        <p:nvPicPr>
          <p:cNvPr id="21" name="Picture 11">
            <a:extLst>
              <a:ext uri="{FF2B5EF4-FFF2-40B4-BE49-F238E27FC236}">
                <a16:creationId xmlns:a16="http://schemas.microsoft.com/office/drawing/2014/main" id="{31081E6E-9814-4AD4-A81F-DFAAFC340125}"/>
              </a:ext>
            </a:extLst>
          </p:cNvPr>
          <p:cNvPicPr>
            <a:picLocks noChangeAspect="1" noChangeArrowheads="1"/>
          </p:cNvPicPr>
          <p:nvPr/>
        </p:nvPicPr>
        <p:blipFill>
          <a:blip r:embed="rId10" cstate="print"/>
          <a:srcRect/>
          <a:stretch>
            <a:fillRect/>
          </a:stretch>
        </p:blipFill>
        <p:spPr bwMode="auto">
          <a:xfrm>
            <a:off x="6256341" y="3947306"/>
            <a:ext cx="3609975" cy="352425"/>
          </a:xfrm>
          <a:prstGeom prst="rect">
            <a:avLst/>
          </a:prstGeom>
          <a:noFill/>
          <a:ln w="9525">
            <a:solidFill>
              <a:schemeClr val="tx1"/>
            </a:solidFill>
            <a:miter lim="800000"/>
            <a:headEnd/>
            <a:tailEnd/>
          </a:ln>
        </p:spPr>
      </p:pic>
      <p:sp>
        <p:nvSpPr>
          <p:cNvPr id="22" name="TextBox 21">
            <a:extLst>
              <a:ext uri="{FF2B5EF4-FFF2-40B4-BE49-F238E27FC236}">
                <a16:creationId xmlns:a16="http://schemas.microsoft.com/office/drawing/2014/main" id="{85825F16-42F0-4A7B-9AE9-4F3B027376B4}"/>
              </a:ext>
            </a:extLst>
          </p:cNvPr>
          <p:cNvSpPr txBox="1"/>
          <p:nvPr/>
        </p:nvSpPr>
        <p:spPr>
          <a:xfrm>
            <a:off x="6972227" y="4431052"/>
            <a:ext cx="2486770" cy="400110"/>
          </a:xfrm>
          <a:prstGeom prst="rect">
            <a:avLst/>
          </a:prstGeom>
          <a:solidFill>
            <a:schemeClr val="tx1"/>
          </a:solidFill>
        </p:spPr>
        <p:txBody>
          <a:bodyPr wrap="non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Centerline</a:t>
            </a:r>
          </a:p>
        </p:txBody>
      </p:sp>
      <p:pic>
        <p:nvPicPr>
          <p:cNvPr id="23" name="Picture 22">
            <a:extLst>
              <a:ext uri="{FF2B5EF4-FFF2-40B4-BE49-F238E27FC236}">
                <a16:creationId xmlns:a16="http://schemas.microsoft.com/office/drawing/2014/main" id="{8D04081D-7205-44D3-99E3-E4C8DB1CB914}"/>
              </a:ext>
            </a:extLst>
          </p:cNvPr>
          <p:cNvPicPr>
            <a:picLocks noChangeAspect="1"/>
          </p:cNvPicPr>
          <p:nvPr/>
        </p:nvPicPr>
        <p:blipFill rotWithShape="1">
          <a:blip r:embed="rId11">
            <a:extLst>
              <a:ext uri="{28A0092B-C50C-407E-A947-70E740481C1C}">
                <a14:useLocalDpi xmlns:a14="http://schemas.microsoft.com/office/drawing/2010/main" val="0"/>
              </a:ext>
            </a:extLst>
          </a:blip>
          <a:srcRect t="45740" r="23940"/>
          <a:stretch/>
        </p:blipFill>
        <p:spPr>
          <a:xfrm>
            <a:off x="6513137" y="4970929"/>
            <a:ext cx="3404955" cy="723559"/>
          </a:xfrm>
          <a:prstGeom prst="rect">
            <a:avLst/>
          </a:prstGeom>
          <a:ln>
            <a:solidFill>
              <a:schemeClr val="tx1"/>
            </a:solidFill>
          </a:ln>
        </p:spPr>
      </p:pic>
      <p:sp>
        <p:nvSpPr>
          <p:cNvPr id="24" name="Rectangle 23">
            <a:extLst>
              <a:ext uri="{FF2B5EF4-FFF2-40B4-BE49-F238E27FC236}">
                <a16:creationId xmlns:a16="http://schemas.microsoft.com/office/drawing/2014/main" id="{79E04C4C-907B-42B6-B87E-A5E29B236B62}"/>
              </a:ext>
            </a:extLst>
          </p:cNvPr>
          <p:cNvSpPr/>
          <p:nvPr/>
        </p:nvSpPr>
        <p:spPr bwMode="auto">
          <a:xfrm>
            <a:off x="6513137" y="5799098"/>
            <a:ext cx="3418069" cy="359648"/>
          </a:xfrm>
          <a:prstGeom prst="rect">
            <a:avLst/>
          </a:prstGeom>
          <a:solidFill>
            <a:schemeClr val="tx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eaLnBrk="0" fontAlgn="base" hangingPunct="0">
              <a:spcBef>
                <a:spcPct val="0"/>
              </a:spcBef>
              <a:spcAft>
                <a:spcPct val="0"/>
              </a:spcAft>
            </a:pPr>
            <a:r>
              <a:rPr lang="en-US" b="1" dirty="0">
                <a:solidFill>
                  <a:srgbClr val="FFFF00"/>
                </a:solidFill>
                <a:latin typeface="Arial" pitchFamily="34" charset="0"/>
                <a:cs typeface="Arial" pitchFamily="34" charset="0"/>
              </a:rPr>
              <a:t>Enhanced Taxiway</a:t>
            </a:r>
            <a:r>
              <a:rPr lang="en-US" b="1" dirty="0">
                <a:solidFill>
                  <a:srgbClr val="CC9900"/>
                </a:solidFill>
                <a:latin typeface="Arial" pitchFamily="34" charset="0"/>
                <a:cs typeface="Arial" pitchFamily="34" charset="0"/>
              </a:rPr>
              <a:t> </a:t>
            </a:r>
            <a:r>
              <a:rPr lang="en-US" b="1" dirty="0">
                <a:solidFill>
                  <a:srgbClr val="FFFF00"/>
                </a:solidFill>
                <a:latin typeface="Arial" pitchFamily="34" charset="0"/>
                <a:cs typeface="Arial" pitchFamily="34" charset="0"/>
              </a:rPr>
              <a:t>Centerline</a:t>
            </a:r>
          </a:p>
        </p:txBody>
      </p:sp>
    </p:spTree>
    <p:extLst>
      <p:ext uri="{BB962C8B-B14F-4D97-AF65-F5344CB8AC3E}">
        <p14:creationId xmlns:p14="http://schemas.microsoft.com/office/powerpoint/2010/main" val="1102062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5"/>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7"/>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8"/>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19"/>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20"/>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21"/>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22"/>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nodeType="clickEffect">
                                  <p:stCondLst>
                                    <p:cond delay="0"/>
                                  </p:stCondLst>
                                  <p:childTnLst>
                                    <p:set>
                                      <p:cBhvr>
                                        <p:cTn id="70" dur="1" fill="hold">
                                          <p:stCondLst>
                                            <p:cond delay="0"/>
                                          </p:stCondLst>
                                        </p:cTn>
                                        <p:tgtEl>
                                          <p:spTgt spid="23"/>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2" grpId="0" animBg="1"/>
      <p:bldP spid="14" grpId="0" animBg="1"/>
      <p:bldP spid="16" grpId="0" animBg="1"/>
      <p:bldP spid="18" grpId="0" animBg="1"/>
      <p:bldP spid="20" grpId="0" animBg="1"/>
      <p:bldP spid="22" grpId="0" animBg="1"/>
      <p:bldP spid="2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Lighting</a:t>
            </a:r>
          </a:p>
        </p:txBody>
      </p:sp>
      <p:sp>
        <p:nvSpPr>
          <p:cNvPr id="2" name="Rectangle 1">
            <a:extLst>
              <a:ext uri="{FF2B5EF4-FFF2-40B4-BE49-F238E27FC236}">
                <a16:creationId xmlns:a16="http://schemas.microsoft.com/office/drawing/2014/main" id="{A43DFA74-2935-41A9-8775-855809727053}"/>
              </a:ext>
            </a:extLst>
          </p:cNvPr>
          <p:cNvSpPr/>
          <p:nvPr/>
        </p:nvSpPr>
        <p:spPr>
          <a:xfrm>
            <a:off x="914400" y="1451603"/>
            <a:ext cx="4480560" cy="2675091"/>
          </a:xfrm>
          <a:prstGeom prst="rect">
            <a:avLst/>
          </a:prstGeom>
        </p:spPr>
        <p:txBody>
          <a:bodyPr wrap="square">
            <a:spAutoFit/>
          </a:bodyPr>
          <a:lstStyle/>
          <a:p>
            <a:pPr marL="469106" lvl="6" indent="171450">
              <a:buFont typeface="Arial" pitchFamily="34" charset="0"/>
              <a:buChar char="•"/>
              <a:defRPr/>
            </a:pPr>
            <a:r>
              <a:rPr lang="en-US" sz="2100" dirty="0">
                <a:latin typeface="Arial Rounded MT Bold" pitchFamily="34" charset="0"/>
              </a:rPr>
              <a:t>Taxiway Lights</a:t>
            </a:r>
          </a:p>
          <a:p>
            <a:pPr marL="469106" lvl="6">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Runway Lights</a:t>
            </a:r>
          </a:p>
          <a:p>
            <a:pPr marL="469106" lvl="6" indent="171450">
              <a:spcBef>
                <a:spcPts val="450"/>
              </a:spcBef>
              <a:buFont typeface="Arial" pitchFamily="34" charset="0"/>
              <a:buChar char="•"/>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Runway Guard Lights</a:t>
            </a:r>
          </a:p>
          <a:p>
            <a:pPr marL="469106" lvl="6" indent="171450">
              <a:spcBef>
                <a:spcPts val="450"/>
              </a:spcBef>
              <a:buFont typeface="Arial" pitchFamily="34" charset="0"/>
              <a:buChar char="•"/>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Runway Status Light System</a:t>
            </a:r>
            <a:endParaRPr lang="en-US" sz="2100" dirty="0"/>
          </a:p>
        </p:txBody>
      </p:sp>
    </p:spTree>
    <p:extLst>
      <p:ext uri="{BB962C8B-B14F-4D97-AF65-F5344CB8AC3E}">
        <p14:creationId xmlns:p14="http://schemas.microsoft.com/office/powerpoint/2010/main" val="23306265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Edge Lights</a:t>
            </a:r>
          </a:p>
        </p:txBody>
      </p:sp>
      <p:pic>
        <p:nvPicPr>
          <p:cNvPr id="7" name="Picture 6" descr="photo of blue taxiway edge lighting">
            <a:extLst>
              <a:ext uri="{FF2B5EF4-FFF2-40B4-BE49-F238E27FC236}">
                <a16:creationId xmlns:a16="http://schemas.microsoft.com/office/drawing/2014/main" id="{A799E8C2-B628-4D7E-9068-EF80AA2FE5EB}"/>
              </a:ext>
            </a:extLst>
          </p:cNvPr>
          <p:cNvPicPr>
            <a:picLocks noChangeAspect="1" noChangeArrowheads="1"/>
          </p:cNvPicPr>
          <p:nvPr/>
        </p:nvPicPr>
        <p:blipFill>
          <a:blip r:embed="rId3" cstate="print">
            <a:lum contrast="36000"/>
            <a:extLst>
              <a:ext uri="{28A0092B-C50C-407E-A947-70E740481C1C}">
                <a14:useLocalDpi xmlns:a14="http://schemas.microsoft.com/office/drawing/2010/main" val="0"/>
              </a:ext>
            </a:extLst>
          </a:blip>
          <a:srcRect/>
          <a:stretch>
            <a:fillRect/>
          </a:stretch>
        </p:blipFill>
        <p:spPr bwMode="auto">
          <a:xfrm>
            <a:off x="2438401" y="1532011"/>
            <a:ext cx="2942141" cy="2362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 name="Rectangle 4">
            <a:extLst>
              <a:ext uri="{FF2B5EF4-FFF2-40B4-BE49-F238E27FC236}">
                <a16:creationId xmlns:a16="http://schemas.microsoft.com/office/drawing/2014/main" id="{7FCBDDFB-B019-4663-8C72-77C34AF90E39}"/>
              </a:ext>
            </a:extLst>
          </p:cNvPr>
          <p:cNvSpPr txBox="1">
            <a:spLocks noChangeArrowheads="1"/>
          </p:cNvSpPr>
          <p:nvPr/>
        </p:nvSpPr>
        <p:spPr>
          <a:xfrm>
            <a:off x="6477000" y="1532011"/>
            <a:ext cx="3810000" cy="2362200"/>
          </a:xfrm>
          <a:prstGeom prst="rect">
            <a:avLst/>
          </a:prstGeom>
          <a:solidFill>
            <a:schemeClr val="bg1"/>
          </a:solidFill>
          <a:ln>
            <a:solidFill>
              <a:schemeClr val="tx1"/>
            </a:solidFill>
          </a:ln>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buFont typeface="Wingdings" panose="05000000000000000000" pitchFamily="2" charset="2"/>
              <a:buNone/>
            </a:pPr>
            <a:r>
              <a:rPr lang="en-US" sz="2000" kern="0">
                <a:latin typeface="Arial Rounded MT Bold" panose="020F0704030504030204" pitchFamily="34" charset="0"/>
              </a:rPr>
              <a:t>Taxiway edge lights identify the edge of the usable taxiway surface at night and during periods of low visibility.</a:t>
            </a:r>
          </a:p>
          <a:p>
            <a:pPr marL="0" indent="0">
              <a:buFont typeface="Wingdings" panose="05000000000000000000" pitchFamily="2" charset="2"/>
              <a:buNone/>
            </a:pPr>
            <a:endParaRPr lang="en-US" sz="2000" kern="0">
              <a:latin typeface="Arial Rounded MT Bold" panose="020F0704030504030204" pitchFamily="34" charset="0"/>
            </a:endParaRPr>
          </a:p>
          <a:p>
            <a:pPr marL="0" indent="0">
              <a:buFont typeface="Wingdings" panose="05000000000000000000" pitchFamily="2" charset="2"/>
              <a:buNone/>
            </a:pPr>
            <a:r>
              <a:rPr lang="en-US" sz="2000" kern="0">
                <a:latin typeface="Arial Rounded MT Bold" panose="020F0704030504030204" pitchFamily="34" charset="0"/>
              </a:rPr>
              <a:t>Taxiway edge lighting is blue</a:t>
            </a:r>
            <a:r>
              <a:rPr lang="en-US" sz="2000" kern="0">
                <a:solidFill>
                  <a:schemeClr val="accent2"/>
                </a:solidFill>
                <a:latin typeface="Arial Rounded MT Bold" panose="020F0704030504030204" pitchFamily="34" charset="0"/>
              </a:rPr>
              <a:t>.</a:t>
            </a:r>
            <a:endParaRPr lang="en-US" sz="2800" kern="0" dirty="0"/>
          </a:p>
        </p:txBody>
      </p:sp>
      <p:pic>
        <p:nvPicPr>
          <p:cNvPr id="9" name="Picture 8">
            <a:extLst>
              <a:ext uri="{FF2B5EF4-FFF2-40B4-BE49-F238E27FC236}">
                <a16:creationId xmlns:a16="http://schemas.microsoft.com/office/drawing/2014/main" id="{8D6017BD-4629-4E52-9A94-32E17224F5DE}"/>
              </a:ext>
            </a:extLst>
          </p:cNvPr>
          <p:cNvPicPr>
            <a:picLocks noChangeAspect="1"/>
          </p:cNvPicPr>
          <p:nvPr/>
        </p:nvPicPr>
        <p:blipFill rotWithShape="1">
          <a:blip r:embed="rId4">
            <a:extLst>
              <a:ext uri="{28A0092B-C50C-407E-A947-70E740481C1C}">
                <a14:useLocalDpi xmlns:a14="http://schemas.microsoft.com/office/drawing/2010/main" val="0"/>
              </a:ext>
            </a:extLst>
          </a:blip>
          <a:srcRect b="39899"/>
          <a:stretch/>
        </p:blipFill>
        <p:spPr>
          <a:xfrm>
            <a:off x="4119545" y="4191000"/>
            <a:ext cx="4029111" cy="2289088"/>
          </a:xfrm>
          <a:prstGeom prst="rect">
            <a:avLst/>
          </a:prstGeom>
        </p:spPr>
      </p:pic>
    </p:spTree>
    <p:extLst>
      <p:ext uri="{BB962C8B-B14F-4D97-AF65-F5344CB8AC3E}">
        <p14:creationId xmlns:p14="http://schemas.microsoft.com/office/powerpoint/2010/main" val="39340217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Centerline Lights</a:t>
            </a:r>
          </a:p>
        </p:txBody>
      </p:sp>
      <p:pic>
        <p:nvPicPr>
          <p:cNvPr id="6" name="Picture 5">
            <a:extLst>
              <a:ext uri="{FF2B5EF4-FFF2-40B4-BE49-F238E27FC236}">
                <a16:creationId xmlns:a16="http://schemas.microsoft.com/office/drawing/2014/main" id="{49028CBC-0CA3-4E5B-B237-972AC75261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65564" y="1524000"/>
            <a:ext cx="2916036" cy="2418890"/>
          </a:xfrm>
          <a:prstGeom prst="rect">
            <a:avLst/>
          </a:prstGeom>
        </p:spPr>
      </p:pic>
      <p:pic>
        <p:nvPicPr>
          <p:cNvPr id="8" name="Picture 7">
            <a:extLst>
              <a:ext uri="{FF2B5EF4-FFF2-40B4-BE49-F238E27FC236}">
                <a16:creationId xmlns:a16="http://schemas.microsoft.com/office/drawing/2014/main" id="{0CCFD7E1-A6C7-475C-B474-24B4CD1B1FE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65564" y="4097912"/>
            <a:ext cx="3886200" cy="2211974"/>
          </a:xfrm>
          <a:prstGeom prst="rect">
            <a:avLst/>
          </a:prstGeom>
        </p:spPr>
      </p:pic>
      <p:sp>
        <p:nvSpPr>
          <p:cNvPr id="9" name="TextBox 8">
            <a:extLst>
              <a:ext uri="{FF2B5EF4-FFF2-40B4-BE49-F238E27FC236}">
                <a16:creationId xmlns:a16="http://schemas.microsoft.com/office/drawing/2014/main" id="{53C6C106-995E-43AC-BBA9-FE3DD38EF001}"/>
              </a:ext>
            </a:extLst>
          </p:cNvPr>
          <p:cNvSpPr txBox="1"/>
          <p:nvPr/>
        </p:nvSpPr>
        <p:spPr>
          <a:xfrm>
            <a:off x="6486552" y="1524001"/>
            <a:ext cx="3657600" cy="4401205"/>
          </a:xfrm>
          <a:prstGeom prst="rect">
            <a:avLst/>
          </a:prstGeom>
          <a:solidFill>
            <a:schemeClr val="bg1"/>
          </a:solidFill>
          <a:ln w="9525">
            <a:solidFill>
              <a:schemeClr val="tx1"/>
            </a:solidFill>
          </a:ln>
        </p:spPr>
        <p:txBody>
          <a:bodyPr wrap="square" rtlCol="0">
            <a:spAutoFit/>
          </a:bodyPr>
          <a:lstStyle/>
          <a:p>
            <a:pPr eaLnBrk="0" fontAlgn="base" hangingPunct="0">
              <a:spcBef>
                <a:spcPct val="0"/>
              </a:spcBef>
              <a:spcAft>
                <a:spcPct val="0"/>
              </a:spcAft>
            </a:pPr>
            <a:r>
              <a:rPr lang="en-US" sz="2000" dirty="0">
                <a:latin typeface="Arial Rounded MT Bold" pitchFamily="34" charset="0"/>
              </a:rPr>
              <a:t>Taxiway centerline lights are green.</a:t>
            </a:r>
          </a:p>
          <a:p>
            <a:pPr eaLnBrk="0" fontAlgn="base" hangingPunct="0">
              <a:spcBef>
                <a:spcPct val="0"/>
              </a:spcBef>
              <a:spcAft>
                <a:spcPct val="0"/>
              </a:spcAft>
            </a:pPr>
            <a:endParaRPr lang="en-US" sz="2000" dirty="0">
              <a:latin typeface="Arial Rounded MT Bold" pitchFamily="34" charset="0"/>
            </a:endParaRPr>
          </a:p>
          <a:p>
            <a:pPr eaLnBrk="0" fontAlgn="base" hangingPunct="0">
              <a:spcBef>
                <a:spcPct val="0"/>
              </a:spcBef>
              <a:spcAft>
                <a:spcPct val="0"/>
              </a:spcAft>
            </a:pPr>
            <a:r>
              <a:rPr lang="en-US" sz="2000" dirty="0">
                <a:latin typeface="Arial Rounded MT Bold" pitchFamily="34" charset="0"/>
              </a:rPr>
              <a:t>They are placed on selected taxiways to assist pilots with taxiing at night and during periods of reduced visibility.</a:t>
            </a:r>
          </a:p>
          <a:p>
            <a:pPr eaLnBrk="0" fontAlgn="base" hangingPunct="0">
              <a:spcBef>
                <a:spcPct val="0"/>
              </a:spcBef>
              <a:spcAft>
                <a:spcPct val="0"/>
              </a:spcAft>
            </a:pPr>
            <a:endParaRPr lang="en-US" sz="2000" dirty="0">
              <a:latin typeface="Arial Rounded MT Bold" pitchFamily="34" charset="0"/>
            </a:endParaRPr>
          </a:p>
          <a:p>
            <a:pPr eaLnBrk="0" fontAlgn="base" hangingPunct="0">
              <a:spcBef>
                <a:spcPct val="0"/>
              </a:spcBef>
              <a:spcAft>
                <a:spcPct val="0"/>
              </a:spcAft>
            </a:pPr>
            <a:r>
              <a:rPr lang="en-US" sz="2000" dirty="0">
                <a:latin typeface="Arial Rounded MT Bold" pitchFamily="34" charset="0"/>
              </a:rPr>
              <a:t>They are also placed on </a:t>
            </a:r>
            <a:r>
              <a:rPr lang="en-US" sz="2000" dirty="0" err="1">
                <a:latin typeface="Arial Rounded MT Bold" pitchFamily="34" charset="0"/>
              </a:rPr>
              <a:t>Rwy</a:t>
            </a:r>
            <a:r>
              <a:rPr lang="en-US" sz="2000" dirty="0">
                <a:latin typeface="Arial Rounded MT Bold" pitchFamily="34" charset="0"/>
              </a:rPr>
              <a:t> 9L/27R between 4R/22L and 3L/21R, since that section of runway is normally used as a taxiway.</a:t>
            </a:r>
            <a:endParaRPr lang="en-US" sz="2000" dirty="0"/>
          </a:p>
        </p:txBody>
      </p:sp>
    </p:spTree>
    <p:extLst>
      <p:ext uri="{BB962C8B-B14F-4D97-AF65-F5344CB8AC3E}">
        <p14:creationId xmlns:p14="http://schemas.microsoft.com/office/powerpoint/2010/main" val="3751045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Edge Lights</a:t>
            </a:r>
          </a:p>
        </p:txBody>
      </p:sp>
      <p:pic>
        <p:nvPicPr>
          <p:cNvPr id="6" name="Picture 6" descr="photo of clear or white runway edge lighting">
            <a:extLst>
              <a:ext uri="{FF2B5EF4-FFF2-40B4-BE49-F238E27FC236}">
                <a16:creationId xmlns:a16="http://schemas.microsoft.com/office/drawing/2014/main" id="{F787E3D7-8E53-4945-9920-9CF845D61AC9}"/>
              </a:ext>
            </a:extLst>
          </p:cNvPr>
          <p:cNvPicPr>
            <a:picLocks noChangeAspect="1" noChangeArrowheads="1"/>
          </p:cNvPicPr>
          <p:nvPr/>
        </p:nvPicPr>
        <p:blipFill>
          <a:blip r:embed="rId3" cstate="print">
            <a:lum contrast="30000"/>
            <a:extLst>
              <a:ext uri="{28A0092B-C50C-407E-A947-70E740481C1C}">
                <a14:useLocalDpi xmlns:a14="http://schemas.microsoft.com/office/drawing/2010/main" val="0"/>
              </a:ext>
            </a:extLst>
          </a:blip>
          <a:srcRect/>
          <a:stretch>
            <a:fillRect/>
          </a:stretch>
        </p:blipFill>
        <p:spPr bwMode="auto">
          <a:xfrm>
            <a:off x="2057400" y="1946210"/>
            <a:ext cx="2971800" cy="22288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7" name="Picture 7" descr="photo of amber runway edge lighting">
            <a:extLst>
              <a:ext uri="{FF2B5EF4-FFF2-40B4-BE49-F238E27FC236}">
                <a16:creationId xmlns:a16="http://schemas.microsoft.com/office/drawing/2014/main" id="{D4335636-0650-4299-9584-768E6BD2C9D8}"/>
              </a:ext>
            </a:extLst>
          </p:cNvPr>
          <p:cNvPicPr>
            <a:picLocks noChangeAspect="1" noChangeArrowheads="1"/>
          </p:cNvPicPr>
          <p:nvPr/>
        </p:nvPicPr>
        <p:blipFill>
          <a:blip r:embed="rId4" cstate="print">
            <a:lum contrast="30000"/>
            <a:extLst>
              <a:ext uri="{28A0092B-C50C-407E-A947-70E740481C1C}">
                <a14:useLocalDpi xmlns:a14="http://schemas.microsoft.com/office/drawing/2010/main" val="0"/>
              </a:ext>
            </a:extLst>
          </a:blip>
          <a:srcRect/>
          <a:stretch>
            <a:fillRect/>
          </a:stretch>
        </p:blipFill>
        <p:spPr bwMode="auto">
          <a:xfrm>
            <a:off x="2057400" y="4209661"/>
            <a:ext cx="2971800" cy="222885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8" name="Rectangle 4">
            <a:extLst>
              <a:ext uri="{FF2B5EF4-FFF2-40B4-BE49-F238E27FC236}">
                <a16:creationId xmlns:a16="http://schemas.microsoft.com/office/drawing/2014/main" id="{5A020F0F-3214-429C-B8E4-D7B416A999AE}"/>
              </a:ext>
            </a:extLst>
          </p:cNvPr>
          <p:cNvSpPr txBox="1">
            <a:spLocks noChangeArrowheads="1"/>
          </p:cNvSpPr>
          <p:nvPr/>
        </p:nvSpPr>
        <p:spPr>
          <a:xfrm>
            <a:off x="5486400" y="1676400"/>
            <a:ext cx="4648200" cy="4743450"/>
          </a:xfrm>
          <a:prstGeom prst="rect">
            <a:avLst/>
          </a:prstGeom>
          <a:solidFill>
            <a:schemeClr val="tx1"/>
          </a:solidFill>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spcBef>
                <a:spcPts val="600"/>
              </a:spcBef>
              <a:buFont typeface="Wingdings" panose="05000000000000000000" pitchFamily="2" charset="2"/>
              <a:buNone/>
            </a:pPr>
            <a:r>
              <a:rPr lang="en-US" sz="2000" kern="1200">
                <a:solidFill>
                  <a:srgbClr val="FFFFFF"/>
                </a:solidFill>
                <a:latin typeface="Arial Rounded MT Bold" pitchFamily="34" charset="0"/>
                <a:ea typeface="+mj-ea"/>
                <a:cs typeface="+mj-cs"/>
              </a:rPr>
              <a:t>Runway edge lights Identify the edge of the usable runway surface at night and during periods of low visibility.</a:t>
            </a:r>
          </a:p>
          <a:p>
            <a:pPr marL="0" indent="0">
              <a:spcBef>
                <a:spcPts val="600"/>
              </a:spcBef>
              <a:buFont typeface="Wingdings" panose="05000000000000000000" pitchFamily="2" charset="2"/>
              <a:buNone/>
            </a:pPr>
            <a:r>
              <a:rPr lang="en-US" sz="2000" kern="1200">
                <a:solidFill>
                  <a:srgbClr val="FFFFFF"/>
                </a:solidFill>
                <a:latin typeface="Arial Rounded MT Bold" pitchFamily="34" charset="0"/>
                <a:ea typeface="+mj-ea"/>
                <a:cs typeface="+mj-cs"/>
              </a:rPr>
              <a:t>Runway edge lights are clear (or white), </a:t>
            </a:r>
            <a:r>
              <a:rPr lang="en-US" sz="2000" kern="1200">
                <a:solidFill>
                  <a:schemeClr val="bg1"/>
                </a:solidFill>
                <a:latin typeface="Arial Rounded MT Bold" pitchFamily="34" charset="0"/>
                <a:ea typeface="+mj-ea"/>
                <a:cs typeface="+mj-cs"/>
              </a:rPr>
              <a:t>except for the last 2000’ of certain runways.  The half of the lights facing the pilot are amber</a:t>
            </a:r>
            <a:r>
              <a:rPr lang="en-US" sz="2400" kern="0">
                <a:solidFill>
                  <a:schemeClr val="bg1"/>
                </a:solidFill>
              </a:rPr>
              <a:t>.</a:t>
            </a:r>
          </a:p>
          <a:p>
            <a:pPr>
              <a:buFontTx/>
              <a:buNone/>
            </a:pPr>
            <a:endParaRPr lang="en-US" sz="2400" b="1" kern="0">
              <a:solidFill>
                <a:srgbClr val="FFFFFF"/>
              </a:solidFill>
            </a:endParaRPr>
          </a:p>
          <a:p>
            <a:pPr>
              <a:buFontTx/>
              <a:buNone/>
            </a:pPr>
            <a:endParaRPr lang="en-US" sz="2400" kern="0" dirty="0"/>
          </a:p>
        </p:txBody>
      </p:sp>
      <p:pic>
        <p:nvPicPr>
          <p:cNvPr id="10" name="Picture 9">
            <a:extLst>
              <a:ext uri="{FF2B5EF4-FFF2-40B4-BE49-F238E27FC236}">
                <a16:creationId xmlns:a16="http://schemas.microsoft.com/office/drawing/2014/main" id="{34F9032D-2846-45F2-B46A-0DE0A25D4C1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00563" y="4724401"/>
            <a:ext cx="1419875" cy="1523999"/>
          </a:xfrm>
          <a:prstGeom prst="rect">
            <a:avLst/>
          </a:prstGeom>
          <a:ln>
            <a:solidFill>
              <a:schemeClr val="tx1"/>
            </a:solidFill>
          </a:ln>
        </p:spPr>
      </p:pic>
    </p:spTree>
    <p:extLst>
      <p:ext uri="{BB962C8B-B14F-4D97-AF65-F5344CB8AC3E}">
        <p14:creationId xmlns:p14="http://schemas.microsoft.com/office/powerpoint/2010/main" val="7301804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Centerline Lights</a:t>
            </a:r>
          </a:p>
        </p:txBody>
      </p:sp>
      <p:pic>
        <p:nvPicPr>
          <p:cNvPr id="6" name="Picture 5">
            <a:extLst>
              <a:ext uri="{FF2B5EF4-FFF2-40B4-BE49-F238E27FC236}">
                <a16:creationId xmlns:a16="http://schemas.microsoft.com/office/drawing/2014/main" id="{1BE134EA-1B03-47F3-8C37-DD08CBE1648B}"/>
              </a:ext>
            </a:extLst>
          </p:cNvPr>
          <p:cNvPicPr>
            <a:picLocks noChangeAspect="1"/>
          </p:cNvPicPr>
          <p:nvPr/>
        </p:nvPicPr>
        <p:blipFill rotWithShape="1">
          <a:blip r:embed="rId4">
            <a:extLst>
              <a:ext uri="{28A0092B-C50C-407E-A947-70E740481C1C}">
                <a14:useLocalDpi xmlns:a14="http://schemas.microsoft.com/office/drawing/2010/main" val="0"/>
              </a:ext>
            </a:extLst>
          </a:blip>
          <a:srcRect l="9285" r="2877" b="32495"/>
          <a:stretch/>
        </p:blipFill>
        <p:spPr>
          <a:xfrm>
            <a:off x="459386" y="3659138"/>
            <a:ext cx="3661210" cy="2769648"/>
          </a:xfrm>
          <a:prstGeom prst="rect">
            <a:avLst/>
          </a:prstGeom>
          <a:ln w="9525">
            <a:solidFill>
              <a:schemeClr val="tx1"/>
            </a:solidFill>
          </a:ln>
        </p:spPr>
      </p:pic>
      <p:graphicFrame>
        <p:nvGraphicFramePr>
          <p:cNvPr id="7" name="Object 3">
            <a:extLst>
              <a:ext uri="{FF2B5EF4-FFF2-40B4-BE49-F238E27FC236}">
                <a16:creationId xmlns:a16="http://schemas.microsoft.com/office/drawing/2014/main" id="{CE122319-2F26-432C-A5F4-1A99AD1D5282}"/>
              </a:ext>
            </a:extLst>
          </p:cNvPr>
          <p:cNvGraphicFramePr>
            <a:graphicFrameLocks noChangeAspect="1"/>
          </p:cNvGraphicFramePr>
          <p:nvPr>
            <p:extLst>
              <p:ext uri="{D42A27DB-BD31-4B8C-83A1-F6EECF244321}">
                <p14:modId xmlns:p14="http://schemas.microsoft.com/office/powerpoint/2010/main" val="2739298311"/>
              </p:ext>
            </p:extLst>
          </p:nvPr>
        </p:nvGraphicFramePr>
        <p:xfrm>
          <a:off x="459386" y="1350818"/>
          <a:ext cx="3661210" cy="2195175"/>
        </p:xfrm>
        <a:graphic>
          <a:graphicData uri="http://schemas.openxmlformats.org/presentationml/2006/ole">
            <mc:AlternateContent xmlns:mc="http://schemas.openxmlformats.org/markup-compatibility/2006">
              <mc:Choice xmlns:v="urn:schemas-microsoft-com:vml" Requires="v">
                <p:oleObj spid="_x0000_s3081" name="Document" r:id="rId5" imgW="8242289" imgH="4941544" progId="Word.Document.8">
                  <p:embed/>
                </p:oleObj>
              </mc:Choice>
              <mc:Fallback>
                <p:oleObj name="Document" r:id="rId5" imgW="8242289" imgH="4941544" progId="Word.Document.8">
                  <p:embed/>
                  <p:pic>
                    <p:nvPicPr>
                      <p:cNvPr id="8"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9386" y="1350818"/>
                        <a:ext cx="3661210" cy="2195175"/>
                      </a:xfrm>
                      <a:prstGeom prst="rect">
                        <a:avLst/>
                      </a:prstGeom>
                      <a:solidFill>
                        <a:schemeClr val="accent1"/>
                      </a:solidFill>
                      <a:ln>
                        <a:noFill/>
                      </a:ln>
                      <a:effectLst/>
                    </p:spPr>
                  </p:pic>
                </p:oleObj>
              </mc:Fallback>
            </mc:AlternateContent>
          </a:graphicData>
        </a:graphic>
      </p:graphicFrame>
      <p:sp>
        <p:nvSpPr>
          <p:cNvPr id="9" name="Rectangle 4">
            <a:extLst>
              <a:ext uri="{FF2B5EF4-FFF2-40B4-BE49-F238E27FC236}">
                <a16:creationId xmlns:a16="http://schemas.microsoft.com/office/drawing/2014/main" id="{B124254E-0350-4BF5-84EB-8827F967E3D2}"/>
              </a:ext>
            </a:extLst>
          </p:cNvPr>
          <p:cNvSpPr txBox="1">
            <a:spLocks noChangeArrowheads="1"/>
          </p:cNvSpPr>
          <p:nvPr/>
        </p:nvSpPr>
        <p:spPr>
          <a:xfrm>
            <a:off x="4876800" y="1371600"/>
            <a:ext cx="3810000" cy="4343400"/>
          </a:xfrm>
          <a:prstGeom prst="rect">
            <a:avLst/>
          </a:prstGeom>
          <a:solidFill>
            <a:schemeClr val="tx1"/>
          </a:solidFill>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buFont typeface="Wingdings" panose="05000000000000000000" pitchFamily="2" charset="2"/>
              <a:buNone/>
            </a:pPr>
            <a:r>
              <a:rPr lang="en-US" sz="2000" kern="1200" dirty="0">
                <a:solidFill>
                  <a:srgbClr val="FFFFFF"/>
                </a:solidFill>
                <a:latin typeface="Arial Rounded MT Bold" pitchFamily="34" charset="0"/>
                <a:ea typeface="+mj-ea"/>
                <a:cs typeface="+mj-cs"/>
              </a:rPr>
              <a:t>Runway centerline lights give pilots a visual reference for the centerline.</a:t>
            </a:r>
          </a:p>
          <a:p>
            <a:pPr marL="0" indent="0">
              <a:buFont typeface="Wingdings" panose="05000000000000000000" pitchFamily="2" charset="2"/>
              <a:buNone/>
            </a:pPr>
            <a:endParaRPr lang="en-US" sz="800" kern="1200" dirty="0">
              <a:solidFill>
                <a:srgbClr val="FFFFFF"/>
              </a:solidFill>
              <a:latin typeface="Arial Rounded MT Bold" pitchFamily="34" charset="0"/>
              <a:ea typeface="+mj-ea"/>
              <a:cs typeface="+mj-cs"/>
            </a:endParaRPr>
          </a:p>
          <a:p>
            <a:pPr marL="0" indent="0">
              <a:buFont typeface="Wingdings" panose="05000000000000000000" pitchFamily="2" charset="2"/>
              <a:buNone/>
            </a:pPr>
            <a:r>
              <a:rPr lang="en-US" sz="2000" kern="1200" dirty="0">
                <a:solidFill>
                  <a:srgbClr val="FFFFFF"/>
                </a:solidFill>
                <a:latin typeface="Arial Rounded MT Bold" pitchFamily="34" charset="0"/>
                <a:ea typeface="+mj-ea"/>
                <a:cs typeface="+mj-cs"/>
              </a:rPr>
              <a:t>They are clear (or white), </a:t>
            </a:r>
            <a:r>
              <a:rPr lang="en-US" sz="2000" kern="1200" dirty="0">
                <a:solidFill>
                  <a:schemeClr val="bg1"/>
                </a:solidFill>
                <a:latin typeface="Arial Rounded MT Bold" pitchFamily="34" charset="0"/>
                <a:ea typeface="+mj-ea"/>
                <a:cs typeface="+mj-cs"/>
              </a:rPr>
              <a:t>except for the last 3000’ of certain runways.  </a:t>
            </a:r>
          </a:p>
          <a:p>
            <a:pPr marL="0" indent="0">
              <a:buFont typeface="Wingdings" panose="05000000000000000000" pitchFamily="2" charset="2"/>
              <a:buNone/>
            </a:pPr>
            <a:endParaRPr lang="en-US" sz="800" kern="1200" dirty="0">
              <a:solidFill>
                <a:srgbClr val="C00000"/>
              </a:solidFill>
              <a:latin typeface="Arial Rounded MT Bold" pitchFamily="34" charset="0"/>
              <a:ea typeface="+mj-ea"/>
              <a:cs typeface="+mj-cs"/>
            </a:endParaRPr>
          </a:p>
          <a:p>
            <a:pPr marL="0" indent="0">
              <a:buFont typeface="Wingdings" panose="05000000000000000000" pitchFamily="2" charset="2"/>
              <a:buNone/>
            </a:pPr>
            <a:r>
              <a:rPr lang="en-US" sz="2000" kern="1200" dirty="0">
                <a:ln>
                  <a:solidFill>
                    <a:srgbClr val="FFFFFF"/>
                  </a:solidFill>
                </a:ln>
                <a:solidFill>
                  <a:srgbClr val="FF0000"/>
                </a:solidFill>
                <a:effectLst>
                  <a:outerShdw blurRad="63500" sx="102000" sy="102000" algn="ctr" rotWithShape="0">
                    <a:prstClr val="black">
                      <a:alpha val="40000"/>
                    </a:prstClr>
                  </a:outerShdw>
                </a:effectLst>
                <a:latin typeface="Arial Rounded MT Bold" pitchFamily="34" charset="0"/>
                <a:ea typeface="+mj-ea"/>
                <a:cs typeface="+mj-cs"/>
              </a:rPr>
              <a:t>Starting</a:t>
            </a:r>
            <a:r>
              <a:rPr lang="en-US" sz="2000" kern="1200" dirty="0">
                <a:solidFill>
                  <a:schemeClr val="bg1"/>
                </a:solidFill>
                <a:latin typeface="Arial Rounded MT Bold" pitchFamily="34" charset="0"/>
                <a:ea typeface="+mj-ea"/>
                <a:cs typeface="+mj-cs"/>
              </a:rPr>
              <a:t> at </a:t>
            </a:r>
            <a:r>
              <a:rPr lang="en-US" sz="2000" kern="1200" dirty="0">
                <a:ln>
                  <a:solidFill>
                    <a:srgbClr val="FFFFFF"/>
                  </a:solidFill>
                </a:ln>
                <a:solidFill>
                  <a:srgbClr val="FF0000"/>
                </a:solidFill>
                <a:latin typeface="Arial Rounded MT Bold" pitchFamily="34" charset="0"/>
                <a:ea typeface="+mj-ea"/>
                <a:cs typeface="+mj-cs"/>
              </a:rPr>
              <a:t>3000</a:t>
            </a:r>
            <a:r>
              <a:rPr lang="en-US" sz="2000" kern="1200" dirty="0">
                <a:solidFill>
                  <a:schemeClr val="bg1"/>
                </a:solidFill>
                <a:latin typeface="Arial Rounded MT Bold" pitchFamily="34" charset="0"/>
                <a:ea typeface="+mj-ea"/>
                <a:cs typeface="+mj-cs"/>
              </a:rPr>
              <a:t>’ remaining, </a:t>
            </a:r>
            <a:r>
              <a:rPr lang="en-US" sz="2000" kern="1200" dirty="0">
                <a:ln>
                  <a:solidFill>
                    <a:srgbClr val="FFFFFF"/>
                  </a:solidFill>
                </a:ln>
                <a:solidFill>
                  <a:srgbClr val="FF0000"/>
                </a:solidFill>
                <a:latin typeface="Arial Rounded MT Bold" pitchFamily="34" charset="0"/>
                <a:ea typeface="+mj-ea"/>
                <a:cs typeface="+mj-cs"/>
              </a:rPr>
              <a:t>the</a:t>
            </a:r>
            <a:r>
              <a:rPr lang="en-US" sz="2000" kern="1200" dirty="0">
                <a:solidFill>
                  <a:schemeClr val="bg1"/>
                </a:solidFill>
                <a:latin typeface="Arial Rounded MT Bold" pitchFamily="34" charset="0"/>
                <a:ea typeface="+mj-ea"/>
                <a:cs typeface="+mj-cs"/>
              </a:rPr>
              <a:t> lights </a:t>
            </a:r>
            <a:r>
              <a:rPr lang="en-US" sz="2000" kern="1200" dirty="0">
                <a:ln>
                  <a:solidFill>
                    <a:srgbClr val="FFFFFF"/>
                  </a:solidFill>
                </a:ln>
                <a:solidFill>
                  <a:srgbClr val="FF0000"/>
                </a:solidFill>
                <a:latin typeface="Arial Rounded MT Bold" pitchFamily="34" charset="0"/>
                <a:ea typeface="+mj-ea"/>
                <a:cs typeface="+mj-cs"/>
              </a:rPr>
              <a:t>are</a:t>
            </a:r>
            <a:r>
              <a:rPr lang="en-US" sz="2000" kern="1200" dirty="0">
                <a:solidFill>
                  <a:srgbClr val="C00000"/>
                </a:solidFill>
                <a:latin typeface="Arial Rounded MT Bold" pitchFamily="34" charset="0"/>
                <a:ea typeface="+mj-ea"/>
                <a:cs typeface="+mj-cs"/>
              </a:rPr>
              <a:t> </a:t>
            </a:r>
            <a:r>
              <a:rPr lang="en-US" sz="2000" kern="1200" dirty="0">
                <a:solidFill>
                  <a:schemeClr val="bg1"/>
                </a:solidFill>
                <a:latin typeface="Arial Rounded MT Bold" pitchFamily="34" charset="0"/>
                <a:ea typeface="+mj-ea"/>
                <a:cs typeface="+mj-cs"/>
              </a:rPr>
              <a:t>alternating</a:t>
            </a:r>
            <a:r>
              <a:rPr lang="en-US" sz="2000" kern="1200" dirty="0">
                <a:solidFill>
                  <a:srgbClr val="C00000"/>
                </a:solidFill>
                <a:latin typeface="Arial Rounded MT Bold" pitchFamily="34" charset="0"/>
                <a:ea typeface="+mj-ea"/>
                <a:cs typeface="+mj-cs"/>
              </a:rPr>
              <a:t> </a:t>
            </a:r>
            <a:r>
              <a:rPr lang="en-US" sz="2000" kern="1200" dirty="0">
                <a:ln>
                  <a:solidFill>
                    <a:srgbClr val="FFFFFF"/>
                  </a:solidFill>
                </a:ln>
                <a:solidFill>
                  <a:srgbClr val="FF0000"/>
                </a:solidFill>
                <a:latin typeface="Arial Rounded MT Bold" pitchFamily="34" charset="0"/>
                <a:ea typeface="+mj-ea"/>
                <a:cs typeface="+mj-cs"/>
              </a:rPr>
              <a:t>red</a:t>
            </a:r>
            <a:r>
              <a:rPr lang="en-US" sz="2000" kern="1200" dirty="0">
                <a:solidFill>
                  <a:srgbClr val="C00000"/>
                </a:solidFill>
                <a:latin typeface="Arial Rounded MT Bold" pitchFamily="34" charset="0"/>
                <a:ea typeface="+mj-ea"/>
                <a:cs typeface="+mj-cs"/>
              </a:rPr>
              <a:t> </a:t>
            </a:r>
            <a:r>
              <a:rPr lang="en-US" sz="2000" kern="1200" dirty="0">
                <a:ln>
                  <a:solidFill>
                    <a:srgbClr val="FFFFFF"/>
                  </a:solidFill>
                </a:ln>
                <a:solidFill>
                  <a:srgbClr val="FF0000"/>
                </a:solidFill>
                <a:latin typeface="Arial Rounded MT Bold" pitchFamily="34" charset="0"/>
                <a:ea typeface="+mj-ea"/>
                <a:cs typeface="+mj-cs"/>
              </a:rPr>
              <a:t>and</a:t>
            </a:r>
            <a:r>
              <a:rPr lang="en-US" sz="2000" kern="1200" dirty="0">
                <a:solidFill>
                  <a:srgbClr val="C00000"/>
                </a:solidFill>
                <a:latin typeface="Arial Rounded MT Bold" pitchFamily="34" charset="0"/>
                <a:ea typeface="+mj-ea"/>
                <a:cs typeface="+mj-cs"/>
              </a:rPr>
              <a:t> </a:t>
            </a:r>
            <a:r>
              <a:rPr lang="en-US" sz="2000" kern="1200" dirty="0">
                <a:solidFill>
                  <a:schemeClr val="bg1"/>
                </a:solidFill>
                <a:latin typeface="Arial Rounded MT Bold" pitchFamily="34" charset="0"/>
                <a:ea typeface="+mj-ea"/>
                <a:cs typeface="+mj-cs"/>
              </a:rPr>
              <a:t>white</a:t>
            </a:r>
            <a:r>
              <a:rPr lang="en-US" sz="2000" kern="1200" dirty="0">
                <a:solidFill>
                  <a:srgbClr val="FFFFFF"/>
                </a:solidFill>
                <a:latin typeface="Arial Rounded MT Bold" pitchFamily="34" charset="0"/>
                <a:ea typeface="+mj-ea"/>
                <a:cs typeface="+mj-cs"/>
              </a:rPr>
              <a:t>.</a:t>
            </a:r>
            <a:r>
              <a:rPr lang="en-US" sz="2000" kern="1200" dirty="0">
                <a:solidFill>
                  <a:srgbClr val="C00000"/>
                </a:solidFill>
                <a:latin typeface="Arial Rounded MT Bold" pitchFamily="34" charset="0"/>
                <a:ea typeface="+mj-ea"/>
                <a:cs typeface="+mj-cs"/>
              </a:rPr>
              <a:t>  </a:t>
            </a:r>
          </a:p>
          <a:p>
            <a:pPr marL="0" indent="0">
              <a:buFont typeface="Wingdings" panose="05000000000000000000" pitchFamily="2" charset="2"/>
              <a:buNone/>
            </a:pPr>
            <a:endParaRPr lang="en-US" sz="800" kern="1200" dirty="0">
              <a:solidFill>
                <a:srgbClr val="C00000"/>
              </a:solidFill>
              <a:latin typeface="Arial Rounded MT Bold" pitchFamily="34" charset="0"/>
              <a:ea typeface="+mj-ea"/>
              <a:cs typeface="+mj-cs"/>
            </a:endParaRPr>
          </a:p>
          <a:p>
            <a:pPr marL="0" indent="0">
              <a:buFont typeface="Wingdings" panose="05000000000000000000" pitchFamily="2" charset="2"/>
              <a:buNone/>
            </a:pPr>
            <a:r>
              <a:rPr lang="en-US" sz="2000" kern="1200" dirty="0">
                <a:ln>
                  <a:solidFill>
                    <a:srgbClr val="FFFFFF"/>
                  </a:solidFill>
                </a:ln>
                <a:solidFill>
                  <a:srgbClr val="FF0000"/>
                </a:solidFill>
                <a:latin typeface="Arial Rounded MT Bold" pitchFamily="34" charset="0"/>
                <a:ea typeface="+mj-ea"/>
                <a:cs typeface="+mj-cs"/>
              </a:rPr>
              <a:t>Starting at 1000’ remaining, the lights are all red. </a:t>
            </a:r>
          </a:p>
          <a:p>
            <a:pPr>
              <a:buFontTx/>
              <a:buNone/>
            </a:pPr>
            <a:endParaRPr lang="en-US" sz="2400" b="1" kern="0" dirty="0">
              <a:solidFill>
                <a:srgbClr val="FFFFFF"/>
              </a:solidFill>
            </a:endParaRPr>
          </a:p>
          <a:p>
            <a:pPr>
              <a:buFontTx/>
              <a:buNone/>
            </a:pPr>
            <a:endParaRPr lang="en-US" sz="2400" kern="0" dirty="0"/>
          </a:p>
        </p:txBody>
      </p:sp>
    </p:spTree>
    <p:extLst>
      <p:ext uri="{BB962C8B-B14F-4D97-AF65-F5344CB8AC3E}">
        <p14:creationId xmlns:p14="http://schemas.microsoft.com/office/powerpoint/2010/main" val="2034507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Threshold Lights </a:t>
            </a:r>
          </a:p>
        </p:txBody>
      </p:sp>
      <p:pic>
        <p:nvPicPr>
          <p:cNvPr id="7" name="Picture 6">
            <a:extLst>
              <a:ext uri="{FF2B5EF4-FFF2-40B4-BE49-F238E27FC236}">
                <a16:creationId xmlns:a16="http://schemas.microsoft.com/office/drawing/2014/main" id="{9C9386EE-30CB-42C6-B395-3BCE3DF39E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5046" y="1890905"/>
            <a:ext cx="1524000" cy="1989852"/>
          </a:xfrm>
          <a:prstGeom prst="rect">
            <a:avLst/>
          </a:prstGeom>
          <a:ln w="9525">
            <a:solidFill>
              <a:schemeClr val="tx1"/>
            </a:solidFill>
          </a:ln>
        </p:spPr>
      </p:pic>
      <p:pic>
        <p:nvPicPr>
          <p:cNvPr id="8" name="Picture 9" descr="photo of runway end lights">
            <a:extLst>
              <a:ext uri="{FF2B5EF4-FFF2-40B4-BE49-F238E27FC236}">
                <a16:creationId xmlns:a16="http://schemas.microsoft.com/office/drawing/2014/main" id="{466C0DA4-EF38-4DFE-9B9B-0F7B3793A6BD}"/>
              </a:ext>
            </a:extLst>
          </p:cNvPr>
          <p:cNvPicPr>
            <a:picLocks noChangeAspect="1" noChangeArrowheads="1"/>
          </p:cNvPicPr>
          <p:nvPr/>
        </p:nvPicPr>
        <p:blipFill>
          <a:blip r:embed="rId4" cstate="print">
            <a:lum bright="-6000"/>
            <a:extLst>
              <a:ext uri="{28A0092B-C50C-407E-A947-70E740481C1C}">
                <a14:useLocalDpi xmlns:a14="http://schemas.microsoft.com/office/drawing/2010/main" val="0"/>
              </a:ext>
            </a:extLst>
          </a:blip>
          <a:srcRect/>
          <a:stretch>
            <a:fillRect/>
          </a:stretch>
        </p:blipFill>
        <p:spPr bwMode="auto">
          <a:xfrm>
            <a:off x="7269897" y="3795297"/>
            <a:ext cx="3656203" cy="274215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9" name="Picture 8">
            <a:extLst>
              <a:ext uri="{FF2B5EF4-FFF2-40B4-BE49-F238E27FC236}">
                <a16:creationId xmlns:a16="http://schemas.microsoft.com/office/drawing/2014/main" id="{0B67A487-0B65-4B1F-A21C-CE4191CD2DF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69897" y="1111477"/>
            <a:ext cx="3656203" cy="2359743"/>
          </a:xfrm>
          <a:prstGeom prst="rect">
            <a:avLst/>
          </a:prstGeom>
          <a:ln w="9525">
            <a:solidFill>
              <a:schemeClr val="tx1"/>
            </a:solidFill>
          </a:ln>
        </p:spPr>
      </p:pic>
      <p:sp>
        <p:nvSpPr>
          <p:cNvPr id="10" name="Rectangle 4">
            <a:extLst>
              <a:ext uri="{FF2B5EF4-FFF2-40B4-BE49-F238E27FC236}">
                <a16:creationId xmlns:a16="http://schemas.microsoft.com/office/drawing/2014/main" id="{7BB75C3D-99BD-4BCF-A562-D7E5FC41A28A}"/>
              </a:ext>
            </a:extLst>
          </p:cNvPr>
          <p:cNvSpPr txBox="1">
            <a:spLocks noChangeArrowheads="1"/>
          </p:cNvSpPr>
          <p:nvPr/>
        </p:nvSpPr>
        <p:spPr>
          <a:xfrm>
            <a:off x="2484894" y="1399245"/>
            <a:ext cx="4230889" cy="1502744"/>
          </a:xfrm>
          <a:prstGeom prst="rect">
            <a:avLst/>
          </a:prstGeom>
          <a:solidFill>
            <a:schemeClr val="bg1"/>
          </a:solidFill>
          <a:ln>
            <a:solidFill>
              <a:schemeClr val="bg1"/>
            </a:solidFill>
          </a:ln>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spcBef>
                <a:spcPts val="1200"/>
              </a:spcBef>
              <a:buFont typeface="Wingdings" panose="05000000000000000000" pitchFamily="2" charset="2"/>
              <a:buNone/>
            </a:pPr>
            <a:r>
              <a:rPr lang="en-US" sz="1800" kern="0" dirty="0">
                <a:latin typeface="Arial Rounded MT Bold" panose="020F0704030504030204" pitchFamily="34" charset="0"/>
              </a:rPr>
              <a:t>Used to mark the end of useable runway pavement for aircraft.</a:t>
            </a:r>
          </a:p>
          <a:p>
            <a:pPr marL="0" indent="0">
              <a:spcBef>
                <a:spcPts val="1200"/>
              </a:spcBef>
              <a:buNone/>
            </a:pPr>
            <a:r>
              <a:rPr lang="en-US" sz="1800" kern="0" dirty="0">
                <a:latin typeface="Arial Rounded MT Bold" panose="020F0704030504030204" pitchFamily="34" charset="0"/>
              </a:rPr>
              <a:t>Arranged in two sets of four lights.</a:t>
            </a:r>
          </a:p>
          <a:p>
            <a:pPr marL="0" indent="0">
              <a:spcBef>
                <a:spcPts val="1200"/>
              </a:spcBef>
              <a:buNone/>
            </a:pPr>
            <a:r>
              <a:rPr lang="en-US" sz="1800" kern="0" dirty="0">
                <a:latin typeface="Arial Rounded MT Bold" panose="020F0704030504030204" pitchFamily="34" charset="0"/>
              </a:rPr>
              <a:t>Lights are split into two colors:</a:t>
            </a:r>
          </a:p>
          <a:p>
            <a:pPr marL="0" indent="0">
              <a:spcBef>
                <a:spcPts val="1200"/>
              </a:spcBef>
              <a:buNone/>
            </a:pPr>
            <a:endParaRPr lang="en-US" sz="2000" kern="0" dirty="0">
              <a:latin typeface="Arial Rounded MT Bold" panose="020F0704030504030204" pitchFamily="34" charset="0"/>
            </a:endParaRPr>
          </a:p>
          <a:p>
            <a:pPr marL="0" indent="0">
              <a:buFont typeface="Wingdings" panose="05000000000000000000" pitchFamily="2" charset="2"/>
              <a:buNone/>
            </a:pPr>
            <a:endParaRPr lang="en-US" sz="2000" kern="0" dirty="0">
              <a:solidFill>
                <a:srgbClr val="00B050"/>
              </a:solidFill>
              <a:latin typeface="Arial Rounded MT Bold" panose="020F0704030504030204" pitchFamily="34" charset="0"/>
            </a:endParaRPr>
          </a:p>
        </p:txBody>
      </p:sp>
      <p:cxnSp>
        <p:nvCxnSpPr>
          <p:cNvPr id="11" name="Straight Arrow Connector 10">
            <a:extLst>
              <a:ext uri="{FF2B5EF4-FFF2-40B4-BE49-F238E27FC236}">
                <a16:creationId xmlns:a16="http://schemas.microsoft.com/office/drawing/2014/main" id="{0E4FACE2-20B1-4DCF-84BE-52D4ED352CB1}"/>
              </a:ext>
            </a:extLst>
          </p:cNvPr>
          <p:cNvCxnSpPr>
            <a:cxnSpLocks/>
          </p:cNvCxnSpPr>
          <p:nvPr/>
        </p:nvCxnSpPr>
        <p:spPr bwMode="auto">
          <a:xfrm flipV="1">
            <a:off x="5995447" y="2394408"/>
            <a:ext cx="1451728" cy="692719"/>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2" name="Straight Arrow Connector 11">
            <a:extLst>
              <a:ext uri="{FF2B5EF4-FFF2-40B4-BE49-F238E27FC236}">
                <a16:creationId xmlns:a16="http://schemas.microsoft.com/office/drawing/2014/main" id="{523FDCB9-9BD8-40E6-B74F-95BDBAB79713}"/>
              </a:ext>
            </a:extLst>
          </p:cNvPr>
          <p:cNvCxnSpPr>
            <a:cxnSpLocks/>
          </p:cNvCxnSpPr>
          <p:nvPr/>
        </p:nvCxnSpPr>
        <p:spPr bwMode="auto">
          <a:xfrm>
            <a:off x="5872899" y="3524718"/>
            <a:ext cx="1725105" cy="2008816"/>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
        <p:nvSpPr>
          <p:cNvPr id="3" name="Rectangle 2">
            <a:extLst>
              <a:ext uri="{FF2B5EF4-FFF2-40B4-BE49-F238E27FC236}">
                <a16:creationId xmlns:a16="http://schemas.microsoft.com/office/drawing/2014/main" id="{00EE105E-8C1E-4E44-89C8-0AF12B9FAFB1}"/>
              </a:ext>
            </a:extLst>
          </p:cNvPr>
          <p:cNvSpPr/>
          <p:nvPr/>
        </p:nvSpPr>
        <p:spPr>
          <a:xfrm>
            <a:off x="2484894" y="2945776"/>
            <a:ext cx="3777006" cy="369332"/>
          </a:xfrm>
          <a:prstGeom prst="rect">
            <a:avLst/>
          </a:prstGeom>
        </p:spPr>
        <p:txBody>
          <a:bodyPr wrap="square">
            <a:spAutoFit/>
          </a:bodyPr>
          <a:lstStyle/>
          <a:p>
            <a:r>
              <a:rPr lang="en-US" kern="0" dirty="0">
                <a:latin typeface="Arial Rounded MT Bold" panose="020F0704030504030204" pitchFamily="34" charset="0"/>
              </a:rPr>
              <a:t>Green face away from runway</a:t>
            </a:r>
          </a:p>
        </p:txBody>
      </p:sp>
      <p:sp>
        <p:nvSpPr>
          <p:cNvPr id="4" name="Rectangle 3">
            <a:extLst>
              <a:ext uri="{FF2B5EF4-FFF2-40B4-BE49-F238E27FC236}">
                <a16:creationId xmlns:a16="http://schemas.microsoft.com/office/drawing/2014/main" id="{1666EF55-934A-46CB-81B6-299412CA3C2A}"/>
              </a:ext>
            </a:extLst>
          </p:cNvPr>
          <p:cNvSpPr/>
          <p:nvPr/>
        </p:nvSpPr>
        <p:spPr>
          <a:xfrm>
            <a:off x="2484894" y="3340052"/>
            <a:ext cx="3461204" cy="369332"/>
          </a:xfrm>
          <a:prstGeom prst="rect">
            <a:avLst/>
          </a:prstGeom>
        </p:spPr>
        <p:txBody>
          <a:bodyPr wrap="none">
            <a:spAutoFit/>
          </a:bodyPr>
          <a:lstStyle/>
          <a:p>
            <a:r>
              <a:rPr lang="en-US" kern="0" dirty="0">
                <a:latin typeface="Arial Rounded MT Bold" panose="020F0704030504030204" pitchFamily="34" charset="0"/>
              </a:rPr>
              <a:t>Red face towards the runway</a:t>
            </a:r>
          </a:p>
        </p:txBody>
      </p:sp>
    </p:spTree>
    <p:extLst>
      <p:ext uri="{BB962C8B-B14F-4D97-AF65-F5344CB8AC3E}">
        <p14:creationId xmlns:p14="http://schemas.microsoft.com/office/powerpoint/2010/main" val="2917580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Guard Lights</a:t>
            </a:r>
          </a:p>
        </p:txBody>
      </p:sp>
      <p:sp>
        <p:nvSpPr>
          <p:cNvPr id="7" name="Text Box 22">
            <a:extLst>
              <a:ext uri="{FF2B5EF4-FFF2-40B4-BE49-F238E27FC236}">
                <a16:creationId xmlns:a16="http://schemas.microsoft.com/office/drawing/2014/main" id="{22827691-740D-4F4E-AD78-0B8FF86B40ED}"/>
              </a:ext>
            </a:extLst>
          </p:cNvPr>
          <p:cNvSpPr txBox="1">
            <a:spLocks noChangeArrowheads="1"/>
          </p:cNvSpPr>
          <p:nvPr/>
        </p:nvSpPr>
        <p:spPr bwMode="auto">
          <a:xfrm>
            <a:off x="1790700" y="1540150"/>
            <a:ext cx="8610600" cy="400110"/>
          </a:xfrm>
          <a:prstGeom prst="rect">
            <a:avLst/>
          </a:prstGeom>
          <a:noFill/>
          <a:ln w="38100" cap="sq">
            <a:noFill/>
            <a:miter lim="800000"/>
            <a:headEnd type="none" w="sm" len="sm"/>
            <a:tailEnd type="none" w="sm" len="sm"/>
          </a:ln>
        </p:spPr>
        <p:txBody>
          <a:bodyPr wrap="square">
            <a:spAutoFit/>
          </a:bodyPr>
          <a:lstStyle/>
          <a:p>
            <a:pPr algn="ctr" eaLnBrk="0" fontAlgn="base" hangingPunct="0">
              <a:spcBef>
                <a:spcPct val="0"/>
              </a:spcBef>
              <a:spcAft>
                <a:spcPct val="0"/>
              </a:spcAft>
            </a:pPr>
            <a:r>
              <a:rPr lang="en-US" sz="2000" b="1" u="sng" dirty="0">
                <a:latin typeface="Arial Rounded MT Bold" pitchFamily="34" charset="0"/>
              </a:rPr>
              <a:t>Elevated </a:t>
            </a:r>
            <a:r>
              <a:rPr lang="en-US" sz="2000" u="sng" dirty="0">
                <a:latin typeface="Arial Rounded MT Bold" pitchFamily="34" charset="0"/>
              </a:rPr>
              <a:t>Runway</a:t>
            </a:r>
            <a:r>
              <a:rPr lang="en-US" sz="2000" b="1" u="sng" dirty="0">
                <a:latin typeface="Arial Rounded MT Bold" pitchFamily="34" charset="0"/>
              </a:rPr>
              <a:t> Guard Lights</a:t>
            </a:r>
          </a:p>
        </p:txBody>
      </p:sp>
      <p:pic>
        <p:nvPicPr>
          <p:cNvPr id="8" name="Picture 6" descr="photo of elevated runway guard lights">
            <a:extLst>
              <a:ext uri="{FF2B5EF4-FFF2-40B4-BE49-F238E27FC236}">
                <a16:creationId xmlns:a16="http://schemas.microsoft.com/office/drawing/2014/main" id="{71760856-D48F-4DB9-A8E4-40C625FD120D}"/>
              </a:ext>
            </a:extLst>
          </p:cNvPr>
          <p:cNvPicPr>
            <a:picLocks noChangeAspect="1" noChangeArrowheads="1"/>
          </p:cNvPicPr>
          <p:nvPr/>
        </p:nvPicPr>
        <p:blipFill>
          <a:blip r:embed="rId3">
            <a:lum contrast="30000"/>
            <a:extLst>
              <a:ext uri="{28A0092B-C50C-407E-A947-70E740481C1C}">
                <a14:useLocalDpi xmlns:a14="http://schemas.microsoft.com/office/drawing/2010/main" val="0"/>
              </a:ext>
            </a:extLst>
          </a:blip>
          <a:srcRect/>
          <a:stretch>
            <a:fillRect/>
          </a:stretch>
        </p:blipFill>
        <p:spPr bwMode="auto">
          <a:xfrm>
            <a:off x="1790700" y="2693982"/>
            <a:ext cx="3551903" cy="228697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9" name="Rectangle 4">
            <a:extLst>
              <a:ext uri="{FF2B5EF4-FFF2-40B4-BE49-F238E27FC236}">
                <a16:creationId xmlns:a16="http://schemas.microsoft.com/office/drawing/2014/main" id="{BFE58799-ED05-4293-AFB2-681050D07077}"/>
              </a:ext>
            </a:extLst>
          </p:cNvPr>
          <p:cNvSpPr txBox="1">
            <a:spLocks noChangeArrowheads="1"/>
          </p:cNvSpPr>
          <p:nvPr/>
        </p:nvSpPr>
        <p:spPr bwMode="auto">
          <a:xfrm>
            <a:off x="6574503" y="2677815"/>
            <a:ext cx="3991897" cy="228600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2000" dirty="0">
                <a:solidFill>
                  <a:srgbClr val="FFC000"/>
                </a:solidFill>
                <a:latin typeface="Arial Rounded MT Bold" panose="020F0704030504030204" pitchFamily="34" charset="0"/>
              </a:rPr>
              <a:t>Used to identify the holding position for a runway especially at night and during periods of low visibility.</a:t>
            </a:r>
          </a:p>
          <a:p>
            <a:pPr marL="0" indent="0">
              <a:lnSpc>
                <a:spcPct val="90000"/>
              </a:lnSpc>
              <a:buNone/>
            </a:pPr>
            <a:endParaRPr lang="en-US" sz="2000" dirty="0">
              <a:solidFill>
                <a:srgbClr val="FFC000"/>
              </a:solidFill>
              <a:latin typeface="Arial Rounded MT Bold" panose="020F0704030504030204" pitchFamily="34" charset="0"/>
            </a:endParaRPr>
          </a:p>
          <a:p>
            <a:pPr marL="0" indent="0">
              <a:lnSpc>
                <a:spcPct val="90000"/>
              </a:lnSpc>
              <a:buNone/>
            </a:pPr>
            <a:r>
              <a:rPr lang="en-US" sz="2000" dirty="0">
                <a:solidFill>
                  <a:srgbClr val="FFC000"/>
                </a:solidFill>
                <a:latin typeface="Arial Rounded MT Bold" panose="020F0704030504030204" pitchFamily="34" charset="0"/>
              </a:rPr>
              <a:t>Elevated runway guard lights are amber.</a:t>
            </a:r>
          </a:p>
        </p:txBody>
      </p:sp>
    </p:spTree>
    <p:extLst>
      <p:ext uri="{BB962C8B-B14F-4D97-AF65-F5344CB8AC3E}">
        <p14:creationId xmlns:p14="http://schemas.microsoft.com/office/powerpoint/2010/main" val="1478308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Guard Lights</a:t>
            </a:r>
          </a:p>
        </p:txBody>
      </p:sp>
      <p:sp>
        <p:nvSpPr>
          <p:cNvPr id="6" name="Text Box 22">
            <a:extLst>
              <a:ext uri="{FF2B5EF4-FFF2-40B4-BE49-F238E27FC236}">
                <a16:creationId xmlns:a16="http://schemas.microsoft.com/office/drawing/2014/main" id="{289B5DC2-BA4E-41DC-B38B-0D95EDC27F54}"/>
              </a:ext>
            </a:extLst>
          </p:cNvPr>
          <p:cNvSpPr txBox="1">
            <a:spLocks noChangeArrowheads="1"/>
          </p:cNvSpPr>
          <p:nvPr/>
        </p:nvSpPr>
        <p:spPr bwMode="auto">
          <a:xfrm>
            <a:off x="3862578" y="1466089"/>
            <a:ext cx="4466844" cy="400110"/>
          </a:xfrm>
          <a:prstGeom prst="rect">
            <a:avLst/>
          </a:prstGeom>
          <a:noFill/>
          <a:ln w="38100" cap="sq">
            <a:noFill/>
            <a:miter lim="800000"/>
            <a:headEnd type="none" w="sm" len="sm"/>
            <a:tailEnd type="none" w="sm" len="sm"/>
          </a:ln>
        </p:spPr>
        <p:txBody>
          <a:bodyPr wrap="square">
            <a:spAutoFit/>
          </a:bodyPr>
          <a:lstStyle/>
          <a:p>
            <a:pPr algn="ctr" eaLnBrk="0" fontAlgn="base" hangingPunct="0">
              <a:spcBef>
                <a:spcPct val="0"/>
              </a:spcBef>
              <a:spcAft>
                <a:spcPct val="0"/>
              </a:spcAft>
            </a:pPr>
            <a:r>
              <a:rPr lang="en-US" sz="2000" u="sng" dirty="0">
                <a:latin typeface="Arial Rounded MT Bold" pitchFamily="34" charset="0"/>
              </a:rPr>
              <a:t>In-Pavement Runway Guard Lights </a:t>
            </a:r>
          </a:p>
        </p:txBody>
      </p:sp>
      <p:pic>
        <p:nvPicPr>
          <p:cNvPr id="8" name="Picture 6" descr="photo of In-pavement guard lights">
            <a:extLst>
              <a:ext uri="{FF2B5EF4-FFF2-40B4-BE49-F238E27FC236}">
                <a16:creationId xmlns:a16="http://schemas.microsoft.com/office/drawing/2014/main" id="{72963DDF-58A0-43DD-BBE8-6C55EC7D617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35378" y="2054352"/>
            <a:ext cx="3454400" cy="25908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9" name="Rectangle 4">
            <a:extLst>
              <a:ext uri="{FF2B5EF4-FFF2-40B4-BE49-F238E27FC236}">
                <a16:creationId xmlns:a16="http://schemas.microsoft.com/office/drawing/2014/main" id="{2C34095F-030F-493C-8B6E-3ADD57C2B357}"/>
              </a:ext>
            </a:extLst>
          </p:cNvPr>
          <p:cNvSpPr txBox="1">
            <a:spLocks noChangeArrowheads="1"/>
          </p:cNvSpPr>
          <p:nvPr/>
        </p:nvSpPr>
        <p:spPr bwMode="auto">
          <a:xfrm>
            <a:off x="6096000" y="2054352"/>
            <a:ext cx="4267200" cy="236220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C000"/>
                </a:solidFill>
                <a:latin typeface="Arial Rounded MT Bold" panose="020F0704030504030204" pitchFamily="34" charset="0"/>
              </a:rPr>
              <a:t>In-pavement runway guard lights are co-located with runway hold bars, above-ground runway guard lights, and hold position signs.  These lights are yellow.</a:t>
            </a:r>
          </a:p>
          <a:p>
            <a:pPr marL="0" indent="0">
              <a:lnSpc>
                <a:spcPct val="90000"/>
              </a:lnSpc>
              <a:buNone/>
            </a:pPr>
            <a:endParaRPr lang="en-US" sz="900" dirty="0">
              <a:solidFill>
                <a:srgbClr val="FFC000"/>
              </a:solidFill>
              <a:latin typeface="Arial Rounded MT Bold" panose="020F0704030504030204" pitchFamily="34" charset="0"/>
            </a:endParaRPr>
          </a:p>
          <a:p>
            <a:pPr marL="0" indent="0">
              <a:lnSpc>
                <a:spcPct val="90000"/>
              </a:lnSpc>
              <a:buNone/>
            </a:pPr>
            <a:r>
              <a:rPr lang="en-US" sz="1800" dirty="0">
                <a:solidFill>
                  <a:srgbClr val="FFC000"/>
                </a:solidFill>
                <a:latin typeface="Arial Rounded MT Bold" panose="020F0704030504030204" pitchFamily="34" charset="0"/>
              </a:rPr>
              <a:t>At this time, these lights are only installed at certain taxiway intersections at DTW.</a:t>
            </a:r>
          </a:p>
          <a:p>
            <a:pPr marL="0" indent="0">
              <a:lnSpc>
                <a:spcPct val="90000"/>
              </a:lnSpc>
              <a:buNone/>
            </a:pPr>
            <a:endParaRPr lang="en-US" sz="2000" dirty="0">
              <a:solidFill>
                <a:srgbClr val="FFC000"/>
              </a:solidFill>
              <a:latin typeface="Arial Rounded MT Bold" panose="020F0704030504030204" pitchFamily="34" charset="0"/>
            </a:endParaRPr>
          </a:p>
        </p:txBody>
      </p:sp>
    </p:spTree>
    <p:extLst>
      <p:ext uri="{BB962C8B-B14F-4D97-AF65-F5344CB8AC3E}">
        <p14:creationId xmlns:p14="http://schemas.microsoft.com/office/powerpoint/2010/main" val="871642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Guard Lights</a:t>
            </a:r>
          </a:p>
        </p:txBody>
      </p:sp>
      <p:sp>
        <p:nvSpPr>
          <p:cNvPr id="6" name="Rectangle 5">
            <a:extLst>
              <a:ext uri="{FF2B5EF4-FFF2-40B4-BE49-F238E27FC236}">
                <a16:creationId xmlns:a16="http://schemas.microsoft.com/office/drawing/2014/main" id="{E7F84C54-99E4-4F92-9AD7-60906F6FE701}"/>
              </a:ext>
            </a:extLst>
          </p:cNvPr>
          <p:cNvSpPr/>
          <p:nvPr/>
        </p:nvSpPr>
        <p:spPr>
          <a:xfrm>
            <a:off x="2438400" y="1440415"/>
            <a:ext cx="7315199" cy="400110"/>
          </a:xfrm>
          <a:prstGeom prst="rect">
            <a:avLst/>
          </a:prstGeom>
        </p:spPr>
        <p:txBody>
          <a:bodyPr wrap="square">
            <a:spAutoFit/>
          </a:bodyPr>
          <a:lstStyle/>
          <a:p>
            <a:pPr algn="ctr" eaLnBrk="0" fontAlgn="base" hangingPunct="0">
              <a:spcBef>
                <a:spcPct val="0"/>
              </a:spcBef>
              <a:spcAft>
                <a:spcPct val="0"/>
              </a:spcAft>
            </a:pPr>
            <a:r>
              <a:rPr lang="en-US" sz="2000" dirty="0">
                <a:latin typeface="Arial Rounded MT Bold" pitchFamily="34" charset="0"/>
              </a:rPr>
              <a:t>In-Pavement and Elevated Runway Guard Lights at Night</a:t>
            </a:r>
          </a:p>
        </p:txBody>
      </p:sp>
      <p:pic>
        <p:nvPicPr>
          <p:cNvPr id="8" name="Picture 7">
            <a:extLst>
              <a:ext uri="{FF2B5EF4-FFF2-40B4-BE49-F238E27FC236}">
                <a16:creationId xmlns:a16="http://schemas.microsoft.com/office/drawing/2014/main" id="{0FA64CFD-5992-408B-8C15-BF881688D6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9373" y="1879600"/>
            <a:ext cx="8393251" cy="3352800"/>
          </a:xfrm>
          <a:prstGeom prst="rect">
            <a:avLst/>
          </a:prstGeom>
        </p:spPr>
      </p:pic>
      <p:cxnSp>
        <p:nvCxnSpPr>
          <p:cNvPr id="9" name="Straight Arrow Connector 8">
            <a:extLst>
              <a:ext uri="{FF2B5EF4-FFF2-40B4-BE49-F238E27FC236}">
                <a16:creationId xmlns:a16="http://schemas.microsoft.com/office/drawing/2014/main" id="{049DC2B2-B711-4D5B-8011-E875518DED69}"/>
              </a:ext>
            </a:extLst>
          </p:cNvPr>
          <p:cNvCxnSpPr>
            <a:cxnSpLocks/>
          </p:cNvCxnSpPr>
          <p:nvPr/>
        </p:nvCxnSpPr>
        <p:spPr bwMode="auto">
          <a:xfrm flipH="1" flipV="1">
            <a:off x="2971799" y="3657600"/>
            <a:ext cx="866991" cy="922841"/>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0" name="Straight Arrow Connector 9">
            <a:extLst>
              <a:ext uri="{FF2B5EF4-FFF2-40B4-BE49-F238E27FC236}">
                <a16:creationId xmlns:a16="http://schemas.microsoft.com/office/drawing/2014/main" id="{30DCCA5B-09FE-4578-8EF5-5A9390004AAC}"/>
              </a:ext>
            </a:extLst>
          </p:cNvPr>
          <p:cNvCxnSpPr>
            <a:cxnSpLocks/>
          </p:cNvCxnSpPr>
          <p:nvPr/>
        </p:nvCxnSpPr>
        <p:spPr bwMode="auto">
          <a:xfrm flipV="1">
            <a:off x="3804376" y="3657600"/>
            <a:ext cx="310424" cy="903083"/>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1" name="Straight Arrow Connector 10">
            <a:extLst>
              <a:ext uri="{FF2B5EF4-FFF2-40B4-BE49-F238E27FC236}">
                <a16:creationId xmlns:a16="http://schemas.microsoft.com/office/drawing/2014/main" id="{454A266D-2238-4AFD-85B0-536207BEBB17}"/>
              </a:ext>
            </a:extLst>
          </p:cNvPr>
          <p:cNvCxnSpPr>
            <a:cxnSpLocks/>
          </p:cNvCxnSpPr>
          <p:nvPr/>
        </p:nvCxnSpPr>
        <p:spPr bwMode="auto">
          <a:xfrm flipV="1">
            <a:off x="3838789" y="3584448"/>
            <a:ext cx="1483019" cy="995995"/>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2" name="Straight Arrow Connector 11">
            <a:extLst>
              <a:ext uri="{FF2B5EF4-FFF2-40B4-BE49-F238E27FC236}">
                <a16:creationId xmlns:a16="http://schemas.microsoft.com/office/drawing/2014/main" id="{BAC8E269-8D59-4AFD-B76C-975D47658C5D}"/>
              </a:ext>
            </a:extLst>
          </p:cNvPr>
          <p:cNvCxnSpPr>
            <a:cxnSpLocks/>
          </p:cNvCxnSpPr>
          <p:nvPr/>
        </p:nvCxnSpPr>
        <p:spPr bwMode="auto">
          <a:xfrm flipV="1">
            <a:off x="3819962" y="3621024"/>
            <a:ext cx="2717998" cy="935789"/>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3" name="Straight Arrow Connector 12">
            <a:extLst>
              <a:ext uri="{FF2B5EF4-FFF2-40B4-BE49-F238E27FC236}">
                <a16:creationId xmlns:a16="http://schemas.microsoft.com/office/drawing/2014/main" id="{9FCC6B50-7724-48FE-A2E5-7BE44D0A7EC5}"/>
              </a:ext>
            </a:extLst>
          </p:cNvPr>
          <p:cNvCxnSpPr>
            <a:cxnSpLocks/>
          </p:cNvCxnSpPr>
          <p:nvPr/>
        </p:nvCxnSpPr>
        <p:spPr bwMode="auto">
          <a:xfrm flipV="1">
            <a:off x="3838788" y="3584448"/>
            <a:ext cx="3951900" cy="973257"/>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sp>
        <p:nvSpPr>
          <p:cNvPr id="14" name="TextBox 13">
            <a:extLst>
              <a:ext uri="{FF2B5EF4-FFF2-40B4-BE49-F238E27FC236}">
                <a16:creationId xmlns:a16="http://schemas.microsoft.com/office/drawing/2014/main" id="{C2722175-9D54-4F05-AD22-CDE0F53D9300}"/>
              </a:ext>
            </a:extLst>
          </p:cNvPr>
          <p:cNvSpPr txBox="1"/>
          <p:nvPr/>
        </p:nvSpPr>
        <p:spPr>
          <a:xfrm>
            <a:off x="2057400" y="4562620"/>
            <a:ext cx="2057400" cy="461665"/>
          </a:xfrm>
          <a:prstGeom prst="rect">
            <a:avLst/>
          </a:prstGeom>
          <a:noFill/>
        </p:spPr>
        <p:txBody>
          <a:bodyPr wrap="square" rtlCol="0">
            <a:spAutoFit/>
          </a:bodyPr>
          <a:lstStyle/>
          <a:p>
            <a:pPr eaLnBrk="0" fontAlgn="base" hangingPunct="0">
              <a:spcBef>
                <a:spcPct val="0"/>
              </a:spcBef>
              <a:spcAft>
                <a:spcPct val="0"/>
              </a:spcAft>
            </a:pPr>
            <a:r>
              <a:rPr lang="en-US" sz="2400" b="1" dirty="0">
                <a:solidFill>
                  <a:srgbClr val="FFC000"/>
                </a:solidFill>
                <a:latin typeface="Arial Rounded MT Bold" pitchFamily="34" charset="0"/>
              </a:rPr>
              <a:t>In-Pavement</a:t>
            </a:r>
          </a:p>
        </p:txBody>
      </p:sp>
      <p:cxnSp>
        <p:nvCxnSpPr>
          <p:cNvPr id="15" name="Straight Arrow Connector 14">
            <a:extLst>
              <a:ext uri="{FF2B5EF4-FFF2-40B4-BE49-F238E27FC236}">
                <a16:creationId xmlns:a16="http://schemas.microsoft.com/office/drawing/2014/main" id="{65BD80D6-10B0-4FB6-B03F-7911AA549AB0}"/>
              </a:ext>
            </a:extLst>
          </p:cNvPr>
          <p:cNvCxnSpPr>
            <a:cxnSpLocks/>
          </p:cNvCxnSpPr>
          <p:nvPr/>
        </p:nvCxnSpPr>
        <p:spPr bwMode="auto">
          <a:xfrm flipV="1">
            <a:off x="9071110" y="3584448"/>
            <a:ext cx="149091" cy="978173"/>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sp>
        <p:nvSpPr>
          <p:cNvPr id="16" name="TextBox 15">
            <a:extLst>
              <a:ext uri="{FF2B5EF4-FFF2-40B4-BE49-F238E27FC236}">
                <a16:creationId xmlns:a16="http://schemas.microsoft.com/office/drawing/2014/main" id="{4F67C684-9806-4CE1-9FA8-5494A2725E58}"/>
              </a:ext>
            </a:extLst>
          </p:cNvPr>
          <p:cNvSpPr txBox="1"/>
          <p:nvPr/>
        </p:nvSpPr>
        <p:spPr>
          <a:xfrm>
            <a:off x="7890009" y="4562620"/>
            <a:ext cx="2362200" cy="461665"/>
          </a:xfrm>
          <a:prstGeom prst="rect">
            <a:avLst/>
          </a:prstGeom>
          <a:noFill/>
        </p:spPr>
        <p:txBody>
          <a:bodyPr wrap="square" rtlCol="0">
            <a:spAutoFit/>
          </a:bodyPr>
          <a:lstStyle/>
          <a:p>
            <a:pPr algn="ctr" eaLnBrk="0" fontAlgn="base" hangingPunct="0">
              <a:spcBef>
                <a:spcPct val="0"/>
              </a:spcBef>
              <a:spcAft>
                <a:spcPct val="0"/>
              </a:spcAft>
            </a:pPr>
            <a:r>
              <a:rPr lang="en-US" sz="2400" b="1" dirty="0">
                <a:solidFill>
                  <a:srgbClr val="FFC000"/>
                </a:solidFill>
                <a:latin typeface="Arial Rounded MT Bold" pitchFamily="34" charset="0"/>
              </a:rPr>
              <a:t>Elevated</a:t>
            </a:r>
            <a:endParaRPr lang="en-US" sz="2400" dirty="0">
              <a:solidFill>
                <a:srgbClr val="FFC000"/>
              </a:solidFill>
            </a:endParaRPr>
          </a:p>
        </p:txBody>
      </p:sp>
    </p:spTree>
    <p:extLst>
      <p:ext uri="{BB962C8B-B14F-4D97-AF65-F5344CB8AC3E}">
        <p14:creationId xmlns:p14="http://schemas.microsoft.com/office/powerpoint/2010/main" val="3449823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Status Light System</a:t>
            </a:r>
          </a:p>
        </p:txBody>
      </p:sp>
      <p:pic>
        <p:nvPicPr>
          <p:cNvPr id="6" name="Picture 10" descr="newoverview">
            <a:extLst>
              <a:ext uri="{FF2B5EF4-FFF2-40B4-BE49-F238E27FC236}">
                <a16:creationId xmlns:a16="http://schemas.microsoft.com/office/drawing/2014/main" id="{3DD4852B-C3B6-40FB-82E8-37055C2FDA65}"/>
              </a:ext>
            </a:extLst>
          </p:cNvPr>
          <p:cNvPicPr>
            <a:picLocks noChangeAspect="1" noChangeArrowheads="1"/>
          </p:cNvPicPr>
          <p:nvPr/>
        </p:nvPicPr>
        <p:blipFill>
          <a:blip r:embed="rId3"/>
          <a:srcRect/>
          <a:stretch>
            <a:fillRect/>
          </a:stretch>
        </p:blipFill>
        <p:spPr bwMode="auto">
          <a:xfrm>
            <a:off x="6096000" y="2086918"/>
            <a:ext cx="4156663" cy="2967682"/>
          </a:xfrm>
          <a:prstGeom prst="rect">
            <a:avLst/>
          </a:prstGeom>
          <a:noFill/>
          <a:ln w="9525">
            <a:solidFill>
              <a:schemeClr val="tx1"/>
            </a:solidFill>
            <a:miter lim="800000"/>
            <a:headEnd/>
            <a:tailEnd/>
          </a:ln>
        </p:spPr>
      </p:pic>
      <p:sp>
        <p:nvSpPr>
          <p:cNvPr id="3" name="Rectangle 2">
            <a:extLst>
              <a:ext uri="{FF2B5EF4-FFF2-40B4-BE49-F238E27FC236}">
                <a16:creationId xmlns:a16="http://schemas.microsoft.com/office/drawing/2014/main" id="{9AA6547D-FDCA-48B7-82E3-39CE0A583974}"/>
              </a:ext>
            </a:extLst>
          </p:cNvPr>
          <p:cNvSpPr/>
          <p:nvPr/>
        </p:nvSpPr>
        <p:spPr>
          <a:xfrm>
            <a:off x="73152" y="2082800"/>
            <a:ext cx="6096000" cy="840230"/>
          </a:xfrm>
          <a:prstGeom prst="rect">
            <a:avLst/>
          </a:prstGeom>
        </p:spPr>
        <p:txBody>
          <a:bodyPr>
            <a:spAutoFit/>
          </a:bodyPr>
          <a:lstStyle/>
          <a:p>
            <a:pPr marL="514350" indent="-285750" eaLnBrk="0" fontAlgn="base" hangingPunct="0">
              <a:lnSpc>
                <a:spcPct val="90000"/>
              </a:lnSpc>
              <a:buFont typeface="Arial" panose="020B0604020202020204" pitchFamily="34" charset="0"/>
              <a:buChar char="•"/>
            </a:pPr>
            <a:r>
              <a:rPr lang="en-US" dirty="0">
                <a:latin typeface="Arial Rounded MT Bold" pitchFamily="34" charset="0"/>
              </a:rPr>
              <a:t>Provides </a:t>
            </a:r>
            <a:r>
              <a:rPr lang="en-US" u="sng" dirty="0">
                <a:latin typeface="Arial Rounded MT Bold" pitchFamily="34" charset="0"/>
              </a:rPr>
              <a:t>visual signal </a:t>
            </a:r>
            <a:r>
              <a:rPr lang="en-US" dirty="0">
                <a:latin typeface="Arial Rounded MT Bold" pitchFamily="34" charset="0"/>
              </a:rPr>
              <a:t>to pilots and vehicle operators that it is unsafe to enter, cross, or begin takeoff on a runway.</a:t>
            </a:r>
          </a:p>
        </p:txBody>
      </p:sp>
      <p:sp>
        <p:nvSpPr>
          <p:cNvPr id="4" name="Rectangle 3">
            <a:extLst>
              <a:ext uri="{FF2B5EF4-FFF2-40B4-BE49-F238E27FC236}">
                <a16:creationId xmlns:a16="http://schemas.microsoft.com/office/drawing/2014/main" id="{8FA1A638-222F-494B-AAE3-D8285CCB54EE}"/>
              </a:ext>
            </a:extLst>
          </p:cNvPr>
          <p:cNvSpPr/>
          <p:nvPr/>
        </p:nvSpPr>
        <p:spPr>
          <a:xfrm>
            <a:off x="73152" y="2944312"/>
            <a:ext cx="5916168" cy="2539157"/>
          </a:xfrm>
          <a:prstGeom prst="rect">
            <a:avLst/>
          </a:prstGeom>
        </p:spPr>
        <p:txBody>
          <a:bodyPr wrap="square">
            <a:spAutoFit/>
          </a:bodyPr>
          <a:lstStyle/>
          <a:p>
            <a:pPr marL="514350" indent="-285750" eaLnBrk="0" fontAlgn="base" hangingPunct="0">
              <a:spcBef>
                <a:spcPts val="600"/>
              </a:spcBef>
              <a:buFont typeface="Arial" panose="020B0604020202020204" pitchFamily="34" charset="0"/>
              <a:buChar char="•"/>
            </a:pPr>
            <a:r>
              <a:rPr lang="en-US" dirty="0">
                <a:latin typeface="Arial Rounded MT Bold" pitchFamily="34" charset="0"/>
              </a:rPr>
              <a:t>Designed to </a:t>
            </a:r>
            <a:r>
              <a:rPr lang="en-US" u="sng" dirty="0">
                <a:latin typeface="Arial Rounded MT Bold" pitchFamily="34" charset="0"/>
              </a:rPr>
              <a:t>reduce the number of runway incursions</a:t>
            </a:r>
            <a:r>
              <a:rPr lang="en-US" dirty="0">
                <a:latin typeface="Arial Rounded MT Bold" pitchFamily="34" charset="0"/>
              </a:rPr>
              <a:t> without interfering with normal and safe airport operations</a:t>
            </a:r>
          </a:p>
          <a:p>
            <a:pPr marL="514350" indent="-285750" eaLnBrk="0" fontAlgn="base" hangingPunct="0">
              <a:spcBef>
                <a:spcPts val="600"/>
              </a:spcBef>
              <a:buFont typeface="Arial" panose="020B0604020202020204" pitchFamily="34" charset="0"/>
              <a:buChar char="•"/>
            </a:pPr>
            <a:r>
              <a:rPr lang="en-US" u="sng" dirty="0">
                <a:latin typeface="Arial Rounded MT Bold" pitchFamily="34" charset="0"/>
              </a:rPr>
              <a:t>Automatic</a:t>
            </a:r>
            <a:r>
              <a:rPr lang="en-US" dirty="0">
                <a:latin typeface="Arial Rounded MT Bold" pitchFamily="34" charset="0"/>
              </a:rPr>
              <a:t> system that gives an added layer of safety for the runway environment</a:t>
            </a:r>
          </a:p>
          <a:p>
            <a:pPr marL="514350" indent="-285750" eaLnBrk="0" fontAlgn="base" hangingPunct="0">
              <a:spcBef>
                <a:spcPts val="600"/>
              </a:spcBef>
              <a:buFont typeface="Arial" panose="020B0604020202020204" pitchFamily="34" charset="0"/>
              <a:buChar char="•"/>
            </a:pPr>
            <a:r>
              <a:rPr lang="en-US" dirty="0">
                <a:latin typeface="Arial Rounded MT Bold" pitchFamily="34" charset="0"/>
              </a:rPr>
              <a:t>Gives </a:t>
            </a:r>
            <a:r>
              <a:rPr lang="en-US" u="sng" dirty="0">
                <a:latin typeface="Arial Rounded MT Bold" pitchFamily="34" charset="0"/>
              </a:rPr>
              <a:t>warning of a potential conflict </a:t>
            </a:r>
            <a:r>
              <a:rPr lang="en-US" dirty="0">
                <a:latin typeface="Arial Rounded MT Bold" pitchFamily="34" charset="0"/>
              </a:rPr>
              <a:t>on a runway between aircraft and/or vehicles </a:t>
            </a:r>
          </a:p>
          <a:p>
            <a:pPr marL="514350" indent="-285750" eaLnBrk="0" fontAlgn="base" hangingPunct="0">
              <a:spcBef>
                <a:spcPts val="600"/>
              </a:spcBef>
              <a:buFont typeface="Arial" panose="020B0604020202020204" pitchFamily="34" charset="0"/>
              <a:buChar char="•"/>
            </a:pPr>
            <a:r>
              <a:rPr lang="en-US" dirty="0">
                <a:latin typeface="Arial Rounded MT Bold" pitchFamily="34" charset="0"/>
              </a:rPr>
              <a:t>Indicates </a:t>
            </a:r>
            <a:r>
              <a:rPr lang="en-US" u="sng" dirty="0">
                <a:latin typeface="Arial Rounded MT Bold" pitchFamily="34" charset="0"/>
              </a:rPr>
              <a:t>runway status only</a:t>
            </a:r>
          </a:p>
        </p:txBody>
      </p:sp>
      <p:sp>
        <p:nvSpPr>
          <p:cNvPr id="10" name="Rectangle 9">
            <a:extLst>
              <a:ext uri="{FF2B5EF4-FFF2-40B4-BE49-F238E27FC236}">
                <a16:creationId xmlns:a16="http://schemas.microsoft.com/office/drawing/2014/main" id="{3C4821DA-BF76-4985-BEF5-E0FF0EB1EAC5}"/>
              </a:ext>
            </a:extLst>
          </p:cNvPr>
          <p:cNvSpPr/>
          <p:nvPr/>
        </p:nvSpPr>
        <p:spPr>
          <a:xfrm>
            <a:off x="6006997" y="5160303"/>
            <a:ext cx="4038805" cy="646331"/>
          </a:xfrm>
          <a:prstGeom prst="rect">
            <a:avLst/>
          </a:prstGeom>
        </p:spPr>
        <p:txBody>
          <a:bodyPr wrap="square">
            <a:spAutoFit/>
          </a:bodyPr>
          <a:lstStyle/>
          <a:p>
            <a:pPr marL="228600" algn="ctr" eaLnBrk="0" fontAlgn="base" hangingPunct="0"/>
            <a:r>
              <a:rPr lang="en-US" b="1" u="sng" dirty="0">
                <a:latin typeface="Arial Rounded MT Bold" pitchFamily="34" charset="0"/>
              </a:rPr>
              <a:t>Does not give or imply clearance </a:t>
            </a:r>
          </a:p>
          <a:p>
            <a:pPr marL="228600" algn="ctr" eaLnBrk="0" fontAlgn="base" hangingPunct="0"/>
            <a:r>
              <a:rPr lang="en-US" b="1" u="sng" dirty="0">
                <a:latin typeface="Arial Rounded MT Bold" pitchFamily="34" charset="0"/>
              </a:rPr>
              <a:t>to cross a runway</a:t>
            </a:r>
          </a:p>
        </p:txBody>
      </p:sp>
    </p:spTree>
    <p:extLst>
      <p:ext uri="{BB962C8B-B14F-4D97-AF65-F5344CB8AC3E}">
        <p14:creationId xmlns:p14="http://schemas.microsoft.com/office/powerpoint/2010/main" val="360582016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Status Light System</a:t>
            </a:r>
          </a:p>
        </p:txBody>
      </p:sp>
      <p:pic>
        <p:nvPicPr>
          <p:cNvPr id="7" name="Picture 6">
            <a:extLst>
              <a:ext uri="{FF2B5EF4-FFF2-40B4-BE49-F238E27FC236}">
                <a16:creationId xmlns:a16="http://schemas.microsoft.com/office/drawing/2014/main" id="{6DC09381-B000-43ED-B0A5-E25FEA63D3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58504" y="981296"/>
            <a:ext cx="3026883" cy="2259353"/>
          </a:xfrm>
          <a:prstGeom prst="rect">
            <a:avLst/>
          </a:prstGeom>
          <a:ln>
            <a:solidFill>
              <a:schemeClr val="tx1"/>
            </a:solidFill>
          </a:ln>
        </p:spPr>
      </p:pic>
      <p:pic>
        <p:nvPicPr>
          <p:cNvPr id="8" name="Picture 7">
            <a:extLst>
              <a:ext uri="{FF2B5EF4-FFF2-40B4-BE49-F238E27FC236}">
                <a16:creationId xmlns:a16="http://schemas.microsoft.com/office/drawing/2014/main" id="{EB8AC28E-FE4C-406D-B932-7A207F4B18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78928" y="3439393"/>
            <a:ext cx="4006459" cy="2138447"/>
          </a:xfrm>
          <a:prstGeom prst="rect">
            <a:avLst/>
          </a:prstGeom>
          <a:ln>
            <a:solidFill>
              <a:schemeClr val="tx1"/>
            </a:solidFill>
          </a:ln>
        </p:spPr>
      </p:pic>
      <p:sp>
        <p:nvSpPr>
          <p:cNvPr id="9" name="TextBox 8">
            <a:extLst>
              <a:ext uri="{FF2B5EF4-FFF2-40B4-BE49-F238E27FC236}">
                <a16:creationId xmlns:a16="http://schemas.microsoft.com/office/drawing/2014/main" id="{56FEB028-A867-42F0-9F3B-4D726AB13C44}"/>
              </a:ext>
            </a:extLst>
          </p:cNvPr>
          <p:cNvSpPr txBox="1"/>
          <p:nvPr/>
        </p:nvSpPr>
        <p:spPr>
          <a:xfrm>
            <a:off x="182728" y="2166210"/>
            <a:ext cx="7696200" cy="2816156"/>
          </a:xfrm>
          <a:prstGeom prst="rect">
            <a:avLst/>
          </a:prstGeom>
          <a:noFill/>
        </p:spPr>
        <p:txBody>
          <a:bodyPr wrap="square" rtlCol="0">
            <a:spAutoFit/>
          </a:bodyPr>
          <a:lstStyle/>
          <a:p>
            <a:pPr marL="285750" indent="-285750" eaLnBrk="0" fontAlgn="base" hangingPunct="0">
              <a:spcBef>
                <a:spcPts val="600"/>
              </a:spcBef>
              <a:spcAft>
                <a:spcPct val="0"/>
              </a:spcAft>
              <a:buFont typeface="Arial" panose="020B0604020202020204" pitchFamily="34" charset="0"/>
              <a:buChar char="•"/>
            </a:pPr>
            <a:r>
              <a:rPr lang="en-US" b="1" dirty="0">
                <a:latin typeface="Arial Rounded MT Bold" pitchFamily="34" charset="0"/>
              </a:rPr>
              <a:t>DO NOT PROCEED </a:t>
            </a:r>
            <a:r>
              <a:rPr lang="en-US" dirty="0">
                <a:latin typeface="Arial Rounded MT Bold" pitchFamily="34" charset="0"/>
              </a:rPr>
              <a:t>after the lights go out until ATC </a:t>
            </a:r>
            <a:r>
              <a:rPr lang="en-US" u="sng" dirty="0">
                <a:latin typeface="Arial Rounded MT Bold" pitchFamily="34" charset="0"/>
              </a:rPr>
              <a:t>specifically tells you to.</a:t>
            </a:r>
            <a:endParaRPr lang="en-US" dirty="0">
              <a:latin typeface="Arial Rounded MT Bold" pitchFamily="34" charset="0"/>
            </a:endParaRP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If ATC tells you to proceed and the lights are “on”, DO NOT PROCEED – HOLD YOUR POSITION.</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Call ATC and tell them “[call sign] is holding short of Runway XX at Taxiway X due to red lights.”</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If ATC tells you to proceed and the lights come on after you cross the hold short position. CLEAR THE RUNWAY IMMEDIATELY AND CALL ATC.</a:t>
            </a:r>
          </a:p>
        </p:txBody>
      </p:sp>
    </p:spTree>
    <p:extLst>
      <p:ext uri="{BB962C8B-B14F-4D97-AF65-F5344CB8AC3E}">
        <p14:creationId xmlns:p14="http://schemas.microsoft.com/office/powerpoint/2010/main" val="189000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Status Light System</a:t>
            </a:r>
          </a:p>
        </p:txBody>
      </p:sp>
      <p:pic>
        <p:nvPicPr>
          <p:cNvPr id="7" name="Picture 4" descr="THL image.JPG">
            <a:extLst>
              <a:ext uri="{FF2B5EF4-FFF2-40B4-BE49-F238E27FC236}">
                <a16:creationId xmlns:a16="http://schemas.microsoft.com/office/drawing/2014/main" id="{77339C77-6B5E-4253-A72F-E4F01D7F0AE5}"/>
              </a:ext>
            </a:extLst>
          </p:cNvPr>
          <p:cNvPicPr>
            <a:picLocks noChangeAspect="1"/>
          </p:cNvPicPr>
          <p:nvPr/>
        </p:nvPicPr>
        <p:blipFill>
          <a:blip r:embed="rId3"/>
          <a:srcRect/>
          <a:stretch>
            <a:fillRect/>
          </a:stretch>
        </p:blipFill>
        <p:spPr bwMode="auto">
          <a:xfrm>
            <a:off x="4381496" y="3429000"/>
            <a:ext cx="3429003" cy="2173845"/>
          </a:xfrm>
          <a:prstGeom prst="rect">
            <a:avLst/>
          </a:prstGeom>
          <a:noFill/>
          <a:ln w="9525">
            <a:solidFill>
              <a:schemeClr val="tx1"/>
            </a:solidFill>
            <a:miter lim="800000"/>
            <a:headEnd/>
            <a:tailEnd/>
          </a:ln>
        </p:spPr>
      </p:pic>
      <p:sp>
        <p:nvSpPr>
          <p:cNvPr id="3" name="Rectangle 2">
            <a:extLst>
              <a:ext uri="{FF2B5EF4-FFF2-40B4-BE49-F238E27FC236}">
                <a16:creationId xmlns:a16="http://schemas.microsoft.com/office/drawing/2014/main" id="{F60AFCB0-2068-4B0C-8A0B-6065585A6D61}"/>
              </a:ext>
            </a:extLst>
          </p:cNvPr>
          <p:cNvSpPr/>
          <p:nvPr/>
        </p:nvSpPr>
        <p:spPr>
          <a:xfrm>
            <a:off x="723134" y="1453516"/>
            <a:ext cx="3429003" cy="369332"/>
          </a:xfrm>
          <a:prstGeom prst="rect">
            <a:avLst/>
          </a:prstGeom>
        </p:spPr>
        <p:txBody>
          <a:bodyPr wrap="square">
            <a:spAutoFit/>
          </a:bodyPr>
          <a:lstStyle/>
          <a:p>
            <a:pPr algn="ctr" eaLnBrk="0" fontAlgn="base" hangingPunct="0">
              <a:spcBef>
                <a:spcPct val="0"/>
              </a:spcBef>
              <a:spcAft>
                <a:spcPct val="0"/>
              </a:spcAft>
            </a:pPr>
            <a:r>
              <a:rPr lang="en-US" dirty="0">
                <a:ln>
                  <a:solidFill>
                    <a:srgbClr val="000000"/>
                  </a:solidFill>
                </a:ln>
                <a:latin typeface="Arial Rounded MT Bold" panose="020F0704030504030204" pitchFamily="34" charset="0"/>
              </a:rPr>
              <a:t>Takeoff Hold Lights (THLs)</a:t>
            </a:r>
            <a:endParaRPr lang="en-US" u="sng" dirty="0">
              <a:latin typeface="Arial Rounded MT Bold" pitchFamily="34" charset="0"/>
            </a:endParaRPr>
          </a:p>
        </p:txBody>
      </p:sp>
      <p:sp>
        <p:nvSpPr>
          <p:cNvPr id="9" name="TextBox 8">
            <a:extLst>
              <a:ext uri="{FF2B5EF4-FFF2-40B4-BE49-F238E27FC236}">
                <a16:creationId xmlns:a16="http://schemas.microsoft.com/office/drawing/2014/main" id="{1864071B-071B-4E79-811B-23900BE3A353}"/>
              </a:ext>
            </a:extLst>
          </p:cNvPr>
          <p:cNvSpPr txBox="1"/>
          <p:nvPr/>
        </p:nvSpPr>
        <p:spPr>
          <a:xfrm>
            <a:off x="723134" y="2072545"/>
            <a:ext cx="7316724" cy="1754326"/>
          </a:xfrm>
          <a:prstGeom prst="rect">
            <a:avLst/>
          </a:prstGeom>
          <a:noFill/>
        </p:spPr>
        <p:txBody>
          <a:bodyPr wrap="square" rtlCol="0">
            <a:spAutoFit/>
          </a:bodyPr>
          <a:lstStyle/>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THLs tell pilots to STOP because of a potential conflict further down the runway.</a:t>
            </a:r>
          </a:p>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No action is required by vehicle operators, but know they are there.</a:t>
            </a:r>
          </a:p>
          <a:p>
            <a:pPr marL="285750" indent="-285750" eaLnBrk="0" fontAlgn="base" hangingPunct="0">
              <a:spcBef>
                <a:spcPct val="0"/>
              </a:spcBef>
              <a:spcAft>
                <a:spcPct val="0"/>
              </a:spcAft>
              <a:buFont typeface="Arial" panose="020B0604020202020204" pitchFamily="34" charset="0"/>
              <a:buChar char="•"/>
            </a:pPr>
            <a:endParaRPr lang="en-US" dirty="0">
              <a:solidFill>
                <a:srgbClr val="002060"/>
              </a:solidFill>
              <a:latin typeface="Arial Rounded MT Bold" pitchFamily="34" charset="0"/>
            </a:endParaRPr>
          </a:p>
          <a:p>
            <a:pPr eaLnBrk="0" fontAlgn="base" hangingPunct="0">
              <a:spcBef>
                <a:spcPct val="0"/>
              </a:spcBef>
              <a:spcAft>
                <a:spcPct val="0"/>
              </a:spcAft>
            </a:pPr>
            <a:endParaRPr lang="en-US" dirty="0">
              <a:solidFill>
                <a:srgbClr val="002060"/>
              </a:solidFill>
              <a:latin typeface="Arial Rounded MT Bold" pitchFamily="34" charset="0"/>
            </a:endParaRPr>
          </a:p>
        </p:txBody>
      </p:sp>
    </p:spTree>
    <p:extLst>
      <p:ext uri="{BB962C8B-B14F-4D97-AF65-F5344CB8AC3E}">
        <p14:creationId xmlns:p14="http://schemas.microsoft.com/office/powerpoint/2010/main" val="359976549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Stop Bar Lights </a:t>
            </a:r>
          </a:p>
        </p:txBody>
      </p:sp>
      <p:pic>
        <p:nvPicPr>
          <p:cNvPr id="9" name="Picture 8" descr="IMG_0374.JPG">
            <a:extLst>
              <a:ext uri="{FF2B5EF4-FFF2-40B4-BE49-F238E27FC236}">
                <a16:creationId xmlns:a16="http://schemas.microsoft.com/office/drawing/2014/main" id="{D10460E5-7108-4502-8D74-B237FEF97697}"/>
              </a:ext>
            </a:extLst>
          </p:cNvPr>
          <p:cNvPicPr>
            <a:picLocks noChangeAspect="1"/>
          </p:cNvPicPr>
          <p:nvPr/>
        </p:nvPicPr>
        <p:blipFill rotWithShape="1">
          <a:blip r:embed="rId3" cstate="print"/>
          <a:srcRect b="29944"/>
          <a:stretch/>
        </p:blipFill>
        <p:spPr>
          <a:xfrm>
            <a:off x="892269" y="3973612"/>
            <a:ext cx="3843699" cy="2387443"/>
          </a:xfrm>
          <a:prstGeom prst="rect">
            <a:avLst/>
          </a:prstGeom>
          <a:ln>
            <a:solidFill>
              <a:schemeClr val="tx1"/>
            </a:solidFill>
          </a:ln>
        </p:spPr>
      </p:pic>
      <p:pic>
        <p:nvPicPr>
          <p:cNvPr id="26" name="Picture 25" descr="Image result for elevated runway stop bar lights">
            <a:extLst>
              <a:ext uri="{FF2B5EF4-FFF2-40B4-BE49-F238E27FC236}">
                <a16:creationId xmlns:a16="http://schemas.microsoft.com/office/drawing/2014/main" id="{B3C07C2C-A894-4F1D-A1E1-4E8B4E6CA89E}"/>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6722701" y="3973611"/>
            <a:ext cx="3843699" cy="2387444"/>
          </a:xfrm>
          <a:prstGeom prst="rect">
            <a:avLst/>
          </a:prstGeom>
          <a:noFill/>
          <a:ln>
            <a:solidFill>
              <a:schemeClr val="tx1"/>
            </a:solidFill>
          </a:ln>
        </p:spPr>
      </p:pic>
      <p:sp>
        <p:nvSpPr>
          <p:cNvPr id="3" name="Rectangle 2">
            <a:extLst>
              <a:ext uri="{FF2B5EF4-FFF2-40B4-BE49-F238E27FC236}">
                <a16:creationId xmlns:a16="http://schemas.microsoft.com/office/drawing/2014/main" id="{CB8F3142-CD0F-4F33-96F1-449757D15417}"/>
              </a:ext>
            </a:extLst>
          </p:cNvPr>
          <p:cNvSpPr/>
          <p:nvPr/>
        </p:nvSpPr>
        <p:spPr>
          <a:xfrm>
            <a:off x="892269" y="2074783"/>
            <a:ext cx="8184332" cy="1354217"/>
          </a:xfrm>
          <a:prstGeom prst="rect">
            <a:avLst/>
          </a:prstGeom>
        </p:spPr>
        <p:txBody>
          <a:bodyPr wrap="square">
            <a:spAutoFit/>
          </a:bodyPr>
          <a:lstStyle/>
          <a:p>
            <a:pPr marL="285750" marR="0" indent="-285750">
              <a:spcBef>
                <a:spcPts val="0"/>
              </a:spcBef>
              <a:spcAft>
                <a:spcPts val="600"/>
              </a:spcAft>
              <a:buFont typeface="Arial" panose="020B0604020202020204" pitchFamily="34" charset="0"/>
              <a:buChar char="•"/>
            </a:pPr>
            <a:r>
              <a:rPr lang="en-US" dirty="0">
                <a:latin typeface="Arial" panose="020B0604020202020204" pitchFamily="34" charset="0"/>
                <a:ea typeface="Calibri" panose="020F0502020204030204" pitchFamily="34" charset="0"/>
                <a:cs typeface="Arial" panose="020B0604020202020204" pitchFamily="34" charset="0"/>
              </a:rPr>
              <a:t>Can be placed at select runway/runway and taxiway/runway intersections to highlight potentially hazardous runway hold positions.</a:t>
            </a:r>
          </a:p>
          <a:p>
            <a:pPr marL="285750" marR="0" indent="-285750">
              <a:spcBef>
                <a:spcPts val="0"/>
              </a:spcBef>
              <a:spcAft>
                <a:spcPts val="600"/>
              </a:spcAft>
              <a:buFont typeface="Arial" panose="020B0604020202020204" pitchFamily="34" charset="0"/>
              <a:buChar char="•"/>
            </a:pPr>
            <a:r>
              <a:rPr lang="en-US" dirty="0">
                <a:latin typeface="Arial" panose="020B0604020202020204" pitchFamily="34" charset="0"/>
                <a:ea typeface="Calibri" panose="020F0502020204030204" pitchFamily="34" charset="0"/>
                <a:cs typeface="Arial" panose="020B0604020202020204" pitchFamily="34" charset="0"/>
              </a:rPr>
              <a:t>Lights are </a:t>
            </a:r>
            <a:r>
              <a:rPr lang="en-US" dirty="0" err="1">
                <a:latin typeface="Arial" panose="020B0604020202020204" pitchFamily="34" charset="0"/>
                <a:ea typeface="Calibri" panose="020F0502020204030204" pitchFamily="34" charset="0"/>
                <a:cs typeface="Arial" panose="020B0604020202020204" pitchFamily="34" charset="0"/>
              </a:rPr>
              <a:t>uni</a:t>
            </a:r>
            <a:r>
              <a:rPr lang="en-US" dirty="0">
                <a:latin typeface="Arial" panose="020B0604020202020204" pitchFamily="34" charset="0"/>
                <a:ea typeface="Calibri" panose="020F0502020204030204" pitchFamily="34" charset="0"/>
                <a:cs typeface="Arial" panose="020B0604020202020204" pitchFamily="34" charset="0"/>
              </a:rPr>
              <a:t>-directional, steady red color (do not flash).</a:t>
            </a:r>
          </a:p>
          <a:p>
            <a:pPr marL="285750" marR="0" indent="-285750">
              <a:spcBef>
                <a:spcPts val="0"/>
              </a:spcBef>
              <a:spcAft>
                <a:spcPts val="600"/>
              </a:spcAft>
              <a:buFont typeface="Arial" panose="020B0604020202020204" pitchFamily="34" charset="0"/>
              <a:buChar char="•"/>
            </a:pPr>
            <a:r>
              <a:rPr lang="en-US" dirty="0">
                <a:latin typeface="Arial" panose="020B0604020202020204" pitchFamily="34" charset="0"/>
                <a:ea typeface="Calibri" panose="020F0502020204030204" pitchFamily="34" charset="0"/>
                <a:cs typeface="Arial" panose="020B0604020202020204" pitchFamily="34" charset="0"/>
              </a:rPr>
              <a:t>There are two different types.</a:t>
            </a:r>
          </a:p>
        </p:txBody>
      </p:sp>
      <p:sp>
        <p:nvSpPr>
          <p:cNvPr id="4" name="TextBox 3">
            <a:extLst>
              <a:ext uri="{FF2B5EF4-FFF2-40B4-BE49-F238E27FC236}">
                <a16:creationId xmlns:a16="http://schemas.microsoft.com/office/drawing/2014/main" id="{E18D2DE6-DF10-442D-9113-149E4F8230A1}"/>
              </a:ext>
            </a:extLst>
          </p:cNvPr>
          <p:cNvSpPr txBox="1"/>
          <p:nvPr/>
        </p:nvSpPr>
        <p:spPr>
          <a:xfrm>
            <a:off x="892269" y="3561736"/>
            <a:ext cx="3801041" cy="369332"/>
          </a:xfrm>
          <a:prstGeom prst="rect">
            <a:avLst/>
          </a:prstGeom>
          <a:noFill/>
        </p:spPr>
        <p:txBody>
          <a:bodyPr wrap="none" rtlCol="0">
            <a:spAutoFit/>
          </a:bodyPr>
          <a:lstStyle/>
          <a:p>
            <a:r>
              <a:rPr lang="en-US" dirty="0"/>
              <a:t>In-pavement located at all locations</a:t>
            </a:r>
          </a:p>
        </p:txBody>
      </p:sp>
      <p:sp>
        <p:nvSpPr>
          <p:cNvPr id="27" name="TextBox 26">
            <a:extLst>
              <a:ext uri="{FF2B5EF4-FFF2-40B4-BE49-F238E27FC236}">
                <a16:creationId xmlns:a16="http://schemas.microsoft.com/office/drawing/2014/main" id="{1F7BE06D-24AC-4096-A32D-AFBD2A9D5254}"/>
              </a:ext>
            </a:extLst>
          </p:cNvPr>
          <p:cNvSpPr txBox="1"/>
          <p:nvPr/>
        </p:nvSpPr>
        <p:spPr>
          <a:xfrm>
            <a:off x="6722701" y="3561736"/>
            <a:ext cx="3877985" cy="369332"/>
          </a:xfrm>
          <a:prstGeom prst="rect">
            <a:avLst/>
          </a:prstGeom>
          <a:noFill/>
        </p:spPr>
        <p:txBody>
          <a:bodyPr wrap="none" rtlCol="0">
            <a:spAutoFit/>
          </a:bodyPr>
          <a:lstStyle/>
          <a:p>
            <a:r>
              <a:rPr lang="en-US" dirty="0"/>
              <a:t>Elevated located at certain locations</a:t>
            </a:r>
          </a:p>
        </p:txBody>
      </p:sp>
    </p:spTree>
    <p:extLst>
      <p:ext uri="{BB962C8B-B14F-4D97-AF65-F5344CB8AC3E}">
        <p14:creationId xmlns:p14="http://schemas.microsoft.com/office/powerpoint/2010/main" val="760968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Stop Bar Lights – Locations</a:t>
            </a:r>
          </a:p>
        </p:txBody>
      </p:sp>
      <p:pic>
        <p:nvPicPr>
          <p:cNvPr id="26" name="Picture 25">
            <a:extLst>
              <a:ext uri="{FF2B5EF4-FFF2-40B4-BE49-F238E27FC236}">
                <a16:creationId xmlns:a16="http://schemas.microsoft.com/office/drawing/2014/main" id="{E2C33D3A-3BFB-4F66-9D84-4C5058427A87}"/>
              </a:ext>
            </a:extLst>
          </p:cNvPr>
          <p:cNvPicPr>
            <a:picLocks noChangeAspect="1"/>
          </p:cNvPicPr>
          <p:nvPr/>
        </p:nvPicPr>
        <p:blipFill>
          <a:blip r:embed="rId3"/>
          <a:stretch>
            <a:fillRect/>
          </a:stretch>
        </p:blipFill>
        <p:spPr>
          <a:xfrm>
            <a:off x="350719" y="1342644"/>
            <a:ext cx="5332492" cy="5515356"/>
          </a:xfrm>
          <a:prstGeom prst="rect">
            <a:avLst/>
          </a:prstGeom>
          <a:ln>
            <a:solidFill>
              <a:schemeClr val="tx1"/>
            </a:solidFill>
          </a:ln>
        </p:spPr>
      </p:pic>
      <p:cxnSp>
        <p:nvCxnSpPr>
          <p:cNvPr id="27" name="Straight Arrow Connector 26">
            <a:extLst>
              <a:ext uri="{FF2B5EF4-FFF2-40B4-BE49-F238E27FC236}">
                <a16:creationId xmlns:a16="http://schemas.microsoft.com/office/drawing/2014/main" id="{3A227F46-A8EF-4234-999B-F484D74A17E8}"/>
              </a:ext>
            </a:extLst>
          </p:cNvPr>
          <p:cNvCxnSpPr>
            <a:cxnSpLocks/>
          </p:cNvCxnSpPr>
          <p:nvPr/>
        </p:nvCxnSpPr>
        <p:spPr bwMode="auto">
          <a:xfrm>
            <a:off x="537587" y="1483592"/>
            <a:ext cx="1319162" cy="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cxnSp>
        <p:nvCxnSpPr>
          <p:cNvPr id="28" name="Straight Arrow Connector 27">
            <a:extLst>
              <a:ext uri="{FF2B5EF4-FFF2-40B4-BE49-F238E27FC236}">
                <a16:creationId xmlns:a16="http://schemas.microsoft.com/office/drawing/2014/main" id="{39313865-6CBE-4004-9687-6F915BFB7249}"/>
              </a:ext>
            </a:extLst>
          </p:cNvPr>
          <p:cNvCxnSpPr>
            <a:cxnSpLocks/>
          </p:cNvCxnSpPr>
          <p:nvPr/>
        </p:nvCxnSpPr>
        <p:spPr bwMode="auto">
          <a:xfrm>
            <a:off x="1952528" y="2893822"/>
            <a:ext cx="1175042" cy="1445874"/>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29" name="Oval 28">
            <a:extLst>
              <a:ext uri="{FF2B5EF4-FFF2-40B4-BE49-F238E27FC236}">
                <a16:creationId xmlns:a16="http://schemas.microsoft.com/office/drawing/2014/main" id="{93488DE9-A034-4B81-960D-1653B16F6968}"/>
              </a:ext>
            </a:extLst>
          </p:cNvPr>
          <p:cNvSpPr/>
          <p:nvPr/>
        </p:nvSpPr>
        <p:spPr bwMode="auto">
          <a:xfrm>
            <a:off x="833344" y="1650470"/>
            <a:ext cx="363824" cy="112573"/>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30" name="Oval 29">
            <a:extLst>
              <a:ext uri="{FF2B5EF4-FFF2-40B4-BE49-F238E27FC236}">
                <a16:creationId xmlns:a16="http://schemas.microsoft.com/office/drawing/2014/main" id="{E0B99467-9E7C-4F55-BEC3-20F19543797D}"/>
              </a:ext>
            </a:extLst>
          </p:cNvPr>
          <p:cNvSpPr/>
          <p:nvPr/>
        </p:nvSpPr>
        <p:spPr bwMode="auto">
          <a:xfrm rot="3000618">
            <a:off x="1263472" y="2705736"/>
            <a:ext cx="363824" cy="112573"/>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cxnSp>
        <p:nvCxnSpPr>
          <p:cNvPr id="31" name="Straight Arrow Connector 30">
            <a:extLst>
              <a:ext uri="{FF2B5EF4-FFF2-40B4-BE49-F238E27FC236}">
                <a16:creationId xmlns:a16="http://schemas.microsoft.com/office/drawing/2014/main" id="{EB396121-0F7A-42E5-A062-DDD9716DB0CB}"/>
              </a:ext>
            </a:extLst>
          </p:cNvPr>
          <p:cNvCxnSpPr>
            <a:cxnSpLocks/>
          </p:cNvCxnSpPr>
          <p:nvPr/>
        </p:nvCxnSpPr>
        <p:spPr bwMode="auto">
          <a:xfrm flipV="1">
            <a:off x="1502656" y="2471491"/>
            <a:ext cx="566624" cy="22997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32" name="TextBox 31">
            <a:extLst>
              <a:ext uri="{FF2B5EF4-FFF2-40B4-BE49-F238E27FC236}">
                <a16:creationId xmlns:a16="http://schemas.microsoft.com/office/drawing/2014/main" id="{C170834E-DE36-46D4-85C4-0E71617DF157}"/>
              </a:ext>
            </a:extLst>
          </p:cNvPr>
          <p:cNvSpPr txBox="1"/>
          <p:nvPr/>
        </p:nvSpPr>
        <p:spPr>
          <a:xfrm>
            <a:off x="2540049" y="3109098"/>
            <a:ext cx="611134" cy="369332"/>
          </a:xfrm>
          <a:prstGeom prst="rect">
            <a:avLst/>
          </a:prstGeom>
          <a:solidFill>
            <a:srgbClr val="FF0000"/>
          </a:solidFill>
          <a:ln w="6350">
            <a:solidFill>
              <a:schemeClr val="tx1"/>
            </a:solidFill>
          </a:ln>
        </p:spPr>
        <p:txBody>
          <a:bodyPr wrap="square" rtlCol="0">
            <a:spAutoFit/>
          </a:bodyPr>
          <a:lstStyle/>
          <a:p>
            <a:pPr algn="ctr" eaLnBrk="0" fontAlgn="base" hangingPunct="0">
              <a:spcBef>
                <a:spcPct val="0"/>
              </a:spcBef>
              <a:spcAft>
                <a:spcPct val="0"/>
              </a:spcAft>
            </a:pPr>
            <a:r>
              <a:rPr lang="en-US" dirty="0">
                <a:solidFill>
                  <a:srgbClr val="EAEAEA"/>
                </a:solidFill>
              </a:rPr>
              <a:t>27R</a:t>
            </a:r>
          </a:p>
        </p:txBody>
      </p:sp>
      <p:sp>
        <p:nvSpPr>
          <p:cNvPr id="33" name="TextBox 32">
            <a:extLst>
              <a:ext uri="{FF2B5EF4-FFF2-40B4-BE49-F238E27FC236}">
                <a16:creationId xmlns:a16="http://schemas.microsoft.com/office/drawing/2014/main" id="{6DBDBA62-FF83-450B-BD59-9391C4B5978A}"/>
              </a:ext>
            </a:extLst>
          </p:cNvPr>
          <p:cNvSpPr txBox="1"/>
          <p:nvPr/>
        </p:nvSpPr>
        <p:spPr>
          <a:xfrm>
            <a:off x="3724607" y="4656416"/>
            <a:ext cx="611134" cy="369332"/>
          </a:xfrm>
          <a:prstGeom prst="rect">
            <a:avLst/>
          </a:prstGeom>
          <a:solidFill>
            <a:srgbClr val="FF0000"/>
          </a:solidFill>
          <a:ln w="6350">
            <a:solidFill>
              <a:schemeClr val="tx1"/>
            </a:solidFill>
          </a:ln>
        </p:spPr>
        <p:txBody>
          <a:bodyPr wrap="square" rtlCol="0">
            <a:spAutoFit/>
          </a:bodyPr>
          <a:lstStyle/>
          <a:p>
            <a:pPr algn="ctr" eaLnBrk="0" fontAlgn="base" hangingPunct="0">
              <a:spcBef>
                <a:spcPct val="0"/>
              </a:spcBef>
              <a:spcAft>
                <a:spcPct val="0"/>
              </a:spcAft>
            </a:pPr>
            <a:r>
              <a:rPr lang="en-US" dirty="0">
                <a:solidFill>
                  <a:srgbClr val="EAEAEA"/>
                </a:solidFill>
              </a:rPr>
              <a:t>21R</a:t>
            </a:r>
          </a:p>
        </p:txBody>
      </p:sp>
      <p:cxnSp>
        <p:nvCxnSpPr>
          <p:cNvPr id="34" name="Straight Arrow Connector 33">
            <a:extLst>
              <a:ext uri="{FF2B5EF4-FFF2-40B4-BE49-F238E27FC236}">
                <a16:creationId xmlns:a16="http://schemas.microsoft.com/office/drawing/2014/main" id="{77EFF6C0-3E72-4294-9E51-7A73B042DBEB}"/>
              </a:ext>
            </a:extLst>
          </p:cNvPr>
          <p:cNvCxnSpPr>
            <a:cxnSpLocks/>
          </p:cNvCxnSpPr>
          <p:nvPr/>
        </p:nvCxnSpPr>
        <p:spPr bwMode="auto">
          <a:xfrm>
            <a:off x="1781758" y="4857133"/>
            <a:ext cx="1859280" cy="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35" name="Oval 34">
            <a:extLst>
              <a:ext uri="{FF2B5EF4-FFF2-40B4-BE49-F238E27FC236}">
                <a16:creationId xmlns:a16="http://schemas.microsoft.com/office/drawing/2014/main" id="{E811516A-9E63-45F2-98A2-86C939DE3C19}"/>
              </a:ext>
            </a:extLst>
          </p:cNvPr>
          <p:cNvSpPr/>
          <p:nvPr/>
        </p:nvSpPr>
        <p:spPr bwMode="auto">
          <a:xfrm>
            <a:off x="3188604" y="4622251"/>
            <a:ext cx="381000" cy="136289"/>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36" name="TextBox 35">
            <a:extLst>
              <a:ext uri="{FF2B5EF4-FFF2-40B4-BE49-F238E27FC236}">
                <a16:creationId xmlns:a16="http://schemas.microsoft.com/office/drawing/2014/main" id="{0EBCF088-1A2D-4A3A-BF76-02FD5C6E2062}"/>
              </a:ext>
            </a:extLst>
          </p:cNvPr>
          <p:cNvSpPr txBox="1"/>
          <p:nvPr/>
        </p:nvSpPr>
        <p:spPr>
          <a:xfrm>
            <a:off x="1865327" y="1352807"/>
            <a:ext cx="637105" cy="369332"/>
          </a:xfrm>
          <a:prstGeom prst="rect">
            <a:avLst/>
          </a:prstGeom>
          <a:solidFill>
            <a:srgbClr val="FF0000"/>
          </a:solidFill>
          <a:ln w="6350">
            <a:solidFill>
              <a:schemeClr val="tx1"/>
            </a:solidFill>
          </a:ln>
        </p:spPr>
        <p:txBody>
          <a:bodyPr wrap="square" rtlCol="0">
            <a:spAutoFit/>
          </a:bodyPr>
          <a:lstStyle/>
          <a:p>
            <a:pPr algn="ctr" eaLnBrk="0" fontAlgn="base" hangingPunct="0">
              <a:spcBef>
                <a:spcPct val="0"/>
              </a:spcBef>
              <a:spcAft>
                <a:spcPct val="0"/>
              </a:spcAft>
            </a:pPr>
            <a:r>
              <a:rPr lang="en-US" dirty="0">
                <a:solidFill>
                  <a:srgbClr val="EAEAEA"/>
                </a:solidFill>
              </a:rPr>
              <a:t>22L</a:t>
            </a:r>
          </a:p>
        </p:txBody>
      </p:sp>
      <p:sp>
        <p:nvSpPr>
          <p:cNvPr id="7168" name="TextBox 7167">
            <a:extLst>
              <a:ext uri="{FF2B5EF4-FFF2-40B4-BE49-F238E27FC236}">
                <a16:creationId xmlns:a16="http://schemas.microsoft.com/office/drawing/2014/main" id="{626434DB-FE6A-40B4-83B2-BFEC2D7E5B5C}"/>
              </a:ext>
            </a:extLst>
          </p:cNvPr>
          <p:cNvSpPr txBox="1"/>
          <p:nvPr/>
        </p:nvSpPr>
        <p:spPr>
          <a:xfrm>
            <a:off x="5691789" y="1352807"/>
            <a:ext cx="4942379" cy="369332"/>
          </a:xfrm>
          <a:prstGeom prst="rect">
            <a:avLst/>
          </a:prstGeom>
          <a:noFill/>
        </p:spPr>
        <p:txBody>
          <a:bodyPr wrap="none" rtlCol="0">
            <a:spAutoFit/>
          </a:bodyPr>
          <a:lstStyle/>
          <a:p>
            <a:r>
              <a:rPr lang="en-US" dirty="0"/>
              <a:t>There are three locations to be concerned with</a:t>
            </a:r>
          </a:p>
        </p:txBody>
      </p:sp>
      <p:sp>
        <p:nvSpPr>
          <p:cNvPr id="39" name="TextBox 38">
            <a:extLst>
              <a:ext uri="{FF2B5EF4-FFF2-40B4-BE49-F238E27FC236}">
                <a16:creationId xmlns:a16="http://schemas.microsoft.com/office/drawing/2014/main" id="{E7458901-BCC8-4716-B431-E238373CD202}"/>
              </a:ext>
            </a:extLst>
          </p:cNvPr>
          <p:cNvSpPr txBox="1"/>
          <p:nvPr/>
        </p:nvSpPr>
        <p:spPr>
          <a:xfrm>
            <a:off x="5700367" y="1722139"/>
            <a:ext cx="3871637" cy="369332"/>
          </a:xfrm>
          <a:prstGeom prst="rect">
            <a:avLst/>
          </a:prstGeom>
          <a:noFill/>
        </p:spPr>
        <p:txBody>
          <a:bodyPr wrap="none" rtlCol="0">
            <a:spAutoFit/>
          </a:bodyPr>
          <a:lstStyle/>
          <a:p>
            <a:pPr marL="285750" indent="-285750">
              <a:buFont typeface="Arial" panose="020B0604020202020204" pitchFamily="34" charset="0"/>
              <a:buChar char="•"/>
            </a:pPr>
            <a:r>
              <a:rPr lang="en-US" dirty="0"/>
              <a:t>Two are located on Runway 27R:</a:t>
            </a:r>
          </a:p>
        </p:txBody>
      </p:sp>
      <p:sp>
        <p:nvSpPr>
          <p:cNvPr id="40" name="TextBox 39">
            <a:extLst>
              <a:ext uri="{FF2B5EF4-FFF2-40B4-BE49-F238E27FC236}">
                <a16:creationId xmlns:a16="http://schemas.microsoft.com/office/drawing/2014/main" id="{ACD19809-EEC1-44DE-B5FD-ABCEBFC6BEAB}"/>
              </a:ext>
            </a:extLst>
          </p:cNvPr>
          <p:cNvSpPr txBox="1"/>
          <p:nvPr/>
        </p:nvSpPr>
        <p:spPr>
          <a:xfrm>
            <a:off x="5700367" y="2091471"/>
            <a:ext cx="2550698" cy="369332"/>
          </a:xfrm>
          <a:prstGeom prst="rect">
            <a:avLst/>
          </a:prstGeom>
          <a:noFill/>
        </p:spPr>
        <p:txBody>
          <a:bodyPr wrap="none" rtlCol="0">
            <a:spAutoFit/>
          </a:bodyPr>
          <a:lstStyle/>
          <a:p>
            <a:pPr marL="285750" indent="-285750">
              <a:buFont typeface="Arial" panose="020B0604020202020204" pitchFamily="34" charset="0"/>
              <a:buChar char="•"/>
            </a:pPr>
            <a:r>
              <a:rPr lang="en-US" dirty="0"/>
              <a:t>One at Runway 21R</a:t>
            </a:r>
          </a:p>
        </p:txBody>
      </p:sp>
      <p:sp>
        <p:nvSpPr>
          <p:cNvPr id="41" name="TextBox 40">
            <a:extLst>
              <a:ext uri="{FF2B5EF4-FFF2-40B4-BE49-F238E27FC236}">
                <a16:creationId xmlns:a16="http://schemas.microsoft.com/office/drawing/2014/main" id="{2867AD7A-7FB3-4BBF-8B17-A20A319606DC}"/>
              </a:ext>
            </a:extLst>
          </p:cNvPr>
          <p:cNvSpPr txBox="1"/>
          <p:nvPr/>
        </p:nvSpPr>
        <p:spPr>
          <a:xfrm>
            <a:off x="5700367" y="2460803"/>
            <a:ext cx="3063659" cy="369332"/>
          </a:xfrm>
          <a:prstGeom prst="rect">
            <a:avLst/>
          </a:prstGeom>
          <a:noFill/>
        </p:spPr>
        <p:txBody>
          <a:bodyPr wrap="none" rtlCol="0">
            <a:spAutoFit/>
          </a:bodyPr>
          <a:lstStyle/>
          <a:p>
            <a:pPr marL="285750" indent="-285750">
              <a:buFont typeface="Arial" panose="020B0604020202020204" pitchFamily="34" charset="0"/>
              <a:buChar char="•"/>
            </a:pPr>
            <a:r>
              <a:rPr lang="en-US" dirty="0"/>
              <a:t>The other at Runway 22L</a:t>
            </a:r>
          </a:p>
        </p:txBody>
      </p:sp>
      <p:sp>
        <p:nvSpPr>
          <p:cNvPr id="42" name="TextBox 41">
            <a:extLst>
              <a:ext uri="{FF2B5EF4-FFF2-40B4-BE49-F238E27FC236}">
                <a16:creationId xmlns:a16="http://schemas.microsoft.com/office/drawing/2014/main" id="{F3D36659-D24A-424A-86ED-39CB4C33BFD0}"/>
              </a:ext>
            </a:extLst>
          </p:cNvPr>
          <p:cNvSpPr txBox="1"/>
          <p:nvPr/>
        </p:nvSpPr>
        <p:spPr>
          <a:xfrm>
            <a:off x="5700367" y="2762022"/>
            <a:ext cx="5688480" cy="646331"/>
          </a:xfrm>
          <a:prstGeom prst="rect">
            <a:avLst/>
          </a:prstGeom>
          <a:noFill/>
        </p:spPr>
        <p:txBody>
          <a:bodyPr wrap="none" rtlCol="0">
            <a:spAutoFit/>
          </a:bodyPr>
          <a:lstStyle/>
          <a:p>
            <a:pPr marL="285750" indent="-285750">
              <a:buFont typeface="Arial" panose="020B0604020202020204" pitchFamily="34" charset="0"/>
              <a:buChar char="•"/>
            </a:pPr>
            <a:r>
              <a:rPr lang="en-US" dirty="0"/>
              <a:t>The third one is located on Taxiway B on the south </a:t>
            </a:r>
          </a:p>
          <a:p>
            <a:pPr marL="288925"/>
            <a:r>
              <a:rPr lang="en-US" dirty="0"/>
              <a:t>of Runway 27R</a:t>
            </a:r>
          </a:p>
        </p:txBody>
      </p:sp>
    </p:spTree>
    <p:extLst>
      <p:ext uri="{BB962C8B-B14F-4D97-AF65-F5344CB8AC3E}">
        <p14:creationId xmlns:p14="http://schemas.microsoft.com/office/powerpoint/2010/main" val="193076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6"/>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7"/>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2"/>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1"/>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2" grpId="0" animBg="1"/>
      <p:bldP spid="33" grpId="0" animBg="1"/>
      <p:bldP spid="35" grpId="0" animBg="1"/>
      <p:bldP spid="36" grpId="0" animBg="1"/>
      <p:bldP spid="39" grpId="0"/>
      <p:bldP spid="40" grpId="0"/>
      <p:bldP spid="41" grpId="0"/>
      <p:bldP spid="42"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Signage</a:t>
            </a:r>
          </a:p>
        </p:txBody>
      </p:sp>
      <p:sp>
        <p:nvSpPr>
          <p:cNvPr id="2" name="Rectangle 1">
            <a:extLst>
              <a:ext uri="{FF2B5EF4-FFF2-40B4-BE49-F238E27FC236}">
                <a16:creationId xmlns:a16="http://schemas.microsoft.com/office/drawing/2014/main" id="{A43DFA74-2935-41A9-8775-855809727053}"/>
              </a:ext>
            </a:extLst>
          </p:cNvPr>
          <p:cNvSpPr/>
          <p:nvPr/>
        </p:nvSpPr>
        <p:spPr>
          <a:xfrm>
            <a:off x="914400" y="1451603"/>
            <a:ext cx="4480560" cy="1900520"/>
          </a:xfrm>
          <a:prstGeom prst="rect">
            <a:avLst/>
          </a:prstGeom>
        </p:spPr>
        <p:txBody>
          <a:bodyPr wrap="square">
            <a:spAutoFit/>
          </a:bodyPr>
          <a:lstStyle/>
          <a:p>
            <a:pPr marL="469106" lvl="6" indent="171450">
              <a:buFont typeface="Arial" pitchFamily="34" charset="0"/>
              <a:buChar char="•"/>
              <a:defRPr/>
            </a:pPr>
            <a:r>
              <a:rPr lang="en-US" sz="2100" dirty="0">
                <a:latin typeface="Arial Rounded MT Bold" pitchFamily="34" charset="0"/>
              </a:rPr>
              <a:t>Taxiway Location</a:t>
            </a:r>
          </a:p>
          <a:p>
            <a:pPr marL="469106" lvl="6">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Taxiway Directional</a:t>
            </a:r>
          </a:p>
          <a:p>
            <a:pPr marL="469106" lvl="6" indent="171450">
              <a:spcBef>
                <a:spcPts val="450"/>
              </a:spcBef>
              <a:buFont typeface="Arial" pitchFamily="34" charset="0"/>
              <a:buChar char="•"/>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Surface Painted</a:t>
            </a:r>
          </a:p>
        </p:txBody>
      </p:sp>
    </p:spTree>
    <p:extLst>
      <p:ext uri="{BB962C8B-B14F-4D97-AF65-F5344CB8AC3E}">
        <p14:creationId xmlns:p14="http://schemas.microsoft.com/office/powerpoint/2010/main" val="48245415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Location Signage</a:t>
            </a:r>
          </a:p>
        </p:txBody>
      </p:sp>
      <p:pic>
        <p:nvPicPr>
          <p:cNvPr id="5" name="Picture 4">
            <a:extLst>
              <a:ext uri="{FF2B5EF4-FFF2-40B4-BE49-F238E27FC236}">
                <a16:creationId xmlns:a16="http://schemas.microsoft.com/office/drawing/2014/main" id="{6F1C65F0-975A-4501-B9D9-77D938713B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03286" y="1452001"/>
            <a:ext cx="3063557" cy="3309461"/>
          </a:xfrm>
          <a:prstGeom prst="rect">
            <a:avLst/>
          </a:prstGeom>
          <a:ln w="9525">
            <a:solidFill>
              <a:schemeClr val="tx1"/>
            </a:solidFill>
          </a:ln>
        </p:spPr>
      </p:pic>
      <p:sp>
        <p:nvSpPr>
          <p:cNvPr id="6" name="Rectangle 4">
            <a:extLst>
              <a:ext uri="{FF2B5EF4-FFF2-40B4-BE49-F238E27FC236}">
                <a16:creationId xmlns:a16="http://schemas.microsoft.com/office/drawing/2014/main" id="{0CF47FDC-E1F0-4C63-822B-5CD020FE580B}"/>
              </a:ext>
            </a:extLst>
          </p:cNvPr>
          <p:cNvSpPr txBox="1">
            <a:spLocks noChangeArrowheads="1"/>
          </p:cNvSpPr>
          <p:nvPr/>
        </p:nvSpPr>
        <p:spPr>
          <a:xfrm>
            <a:off x="2477655" y="4799723"/>
            <a:ext cx="7293276" cy="1581458"/>
          </a:xfrm>
          <a:prstGeom prst="rect">
            <a:avLst/>
          </a:prstGeom>
          <a:solidFill>
            <a:schemeClr val="tx1"/>
          </a:solidFill>
          <a:ln>
            <a:solidFill>
              <a:schemeClr val="tx1"/>
            </a:solidFill>
          </a:ln>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lnSpc>
                <a:spcPct val="90000"/>
              </a:lnSpc>
              <a:buFont typeface="Wingdings" panose="05000000000000000000" pitchFamily="2" charset="2"/>
              <a:buNone/>
            </a:pPr>
            <a:r>
              <a:rPr lang="en-US" sz="2200" kern="0">
                <a:solidFill>
                  <a:srgbClr val="FFC000"/>
                </a:solidFill>
                <a:latin typeface="Arial Rounded MT Bold" panose="020F0704030504030204" pitchFamily="34" charset="0"/>
              </a:rPr>
              <a:t>Identifies the taxiway on which the aircraft or vehicle is located.</a:t>
            </a:r>
          </a:p>
          <a:p>
            <a:pPr marL="0" indent="0">
              <a:lnSpc>
                <a:spcPct val="90000"/>
              </a:lnSpc>
              <a:buFont typeface="Wingdings" panose="05000000000000000000" pitchFamily="2" charset="2"/>
              <a:buNone/>
            </a:pPr>
            <a:endParaRPr lang="en-US" sz="2200" kern="0">
              <a:solidFill>
                <a:srgbClr val="FFC000"/>
              </a:solidFill>
              <a:latin typeface="Arial Rounded MT Bold" panose="020F0704030504030204" pitchFamily="34" charset="0"/>
            </a:endParaRPr>
          </a:p>
          <a:p>
            <a:pPr marL="0" indent="0">
              <a:lnSpc>
                <a:spcPct val="90000"/>
              </a:lnSpc>
              <a:buFont typeface="Wingdings" panose="05000000000000000000" pitchFamily="2" charset="2"/>
              <a:buNone/>
            </a:pPr>
            <a:r>
              <a:rPr lang="en-US" sz="2200" kern="0">
                <a:solidFill>
                  <a:srgbClr val="FFC000"/>
                </a:solidFill>
                <a:latin typeface="Arial Rounded MT Bold" panose="020F0704030504030204" pitchFamily="34" charset="0"/>
              </a:rPr>
              <a:t>The inscription is yellow with a black background.</a:t>
            </a:r>
          </a:p>
          <a:p>
            <a:pPr marL="0" indent="0">
              <a:lnSpc>
                <a:spcPct val="90000"/>
              </a:lnSpc>
              <a:buFont typeface="Wingdings" panose="05000000000000000000" pitchFamily="2" charset="2"/>
              <a:buNone/>
            </a:pPr>
            <a:endParaRPr lang="en-US" sz="2800" kern="0" dirty="0"/>
          </a:p>
        </p:txBody>
      </p:sp>
    </p:spTree>
    <p:extLst>
      <p:ext uri="{BB962C8B-B14F-4D97-AF65-F5344CB8AC3E}">
        <p14:creationId xmlns:p14="http://schemas.microsoft.com/office/powerpoint/2010/main" val="194858072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Directional Signage</a:t>
            </a:r>
          </a:p>
        </p:txBody>
      </p:sp>
      <p:pic>
        <p:nvPicPr>
          <p:cNvPr id="7" name="Picture 6">
            <a:extLst>
              <a:ext uri="{FF2B5EF4-FFF2-40B4-BE49-F238E27FC236}">
                <a16:creationId xmlns:a16="http://schemas.microsoft.com/office/drawing/2014/main" id="{44994243-DFFC-4E1B-90A9-C40FE6B907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29000" y="1575410"/>
            <a:ext cx="5209090" cy="2743948"/>
          </a:xfrm>
          <a:prstGeom prst="rect">
            <a:avLst/>
          </a:prstGeom>
          <a:ln w="9525">
            <a:solidFill>
              <a:schemeClr val="tx1"/>
            </a:solidFill>
          </a:ln>
        </p:spPr>
      </p:pic>
      <p:sp>
        <p:nvSpPr>
          <p:cNvPr id="8" name="Rectangle 4">
            <a:extLst>
              <a:ext uri="{FF2B5EF4-FFF2-40B4-BE49-F238E27FC236}">
                <a16:creationId xmlns:a16="http://schemas.microsoft.com/office/drawing/2014/main" id="{96A3A9C3-55D1-4337-91E3-05E2EF704476}"/>
              </a:ext>
            </a:extLst>
          </p:cNvPr>
          <p:cNvSpPr txBox="1">
            <a:spLocks noChangeArrowheads="1"/>
          </p:cNvSpPr>
          <p:nvPr/>
        </p:nvSpPr>
        <p:spPr bwMode="auto">
          <a:xfrm>
            <a:off x="2243559" y="4648201"/>
            <a:ext cx="7783010" cy="1728517"/>
          </a:xfrm>
          <a:prstGeom prst="rect">
            <a:avLst/>
          </a:prstGeom>
          <a:solidFill>
            <a:srgbClr val="FFC0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spcBef>
                <a:spcPts val="1200"/>
              </a:spcBef>
              <a:buNone/>
            </a:pPr>
            <a:r>
              <a:rPr lang="en-US" sz="2200" kern="0" dirty="0">
                <a:solidFill>
                  <a:srgbClr val="000000"/>
                </a:solidFill>
                <a:latin typeface="Arial Rounded MT Bold" panose="020F0704030504030204" pitchFamily="34" charset="0"/>
              </a:rPr>
              <a:t>Identifies the direction(s) in which a taxiway goes.</a:t>
            </a:r>
          </a:p>
          <a:p>
            <a:pPr marL="0" indent="0">
              <a:lnSpc>
                <a:spcPct val="90000"/>
              </a:lnSpc>
              <a:spcBef>
                <a:spcPts val="1200"/>
              </a:spcBef>
              <a:buNone/>
            </a:pPr>
            <a:r>
              <a:rPr lang="en-US" sz="2200" kern="0" dirty="0">
                <a:solidFill>
                  <a:srgbClr val="000000"/>
                </a:solidFill>
                <a:latin typeface="Arial Rounded MT Bold" panose="020F0704030504030204" pitchFamily="34" charset="0"/>
              </a:rPr>
              <a:t>The inscription is black with a yellow background.</a:t>
            </a:r>
          </a:p>
          <a:p>
            <a:pPr marL="0" indent="0">
              <a:lnSpc>
                <a:spcPct val="90000"/>
              </a:lnSpc>
              <a:spcBef>
                <a:spcPts val="1200"/>
              </a:spcBef>
              <a:buNone/>
            </a:pPr>
            <a:r>
              <a:rPr lang="en-US" sz="2200" kern="0" dirty="0">
                <a:solidFill>
                  <a:srgbClr val="000000"/>
                </a:solidFill>
                <a:latin typeface="Arial Rounded MT Bold" panose="020F0704030504030204" pitchFamily="34" charset="0"/>
              </a:rPr>
              <a:t>Taxiway location and directional signs are often co-located together in a sign array.</a:t>
            </a:r>
          </a:p>
          <a:p>
            <a:pPr marL="0" indent="0">
              <a:lnSpc>
                <a:spcPct val="90000"/>
              </a:lnSpc>
              <a:spcBef>
                <a:spcPts val="1200"/>
              </a:spcBef>
              <a:buNone/>
            </a:pPr>
            <a:endParaRPr lang="en-US" sz="2000" kern="0" dirty="0">
              <a:solidFill>
                <a:srgbClr val="000000"/>
              </a:solidFill>
              <a:latin typeface="Arial Rounded MT Bold" panose="020F0704030504030204" pitchFamily="34" charset="0"/>
            </a:endParaRPr>
          </a:p>
          <a:p>
            <a:pPr marL="0" indent="0">
              <a:lnSpc>
                <a:spcPct val="90000"/>
              </a:lnSpc>
              <a:buNone/>
            </a:pPr>
            <a:endParaRPr lang="en-US" sz="2200" kern="0" dirty="0">
              <a:solidFill>
                <a:srgbClr val="000000"/>
              </a:solidFill>
              <a:latin typeface="Arial Rounded MT Bold" panose="020F0704030504030204" pitchFamily="34" charset="0"/>
            </a:endParaRPr>
          </a:p>
          <a:p>
            <a:pPr marL="0" indent="0">
              <a:lnSpc>
                <a:spcPct val="90000"/>
              </a:lnSpc>
              <a:buNone/>
            </a:pPr>
            <a:endParaRPr lang="en-US" sz="2800" kern="0" dirty="0">
              <a:solidFill>
                <a:srgbClr val="000000"/>
              </a:solidFill>
            </a:endParaRPr>
          </a:p>
        </p:txBody>
      </p:sp>
    </p:spTree>
    <p:extLst>
      <p:ext uri="{BB962C8B-B14F-4D97-AF65-F5344CB8AC3E}">
        <p14:creationId xmlns:p14="http://schemas.microsoft.com/office/powerpoint/2010/main" val="235877008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Signage Arrays</a:t>
            </a:r>
          </a:p>
        </p:txBody>
      </p:sp>
      <p:pic>
        <p:nvPicPr>
          <p:cNvPr id="5" name="Picture 2">
            <a:extLst>
              <a:ext uri="{FF2B5EF4-FFF2-40B4-BE49-F238E27FC236}">
                <a16:creationId xmlns:a16="http://schemas.microsoft.com/office/drawing/2014/main" id="{55D70DE1-5D6A-454E-87E6-E8AE2D765A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8464" y="1676400"/>
            <a:ext cx="8853487" cy="438785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E94AF75-618A-4382-B1EC-E12C2C8EEB09}"/>
              </a:ext>
            </a:extLst>
          </p:cNvPr>
          <p:cNvSpPr txBox="1">
            <a:spLocks noChangeArrowheads="1"/>
          </p:cNvSpPr>
          <p:nvPr/>
        </p:nvSpPr>
        <p:spPr bwMode="auto">
          <a:xfrm>
            <a:off x="1939924" y="6135688"/>
            <a:ext cx="8305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fontAlgn="base">
              <a:spcBef>
                <a:spcPct val="0"/>
              </a:spcBef>
              <a:spcAft>
                <a:spcPct val="0"/>
              </a:spcAft>
            </a:pPr>
            <a:r>
              <a:rPr lang="en-US" sz="2000" dirty="0">
                <a:solidFill>
                  <a:srgbClr val="000000"/>
                </a:solidFill>
                <a:latin typeface="Arial Rounded MT Bold" panose="020F0704030504030204" pitchFamily="34" charset="0"/>
              </a:rPr>
              <a:t>Black sign indicates the taxiway/</a:t>
            </a:r>
            <a:r>
              <a:rPr lang="en-US" sz="2000" dirty="0" err="1">
                <a:solidFill>
                  <a:srgbClr val="000000"/>
                </a:solidFill>
                <a:latin typeface="Arial Rounded MT Bold" panose="020F0704030504030204" pitchFamily="34" charset="0"/>
              </a:rPr>
              <a:t>taxilane</a:t>
            </a:r>
            <a:r>
              <a:rPr lang="en-US" sz="2000" dirty="0">
                <a:solidFill>
                  <a:srgbClr val="000000"/>
                </a:solidFill>
                <a:latin typeface="Arial Rounded MT Bold" panose="020F0704030504030204" pitchFamily="34" charset="0"/>
              </a:rPr>
              <a:t> that you are on</a:t>
            </a:r>
          </a:p>
        </p:txBody>
      </p:sp>
      <p:sp>
        <p:nvSpPr>
          <p:cNvPr id="9" name="TextBox 8">
            <a:extLst>
              <a:ext uri="{FF2B5EF4-FFF2-40B4-BE49-F238E27FC236}">
                <a16:creationId xmlns:a16="http://schemas.microsoft.com/office/drawing/2014/main" id="{2298DD67-6321-4480-A3F8-1FDCA08EBBAD}"/>
              </a:ext>
            </a:extLst>
          </p:cNvPr>
          <p:cNvSpPr txBox="1">
            <a:spLocks noChangeArrowheads="1"/>
          </p:cNvSpPr>
          <p:nvPr/>
        </p:nvSpPr>
        <p:spPr bwMode="auto">
          <a:xfrm>
            <a:off x="1946276" y="6135628"/>
            <a:ext cx="8388351" cy="400110"/>
          </a:xfrm>
          <a:prstGeom prst="rect">
            <a:avLst/>
          </a:prstGeom>
          <a:solidFill>
            <a:schemeClr val="bg1"/>
          </a:solidFill>
          <a:ln>
            <a:noFill/>
          </a:ln>
        </p:spPr>
        <p:txBody>
          <a:bodyPr wrap="squar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fontAlgn="base">
              <a:spcBef>
                <a:spcPct val="0"/>
              </a:spcBef>
              <a:spcAft>
                <a:spcPct val="0"/>
              </a:spcAft>
            </a:pPr>
            <a:r>
              <a:rPr lang="en-US" sz="2000" dirty="0">
                <a:solidFill>
                  <a:srgbClr val="FF9900"/>
                </a:solidFill>
                <a:latin typeface="Arial Rounded MT Bold" panose="020F0704030504030204" pitchFamily="34" charset="0"/>
              </a:rPr>
              <a:t>Arrows on yellow signs point in the direction of a turn ahead </a:t>
            </a:r>
          </a:p>
        </p:txBody>
      </p:sp>
      <p:sp>
        <p:nvSpPr>
          <p:cNvPr id="10" name="Oval 9">
            <a:extLst>
              <a:ext uri="{FF2B5EF4-FFF2-40B4-BE49-F238E27FC236}">
                <a16:creationId xmlns:a16="http://schemas.microsoft.com/office/drawing/2014/main" id="{746E9C44-C21F-40B3-B112-EA13F35EDED5}"/>
              </a:ext>
            </a:extLst>
          </p:cNvPr>
          <p:cNvSpPr>
            <a:spLocks noChangeArrowheads="1"/>
          </p:cNvSpPr>
          <p:nvPr/>
        </p:nvSpPr>
        <p:spPr bwMode="auto">
          <a:xfrm>
            <a:off x="6248400" y="4667250"/>
            <a:ext cx="685800" cy="685800"/>
          </a:xfrm>
          <a:prstGeom prst="ellipse">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endParaRPr>
          </a:p>
        </p:txBody>
      </p:sp>
      <p:sp>
        <p:nvSpPr>
          <p:cNvPr id="11" name="Oval 10">
            <a:extLst>
              <a:ext uri="{FF2B5EF4-FFF2-40B4-BE49-F238E27FC236}">
                <a16:creationId xmlns:a16="http://schemas.microsoft.com/office/drawing/2014/main" id="{69EA88F2-37A8-42A6-BC44-E4934F66BF3E}"/>
              </a:ext>
            </a:extLst>
          </p:cNvPr>
          <p:cNvSpPr>
            <a:spLocks noChangeArrowheads="1"/>
          </p:cNvSpPr>
          <p:nvPr/>
        </p:nvSpPr>
        <p:spPr bwMode="auto">
          <a:xfrm>
            <a:off x="6718300" y="4667250"/>
            <a:ext cx="685800" cy="685800"/>
          </a:xfrm>
          <a:prstGeom prst="ellipse">
            <a:avLst/>
          </a:prstGeom>
          <a:noFill/>
          <a:ln w="25400" algn="ctr">
            <a:solidFill>
              <a:srgbClr val="FF93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endParaRPr>
          </a:p>
        </p:txBody>
      </p:sp>
      <p:sp>
        <p:nvSpPr>
          <p:cNvPr id="12" name="Oval 11">
            <a:extLst>
              <a:ext uri="{FF2B5EF4-FFF2-40B4-BE49-F238E27FC236}">
                <a16:creationId xmlns:a16="http://schemas.microsoft.com/office/drawing/2014/main" id="{67090F84-711A-4962-921D-B6FA5738DE4E}"/>
              </a:ext>
            </a:extLst>
          </p:cNvPr>
          <p:cNvSpPr>
            <a:spLocks noChangeArrowheads="1"/>
          </p:cNvSpPr>
          <p:nvPr/>
        </p:nvSpPr>
        <p:spPr bwMode="auto">
          <a:xfrm>
            <a:off x="7315200" y="4629150"/>
            <a:ext cx="685800" cy="685800"/>
          </a:xfrm>
          <a:prstGeom prst="ellipse">
            <a:avLst/>
          </a:prstGeom>
          <a:noFill/>
          <a:ln w="25400" algn="ctr">
            <a:solidFill>
              <a:srgbClr val="FF99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endParaRPr>
          </a:p>
        </p:txBody>
      </p:sp>
      <p:sp>
        <p:nvSpPr>
          <p:cNvPr id="13" name="Oval 12">
            <a:extLst>
              <a:ext uri="{FF2B5EF4-FFF2-40B4-BE49-F238E27FC236}">
                <a16:creationId xmlns:a16="http://schemas.microsoft.com/office/drawing/2014/main" id="{79B9A2FD-0142-4A5D-B4BF-F8052F644FA3}"/>
              </a:ext>
            </a:extLst>
          </p:cNvPr>
          <p:cNvSpPr>
            <a:spLocks noChangeArrowheads="1"/>
          </p:cNvSpPr>
          <p:nvPr/>
        </p:nvSpPr>
        <p:spPr bwMode="auto">
          <a:xfrm>
            <a:off x="8153400" y="5238750"/>
            <a:ext cx="685800" cy="685800"/>
          </a:xfrm>
          <a:prstGeom prst="ellipse">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endParaRPr>
          </a:p>
        </p:txBody>
      </p:sp>
      <p:cxnSp>
        <p:nvCxnSpPr>
          <p:cNvPr id="15" name="Straight Arrow Connector 14">
            <a:extLst>
              <a:ext uri="{FF2B5EF4-FFF2-40B4-BE49-F238E27FC236}">
                <a16:creationId xmlns:a16="http://schemas.microsoft.com/office/drawing/2014/main" id="{8EBEB239-A6E6-447C-8EA6-C63AC091432D}"/>
              </a:ext>
            </a:extLst>
          </p:cNvPr>
          <p:cNvCxnSpPr>
            <a:cxnSpLocks noChangeShapeType="1"/>
          </p:cNvCxnSpPr>
          <p:nvPr/>
        </p:nvCxnSpPr>
        <p:spPr bwMode="auto">
          <a:xfrm rot="5400000" flipH="1" flipV="1">
            <a:off x="7880350" y="4249738"/>
            <a:ext cx="1220788" cy="1588"/>
          </a:xfrm>
          <a:prstGeom prst="straightConnector1">
            <a:avLst/>
          </a:prstGeom>
          <a:noFill/>
          <a:ln w="25400" algn="ctr">
            <a:solidFill>
              <a:srgbClr val="FF9300"/>
            </a:solidFill>
            <a:round/>
            <a:headEnd/>
            <a:tailEnd type="arrow" w="med" len="med"/>
          </a:ln>
          <a:extLst>
            <a:ext uri="{909E8E84-426E-40DD-AFC4-6F175D3DCCD1}">
              <a14:hiddenFill xmlns:a14="http://schemas.microsoft.com/office/drawing/2010/main">
                <a:noFill/>
              </a14:hiddenFill>
            </a:ext>
          </a:extLst>
        </p:spPr>
      </p:cxnSp>
      <p:cxnSp>
        <p:nvCxnSpPr>
          <p:cNvPr id="16" name="Straight Arrow Connector 15">
            <a:extLst>
              <a:ext uri="{FF2B5EF4-FFF2-40B4-BE49-F238E27FC236}">
                <a16:creationId xmlns:a16="http://schemas.microsoft.com/office/drawing/2014/main" id="{C5F05DA4-AE4E-4B84-8752-28B4600A8E2B}"/>
              </a:ext>
            </a:extLst>
          </p:cNvPr>
          <p:cNvCxnSpPr>
            <a:cxnSpLocks noChangeShapeType="1"/>
          </p:cNvCxnSpPr>
          <p:nvPr/>
        </p:nvCxnSpPr>
        <p:spPr bwMode="auto">
          <a:xfrm>
            <a:off x="8534400" y="3638550"/>
            <a:ext cx="1295400" cy="1588"/>
          </a:xfrm>
          <a:prstGeom prst="straightConnector1">
            <a:avLst/>
          </a:prstGeom>
          <a:noFill/>
          <a:ln w="25400" algn="ctr">
            <a:solidFill>
              <a:srgbClr val="FF9900"/>
            </a:solidFill>
            <a:round/>
            <a:headEnd/>
            <a:tailEnd type="arrow" w="med" len="med"/>
          </a:ln>
          <a:extLst>
            <a:ext uri="{909E8E84-426E-40DD-AFC4-6F175D3DCCD1}">
              <a14:hiddenFill xmlns:a14="http://schemas.microsoft.com/office/drawing/2010/main">
                <a:noFill/>
              </a14:hiddenFill>
            </a:ext>
          </a:extLst>
        </p:spPr>
      </p:cxnSp>
      <p:cxnSp>
        <p:nvCxnSpPr>
          <p:cNvPr id="17" name="Straight Arrow Connector 16">
            <a:extLst>
              <a:ext uri="{FF2B5EF4-FFF2-40B4-BE49-F238E27FC236}">
                <a16:creationId xmlns:a16="http://schemas.microsoft.com/office/drawing/2014/main" id="{74AC5008-EFBB-4627-97B1-11C20E4C96D0}"/>
              </a:ext>
            </a:extLst>
          </p:cNvPr>
          <p:cNvCxnSpPr>
            <a:cxnSpLocks noChangeShapeType="1"/>
          </p:cNvCxnSpPr>
          <p:nvPr/>
        </p:nvCxnSpPr>
        <p:spPr bwMode="auto">
          <a:xfrm rot="5400000" flipH="1" flipV="1">
            <a:off x="8377238" y="2457450"/>
            <a:ext cx="1219200" cy="990600"/>
          </a:xfrm>
          <a:prstGeom prst="straightConnector1">
            <a:avLst/>
          </a:prstGeom>
          <a:noFill/>
          <a:ln w="25400" algn="ctr">
            <a:solidFill>
              <a:srgbClr val="FF9300"/>
            </a:solidFill>
            <a:round/>
            <a:headEnd/>
            <a:tailEnd type="arrow"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4070455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500"/>
                                        <p:tgtEl>
                                          <p:spTgt spid="10"/>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down)">
                                      <p:cBhvr>
                                        <p:cTn id="13" dur="500"/>
                                        <p:tgtEl>
                                          <p:spTgt spid="13"/>
                                        </p:tgtEl>
                                      </p:cBhvr>
                                    </p:animEffect>
                                  </p:childTnLst>
                                </p:cTn>
                              </p:par>
                            </p:childTnLst>
                          </p:cTn>
                        </p:par>
                        <p:par>
                          <p:cTn id="14" fill="hold">
                            <p:stCondLst>
                              <p:cond delay="500"/>
                            </p:stCondLst>
                            <p:childTnLst>
                              <p:par>
                                <p:cTn id="15" presetID="22" presetClass="entr" presetSubtype="4"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down)">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down)">
                                      <p:cBhvr>
                                        <p:cTn id="22" dur="500"/>
                                        <p:tgtEl>
                                          <p:spTgt spid="9"/>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down)">
                                      <p:cBhvr>
                                        <p:cTn id="25" dur="500"/>
                                        <p:tgtEl>
                                          <p:spTgt spid="11"/>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down)">
                                      <p:cBhvr>
                                        <p:cTn id="28" dur="500"/>
                                        <p:tgtEl>
                                          <p:spTgt spid="12"/>
                                        </p:tgtEl>
                                      </p:cBhvr>
                                    </p:animEffect>
                                  </p:childTnLst>
                                </p:cTn>
                              </p:par>
                            </p:childTnLst>
                          </p:cTn>
                        </p:par>
                        <p:par>
                          <p:cTn id="29" fill="hold">
                            <p:stCondLst>
                              <p:cond delay="500"/>
                            </p:stCondLst>
                            <p:childTnLst>
                              <p:par>
                                <p:cTn id="30" presetID="22" presetClass="entr" presetSubtype="4" fill="hold" nodeType="afterEffect">
                                  <p:stCondLst>
                                    <p:cond delay="250"/>
                                  </p:stCondLst>
                                  <p:childTnLst>
                                    <p:set>
                                      <p:cBhvr>
                                        <p:cTn id="31" dur="1" fill="hold">
                                          <p:stCondLst>
                                            <p:cond delay="0"/>
                                          </p:stCondLst>
                                        </p:cTn>
                                        <p:tgtEl>
                                          <p:spTgt spid="17"/>
                                        </p:tgtEl>
                                        <p:attrNameLst>
                                          <p:attrName>style.visibility</p:attrName>
                                        </p:attrNameLst>
                                      </p:cBhvr>
                                      <p:to>
                                        <p:strVal val="visible"/>
                                      </p:to>
                                    </p:set>
                                    <p:animEffect transition="in" filter="wipe(down)">
                                      <p:cBhvr>
                                        <p:cTn id="32" dur="500"/>
                                        <p:tgtEl>
                                          <p:spTgt spid="17"/>
                                        </p:tgtEl>
                                      </p:cBhvr>
                                    </p:animEffect>
                                  </p:childTnLst>
                                </p:cTn>
                              </p:par>
                            </p:childTnLst>
                          </p:cTn>
                        </p:par>
                        <p:par>
                          <p:cTn id="33" fill="hold">
                            <p:stCondLst>
                              <p:cond delay="1250"/>
                            </p:stCondLst>
                            <p:childTnLst>
                              <p:par>
                                <p:cTn id="34" presetID="22" presetClass="entr" presetSubtype="4" fill="hold" nodeType="afterEffect">
                                  <p:stCondLst>
                                    <p:cond delay="250"/>
                                  </p:stCondLst>
                                  <p:childTnLst>
                                    <p:set>
                                      <p:cBhvr>
                                        <p:cTn id="35" dur="1" fill="hold">
                                          <p:stCondLst>
                                            <p:cond delay="0"/>
                                          </p:stCondLst>
                                        </p:cTn>
                                        <p:tgtEl>
                                          <p:spTgt spid="16"/>
                                        </p:tgtEl>
                                        <p:attrNameLst>
                                          <p:attrName>style.visibility</p:attrName>
                                        </p:attrNameLst>
                                      </p:cBhvr>
                                      <p:to>
                                        <p:strVal val="visible"/>
                                      </p:to>
                                    </p:set>
                                    <p:animEffect transition="in" filter="wipe(down)">
                                      <p:cBhvr>
                                        <p:cTn id="3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animBg="1"/>
      <p:bldP spid="10" grpId="0" animBg="1"/>
      <p:bldP spid="11" grpId="0" animBg="1"/>
      <p:bldP spid="12" grpId="0" animBg="1"/>
      <p:bldP spid="13"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Surface Painted Signage</a:t>
            </a:r>
          </a:p>
        </p:txBody>
      </p:sp>
      <p:sp>
        <p:nvSpPr>
          <p:cNvPr id="5" name="Rectangle 4">
            <a:extLst>
              <a:ext uri="{FF2B5EF4-FFF2-40B4-BE49-F238E27FC236}">
                <a16:creationId xmlns:a16="http://schemas.microsoft.com/office/drawing/2014/main" id="{3101C918-DED0-41D7-854F-CA85730506D2}"/>
              </a:ext>
            </a:extLst>
          </p:cNvPr>
          <p:cNvSpPr/>
          <p:nvPr/>
        </p:nvSpPr>
        <p:spPr>
          <a:xfrm>
            <a:off x="3247414" y="1322550"/>
            <a:ext cx="5697171" cy="646331"/>
          </a:xfrm>
          <a:prstGeom prst="rect">
            <a:avLst/>
          </a:prstGeom>
        </p:spPr>
        <p:txBody>
          <a:bodyPr wrap="square">
            <a:spAutoFit/>
          </a:bodyPr>
          <a:lstStyle/>
          <a:p>
            <a:pPr marL="342900" indent="-342900" eaLnBrk="0" fontAlgn="base" hangingPunct="0">
              <a:spcBef>
                <a:spcPct val="0"/>
              </a:spcBef>
              <a:spcAft>
                <a:spcPct val="0"/>
              </a:spcAft>
              <a:buFont typeface="Arial" panose="020B0604020202020204" pitchFamily="34" charset="0"/>
              <a:buChar char="•"/>
            </a:pPr>
            <a:r>
              <a:rPr lang="en-US" dirty="0">
                <a:latin typeface="Arial Rounded MT Bold" pitchFamily="34" charset="0"/>
              </a:rPr>
              <a:t>Signs can also be painted on the pavement</a:t>
            </a:r>
          </a:p>
          <a:p>
            <a:pPr marL="342900" indent="-342900" eaLnBrk="0" fontAlgn="base" hangingPunct="0">
              <a:spcBef>
                <a:spcPct val="0"/>
              </a:spcBef>
              <a:spcAft>
                <a:spcPct val="0"/>
              </a:spcAft>
              <a:buFont typeface="Arial" panose="020B0604020202020204" pitchFamily="34" charset="0"/>
              <a:buChar char="•"/>
            </a:pPr>
            <a:r>
              <a:rPr lang="en-US" dirty="0">
                <a:latin typeface="Arial Rounded MT Bold" pitchFamily="34" charset="0"/>
              </a:rPr>
              <a:t>They look just like their physical counterparts</a:t>
            </a:r>
          </a:p>
        </p:txBody>
      </p:sp>
      <p:pic>
        <p:nvPicPr>
          <p:cNvPr id="6" name="Picture 5">
            <a:extLst>
              <a:ext uri="{FF2B5EF4-FFF2-40B4-BE49-F238E27FC236}">
                <a16:creationId xmlns:a16="http://schemas.microsoft.com/office/drawing/2014/main" id="{A002F510-7D91-4D7B-9C6C-E7AD263D47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26046" y="2194791"/>
            <a:ext cx="4438650" cy="1667254"/>
          </a:xfrm>
          <a:prstGeom prst="rect">
            <a:avLst/>
          </a:prstGeom>
          <a:ln w="9525">
            <a:solidFill>
              <a:schemeClr val="tx1"/>
            </a:solidFill>
          </a:ln>
        </p:spPr>
      </p:pic>
      <p:sp>
        <p:nvSpPr>
          <p:cNvPr id="9" name="Rectangle 8">
            <a:extLst>
              <a:ext uri="{FF2B5EF4-FFF2-40B4-BE49-F238E27FC236}">
                <a16:creationId xmlns:a16="http://schemas.microsoft.com/office/drawing/2014/main" id="{AB770FF8-83EA-46B3-B98F-EC5B44129D14}"/>
              </a:ext>
            </a:extLst>
          </p:cNvPr>
          <p:cNvSpPr/>
          <p:nvPr/>
        </p:nvSpPr>
        <p:spPr>
          <a:xfrm>
            <a:off x="7391822" y="2564838"/>
            <a:ext cx="2378550" cy="923330"/>
          </a:xfrm>
          <a:prstGeom prst="rect">
            <a:avLst/>
          </a:prstGeom>
          <a:solidFill>
            <a:srgbClr val="FF0000"/>
          </a:solidFill>
          <a:ln w="15875">
            <a:solidFill>
              <a:schemeClr val="tx1"/>
            </a:solidFill>
          </a:ln>
        </p:spPr>
        <p:txBody>
          <a:bodyPr wrap="square">
            <a:spAutoFit/>
          </a:bodyPr>
          <a:lstStyle/>
          <a:p>
            <a:pPr algn="ctr" eaLnBrk="0" fontAlgn="base" hangingPunct="0">
              <a:spcBef>
                <a:spcPct val="0"/>
              </a:spcBef>
              <a:spcAft>
                <a:spcPct val="0"/>
              </a:spcAft>
            </a:pPr>
            <a:r>
              <a:rPr lang="en-US" dirty="0">
                <a:solidFill>
                  <a:srgbClr val="FFFFFF"/>
                </a:solidFill>
                <a:latin typeface="Arial Rounded MT Bold" panose="020F0704030504030204" pitchFamily="34" charset="0"/>
              </a:rPr>
              <a:t>Surface Painted Runway </a:t>
            </a:r>
          </a:p>
          <a:p>
            <a:pPr algn="ctr" eaLnBrk="0" fontAlgn="base" hangingPunct="0">
              <a:spcBef>
                <a:spcPct val="0"/>
              </a:spcBef>
              <a:spcAft>
                <a:spcPct val="0"/>
              </a:spcAft>
            </a:pPr>
            <a:r>
              <a:rPr lang="en-US" dirty="0">
                <a:solidFill>
                  <a:srgbClr val="FFFFFF"/>
                </a:solidFill>
                <a:latin typeface="Arial Rounded MT Bold" panose="020F0704030504030204" pitchFamily="34" charset="0"/>
              </a:rPr>
              <a:t>Holding Position</a:t>
            </a:r>
          </a:p>
        </p:txBody>
      </p:sp>
      <p:pic>
        <p:nvPicPr>
          <p:cNvPr id="10" name="Picture 9">
            <a:extLst>
              <a:ext uri="{FF2B5EF4-FFF2-40B4-BE49-F238E27FC236}">
                <a16:creationId xmlns:a16="http://schemas.microsoft.com/office/drawing/2014/main" id="{3858E647-D329-4440-9044-77F14C8ADEB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26046" y="4074103"/>
            <a:ext cx="2915114" cy="1719263"/>
          </a:xfrm>
          <a:prstGeom prst="rect">
            <a:avLst/>
          </a:prstGeom>
          <a:ln w="9525">
            <a:solidFill>
              <a:schemeClr val="tx1"/>
            </a:solidFill>
          </a:ln>
        </p:spPr>
      </p:pic>
      <p:sp>
        <p:nvSpPr>
          <p:cNvPr id="11" name="Rectangle 10">
            <a:extLst>
              <a:ext uri="{FF2B5EF4-FFF2-40B4-BE49-F238E27FC236}">
                <a16:creationId xmlns:a16="http://schemas.microsoft.com/office/drawing/2014/main" id="{4C864AE3-F792-4354-AC52-0D7F60CCF365}"/>
              </a:ext>
            </a:extLst>
          </p:cNvPr>
          <p:cNvSpPr/>
          <p:nvPr/>
        </p:nvSpPr>
        <p:spPr>
          <a:xfrm>
            <a:off x="2827010" y="5917674"/>
            <a:ext cx="2915114" cy="646331"/>
          </a:xfrm>
          <a:prstGeom prst="rect">
            <a:avLst/>
          </a:prstGeom>
          <a:solidFill>
            <a:schemeClr val="tx1"/>
          </a:solidFill>
        </p:spPr>
        <p:txBody>
          <a:bodyPr wrap="square">
            <a:spAutoFit/>
          </a:bodyPr>
          <a:lstStyle/>
          <a:p>
            <a:pPr algn="ctr" eaLnBrk="0" fontAlgn="base" hangingPunct="0">
              <a:spcBef>
                <a:spcPct val="0"/>
              </a:spcBef>
              <a:spcAft>
                <a:spcPct val="0"/>
              </a:spcAft>
            </a:pPr>
            <a:r>
              <a:rPr lang="en-US" dirty="0">
                <a:solidFill>
                  <a:srgbClr val="FFC000"/>
                </a:solidFill>
                <a:latin typeface="Arial Rounded MT Bold" panose="020F0704030504030204" pitchFamily="34" charset="0"/>
              </a:rPr>
              <a:t>Surface Painted </a:t>
            </a:r>
          </a:p>
          <a:p>
            <a:pPr algn="ctr" eaLnBrk="0" fontAlgn="base" hangingPunct="0">
              <a:spcBef>
                <a:spcPct val="0"/>
              </a:spcBef>
              <a:spcAft>
                <a:spcPct val="0"/>
              </a:spcAft>
            </a:pPr>
            <a:r>
              <a:rPr lang="en-US" dirty="0">
                <a:solidFill>
                  <a:srgbClr val="FFC000"/>
                </a:solidFill>
                <a:latin typeface="Arial Rounded MT Bold" panose="020F0704030504030204" pitchFamily="34" charset="0"/>
              </a:rPr>
              <a:t>Taxiway Location</a:t>
            </a:r>
          </a:p>
        </p:txBody>
      </p:sp>
      <p:pic>
        <p:nvPicPr>
          <p:cNvPr id="12" name="Picture 11">
            <a:extLst>
              <a:ext uri="{FF2B5EF4-FFF2-40B4-BE49-F238E27FC236}">
                <a16:creationId xmlns:a16="http://schemas.microsoft.com/office/drawing/2014/main" id="{ABF4E92F-4B84-47E5-82C1-3808A83FAAD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85820" y="4043223"/>
            <a:ext cx="3696380" cy="1750143"/>
          </a:xfrm>
          <a:prstGeom prst="rect">
            <a:avLst/>
          </a:prstGeom>
          <a:ln w="9525">
            <a:solidFill>
              <a:schemeClr val="tx1"/>
            </a:solidFill>
          </a:ln>
        </p:spPr>
      </p:pic>
      <p:sp>
        <p:nvSpPr>
          <p:cNvPr id="13" name="Rectangle 12">
            <a:extLst>
              <a:ext uri="{FF2B5EF4-FFF2-40B4-BE49-F238E27FC236}">
                <a16:creationId xmlns:a16="http://schemas.microsoft.com/office/drawing/2014/main" id="{444A051A-26A1-4B8C-9E81-7F034973659F}"/>
              </a:ext>
            </a:extLst>
          </p:cNvPr>
          <p:cNvSpPr/>
          <p:nvPr/>
        </p:nvSpPr>
        <p:spPr>
          <a:xfrm>
            <a:off x="6285820" y="5917673"/>
            <a:ext cx="3696380" cy="646331"/>
          </a:xfrm>
          <a:prstGeom prst="rect">
            <a:avLst/>
          </a:prstGeom>
          <a:solidFill>
            <a:srgbClr val="FFC000"/>
          </a:solidFill>
          <a:ln w="19050">
            <a:solidFill>
              <a:schemeClr val="tx1"/>
            </a:solidFill>
          </a:ln>
        </p:spPr>
        <p:txBody>
          <a:bodyPr wrap="square">
            <a:spAutoFit/>
          </a:bodyPr>
          <a:lstStyle/>
          <a:p>
            <a:pPr algn="ctr" eaLnBrk="0" fontAlgn="base" hangingPunct="0">
              <a:spcBef>
                <a:spcPct val="0"/>
              </a:spcBef>
              <a:spcAft>
                <a:spcPct val="0"/>
              </a:spcAft>
            </a:pPr>
            <a:r>
              <a:rPr lang="en-US" dirty="0">
                <a:solidFill>
                  <a:srgbClr val="000000"/>
                </a:solidFill>
                <a:latin typeface="Arial Rounded MT Bold" panose="020F0704030504030204" pitchFamily="34" charset="0"/>
              </a:rPr>
              <a:t>Surface Painted </a:t>
            </a:r>
          </a:p>
          <a:p>
            <a:pPr algn="ctr" eaLnBrk="0" fontAlgn="base" hangingPunct="0">
              <a:spcBef>
                <a:spcPct val="0"/>
              </a:spcBef>
              <a:spcAft>
                <a:spcPct val="0"/>
              </a:spcAft>
            </a:pPr>
            <a:r>
              <a:rPr lang="en-US" dirty="0">
                <a:solidFill>
                  <a:srgbClr val="000000"/>
                </a:solidFill>
                <a:latin typeface="Arial Rounded MT Bold" panose="020F0704030504030204" pitchFamily="34" charset="0"/>
              </a:rPr>
              <a:t>Taxiway Directional</a:t>
            </a:r>
          </a:p>
        </p:txBody>
      </p:sp>
    </p:spTree>
    <p:extLst>
      <p:ext uri="{BB962C8B-B14F-4D97-AF65-F5344CB8AC3E}">
        <p14:creationId xmlns:p14="http://schemas.microsoft.com/office/powerpoint/2010/main" val="3964818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3"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7 indications that you’re approaching a runway hold position? (some are not at all intersections)</a:t>
            </a:r>
          </a:p>
        </p:txBody>
      </p:sp>
      <p:pic>
        <p:nvPicPr>
          <p:cNvPr id="5" name="Picture 2">
            <a:extLst>
              <a:ext uri="{FF2B5EF4-FFF2-40B4-BE49-F238E27FC236}">
                <a16:creationId xmlns:a16="http://schemas.microsoft.com/office/drawing/2014/main" id="{4A48DD3E-C30C-410C-B4C9-DB0BDF412E9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659785" y="1705012"/>
            <a:ext cx="8872430" cy="2303354"/>
          </a:xfrm>
          <a:prstGeom prst="rect">
            <a:avLst/>
          </a:prstGeom>
          <a:noFill/>
          <a:ln w="9525">
            <a:solidFill>
              <a:schemeClr val="tx1"/>
            </a:solidFill>
            <a:miter lim="800000"/>
            <a:headEnd/>
            <a:tailEnd/>
          </a:ln>
        </p:spPr>
      </p:pic>
      <p:pic>
        <p:nvPicPr>
          <p:cNvPr id="6" name="Picture 5">
            <a:extLst>
              <a:ext uri="{FF2B5EF4-FFF2-40B4-BE49-F238E27FC236}">
                <a16:creationId xmlns:a16="http://schemas.microsoft.com/office/drawing/2014/main" id="{3054D76E-8E86-4819-890A-24F7D40C1A56}"/>
              </a:ext>
            </a:extLst>
          </p:cNvPr>
          <p:cNvPicPr>
            <a:picLocks noChangeAspect="1"/>
          </p:cNvPicPr>
          <p:nvPr/>
        </p:nvPicPr>
        <p:blipFill>
          <a:blip r:embed="rId4"/>
          <a:stretch>
            <a:fillRect/>
          </a:stretch>
        </p:blipFill>
        <p:spPr>
          <a:xfrm>
            <a:off x="5595947" y="1790140"/>
            <a:ext cx="3377477" cy="390178"/>
          </a:xfrm>
          <a:prstGeom prst="rect">
            <a:avLst/>
          </a:prstGeom>
        </p:spPr>
      </p:pic>
      <p:pic>
        <p:nvPicPr>
          <p:cNvPr id="9" name="Picture 8">
            <a:extLst>
              <a:ext uri="{FF2B5EF4-FFF2-40B4-BE49-F238E27FC236}">
                <a16:creationId xmlns:a16="http://schemas.microsoft.com/office/drawing/2014/main" id="{58DFE5D4-564D-413B-8655-E4FD2E907B67}"/>
              </a:ext>
            </a:extLst>
          </p:cNvPr>
          <p:cNvPicPr>
            <a:picLocks noChangeAspect="1"/>
          </p:cNvPicPr>
          <p:nvPr/>
        </p:nvPicPr>
        <p:blipFill>
          <a:blip r:embed="rId5"/>
          <a:stretch>
            <a:fillRect/>
          </a:stretch>
        </p:blipFill>
        <p:spPr>
          <a:xfrm>
            <a:off x="6234280" y="2805166"/>
            <a:ext cx="2839712" cy="1078470"/>
          </a:xfrm>
          <a:prstGeom prst="rect">
            <a:avLst/>
          </a:prstGeom>
        </p:spPr>
      </p:pic>
      <p:sp>
        <p:nvSpPr>
          <p:cNvPr id="10" name="TextBox 9">
            <a:extLst>
              <a:ext uri="{FF2B5EF4-FFF2-40B4-BE49-F238E27FC236}">
                <a16:creationId xmlns:a16="http://schemas.microsoft.com/office/drawing/2014/main" id="{867EC7CD-F791-4BD1-9471-67C82212AA56}"/>
              </a:ext>
            </a:extLst>
          </p:cNvPr>
          <p:cNvSpPr txBox="1"/>
          <p:nvPr/>
        </p:nvSpPr>
        <p:spPr>
          <a:xfrm>
            <a:off x="2099846" y="4248460"/>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1</a:t>
            </a:r>
          </a:p>
        </p:txBody>
      </p:sp>
      <p:sp>
        <p:nvSpPr>
          <p:cNvPr id="11" name="TextBox 10">
            <a:extLst>
              <a:ext uri="{FF2B5EF4-FFF2-40B4-BE49-F238E27FC236}">
                <a16:creationId xmlns:a16="http://schemas.microsoft.com/office/drawing/2014/main" id="{68F1F930-D3A2-4EF9-ACDD-F88EA66E3BB0}"/>
              </a:ext>
            </a:extLst>
          </p:cNvPr>
          <p:cNvSpPr txBox="1"/>
          <p:nvPr/>
        </p:nvSpPr>
        <p:spPr>
          <a:xfrm>
            <a:off x="2441119" y="4255293"/>
            <a:ext cx="3836178"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Mandatory Hold Position Sign</a:t>
            </a:r>
          </a:p>
        </p:txBody>
      </p:sp>
      <p:sp>
        <p:nvSpPr>
          <p:cNvPr id="12" name="TextBox 11">
            <a:extLst>
              <a:ext uri="{FF2B5EF4-FFF2-40B4-BE49-F238E27FC236}">
                <a16:creationId xmlns:a16="http://schemas.microsoft.com/office/drawing/2014/main" id="{3E04F603-5C6F-4F8C-BE6F-A32A35D8422F}"/>
              </a:ext>
            </a:extLst>
          </p:cNvPr>
          <p:cNvSpPr txBox="1"/>
          <p:nvPr/>
        </p:nvSpPr>
        <p:spPr>
          <a:xfrm>
            <a:off x="2104762" y="4667375"/>
            <a:ext cx="307990"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square" rtlCol="0">
            <a:spAutoFit/>
          </a:bodyPr>
          <a:lstStyle/>
          <a:p>
            <a:pPr eaLnBrk="0" fontAlgn="base" hangingPunct="0">
              <a:spcBef>
                <a:spcPct val="0"/>
              </a:spcBef>
              <a:spcAft>
                <a:spcPct val="0"/>
              </a:spcAft>
            </a:pPr>
            <a:r>
              <a:rPr lang="en-US" sz="2000" dirty="0">
                <a:solidFill>
                  <a:srgbClr val="EAEAEA"/>
                </a:solidFill>
              </a:rPr>
              <a:t>2</a:t>
            </a:r>
          </a:p>
        </p:txBody>
      </p:sp>
      <p:sp>
        <p:nvSpPr>
          <p:cNvPr id="13" name="TextBox 12">
            <a:extLst>
              <a:ext uri="{FF2B5EF4-FFF2-40B4-BE49-F238E27FC236}">
                <a16:creationId xmlns:a16="http://schemas.microsoft.com/office/drawing/2014/main" id="{21DEE0E6-D4DC-4D7E-AF70-D4666E1E95BB}"/>
              </a:ext>
            </a:extLst>
          </p:cNvPr>
          <p:cNvSpPr txBox="1"/>
          <p:nvPr/>
        </p:nvSpPr>
        <p:spPr>
          <a:xfrm>
            <a:off x="2395954" y="4656702"/>
            <a:ext cx="3979744"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Elevated Runway Guard Lights</a:t>
            </a:r>
          </a:p>
        </p:txBody>
      </p:sp>
      <p:sp>
        <p:nvSpPr>
          <p:cNvPr id="14" name="TextBox 13">
            <a:extLst>
              <a:ext uri="{FF2B5EF4-FFF2-40B4-BE49-F238E27FC236}">
                <a16:creationId xmlns:a16="http://schemas.microsoft.com/office/drawing/2014/main" id="{2E391E01-DEE9-481A-86BF-16823E5D1606}"/>
              </a:ext>
            </a:extLst>
          </p:cNvPr>
          <p:cNvSpPr txBox="1"/>
          <p:nvPr/>
        </p:nvSpPr>
        <p:spPr>
          <a:xfrm>
            <a:off x="2099846" y="5086290"/>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3</a:t>
            </a:r>
          </a:p>
        </p:txBody>
      </p:sp>
      <p:sp>
        <p:nvSpPr>
          <p:cNvPr id="15" name="TextBox 14">
            <a:extLst>
              <a:ext uri="{FF2B5EF4-FFF2-40B4-BE49-F238E27FC236}">
                <a16:creationId xmlns:a16="http://schemas.microsoft.com/office/drawing/2014/main" id="{8DAA832D-D8B3-4692-8846-EEFE0FF608BE}"/>
              </a:ext>
            </a:extLst>
          </p:cNvPr>
          <p:cNvSpPr txBox="1"/>
          <p:nvPr/>
        </p:nvSpPr>
        <p:spPr>
          <a:xfrm>
            <a:off x="2394286" y="5073936"/>
            <a:ext cx="3770071"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Runway Holding Position Bar</a:t>
            </a:r>
          </a:p>
        </p:txBody>
      </p:sp>
      <p:sp>
        <p:nvSpPr>
          <p:cNvPr id="16" name="TextBox 15">
            <a:extLst>
              <a:ext uri="{FF2B5EF4-FFF2-40B4-BE49-F238E27FC236}">
                <a16:creationId xmlns:a16="http://schemas.microsoft.com/office/drawing/2014/main" id="{33B4BCD3-AE3C-4971-BD09-5851299B425C}"/>
              </a:ext>
            </a:extLst>
          </p:cNvPr>
          <p:cNvSpPr txBox="1"/>
          <p:nvPr/>
        </p:nvSpPr>
        <p:spPr>
          <a:xfrm>
            <a:off x="2099846" y="5503855"/>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4</a:t>
            </a:r>
          </a:p>
        </p:txBody>
      </p:sp>
      <p:sp>
        <p:nvSpPr>
          <p:cNvPr id="17" name="TextBox 16">
            <a:extLst>
              <a:ext uri="{FF2B5EF4-FFF2-40B4-BE49-F238E27FC236}">
                <a16:creationId xmlns:a16="http://schemas.microsoft.com/office/drawing/2014/main" id="{D2415038-717E-4DF7-9690-4C8F7867189C}"/>
              </a:ext>
            </a:extLst>
          </p:cNvPr>
          <p:cNvSpPr txBox="1"/>
          <p:nvPr/>
        </p:nvSpPr>
        <p:spPr>
          <a:xfrm>
            <a:off x="2394285" y="5511656"/>
            <a:ext cx="4494692"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Surface Painted Hold Position Sign</a:t>
            </a:r>
          </a:p>
        </p:txBody>
      </p:sp>
      <p:sp>
        <p:nvSpPr>
          <p:cNvPr id="18" name="TextBox 17">
            <a:extLst>
              <a:ext uri="{FF2B5EF4-FFF2-40B4-BE49-F238E27FC236}">
                <a16:creationId xmlns:a16="http://schemas.microsoft.com/office/drawing/2014/main" id="{237818B9-A5F1-43B9-B9E9-E3629B0EDC35}"/>
              </a:ext>
            </a:extLst>
          </p:cNvPr>
          <p:cNvSpPr txBox="1"/>
          <p:nvPr/>
        </p:nvSpPr>
        <p:spPr>
          <a:xfrm>
            <a:off x="2099846" y="5921420"/>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5</a:t>
            </a:r>
          </a:p>
        </p:txBody>
      </p:sp>
      <p:sp>
        <p:nvSpPr>
          <p:cNvPr id="19" name="TextBox 18">
            <a:extLst>
              <a:ext uri="{FF2B5EF4-FFF2-40B4-BE49-F238E27FC236}">
                <a16:creationId xmlns:a16="http://schemas.microsoft.com/office/drawing/2014/main" id="{8F43D3F5-069F-4014-B8F6-841A84D64CC4}"/>
              </a:ext>
            </a:extLst>
          </p:cNvPr>
          <p:cNvSpPr txBox="1"/>
          <p:nvPr/>
        </p:nvSpPr>
        <p:spPr>
          <a:xfrm>
            <a:off x="2412752" y="5903965"/>
            <a:ext cx="3858236"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Enhanced Taxiway Centerline</a:t>
            </a:r>
          </a:p>
        </p:txBody>
      </p:sp>
      <p:sp>
        <p:nvSpPr>
          <p:cNvPr id="20" name="TextBox 19">
            <a:extLst>
              <a:ext uri="{FF2B5EF4-FFF2-40B4-BE49-F238E27FC236}">
                <a16:creationId xmlns:a16="http://schemas.microsoft.com/office/drawing/2014/main" id="{DFDD23AF-AA18-461D-B130-A15CDEF688A4}"/>
              </a:ext>
            </a:extLst>
          </p:cNvPr>
          <p:cNvSpPr txBox="1"/>
          <p:nvPr/>
        </p:nvSpPr>
        <p:spPr>
          <a:xfrm>
            <a:off x="2099846" y="6346139"/>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6</a:t>
            </a:r>
          </a:p>
        </p:txBody>
      </p:sp>
      <p:sp>
        <p:nvSpPr>
          <p:cNvPr id="21" name="TextBox 20">
            <a:extLst>
              <a:ext uri="{FF2B5EF4-FFF2-40B4-BE49-F238E27FC236}">
                <a16:creationId xmlns:a16="http://schemas.microsoft.com/office/drawing/2014/main" id="{9511C370-C445-475A-B4E8-A7D7A6B3F9A5}"/>
              </a:ext>
            </a:extLst>
          </p:cNvPr>
          <p:cNvSpPr txBox="1"/>
          <p:nvPr/>
        </p:nvSpPr>
        <p:spPr>
          <a:xfrm>
            <a:off x="2394285" y="6316209"/>
            <a:ext cx="4515019"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In-Pavement Runway Guard Lights</a:t>
            </a:r>
          </a:p>
        </p:txBody>
      </p:sp>
      <p:sp>
        <p:nvSpPr>
          <p:cNvPr id="22" name="TextBox 21">
            <a:extLst>
              <a:ext uri="{FF2B5EF4-FFF2-40B4-BE49-F238E27FC236}">
                <a16:creationId xmlns:a16="http://schemas.microsoft.com/office/drawing/2014/main" id="{1E39D5FF-8DED-4C41-8126-D6FD6B8A63FF}"/>
              </a:ext>
            </a:extLst>
          </p:cNvPr>
          <p:cNvSpPr txBox="1"/>
          <p:nvPr/>
        </p:nvSpPr>
        <p:spPr>
          <a:xfrm>
            <a:off x="6418833" y="4242684"/>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7</a:t>
            </a:r>
          </a:p>
        </p:txBody>
      </p:sp>
      <p:sp>
        <p:nvSpPr>
          <p:cNvPr id="23" name="TextBox 22">
            <a:extLst>
              <a:ext uri="{FF2B5EF4-FFF2-40B4-BE49-F238E27FC236}">
                <a16:creationId xmlns:a16="http://schemas.microsoft.com/office/drawing/2014/main" id="{90E9C8D5-883F-40B4-9D8C-7294DBFB3B71}"/>
              </a:ext>
            </a:extLst>
          </p:cNvPr>
          <p:cNvSpPr txBox="1"/>
          <p:nvPr/>
        </p:nvSpPr>
        <p:spPr>
          <a:xfrm>
            <a:off x="6713272" y="4212754"/>
            <a:ext cx="3570106" cy="400110"/>
          </a:xfrm>
          <a:prstGeom prst="rect">
            <a:avLst/>
          </a:prstGeom>
          <a:noFill/>
        </p:spPr>
        <p:txBody>
          <a:bodyPr wrap="squar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Runway Status Lights</a:t>
            </a:r>
          </a:p>
        </p:txBody>
      </p:sp>
      <p:sp>
        <p:nvSpPr>
          <p:cNvPr id="24" name="TextBox 23">
            <a:extLst>
              <a:ext uri="{FF2B5EF4-FFF2-40B4-BE49-F238E27FC236}">
                <a16:creationId xmlns:a16="http://schemas.microsoft.com/office/drawing/2014/main" id="{16EB04A2-0382-4878-82B8-4BE17E304246}"/>
              </a:ext>
            </a:extLst>
          </p:cNvPr>
          <p:cNvSpPr txBox="1"/>
          <p:nvPr/>
        </p:nvSpPr>
        <p:spPr>
          <a:xfrm>
            <a:off x="2393845" y="1840987"/>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1</a:t>
            </a:r>
          </a:p>
        </p:txBody>
      </p:sp>
      <p:sp>
        <p:nvSpPr>
          <p:cNvPr id="25" name="TextBox 24">
            <a:extLst>
              <a:ext uri="{FF2B5EF4-FFF2-40B4-BE49-F238E27FC236}">
                <a16:creationId xmlns:a16="http://schemas.microsoft.com/office/drawing/2014/main" id="{6ED6665C-2E94-44F7-B3B0-7BCEA52690D1}"/>
              </a:ext>
            </a:extLst>
          </p:cNvPr>
          <p:cNvSpPr txBox="1"/>
          <p:nvPr/>
        </p:nvSpPr>
        <p:spPr>
          <a:xfrm>
            <a:off x="3952435" y="1872573"/>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2</a:t>
            </a:r>
          </a:p>
        </p:txBody>
      </p:sp>
      <p:sp>
        <p:nvSpPr>
          <p:cNvPr id="26" name="TextBox 25">
            <a:extLst>
              <a:ext uri="{FF2B5EF4-FFF2-40B4-BE49-F238E27FC236}">
                <a16:creationId xmlns:a16="http://schemas.microsoft.com/office/drawing/2014/main" id="{547C76F0-ED4C-48D6-86ED-ACD3CDDA7454}"/>
              </a:ext>
            </a:extLst>
          </p:cNvPr>
          <p:cNvSpPr txBox="1"/>
          <p:nvPr/>
        </p:nvSpPr>
        <p:spPr>
          <a:xfrm>
            <a:off x="5160027" y="1979676"/>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3</a:t>
            </a:r>
          </a:p>
        </p:txBody>
      </p:sp>
      <p:sp>
        <p:nvSpPr>
          <p:cNvPr id="27" name="TextBox 26">
            <a:extLst>
              <a:ext uri="{FF2B5EF4-FFF2-40B4-BE49-F238E27FC236}">
                <a16:creationId xmlns:a16="http://schemas.microsoft.com/office/drawing/2014/main" id="{C2D5ED33-6BF9-421B-830D-DCD32F3DCA05}"/>
              </a:ext>
            </a:extLst>
          </p:cNvPr>
          <p:cNvSpPr txBox="1"/>
          <p:nvPr/>
        </p:nvSpPr>
        <p:spPr>
          <a:xfrm>
            <a:off x="4398741" y="2665790"/>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5</a:t>
            </a:r>
          </a:p>
        </p:txBody>
      </p:sp>
      <p:sp>
        <p:nvSpPr>
          <p:cNvPr id="28" name="TextBox 27">
            <a:extLst>
              <a:ext uri="{FF2B5EF4-FFF2-40B4-BE49-F238E27FC236}">
                <a16:creationId xmlns:a16="http://schemas.microsoft.com/office/drawing/2014/main" id="{75B888D2-8D97-4527-9F32-6B573F822DE1}"/>
              </a:ext>
            </a:extLst>
          </p:cNvPr>
          <p:cNvSpPr txBox="1"/>
          <p:nvPr/>
        </p:nvSpPr>
        <p:spPr>
          <a:xfrm>
            <a:off x="6335036" y="2218684"/>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4</a:t>
            </a:r>
          </a:p>
        </p:txBody>
      </p:sp>
      <p:cxnSp>
        <p:nvCxnSpPr>
          <p:cNvPr id="29" name="Straight Arrow Connector 28">
            <a:extLst>
              <a:ext uri="{FF2B5EF4-FFF2-40B4-BE49-F238E27FC236}">
                <a16:creationId xmlns:a16="http://schemas.microsoft.com/office/drawing/2014/main" id="{440531E0-6B14-4563-B22E-6A3AB2FBA653}"/>
              </a:ext>
            </a:extLst>
          </p:cNvPr>
          <p:cNvCxnSpPr>
            <a:cxnSpLocks/>
          </p:cNvCxnSpPr>
          <p:nvPr/>
        </p:nvCxnSpPr>
        <p:spPr bwMode="auto">
          <a:xfrm flipH="1" flipV="1">
            <a:off x="7848600" y="2441340"/>
            <a:ext cx="1225392" cy="239008"/>
          </a:xfrm>
          <a:prstGeom prst="straightConnector1">
            <a:avLst/>
          </a:prstGeom>
          <a:solidFill>
            <a:schemeClr val="accent1"/>
          </a:solidFill>
          <a:ln w="38100" cap="flat" cmpd="sng" algn="ctr">
            <a:solidFill>
              <a:srgbClr val="FF0000"/>
            </a:solidFill>
            <a:prstDash val="solid"/>
            <a:round/>
            <a:headEnd type="none" w="med" len="med"/>
            <a:tailEnd type="triangle"/>
          </a:ln>
          <a:effectLst/>
        </p:spPr>
      </p:cxnSp>
      <p:sp>
        <p:nvSpPr>
          <p:cNvPr id="30" name="TextBox 29">
            <a:extLst>
              <a:ext uri="{FF2B5EF4-FFF2-40B4-BE49-F238E27FC236}">
                <a16:creationId xmlns:a16="http://schemas.microsoft.com/office/drawing/2014/main" id="{4B57BE29-6A68-4D67-BDA1-AC37C509E4A7}"/>
              </a:ext>
            </a:extLst>
          </p:cNvPr>
          <p:cNvSpPr txBox="1"/>
          <p:nvPr/>
        </p:nvSpPr>
        <p:spPr>
          <a:xfrm>
            <a:off x="9073992" y="2335269"/>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6</a:t>
            </a:r>
          </a:p>
        </p:txBody>
      </p:sp>
      <p:cxnSp>
        <p:nvCxnSpPr>
          <p:cNvPr id="31" name="Straight Arrow Connector 30">
            <a:extLst>
              <a:ext uri="{FF2B5EF4-FFF2-40B4-BE49-F238E27FC236}">
                <a16:creationId xmlns:a16="http://schemas.microsoft.com/office/drawing/2014/main" id="{3E1DE18A-09FF-4FB9-9540-139B7F9A258B}"/>
              </a:ext>
            </a:extLst>
          </p:cNvPr>
          <p:cNvCxnSpPr>
            <a:cxnSpLocks/>
          </p:cNvCxnSpPr>
          <p:nvPr/>
        </p:nvCxnSpPr>
        <p:spPr bwMode="auto">
          <a:xfrm flipV="1">
            <a:off x="9412547" y="2560844"/>
            <a:ext cx="126953" cy="104946"/>
          </a:xfrm>
          <a:prstGeom prst="straightConnector1">
            <a:avLst/>
          </a:prstGeom>
          <a:solidFill>
            <a:schemeClr val="accent1"/>
          </a:solidFill>
          <a:ln w="38100" cap="flat" cmpd="sng" algn="ctr">
            <a:solidFill>
              <a:srgbClr val="FF0000"/>
            </a:solidFill>
            <a:prstDash val="solid"/>
            <a:round/>
            <a:headEnd type="none" w="med" len="med"/>
            <a:tailEnd type="triangle"/>
          </a:ln>
          <a:effectLst/>
        </p:spPr>
      </p:cxnSp>
      <p:sp>
        <p:nvSpPr>
          <p:cNvPr id="32" name="TextBox 31">
            <a:extLst>
              <a:ext uri="{FF2B5EF4-FFF2-40B4-BE49-F238E27FC236}">
                <a16:creationId xmlns:a16="http://schemas.microsoft.com/office/drawing/2014/main" id="{34F1F2B7-D08A-4116-8525-EECCC47E4EEF}"/>
              </a:ext>
            </a:extLst>
          </p:cNvPr>
          <p:cNvSpPr txBox="1"/>
          <p:nvPr/>
        </p:nvSpPr>
        <p:spPr>
          <a:xfrm>
            <a:off x="9749632" y="1970008"/>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7</a:t>
            </a:r>
          </a:p>
        </p:txBody>
      </p:sp>
    </p:spTree>
    <p:extLst>
      <p:ext uri="{BB962C8B-B14F-4D97-AF65-F5344CB8AC3E}">
        <p14:creationId xmlns:p14="http://schemas.microsoft.com/office/powerpoint/2010/main" val="2707451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down)">
                                      <p:cBhvr>
                                        <p:cTn id="7" dur="500"/>
                                        <p:tgtEl>
                                          <p:spTgt spid="2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500"/>
                                        <p:tgtEl>
                                          <p:spTgt spid="10"/>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down)">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wipe(down)">
                                      <p:cBhvr>
                                        <p:cTn id="18" dur="500"/>
                                        <p:tgtEl>
                                          <p:spTgt spid="25"/>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down)">
                                      <p:cBhvr>
                                        <p:cTn id="21" dur="500"/>
                                        <p:tgtEl>
                                          <p:spTgt spid="12"/>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down)">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down)">
                                      <p:cBhvr>
                                        <p:cTn id="29" dur="500"/>
                                        <p:tgtEl>
                                          <p:spTgt spid="14"/>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ipe(down)">
                                      <p:cBhvr>
                                        <p:cTn id="32" dur="500"/>
                                        <p:tgtEl>
                                          <p:spTgt spid="15"/>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down)">
                                      <p:cBhvr>
                                        <p:cTn id="35" dur="500"/>
                                        <p:tgtEl>
                                          <p:spTgt spid="26"/>
                                        </p:tgtEl>
                                      </p:cBhvr>
                                    </p:animEffect>
                                  </p:childTnLst>
                                </p:cTn>
                              </p:par>
                              <p:par>
                                <p:cTn id="36" presetID="22" presetClass="entr" presetSubtype="4"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wipe(down)">
                                      <p:cBhvr>
                                        <p:cTn id="38" dur="500"/>
                                        <p:tgtEl>
                                          <p:spTgt spid="6"/>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down)">
                                      <p:cBhvr>
                                        <p:cTn id="43" dur="500"/>
                                        <p:tgtEl>
                                          <p:spTgt spid="16"/>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wipe(down)">
                                      <p:cBhvr>
                                        <p:cTn id="46" dur="500"/>
                                        <p:tgtEl>
                                          <p:spTgt spid="17"/>
                                        </p:tgtEl>
                                      </p:cBhvr>
                                    </p:animEffect>
                                  </p:childTnLst>
                                </p:cTn>
                              </p:par>
                              <p:par>
                                <p:cTn id="47" presetID="22" presetClass="entr" presetSubtype="4"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wipe(down)">
                                      <p:cBhvr>
                                        <p:cTn id="49" dur="500"/>
                                        <p:tgtEl>
                                          <p:spTgt spid="9"/>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wipe(down)">
                                      <p:cBhvr>
                                        <p:cTn id="52" dur="500"/>
                                        <p:tgtEl>
                                          <p:spTgt spid="28"/>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wipe(down)">
                                      <p:cBhvr>
                                        <p:cTn id="57" dur="500"/>
                                        <p:tgtEl>
                                          <p:spTgt spid="18"/>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down)">
                                      <p:cBhvr>
                                        <p:cTn id="60" dur="500"/>
                                        <p:tgtEl>
                                          <p:spTgt spid="19"/>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27"/>
                                        </p:tgtEl>
                                        <p:attrNameLst>
                                          <p:attrName>style.visibility</p:attrName>
                                        </p:attrNameLst>
                                      </p:cBhvr>
                                      <p:to>
                                        <p:strVal val="visible"/>
                                      </p:to>
                                    </p:set>
                                    <p:animEffect transition="in" filter="wipe(down)">
                                      <p:cBhvr>
                                        <p:cTn id="63" dur="500"/>
                                        <p:tgtEl>
                                          <p:spTgt spid="27"/>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4" fill="hold" grpId="0" nodeType="click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wipe(down)">
                                      <p:cBhvr>
                                        <p:cTn id="68" dur="500"/>
                                        <p:tgtEl>
                                          <p:spTgt spid="20"/>
                                        </p:tgtEl>
                                      </p:cBhvr>
                                    </p:animEffect>
                                  </p:childTnLst>
                                </p:cTn>
                              </p:par>
                              <p:par>
                                <p:cTn id="69" presetID="22" presetClass="entr" presetSubtype="4"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wipe(down)">
                                      <p:cBhvr>
                                        <p:cTn id="71" dur="500"/>
                                        <p:tgtEl>
                                          <p:spTgt spid="21"/>
                                        </p:tgtEl>
                                      </p:cBhvr>
                                    </p:animEffect>
                                  </p:childTnLst>
                                </p:cTn>
                              </p:par>
                              <p:par>
                                <p:cTn id="72" presetID="22" presetClass="entr" presetSubtype="4" fill="hold" nodeType="withEffect">
                                  <p:stCondLst>
                                    <p:cond delay="0"/>
                                  </p:stCondLst>
                                  <p:childTnLst>
                                    <p:set>
                                      <p:cBhvr>
                                        <p:cTn id="73" dur="1" fill="hold">
                                          <p:stCondLst>
                                            <p:cond delay="0"/>
                                          </p:stCondLst>
                                        </p:cTn>
                                        <p:tgtEl>
                                          <p:spTgt spid="29"/>
                                        </p:tgtEl>
                                        <p:attrNameLst>
                                          <p:attrName>style.visibility</p:attrName>
                                        </p:attrNameLst>
                                      </p:cBhvr>
                                      <p:to>
                                        <p:strVal val="visible"/>
                                      </p:to>
                                    </p:set>
                                    <p:animEffect transition="in" filter="wipe(down)">
                                      <p:cBhvr>
                                        <p:cTn id="74" dur="500"/>
                                        <p:tgtEl>
                                          <p:spTgt spid="29"/>
                                        </p:tgtEl>
                                      </p:cBhvr>
                                    </p:animEffect>
                                  </p:childTnLst>
                                </p:cTn>
                              </p:par>
                              <p:par>
                                <p:cTn id="75" presetID="22" presetClass="entr" presetSubtype="4" fill="hold" grpId="0" nodeType="withEffect">
                                  <p:stCondLst>
                                    <p:cond delay="0"/>
                                  </p:stCondLst>
                                  <p:childTnLst>
                                    <p:set>
                                      <p:cBhvr>
                                        <p:cTn id="76" dur="1" fill="hold">
                                          <p:stCondLst>
                                            <p:cond delay="0"/>
                                          </p:stCondLst>
                                        </p:cTn>
                                        <p:tgtEl>
                                          <p:spTgt spid="30"/>
                                        </p:tgtEl>
                                        <p:attrNameLst>
                                          <p:attrName>style.visibility</p:attrName>
                                        </p:attrNameLst>
                                      </p:cBhvr>
                                      <p:to>
                                        <p:strVal val="visible"/>
                                      </p:to>
                                    </p:set>
                                    <p:animEffect transition="in" filter="wipe(down)">
                                      <p:cBhvr>
                                        <p:cTn id="77" dur="500"/>
                                        <p:tgtEl>
                                          <p:spTgt spid="30"/>
                                        </p:tgtEl>
                                      </p:cBhvr>
                                    </p:animEffect>
                                  </p:childTnLst>
                                </p:cTn>
                              </p:par>
                              <p:par>
                                <p:cTn id="78" presetID="22" presetClass="entr" presetSubtype="4" fill="hold" nodeType="withEffect">
                                  <p:stCondLst>
                                    <p:cond delay="0"/>
                                  </p:stCondLst>
                                  <p:childTnLst>
                                    <p:set>
                                      <p:cBhvr>
                                        <p:cTn id="79" dur="1" fill="hold">
                                          <p:stCondLst>
                                            <p:cond delay="0"/>
                                          </p:stCondLst>
                                        </p:cTn>
                                        <p:tgtEl>
                                          <p:spTgt spid="31"/>
                                        </p:tgtEl>
                                        <p:attrNameLst>
                                          <p:attrName>style.visibility</p:attrName>
                                        </p:attrNameLst>
                                      </p:cBhvr>
                                      <p:to>
                                        <p:strVal val="visible"/>
                                      </p:to>
                                    </p:set>
                                    <p:animEffect transition="in" filter="wipe(down)">
                                      <p:cBhvr>
                                        <p:cTn id="80" dur="500"/>
                                        <p:tgtEl>
                                          <p:spTgt spid="31"/>
                                        </p:tgtEl>
                                      </p:cBhvr>
                                    </p:animEffect>
                                  </p:childTnLst>
                                </p:cTn>
                              </p:par>
                            </p:childTnLst>
                          </p:cTn>
                        </p:par>
                      </p:childTnLst>
                    </p:cTn>
                  </p:par>
                  <p:par>
                    <p:cTn id="81" fill="hold">
                      <p:stCondLst>
                        <p:cond delay="indefinite"/>
                      </p:stCondLst>
                      <p:childTnLst>
                        <p:par>
                          <p:cTn id="82" fill="hold">
                            <p:stCondLst>
                              <p:cond delay="0"/>
                            </p:stCondLst>
                            <p:childTnLst>
                              <p:par>
                                <p:cTn id="83" presetID="22" presetClass="entr" presetSubtype="4" fill="hold" grpId="0" nodeType="clickEffect">
                                  <p:stCondLst>
                                    <p:cond delay="0"/>
                                  </p:stCondLst>
                                  <p:childTnLst>
                                    <p:set>
                                      <p:cBhvr>
                                        <p:cTn id="84" dur="1" fill="hold">
                                          <p:stCondLst>
                                            <p:cond delay="0"/>
                                          </p:stCondLst>
                                        </p:cTn>
                                        <p:tgtEl>
                                          <p:spTgt spid="22"/>
                                        </p:tgtEl>
                                        <p:attrNameLst>
                                          <p:attrName>style.visibility</p:attrName>
                                        </p:attrNameLst>
                                      </p:cBhvr>
                                      <p:to>
                                        <p:strVal val="visible"/>
                                      </p:to>
                                    </p:set>
                                    <p:animEffect transition="in" filter="wipe(down)">
                                      <p:cBhvr>
                                        <p:cTn id="85" dur="500"/>
                                        <p:tgtEl>
                                          <p:spTgt spid="22"/>
                                        </p:tgtEl>
                                      </p:cBhvr>
                                    </p:animEffect>
                                  </p:childTnLst>
                                </p:cTn>
                              </p:par>
                              <p:par>
                                <p:cTn id="86" presetID="22" presetClass="entr" presetSubtype="4" fill="hold" grpId="0" nodeType="withEffect">
                                  <p:stCondLst>
                                    <p:cond delay="0"/>
                                  </p:stCondLst>
                                  <p:childTnLst>
                                    <p:set>
                                      <p:cBhvr>
                                        <p:cTn id="87" dur="1" fill="hold">
                                          <p:stCondLst>
                                            <p:cond delay="0"/>
                                          </p:stCondLst>
                                        </p:cTn>
                                        <p:tgtEl>
                                          <p:spTgt spid="23"/>
                                        </p:tgtEl>
                                        <p:attrNameLst>
                                          <p:attrName>style.visibility</p:attrName>
                                        </p:attrNameLst>
                                      </p:cBhvr>
                                      <p:to>
                                        <p:strVal val="visible"/>
                                      </p:to>
                                    </p:set>
                                    <p:animEffect transition="in" filter="wipe(down)">
                                      <p:cBhvr>
                                        <p:cTn id="88" dur="500"/>
                                        <p:tgtEl>
                                          <p:spTgt spid="23"/>
                                        </p:tgtEl>
                                      </p:cBhvr>
                                    </p:animEffect>
                                  </p:childTnLst>
                                </p:cTn>
                              </p:par>
                              <p:par>
                                <p:cTn id="89" presetID="22" presetClass="entr" presetSubtype="4"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wipe(down)">
                                      <p:cBhvr>
                                        <p:cTn id="9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animBg="1"/>
      <p:bldP spid="13" grpId="0"/>
      <p:bldP spid="14" grpId="0" animBg="1"/>
      <p:bldP spid="15" grpId="0"/>
      <p:bldP spid="16" grpId="0" animBg="1"/>
      <p:bldP spid="17" grpId="0"/>
      <p:bldP spid="18" grpId="0" animBg="1"/>
      <p:bldP spid="19" grpId="0"/>
      <p:bldP spid="20" grpId="0" animBg="1"/>
      <p:bldP spid="21" grpId="0"/>
      <p:bldP spid="22" grpId="0" animBg="1"/>
      <p:bldP spid="23" grpId="0"/>
      <p:bldP spid="24" grpId="0" animBg="1"/>
      <p:bldP spid="25" grpId="0" animBg="1"/>
      <p:bldP spid="26" grpId="0" animBg="1"/>
      <p:bldP spid="27" grpId="0" animBg="1"/>
      <p:bldP spid="28" grpId="0" animBg="1"/>
      <p:bldP spid="30" grpId="0" animBg="1"/>
      <p:bldP spid="32"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Radio Communication and Procedures</a:t>
            </a:r>
          </a:p>
        </p:txBody>
      </p:sp>
    </p:spTree>
    <p:extLst>
      <p:ext uri="{BB962C8B-B14F-4D97-AF65-F5344CB8AC3E}">
        <p14:creationId xmlns:p14="http://schemas.microsoft.com/office/powerpoint/2010/main" val="416095203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Radio Communication the Basics</a:t>
            </a:r>
          </a:p>
        </p:txBody>
      </p:sp>
      <p:sp>
        <p:nvSpPr>
          <p:cNvPr id="3" name="Rectangle 2">
            <a:extLst>
              <a:ext uri="{FF2B5EF4-FFF2-40B4-BE49-F238E27FC236}">
                <a16:creationId xmlns:a16="http://schemas.microsoft.com/office/drawing/2014/main" id="{5BF9A86F-E27A-4D79-BE1B-DD5DB96A961C}"/>
              </a:ext>
            </a:extLst>
          </p:cNvPr>
          <p:cNvSpPr/>
          <p:nvPr/>
        </p:nvSpPr>
        <p:spPr>
          <a:xfrm>
            <a:off x="203200" y="1318106"/>
            <a:ext cx="8653417" cy="5724644"/>
          </a:xfrm>
          <a:prstGeom prst="rect">
            <a:avLst/>
          </a:prstGeom>
        </p:spPr>
        <p:txBody>
          <a:bodyPr wrap="square">
            <a:spAutoFit/>
          </a:bodyPr>
          <a:lstStyle/>
          <a:p>
            <a:pPr marL="285750" indent="-285750">
              <a:spcBef>
                <a:spcPts val="0"/>
              </a:spcBef>
              <a:buFont typeface="Arial" panose="020B0604020202020204" pitchFamily="34" charset="0"/>
              <a:buChar char="•"/>
            </a:pPr>
            <a:r>
              <a:rPr lang="en-US" dirty="0">
                <a:latin typeface="Arial Rounded MT Bold" pitchFamily="34" charset="0"/>
              </a:rPr>
              <a:t>Always use standard FAA ATCT phraseology</a:t>
            </a:r>
          </a:p>
          <a:p>
            <a:pPr marL="285750" indent="-285750">
              <a:spcBef>
                <a:spcPts val="600"/>
              </a:spcBef>
              <a:buFont typeface="Arial" panose="020B0604020202020204" pitchFamily="34" charset="0"/>
              <a:buChar char="•"/>
            </a:pPr>
            <a:r>
              <a:rPr lang="en-US" dirty="0">
                <a:latin typeface="Arial Rounded MT Bold" pitchFamily="34" charset="0"/>
              </a:rPr>
              <a:t>Know what you are going to say before you say it</a:t>
            </a:r>
          </a:p>
          <a:p>
            <a:pPr marL="285750" indent="-285750">
              <a:spcBef>
                <a:spcPts val="600"/>
              </a:spcBef>
              <a:buFont typeface="Arial" panose="020B0604020202020204" pitchFamily="34" charset="0"/>
              <a:buChar char="•"/>
            </a:pPr>
            <a:r>
              <a:rPr lang="en-US" dirty="0">
                <a:latin typeface="Arial Rounded MT Bold" pitchFamily="34" charset="0"/>
              </a:rPr>
              <a:t>Listen to radio traffic before transmitting.</a:t>
            </a:r>
          </a:p>
          <a:p>
            <a:pPr marL="285750" indent="-285750">
              <a:spcBef>
                <a:spcPts val="600"/>
              </a:spcBef>
              <a:buFont typeface="Arial" panose="020B0604020202020204" pitchFamily="34" charset="0"/>
              <a:buChar char="•"/>
            </a:pPr>
            <a:r>
              <a:rPr lang="en-US" dirty="0">
                <a:latin typeface="Arial Rounded MT Bold" pitchFamily="34" charset="0"/>
              </a:rPr>
              <a:t>Do not interrupt other radio transmissions</a:t>
            </a:r>
          </a:p>
          <a:p>
            <a:pPr marL="285750" indent="-285750">
              <a:spcBef>
                <a:spcPts val="600"/>
              </a:spcBef>
              <a:buFont typeface="Arial" panose="020B0604020202020204" pitchFamily="34" charset="0"/>
              <a:buChar char="•"/>
            </a:pPr>
            <a:r>
              <a:rPr lang="en-US" dirty="0">
                <a:latin typeface="Arial Rounded MT Bold" pitchFamily="34" charset="0"/>
              </a:rPr>
              <a:t>Listen closely to all instructions</a:t>
            </a:r>
          </a:p>
          <a:p>
            <a:pPr marL="285750" indent="-285750">
              <a:spcBef>
                <a:spcPts val="600"/>
              </a:spcBef>
              <a:buFont typeface="Arial" panose="020B0604020202020204" pitchFamily="34" charset="0"/>
              <a:buChar char="•"/>
            </a:pPr>
            <a:r>
              <a:rPr lang="en-US" dirty="0">
                <a:latin typeface="Arial Rounded MT Bold" pitchFamily="34" charset="0"/>
              </a:rPr>
              <a:t>Never make assumptions.  If you are not sure of your instructions, then ask ATCT to say it again</a:t>
            </a:r>
          </a:p>
          <a:p>
            <a:pPr marL="285750" indent="-285750">
              <a:spcBef>
                <a:spcPts val="600"/>
              </a:spcBef>
              <a:buFont typeface="Arial" panose="020B0604020202020204" pitchFamily="34" charset="0"/>
              <a:buChar char="•"/>
            </a:pPr>
            <a:r>
              <a:rPr lang="en-US" dirty="0">
                <a:latin typeface="Arial Rounded MT Bold" pitchFamily="34" charset="0"/>
              </a:rPr>
              <a:t>Read back all instructions, especially Hold Short instructions and other runway instructions</a:t>
            </a:r>
            <a:endParaRPr lang="en-US" dirty="0"/>
          </a:p>
          <a:p>
            <a:pPr marL="285750" indent="-285750">
              <a:spcBef>
                <a:spcPts val="600"/>
              </a:spcBef>
              <a:buFont typeface="Arial" panose="020B0604020202020204" pitchFamily="34" charset="0"/>
              <a:buChar char="•"/>
            </a:pPr>
            <a:r>
              <a:rPr lang="en-US" dirty="0">
                <a:latin typeface="Arial Rounded MT Bold" pitchFamily="34" charset="0"/>
              </a:rPr>
              <a:t>Always monitor ground control while in the movement area</a:t>
            </a:r>
          </a:p>
          <a:p>
            <a:pPr marL="285750" indent="-285750">
              <a:spcBef>
                <a:spcPts val="600"/>
              </a:spcBef>
              <a:buFont typeface="Arial" panose="020B0604020202020204" pitchFamily="34" charset="0"/>
              <a:buChar char="•"/>
            </a:pPr>
            <a:r>
              <a:rPr lang="en-US" dirty="0">
                <a:latin typeface="Arial Rounded MT Bold" pitchFamily="34" charset="0"/>
              </a:rPr>
              <a:t>Make sure equipment is working properly before entering the movement area</a:t>
            </a:r>
          </a:p>
          <a:p>
            <a:pPr marL="285750" indent="-285750">
              <a:spcBef>
                <a:spcPts val="600"/>
              </a:spcBef>
              <a:buFont typeface="Arial" panose="020B0604020202020204" pitchFamily="34" charset="0"/>
              <a:buChar char="•"/>
            </a:pPr>
            <a:r>
              <a:rPr lang="en-US" dirty="0">
                <a:latin typeface="Arial Rounded MT Bold" pitchFamily="34" charset="0"/>
              </a:rPr>
              <a:t>IMPORTANT:  if you need permission to enter or drive on the movement area, do </a:t>
            </a:r>
            <a:r>
              <a:rPr lang="en-US" u="sng" dirty="0">
                <a:latin typeface="Arial Rounded MT Bold" pitchFamily="34" charset="0"/>
              </a:rPr>
              <a:t>not</a:t>
            </a:r>
            <a:r>
              <a:rPr lang="en-US" dirty="0">
                <a:latin typeface="Arial Rounded MT Bold" pitchFamily="34" charset="0"/>
              </a:rPr>
              <a:t> proceed without ATCT instructions.  </a:t>
            </a:r>
          </a:p>
          <a:p>
            <a:pPr marL="285750" indent="-285750">
              <a:spcBef>
                <a:spcPts val="600"/>
              </a:spcBef>
              <a:buFont typeface="Arial" panose="020B0604020202020204" pitchFamily="34" charset="0"/>
              <a:buChar char="•"/>
            </a:pPr>
            <a:r>
              <a:rPr lang="en-US" dirty="0">
                <a:latin typeface="Arial Rounded MT Bold" pitchFamily="34" charset="0"/>
              </a:rPr>
              <a:t>If you cannot contact a controller after repeated attempts:</a:t>
            </a:r>
          </a:p>
          <a:p>
            <a:pPr marL="742950" lvl="1" indent="-285750">
              <a:spcBef>
                <a:spcPts val="600"/>
              </a:spcBef>
              <a:buFont typeface="Arial" panose="020B0604020202020204" pitchFamily="34" charset="0"/>
              <a:buChar char="•"/>
            </a:pPr>
            <a:r>
              <a:rPr lang="en-US" u="sng" dirty="0">
                <a:latin typeface="Arial Rounded MT Bold" pitchFamily="34" charset="0"/>
              </a:rPr>
              <a:t>Lack of response from ATCT does not imply permission to proceed.</a:t>
            </a:r>
          </a:p>
          <a:p>
            <a:pPr marL="285750" indent="-285750">
              <a:spcBef>
                <a:spcPts val="600"/>
              </a:spcBef>
              <a:buFont typeface="Arial" panose="020B0604020202020204" pitchFamily="34" charset="0"/>
              <a:buChar char="•"/>
            </a:pPr>
            <a:endParaRPr lang="en-US" dirty="0">
              <a:latin typeface="Arial Rounded MT Bold" pitchFamily="34" charset="0"/>
            </a:endParaRPr>
          </a:p>
        </p:txBody>
      </p:sp>
    </p:spTree>
    <p:extLst>
      <p:ext uri="{BB962C8B-B14F-4D97-AF65-F5344CB8AC3E}">
        <p14:creationId xmlns:p14="http://schemas.microsoft.com/office/powerpoint/2010/main" val="85937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7" end="7"/>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8" end="8"/>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10" end="10"/>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Radio Communication the Basics</a:t>
            </a:r>
          </a:p>
        </p:txBody>
      </p:sp>
      <p:sp>
        <p:nvSpPr>
          <p:cNvPr id="2" name="Rectangle 1">
            <a:extLst>
              <a:ext uri="{FF2B5EF4-FFF2-40B4-BE49-F238E27FC236}">
                <a16:creationId xmlns:a16="http://schemas.microsoft.com/office/drawing/2014/main" id="{2FF7744C-E618-4AF8-BBEE-ED0ED686B304}"/>
              </a:ext>
            </a:extLst>
          </p:cNvPr>
          <p:cNvSpPr/>
          <p:nvPr/>
        </p:nvSpPr>
        <p:spPr>
          <a:xfrm>
            <a:off x="203200" y="1419810"/>
            <a:ext cx="9318171" cy="3354765"/>
          </a:xfrm>
          <a:prstGeom prst="rect">
            <a:avLst/>
          </a:prstGeom>
        </p:spPr>
        <p:txBody>
          <a:bodyPr wrap="square">
            <a:spAutoFit/>
          </a:bodyPr>
          <a:lstStyle/>
          <a:p>
            <a:pPr marL="285750" indent="-285750">
              <a:spcBef>
                <a:spcPts val="0"/>
              </a:spcBef>
              <a:spcAft>
                <a:spcPts val="600"/>
              </a:spcAft>
              <a:buFont typeface="Arial" panose="020B0604020202020204" pitchFamily="34" charset="0"/>
              <a:buChar char="•"/>
            </a:pPr>
            <a:r>
              <a:rPr lang="en-US" dirty="0">
                <a:latin typeface="Arial Rounded MT Bold" pitchFamily="34" charset="0"/>
              </a:rPr>
              <a:t>How can listening to the aviation (“FAA”) radio help me?</a:t>
            </a:r>
          </a:p>
          <a:p>
            <a:pPr>
              <a:spcBef>
                <a:spcPts val="0"/>
              </a:spcBef>
              <a:spcAft>
                <a:spcPts val="600"/>
              </a:spcAft>
            </a:pPr>
            <a:r>
              <a:rPr lang="en-US" sz="2800" dirty="0">
                <a:solidFill>
                  <a:srgbClr val="FF0000"/>
                </a:solidFill>
                <a:latin typeface="Arial Rounded MT Bold" pitchFamily="34" charset="0"/>
              </a:rPr>
              <a:t>	SITUATIONAL AWARENESS</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Let's you hear where aircraft are and where they’re going.</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Helps you form a “mental map” of what’s going on.</a:t>
            </a:r>
          </a:p>
          <a:p>
            <a:pPr marL="285750" indent="-285750">
              <a:spcBef>
                <a:spcPts val="0"/>
              </a:spcBef>
              <a:spcAft>
                <a:spcPts val="600"/>
              </a:spcAft>
              <a:buFont typeface="Arial" panose="020B0604020202020204" pitchFamily="34" charset="0"/>
              <a:buChar char="•"/>
            </a:pPr>
            <a:r>
              <a:rPr lang="en-US" dirty="0">
                <a:latin typeface="Arial Rounded MT Bold" pitchFamily="34" charset="0"/>
              </a:rPr>
              <a:t>What am I listening for?</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Pilots/ vehicle operators giving their location and requesting instructions to go somewhere.</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Controllers telling pilots/vehicle operators what route or routes to take.</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Potential conflicts between you and aircraft/vehicles.</a:t>
            </a:r>
          </a:p>
        </p:txBody>
      </p:sp>
    </p:spTree>
    <p:extLst>
      <p:ext uri="{BB962C8B-B14F-4D97-AF65-F5344CB8AC3E}">
        <p14:creationId xmlns:p14="http://schemas.microsoft.com/office/powerpoint/2010/main" val="114209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FAA Phraseology</a:t>
            </a:r>
          </a:p>
        </p:txBody>
      </p:sp>
      <p:sp>
        <p:nvSpPr>
          <p:cNvPr id="3" name="Rectangle 2">
            <a:extLst>
              <a:ext uri="{FF2B5EF4-FFF2-40B4-BE49-F238E27FC236}">
                <a16:creationId xmlns:a16="http://schemas.microsoft.com/office/drawing/2014/main" id="{6A98B887-252F-4011-B7CE-09B3E29AA46A}"/>
              </a:ext>
            </a:extLst>
          </p:cNvPr>
          <p:cNvSpPr/>
          <p:nvPr/>
        </p:nvSpPr>
        <p:spPr>
          <a:xfrm>
            <a:off x="203200" y="1408499"/>
            <a:ext cx="7172960" cy="3862596"/>
          </a:xfrm>
          <a:prstGeom prst="rect">
            <a:avLst/>
          </a:prstGeom>
        </p:spPr>
        <p:txBody>
          <a:bodyPr wrap="square">
            <a:spAutoFit/>
          </a:bodyPr>
          <a:lstStyle/>
          <a:p>
            <a:pPr marL="285750" indent="-285750">
              <a:buFont typeface="Arial" panose="020B0604020202020204" pitchFamily="34" charset="0"/>
              <a:buChar char="•"/>
            </a:pPr>
            <a:r>
              <a:rPr lang="en-US" b="1" u="sng" dirty="0"/>
              <a:t>Roger</a:t>
            </a:r>
            <a:r>
              <a:rPr lang="en-US" b="1" dirty="0"/>
              <a:t> </a:t>
            </a:r>
            <a:r>
              <a:rPr lang="en-US" dirty="0"/>
              <a:t>– I have received all of your transmission. 			    </a:t>
            </a:r>
            <a:r>
              <a:rPr lang="en-US" dirty="0">
                <a:solidFill>
                  <a:srgbClr val="FF0000"/>
                </a:solidFill>
              </a:rPr>
              <a:t>Not to be used to answer “Yes” to a question.</a:t>
            </a:r>
          </a:p>
          <a:p>
            <a:pPr marL="285750" indent="-285750">
              <a:spcBef>
                <a:spcPts val="600"/>
              </a:spcBef>
              <a:buFont typeface="Arial" panose="020B0604020202020204" pitchFamily="34" charset="0"/>
              <a:buChar char="•"/>
            </a:pPr>
            <a:r>
              <a:rPr lang="en-US" b="1" u="sng" dirty="0"/>
              <a:t>Wilco</a:t>
            </a:r>
            <a:r>
              <a:rPr lang="en-US" dirty="0"/>
              <a:t> – I have received your transmission and I will comply.</a:t>
            </a:r>
          </a:p>
          <a:p>
            <a:pPr marL="285750" indent="-285750">
              <a:spcBef>
                <a:spcPts val="1200"/>
              </a:spcBef>
              <a:buFont typeface="Arial" panose="020B0604020202020204" pitchFamily="34" charset="0"/>
              <a:buChar char="•"/>
            </a:pPr>
            <a:r>
              <a:rPr lang="en-US" b="1" u="sng" dirty="0"/>
              <a:t>Affirmative</a:t>
            </a:r>
            <a:r>
              <a:rPr lang="en-US" dirty="0"/>
              <a:t> – Yes</a:t>
            </a:r>
          </a:p>
          <a:p>
            <a:pPr marL="285750" indent="-285750">
              <a:spcBef>
                <a:spcPts val="1200"/>
              </a:spcBef>
              <a:buFont typeface="Arial" panose="020B0604020202020204" pitchFamily="34" charset="0"/>
              <a:buChar char="•"/>
            </a:pPr>
            <a:r>
              <a:rPr lang="en-US" b="1" u="sng" dirty="0"/>
              <a:t>Negative</a:t>
            </a:r>
            <a:r>
              <a:rPr lang="en-US" dirty="0"/>
              <a:t> – No</a:t>
            </a:r>
          </a:p>
          <a:p>
            <a:pPr marL="285750" indent="-285750">
              <a:spcBef>
                <a:spcPts val="1200"/>
              </a:spcBef>
              <a:buFont typeface="Arial" panose="020B0604020202020204" pitchFamily="34" charset="0"/>
              <a:buChar char="•"/>
            </a:pPr>
            <a:r>
              <a:rPr lang="en-US" b="1" u="sng" dirty="0"/>
              <a:t>Acknowledge</a:t>
            </a:r>
            <a:r>
              <a:rPr lang="en-US" dirty="0"/>
              <a:t> – Confirm that you have received my message.</a:t>
            </a:r>
          </a:p>
          <a:p>
            <a:pPr marL="285750" indent="-285750">
              <a:spcBef>
                <a:spcPts val="1200"/>
              </a:spcBef>
              <a:buFont typeface="Arial" panose="020B0604020202020204" pitchFamily="34" charset="0"/>
              <a:buChar char="•"/>
            </a:pPr>
            <a:r>
              <a:rPr lang="en-US" b="1" u="sng" dirty="0"/>
              <a:t>Read back</a:t>
            </a:r>
            <a:r>
              <a:rPr lang="en-US" dirty="0"/>
              <a:t> – Repeat message.</a:t>
            </a:r>
          </a:p>
          <a:p>
            <a:pPr marL="285750" indent="-285750">
              <a:spcBef>
                <a:spcPts val="1200"/>
              </a:spcBef>
              <a:buFont typeface="Arial" panose="020B0604020202020204" pitchFamily="34" charset="0"/>
              <a:buChar char="•"/>
            </a:pPr>
            <a:r>
              <a:rPr lang="en-US" b="1" u="sng" dirty="0"/>
              <a:t>Say Again</a:t>
            </a:r>
            <a:r>
              <a:rPr lang="en-US" dirty="0"/>
              <a:t> – Request a repeat of instructions.</a:t>
            </a:r>
          </a:p>
          <a:p>
            <a:pPr marL="285750" indent="-285750">
              <a:spcBef>
                <a:spcPts val="1200"/>
              </a:spcBef>
              <a:buFont typeface="Arial" panose="020B0604020202020204" pitchFamily="34" charset="0"/>
              <a:buChar char="•"/>
            </a:pPr>
            <a:r>
              <a:rPr lang="en-US" b="1" u="sng" dirty="0"/>
              <a:t>Stand By</a:t>
            </a:r>
            <a:r>
              <a:rPr lang="en-US" b="1" dirty="0"/>
              <a:t> –</a:t>
            </a:r>
            <a:r>
              <a:rPr lang="en-US" dirty="0"/>
              <a:t> Wait, controller is busy with other tasks. May require waiting several minutes.</a:t>
            </a:r>
          </a:p>
        </p:txBody>
      </p:sp>
    </p:spTree>
    <p:extLst>
      <p:ext uri="{BB962C8B-B14F-4D97-AF65-F5344CB8AC3E}">
        <p14:creationId xmlns:p14="http://schemas.microsoft.com/office/powerpoint/2010/main" val="398256783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FAA Phraseology</a:t>
            </a:r>
          </a:p>
        </p:txBody>
      </p:sp>
      <p:sp>
        <p:nvSpPr>
          <p:cNvPr id="2" name="Rectangle 1">
            <a:extLst>
              <a:ext uri="{FF2B5EF4-FFF2-40B4-BE49-F238E27FC236}">
                <a16:creationId xmlns:a16="http://schemas.microsoft.com/office/drawing/2014/main" id="{D408FACE-7844-4CF6-866A-1E44DAE8A88A}"/>
              </a:ext>
            </a:extLst>
          </p:cNvPr>
          <p:cNvSpPr/>
          <p:nvPr/>
        </p:nvSpPr>
        <p:spPr>
          <a:xfrm>
            <a:off x="203199" y="1467798"/>
            <a:ext cx="7181669" cy="3899529"/>
          </a:xfrm>
          <a:prstGeom prst="rect">
            <a:avLst/>
          </a:prstGeom>
        </p:spPr>
        <p:txBody>
          <a:bodyPr wrap="square">
            <a:spAutoFit/>
          </a:bodyPr>
          <a:lstStyle/>
          <a:p>
            <a:pPr marL="285750" indent="-285750">
              <a:buFont typeface="Arial" panose="020B0604020202020204" pitchFamily="34" charset="0"/>
              <a:buChar char="•"/>
              <a:defRPr/>
            </a:pPr>
            <a:r>
              <a:rPr lang="en-US" b="1" u="sng" dirty="0"/>
              <a:t>Go Ahead</a:t>
            </a:r>
            <a:r>
              <a:rPr lang="en-US" dirty="0"/>
              <a:t> – State your request.</a:t>
            </a:r>
          </a:p>
          <a:p>
            <a:pPr marL="285750" indent="-285750">
              <a:spcBef>
                <a:spcPts val="1200"/>
              </a:spcBef>
              <a:buFont typeface="Arial" panose="020B0604020202020204" pitchFamily="34" charset="0"/>
              <a:buChar char="•"/>
              <a:defRPr/>
            </a:pPr>
            <a:r>
              <a:rPr lang="en-US" b="1" u="sng" dirty="0"/>
              <a:t>Proceed</a:t>
            </a:r>
            <a:r>
              <a:rPr lang="en-US" dirty="0"/>
              <a:t> – Authorization to begin/continue driving</a:t>
            </a:r>
          </a:p>
          <a:p>
            <a:pPr marL="285750" indent="-285750">
              <a:lnSpc>
                <a:spcPct val="90000"/>
              </a:lnSpc>
              <a:spcBef>
                <a:spcPts val="1200"/>
              </a:spcBef>
              <a:buFont typeface="Arial" panose="020B0604020202020204" pitchFamily="34" charset="0"/>
              <a:buChar char="•"/>
              <a:defRPr/>
            </a:pPr>
            <a:r>
              <a:rPr lang="en-US" b="1" u="sng" dirty="0"/>
              <a:t>Advise intentions</a:t>
            </a:r>
            <a:r>
              <a:rPr lang="en-US" dirty="0"/>
              <a:t> – What do you plan to do.</a:t>
            </a:r>
            <a:endParaRPr lang="en-US" b="1" u="sng" dirty="0"/>
          </a:p>
          <a:p>
            <a:pPr marL="285750" indent="-285750">
              <a:lnSpc>
                <a:spcPct val="90000"/>
              </a:lnSpc>
              <a:spcBef>
                <a:spcPts val="1200"/>
              </a:spcBef>
              <a:buFont typeface="Arial" panose="020B0604020202020204" pitchFamily="34" charset="0"/>
              <a:buChar char="•"/>
              <a:defRPr/>
            </a:pPr>
            <a:r>
              <a:rPr lang="en-US" b="1" u="sng" dirty="0"/>
              <a:t>Without Delay</a:t>
            </a:r>
            <a:r>
              <a:rPr lang="en-US" b="1" dirty="0"/>
              <a:t> </a:t>
            </a:r>
            <a:r>
              <a:rPr lang="en-US" dirty="0"/>
              <a:t>– Proceed with approved instructions immediately.</a:t>
            </a:r>
            <a:endParaRPr lang="en-US" i="1" dirty="0"/>
          </a:p>
          <a:p>
            <a:pPr marL="285750" indent="-285750">
              <a:lnSpc>
                <a:spcPct val="90000"/>
              </a:lnSpc>
              <a:spcBef>
                <a:spcPts val="1200"/>
              </a:spcBef>
              <a:buFont typeface="Arial" panose="020B0604020202020204" pitchFamily="34" charset="0"/>
              <a:buChar char="•"/>
              <a:defRPr/>
            </a:pPr>
            <a:r>
              <a:rPr lang="en-US" b="1" u="sng" dirty="0"/>
              <a:t>Expedite</a:t>
            </a:r>
            <a:r>
              <a:rPr lang="en-US" dirty="0"/>
              <a:t> – Comply promptly with instruction. </a:t>
            </a:r>
          </a:p>
          <a:p>
            <a:pPr marL="285750" indent="-285750">
              <a:lnSpc>
                <a:spcPct val="90000"/>
              </a:lnSpc>
              <a:spcBef>
                <a:spcPts val="1200"/>
              </a:spcBef>
              <a:buFont typeface="Arial" panose="020B0604020202020204" pitchFamily="34" charset="0"/>
              <a:buChar char="•"/>
              <a:defRPr/>
            </a:pPr>
            <a:r>
              <a:rPr lang="en-US" b="1" u="sng" dirty="0"/>
              <a:t>Immediately</a:t>
            </a:r>
            <a:r>
              <a:rPr lang="en-US" dirty="0"/>
              <a:t> – NOW!</a:t>
            </a:r>
            <a:endParaRPr lang="en-US" b="1" u="sng" dirty="0"/>
          </a:p>
          <a:p>
            <a:pPr marL="285750" indent="-285750">
              <a:spcBef>
                <a:spcPts val="1200"/>
              </a:spcBef>
              <a:buFont typeface="Arial" panose="020B0604020202020204" pitchFamily="34" charset="0"/>
              <a:buChar char="•"/>
              <a:defRPr/>
            </a:pPr>
            <a:r>
              <a:rPr lang="en-US" b="1" u="sng" dirty="0"/>
              <a:t>Unable</a:t>
            </a:r>
            <a:r>
              <a:rPr lang="en-US" b="1" dirty="0"/>
              <a:t> </a:t>
            </a:r>
            <a:r>
              <a:rPr lang="en-US" dirty="0"/>
              <a:t>–</a:t>
            </a:r>
            <a:r>
              <a:rPr lang="en-US" b="1" dirty="0"/>
              <a:t> </a:t>
            </a:r>
            <a:r>
              <a:rPr lang="en-US" dirty="0"/>
              <a:t>Indicates inability to comply.</a:t>
            </a:r>
          </a:p>
          <a:p>
            <a:pPr marL="285750" indent="-285750">
              <a:lnSpc>
                <a:spcPct val="90000"/>
              </a:lnSpc>
              <a:spcBef>
                <a:spcPts val="1200"/>
              </a:spcBef>
              <a:buFont typeface="Arial" panose="020B0604020202020204" pitchFamily="34" charset="0"/>
              <a:buChar char="•"/>
              <a:defRPr/>
            </a:pPr>
            <a:r>
              <a:rPr lang="en-US" b="1" u="sng" dirty="0"/>
              <a:t>Hold</a:t>
            </a:r>
            <a:r>
              <a:rPr lang="en-US" b="1" dirty="0"/>
              <a:t> </a:t>
            </a:r>
            <a:r>
              <a:rPr lang="en-US" dirty="0"/>
              <a:t>–</a:t>
            </a:r>
            <a:r>
              <a:rPr lang="en-US" b="1" dirty="0"/>
              <a:t> </a:t>
            </a:r>
            <a:r>
              <a:rPr lang="en-US" dirty="0"/>
              <a:t>Stay in place, do not move.</a:t>
            </a:r>
          </a:p>
          <a:p>
            <a:pPr marL="285750" indent="-285750">
              <a:lnSpc>
                <a:spcPct val="90000"/>
              </a:lnSpc>
              <a:spcBef>
                <a:spcPts val="1200"/>
              </a:spcBef>
              <a:buFont typeface="Arial" panose="020B0604020202020204" pitchFamily="34" charset="0"/>
              <a:buChar char="•"/>
              <a:defRPr/>
            </a:pPr>
            <a:r>
              <a:rPr lang="en-US" b="1" u="sng" dirty="0"/>
              <a:t>Hold Short</a:t>
            </a:r>
            <a:r>
              <a:rPr lang="en-US" dirty="0"/>
              <a:t> – Hold short of a specific point as instructed by the controller. Often at Runway/Taxiway intersections</a:t>
            </a:r>
          </a:p>
        </p:txBody>
      </p:sp>
    </p:spTree>
    <p:extLst>
      <p:ext uri="{BB962C8B-B14F-4D97-AF65-F5344CB8AC3E}">
        <p14:creationId xmlns:p14="http://schemas.microsoft.com/office/powerpoint/2010/main" val="147328490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Phonetics</a:t>
            </a:r>
          </a:p>
        </p:txBody>
      </p:sp>
      <p:sp>
        <p:nvSpPr>
          <p:cNvPr id="7" name="Rectangle 5">
            <a:extLst>
              <a:ext uri="{FF2B5EF4-FFF2-40B4-BE49-F238E27FC236}">
                <a16:creationId xmlns:a16="http://schemas.microsoft.com/office/drawing/2014/main" id="{B9FA22C1-0995-4F49-B149-F262C5B76049}"/>
              </a:ext>
            </a:extLst>
          </p:cNvPr>
          <p:cNvSpPr>
            <a:spLocks noChangeArrowheads="1"/>
          </p:cNvSpPr>
          <p:nvPr/>
        </p:nvSpPr>
        <p:spPr bwMode="auto">
          <a:xfrm>
            <a:off x="3365499" y="2116183"/>
            <a:ext cx="4038600" cy="4191000"/>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US" altLang="en-US" sz="2400"/>
          </a:p>
        </p:txBody>
      </p:sp>
      <p:sp>
        <p:nvSpPr>
          <p:cNvPr id="8" name="Rectangle 3">
            <a:extLst>
              <a:ext uri="{FF2B5EF4-FFF2-40B4-BE49-F238E27FC236}">
                <a16:creationId xmlns:a16="http://schemas.microsoft.com/office/drawing/2014/main" id="{6BA3206B-D22D-42D7-A68A-485EA12A6B57}"/>
              </a:ext>
            </a:extLst>
          </p:cNvPr>
          <p:cNvSpPr>
            <a:spLocks noGrp="1" noChangeArrowheads="1"/>
          </p:cNvSpPr>
          <p:nvPr>
            <p:ph sz="half" idx="1"/>
          </p:nvPr>
        </p:nvSpPr>
        <p:spPr>
          <a:xfrm>
            <a:off x="3481070" y="2253343"/>
            <a:ext cx="1600200" cy="4191000"/>
          </a:xfrm>
        </p:spPr>
        <p:txBody>
          <a:bodyPr/>
          <a:lstStyle/>
          <a:p>
            <a:pPr>
              <a:spcBef>
                <a:spcPct val="0"/>
              </a:spcBef>
              <a:buFontTx/>
              <a:buNone/>
            </a:pPr>
            <a:r>
              <a:rPr lang="en-US" altLang="en-US" sz="2000" dirty="0"/>
              <a:t>A - Alpha</a:t>
            </a:r>
          </a:p>
          <a:p>
            <a:pPr>
              <a:spcBef>
                <a:spcPct val="0"/>
              </a:spcBef>
              <a:buFontTx/>
              <a:buNone/>
            </a:pPr>
            <a:r>
              <a:rPr lang="en-US" altLang="en-US" sz="2000" dirty="0"/>
              <a:t>B - Bravo</a:t>
            </a:r>
          </a:p>
          <a:p>
            <a:pPr>
              <a:spcBef>
                <a:spcPct val="0"/>
              </a:spcBef>
              <a:buFontTx/>
              <a:buNone/>
            </a:pPr>
            <a:r>
              <a:rPr lang="en-US" altLang="en-US" sz="2000" dirty="0"/>
              <a:t>C - Charlie</a:t>
            </a:r>
          </a:p>
          <a:p>
            <a:pPr>
              <a:spcBef>
                <a:spcPct val="0"/>
              </a:spcBef>
              <a:buFontTx/>
              <a:buNone/>
            </a:pPr>
            <a:r>
              <a:rPr lang="en-US" altLang="en-US" sz="2000" dirty="0"/>
              <a:t>D - Delta</a:t>
            </a:r>
          </a:p>
          <a:p>
            <a:pPr>
              <a:spcBef>
                <a:spcPct val="0"/>
              </a:spcBef>
              <a:buFontTx/>
              <a:buNone/>
            </a:pPr>
            <a:r>
              <a:rPr lang="en-US" altLang="en-US" sz="2000" dirty="0"/>
              <a:t>E - Echo</a:t>
            </a:r>
          </a:p>
          <a:p>
            <a:pPr>
              <a:spcBef>
                <a:spcPct val="0"/>
              </a:spcBef>
              <a:buFontTx/>
              <a:buNone/>
            </a:pPr>
            <a:r>
              <a:rPr lang="en-US" altLang="en-US" sz="2000" dirty="0"/>
              <a:t>F - Foxtrot</a:t>
            </a:r>
          </a:p>
          <a:p>
            <a:pPr>
              <a:spcBef>
                <a:spcPct val="0"/>
              </a:spcBef>
              <a:buFontTx/>
              <a:buNone/>
            </a:pPr>
            <a:r>
              <a:rPr lang="en-US" altLang="en-US" sz="2000" dirty="0"/>
              <a:t>G - Golf</a:t>
            </a:r>
          </a:p>
          <a:p>
            <a:pPr>
              <a:spcBef>
                <a:spcPct val="0"/>
              </a:spcBef>
              <a:buFontTx/>
              <a:buNone/>
            </a:pPr>
            <a:r>
              <a:rPr lang="en-US" altLang="en-US" sz="2000" dirty="0"/>
              <a:t>H - Hotel</a:t>
            </a:r>
          </a:p>
          <a:p>
            <a:pPr>
              <a:spcBef>
                <a:spcPct val="0"/>
              </a:spcBef>
              <a:buFontTx/>
              <a:buNone/>
            </a:pPr>
            <a:r>
              <a:rPr lang="en-US" altLang="en-US" sz="2000" dirty="0"/>
              <a:t>I - India</a:t>
            </a:r>
          </a:p>
          <a:p>
            <a:pPr>
              <a:spcBef>
                <a:spcPct val="0"/>
              </a:spcBef>
              <a:buFontTx/>
              <a:buNone/>
            </a:pPr>
            <a:r>
              <a:rPr lang="en-US" altLang="en-US" sz="2000" dirty="0"/>
              <a:t>J - Juliet</a:t>
            </a:r>
          </a:p>
          <a:p>
            <a:pPr>
              <a:spcBef>
                <a:spcPct val="0"/>
              </a:spcBef>
              <a:buFontTx/>
              <a:buNone/>
            </a:pPr>
            <a:r>
              <a:rPr lang="en-US" altLang="en-US" sz="2000" dirty="0"/>
              <a:t>K - Kilo</a:t>
            </a:r>
          </a:p>
          <a:p>
            <a:pPr>
              <a:spcBef>
                <a:spcPct val="0"/>
              </a:spcBef>
              <a:buFontTx/>
              <a:buNone/>
            </a:pPr>
            <a:r>
              <a:rPr lang="en-US" altLang="en-US" sz="2000" dirty="0"/>
              <a:t>L - Lima</a:t>
            </a:r>
          </a:p>
          <a:p>
            <a:pPr>
              <a:spcBef>
                <a:spcPct val="0"/>
              </a:spcBef>
              <a:buFontTx/>
              <a:buNone/>
            </a:pPr>
            <a:r>
              <a:rPr lang="en-US" altLang="en-US" sz="2000" dirty="0"/>
              <a:t>M - Mike</a:t>
            </a:r>
          </a:p>
        </p:txBody>
      </p:sp>
      <p:sp>
        <p:nvSpPr>
          <p:cNvPr id="9" name="Rectangle 4">
            <a:extLst>
              <a:ext uri="{FF2B5EF4-FFF2-40B4-BE49-F238E27FC236}">
                <a16:creationId xmlns:a16="http://schemas.microsoft.com/office/drawing/2014/main" id="{89A149FB-52AB-4C65-A2B0-29AAE3EDB900}"/>
              </a:ext>
            </a:extLst>
          </p:cNvPr>
          <p:cNvSpPr txBox="1">
            <a:spLocks noChangeArrowheads="1"/>
          </p:cNvSpPr>
          <p:nvPr/>
        </p:nvSpPr>
        <p:spPr>
          <a:xfrm>
            <a:off x="5196840" y="2192383"/>
            <a:ext cx="2057400" cy="4114800"/>
          </a:xfrm>
          <a:prstGeom prst="rect">
            <a:avLst/>
          </a:prstGeom>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a:spcBef>
                <a:spcPct val="0"/>
              </a:spcBef>
              <a:buFontTx/>
              <a:buNone/>
            </a:pPr>
            <a:r>
              <a:rPr lang="en-US" altLang="en-US" sz="2000" kern="0" dirty="0"/>
              <a:t>N - November</a:t>
            </a:r>
          </a:p>
          <a:p>
            <a:pPr>
              <a:spcBef>
                <a:spcPct val="0"/>
              </a:spcBef>
              <a:buFontTx/>
              <a:buNone/>
            </a:pPr>
            <a:r>
              <a:rPr lang="en-US" altLang="en-US" sz="2000" kern="0" dirty="0"/>
              <a:t>O - Oscar</a:t>
            </a:r>
          </a:p>
          <a:p>
            <a:pPr>
              <a:spcBef>
                <a:spcPct val="0"/>
              </a:spcBef>
              <a:buFontTx/>
              <a:buNone/>
            </a:pPr>
            <a:r>
              <a:rPr lang="en-US" altLang="en-US" sz="2000" kern="0" dirty="0"/>
              <a:t>P - Papa</a:t>
            </a:r>
          </a:p>
          <a:p>
            <a:pPr>
              <a:spcBef>
                <a:spcPct val="0"/>
              </a:spcBef>
              <a:buFontTx/>
              <a:buNone/>
            </a:pPr>
            <a:r>
              <a:rPr lang="en-US" altLang="en-US" sz="2000" kern="0" dirty="0"/>
              <a:t>Q - Quebec</a:t>
            </a:r>
          </a:p>
          <a:p>
            <a:pPr>
              <a:spcBef>
                <a:spcPct val="0"/>
              </a:spcBef>
              <a:buFontTx/>
              <a:buNone/>
            </a:pPr>
            <a:r>
              <a:rPr lang="en-US" altLang="en-US" sz="2000" kern="0" dirty="0"/>
              <a:t>R - Romeo</a:t>
            </a:r>
          </a:p>
          <a:p>
            <a:pPr>
              <a:spcBef>
                <a:spcPct val="0"/>
              </a:spcBef>
              <a:buFontTx/>
              <a:buNone/>
            </a:pPr>
            <a:r>
              <a:rPr lang="en-US" altLang="en-US" sz="2000" kern="0" dirty="0"/>
              <a:t>S - Sierra</a:t>
            </a:r>
          </a:p>
          <a:p>
            <a:pPr>
              <a:spcBef>
                <a:spcPct val="0"/>
              </a:spcBef>
              <a:buFontTx/>
              <a:buNone/>
            </a:pPr>
            <a:r>
              <a:rPr lang="en-US" altLang="en-US" sz="2000" kern="0" dirty="0"/>
              <a:t>T - Tango</a:t>
            </a:r>
          </a:p>
          <a:p>
            <a:pPr>
              <a:spcBef>
                <a:spcPct val="0"/>
              </a:spcBef>
              <a:buFontTx/>
              <a:buNone/>
            </a:pPr>
            <a:r>
              <a:rPr lang="en-US" altLang="en-US" sz="2000" kern="0" dirty="0"/>
              <a:t>U - Uniform</a:t>
            </a:r>
          </a:p>
          <a:p>
            <a:pPr>
              <a:spcBef>
                <a:spcPct val="0"/>
              </a:spcBef>
              <a:buFontTx/>
              <a:buNone/>
            </a:pPr>
            <a:r>
              <a:rPr lang="en-US" altLang="en-US" sz="2000" kern="0" dirty="0"/>
              <a:t>V - Victor</a:t>
            </a:r>
          </a:p>
          <a:p>
            <a:pPr>
              <a:spcBef>
                <a:spcPct val="0"/>
              </a:spcBef>
              <a:buFontTx/>
              <a:buNone/>
            </a:pPr>
            <a:r>
              <a:rPr lang="en-US" altLang="en-US" sz="2000" kern="0" dirty="0"/>
              <a:t>W - Whiskey</a:t>
            </a:r>
          </a:p>
          <a:p>
            <a:pPr>
              <a:spcBef>
                <a:spcPct val="0"/>
              </a:spcBef>
              <a:buFontTx/>
              <a:buNone/>
            </a:pPr>
            <a:r>
              <a:rPr lang="en-US" altLang="en-US" sz="2000" kern="0" dirty="0"/>
              <a:t>X - X-ray</a:t>
            </a:r>
          </a:p>
          <a:p>
            <a:pPr>
              <a:spcBef>
                <a:spcPct val="0"/>
              </a:spcBef>
              <a:buFontTx/>
              <a:buNone/>
            </a:pPr>
            <a:r>
              <a:rPr lang="en-US" altLang="en-US" sz="2000" kern="0" dirty="0"/>
              <a:t>Y - Yankee</a:t>
            </a:r>
          </a:p>
          <a:p>
            <a:pPr>
              <a:spcBef>
                <a:spcPct val="0"/>
              </a:spcBef>
              <a:buFontTx/>
              <a:buNone/>
            </a:pPr>
            <a:r>
              <a:rPr lang="en-US" altLang="en-US" sz="2000" kern="0" dirty="0"/>
              <a:t>Z - Zulu</a:t>
            </a:r>
          </a:p>
          <a:p>
            <a:pPr>
              <a:spcBef>
                <a:spcPct val="0"/>
              </a:spcBef>
            </a:pPr>
            <a:endParaRPr lang="en-US" altLang="en-US" sz="2000" kern="0" dirty="0"/>
          </a:p>
          <a:p>
            <a:pPr>
              <a:spcBef>
                <a:spcPct val="0"/>
              </a:spcBef>
            </a:pPr>
            <a:endParaRPr lang="en-US" altLang="en-US" sz="2000" kern="0" dirty="0"/>
          </a:p>
          <a:p>
            <a:pPr>
              <a:spcBef>
                <a:spcPct val="0"/>
              </a:spcBef>
            </a:pPr>
            <a:endParaRPr lang="en-US" altLang="en-US" sz="2000" kern="0" dirty="0"/>
          </a:p>
        </p:txBody>
      </p:sp>
      <p:sp>
        <p:nvSpPr>
          <p:cNvPr id="10" name="TextBox 9">
            <a:extLst>
              <a:ext uri="{FF2B5EF4-FFF2-40B4-BE49-F238E27FC236}">
                <a16:creationId xmlns:a16="http://schemas.microsoft.com/office/drawing/2014/main" id="{909E77DA-1B56-467C-BE60-5DA93CC80086}"/>
              </a:ext>
            </a:extLst>
          </p:cNvPr>
          <p:cNvSpPr txBox="1">
            <a:spLocks noChangeArrowheads="1"/>
          </p:cNvSpPr>
          <p:nvPr/>
        </p:nvSpPr>
        <p:spPr bwMode="auto">
          <a:xfrm>
            <a:off x="4760912" y="1671637"/>
            <a:ext cx="12477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en-US" altLang="en-US" sz="2400" dirty="0">
                <a:solidFill>
                  <a:srgbClr val="660066"/>
                </a:solidFill>
                <a:latin typeface="Arial Rounded MT Bold" panose="020F0704030504030204" pitchFamily="34" charset="0"/>
              </a:rPr>
              <a:t>Letters</a:t>
            </a:r>
          </a:p>
        </p:txBody>
      </p:sp>
    </p:spTree>
    <p:extLst>
      <p:ext uri="{BB962C8B-B14F-4D97-AF65-F5344CB8AC3E}">
        <p14:creationId xmlns:p14="http://schemas.microsoft.com/office/powerpoint/2010/main" val="3633473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slide(fromBottom)">
                                      <p:cBhvr>
                                        <p:cTn id="7" dur="500"/>
                                        <p:tgtEl>
                                          <p:spTgt spid="8">
                                            <p:txEl>
                                              <p:pRg st="0" end="0"/>
                                            </p:txEl>
                                          </p:spTgt>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8">
                                            <p:txEl>
                                              <p:pRg st="1" end="1"/>
                                            </p:txEl>
                                          </p:spTgt>
                                        </p:tgtEl>
                                        <p:attrNameLst>
                                          <p:attrName>style.visibility</p:attrName>
                                        </p:attrNameLst>
                                      </p:cBhvr>
                                      <p:to>
                                        <p:strVal val="visible"/>
                                      </p:to>
                                    </p:set>
                                    <p:animEffect transition="in" filter="slide(fromBottom)">
                                      <p:cBhvr>
                                        <p:cTn id="10" dur="500"/>
                                        <p:tgtEl>
                                          <p:spTgt spid="8">
                                            <p:txEl>
                                              <p:pRg st="1" end="1"/>
                                            </p:txEl>
                                          </p:spTgt>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animEffect transition="in" filter="slide(fromBottom)">
                                      <p:cBhvr>
                                        <p:cTn id="13" dur="500"/>
                                        <p:tgtEl>
                                          <p:spTgt spid="8">
                                            <p:txEl>
                                              <p:pRg st="2" end="2"/>
                                            </p:txEl>
                                          </p:spTgt>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8">
                                            <p:txEl>
                                              <p:pRg st="3" end="3"/>
                                            </p:txEl>
                                          </p:spTgt>
                                        </p:tgtEl>
                                        <p:attrNameLst>
                                          <p:attrName>style.visibility</p:attrName>
                                        </p:attrNameLst>
                                      </p:cBhvr>
                                      <p:to>
                                        <p:strVal val="visible"/>
                                      </p:to>
                                    </p:set>
                                    <p:animEffect transition="in" filter="slide(fromBottom)">
                                      <p:cBhvr>
                                        <p:cTn id="16" dur="500"/>
                                        <p:tgtEl>
                                          <p:spTgt spid="8">
                                            <p:txEl>
                                              <p:pRg st="3" end="3"/>
                                            </p:txEl>
                                          </p:spTgt>
                                        </p:tgtEl>
                                      </p:cBhvr>
                                    </p:animEffect>
                                  </p:childTnLst>
                                </p:cTn>
                              </p:par>
                              <p:par>
                                <p:cTn id="17" presetID="12" presetClass="entr" presetSubtype="4" fill="hold" grpId="0" nodeType="with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animEffect transition="in" filter="slide(fromBottom)">
                                      <p:cBhvr>
                                        <p:cTn id="19" dur="500"/>
                                        <p:tgtEl>
                                          <p:spTgt spid="8">
                                            <p:txEl>
                                              <p:pRg st="4" end="4"/>
                                            </p:txEl>
                                          </p:spTgt>
                                        </p:tgtEl>
                                      </p:cBhvr>
                                    </p:animEffect>
                                  </p:childTnLst>
                                </p:cTn>
                              </p:par>
                              <p:par>
                                <p:cTn id="20" presetID="12" presetClass="entr" presetSubtype="4" fill="hold" grpId="0" nodeType="withEffect">
                                  <p:stCondLst>
                                    <p:cond delay="0"/>
                                  </p:stCondLst>
                                  <p:childTnLst>
                                    <p:set>
                                      <p:cBhvr>
                                        <p:cTn id="21" dur="1" fill="hold">
                                          <p:stCondLst>
                                            <p:cond delay="0"/>
                                          </p:stCondLst>
                                        </p:cTn>
                                        <p:tgtEl>
                                          <p:spTgt spid="8">
                                            <p:txEl>
                                              <p:pRg st="5" end="5"/>
                                            </p:txEl>
                                          </p:spTgt>
                                        </p:tgtEl>
                                        <p:attrNameLst>
                                          <p:attrName>style.visibility</p:attrName>
                                        </p:attrNameLst>
                                      </p:cBhvr>
                                      <p:to>
                                        <p:strVal val="visible"/>
                                      </p:to>
                                    </p:set>
                                    <p:animEffect transition="in" filter="slide(fromBottom)">
                                      <p:cBhvr>
                                        <p:cTn id="22" dur="500"/>
                                        <p:tgtEl>
                                          <p:spTgt spid="8">
                                            <p:txEl>
                                              <p:pRg st="5" end="5"/>
                                            </p:txEl>
                                          </p:spTgt>
                                        </p:tgtEl>
                                      </p:cBhvr>
                                    </p:animEffect>
                                  </p:childTnLst>
                                </p:cTn>
                              </p:par>
                              <p:par>
                                <p:cTn id="23" presetID="12" presetClass="entr" presetSubtype="4" fill="hold" grpId="0" nodeType="withEffect">
                                  <p:stCondLst>
                                    <p:cond delay="0"/>
                                  </p:stCondLst>
                                  <p:childTnLst>
                                    <p:set>
                                      <p:cBhvr>
                                        <p:cTn id="24" dur="1" fill="hold">
                                          <p:stCondLst>
                                            <p:cond delay="0"/>
                                          </p:stCondLst>
                                        </p:cTn>
                                        <p:tgtEl>
                                          <p:spTgt spid="8">
                                            <p:txEl>
                                              <p:pRg st="6" end="6"/>
                                            </p:txEl>
                                          </p:spTgt>
                                        </p:tgtEl>
                                        <p:attrNameLst>
                                          <p:attrName>style.visibility</p:attrName>
                                        </p:attrNameLst>
                                      </p:cBhvr>
                                      <p:to>
                                        <p:strVal val="visible"/>
                                      </p:to>
                                    </p:set>
                                    <p:animEffect transition="in" filter="slide(fromBottom)">
                                      <p:cBhvr>
                                        <p:cTn id="25" dur="500"/>
                                        <p:tgtEl>
                                          <p:spTgt spid="8">
                                            <p:txEl>
                                              <p:pRg st="6" end="6"/>
                                            </p:txEl>
                                          </p:spTgt>
                                        </p:tgtEl>
                                      </p:cBhvr>
                                    </p:animEffect>
                                  </p:childTnLst>
                                </p:cTn>
                              </p:par>
                              <p:par>
                                <p:cTn id="26" presetID="12" presetClass="entr" presetSubtype="4" fill="hold" grpId="0" nodeType="withEffect">
                                  <p:stCondLst>
                                    <p:cond delay="0"/>
                                  </p:stCondLst>
                                  <p:childTnLst>
                                    <p:set>
                                      <p:cBhvr>
                                        <p:cTn id="27" dur="1" fill="hold">
                                          <p:stCondLst>
                                            <p:cond delay="0"/>
                                          </p:stCondLst>
                                        </p:cTn>
                                        <p:tgtEl>
                                          <p:spTgt spid="8">
                                            <p:txEl>
                                              <p:pRg st="7" end="7"/>
                                            </p:txEl>
                                          </p:spTgt>
                                        </p:tgtEl>
                                        <p:attrNameLst>
                                          <p:attrName>style.visibility</p:attrName>
                                        </p:attrNameLst>
                                      </p:cBhvr>
                                      <p:to>
                                        <p:strVal val="visible"/>
                                      </p:to>
                                    </p:set>
                                    <p:animEffect transition="in" filter="slide(fromBottom)">
                                      <p:cBhvr>
                                        <p:cTn id="28" dur="500"/>
                                        <p:tgtEl>
                                          <p:spTgt spid="8">
                                            <p:txEl>
                                              <p:pRg st="7" end="7"/>
                                            </p:txEl>
                                          </p:spTgt>
                                        </p:tgtEl>
                                      </p:cBhvr>
                                    </p:animEffect>
                                  </p:childTnLst>
                                </p:cTn>
                              </p:par>
                              <p:par>
                                <p:cTn id="29" presetID="12" presetClass="entr" presetSubtype="4" fill="hold" grpId="0" nodeType="withEffect">
                                  <p:stCondLst>
                                    <p:cond delay="0"/>
                                  </p:stCondLst>
                                  <p:childTnLst>
                                    <p:set>
                                      <p:cBhvr>
                                        <p:cTn id="30" dur="1" fill="hold">
                                          <p:stCondLst>
                                            <p:cond delay="0"/>
                                          </p:stCondLst>
                                        </p:cTn>
                                        <p:tgtEl>
                                          <p:spTgt spid="8">
                                            <p:txEl>
                                              <p:pRg st="8" end="8"/>
                                            </p:txEl>
                                          </p:spTgt>
                                        </p:tgtEl>
                                        <p:attrNameLst>
                                          <p:attrName>style.visibility</p:attrName>
                                        </p:attrNameLst>
                                      </p:cBhvr>
                                      <p:to>
                                        <p:strVal val="visible"/>
                                      </p:to>
                                    </p:set>
                                    <p:animEffect transition="in" filter="slide(fromBottom)">
                                      <p:cBhvr>
                                        <p:cTn id="31" dur="500"/>
                                        <p:tgtEl>
                                          <p:spTgt spid="8">
                                            <p:txEl>
                                              <p:pRg st="8" end="8"/>
                                            </p:txEl>
                                          </p:spTgt>
                                        </p:tgtEl>
                                      </p:cBhvr>
                                    </p:animEffect>
                                  </p:childTnLst>
                                </p:cTn>
                              </p:par>
                              <p:par>
                                <p:cTn id="32" presetID="12" presetClass="entr" presetSubtype="4" fill="hold" grpId="0" nodeType="withEffect">
                                  <p:stCondLst>
                                    <p:cond delay="0"/>
                                  </p:stCondLst>
                                  <p:childTnLst>
                                    <p:set>
                                      <p:cBhvr>
                                        <p:cTn id="33" dur="1" fill="hold">
                                          <p:stCondLst>
                                            <p:cond delay="0"/>
                                          </p:stCondLst>
                                        </p:cTn>
                                        <p:tgtEl>
                                          <p:spTgt spid="8">
                                            <p:txEl>
                                              <p:pRg st="9" end="9"/>
                                            </p:txEl>
                                          </p:spTgt>
                                        </p:tgtEl>
                                        <p:attrNameLst>
                                          <p:attrName>style.visibility</p:attrName>
                                        </p:attrNameLst>
                                      </p:cBhvr>
                                      <p:to>
                                        <p:strVal val="visible"/>
                                      </p:to>
                                    </p:set>
                                    <p:animEffect transition="in" filter="slide(fromBottom)">
                                      <p:cBhvr>
                                        <p:cTn id="34" dur="500"/>
                                        <p:tgtEl>
                                          <p:spTgt spid="8">
                                            <p:txEl>
                                              <p:pRg st="9" end="9"/>
                                            </p:txEl>
                                          </p:spTgt>
                                        </p:tgtEl>
                                      </p:cBhvr>
                                    </p:animEffect>
                                  </p:childTnLst>
                                </p:cTn>
                              </p:par>
                              <p:par>
                                <p:cTn id="35" presetID="12" presetClass="entr" presetSubtype="4" fill="hold" grpId="0" nodeType="withEffect">
                                  <p:stCondLst>
                                    <p:cond delay="0"/>
                                  </p:stCondLst>
                                  <p:childTnLst>
                                    <p:set>
                                      <p:cBhvr>
                                        <p:cTn id="36" dur="1" fill="hold">
                                          <p:stCondLst>
                                            <p:cond delay="0"/>
                                          </p:stCondLst>
                                        </p:cTn>
                                        <p:tgtEl>
                                          <p:spTgt spid="8">
                                            <p:txEl>
                                              <p:pRg st="10" end="10"/>
                                            </p:txEl>
                                          </p:spTgt>
                                        </p:tgtEl>
                                        <p:attrNameLst>
                                          <p:attrName>style.visibility</p:attrName>
                                        </p:attrNameLst>
                                      </p:cBhvr>
                                      <p:to>
                                        <p:strVal val="visible"/>
                                      </p:to>
                                    </p:set>
                                    <p:animEffect transition="in" filter="slide(fromBottom)">
                                      <p:cBhvr>
                                        <p:cTn id="37" dur="500"/>
                                        <p:tgtEl>
                                          <p:spTgt spid="8">
                                            <p:txEl>
                                              <p:pRg st="10" end="10"/>
                                            </p:txEl>
                                          </p:spTgt>
                                        </p:tgtEl>
                                      </p:cBhvr>
                                    </p:animEffect>
                                  </p:childTnLst>
                                </p:cTn>
                              </p:par>
                              <p:par>
                                <p:cTn id="38" presetID="12" presetClass="entr" presetSubtype="4" fill="hold" grpId="0" nodeType="withEffect">
                                  <p:stCondLst>
                                    <p:cond delay="0"/>
                                  </p:stCondLst>
                                  <p:childTnLst>
                                    <p:set>
                                      <p:cBhvr>
                                        <p:cTn id="39" dur="1" fill="hold">
                                          <p:stCondLst>
                                            <p:cond delay="0"/>
                                          </p:stCondLst>
                                        </p:cTn>
                                        <p:tgtEl>
                                          <p:spTgt spid="8">
                                            <p:txEl>
                                              <p:pRg st="11" end="11"/>
                                            </p:txEl>
                                          </p:spTgt>
                                        </p:tgtEl>
                                        <p:attrNameLst>
                                          <p:attrName>style.visibility</p:attrName>
                                        </p:attrNameLst>
                                      </p:cBhvr>
                                      <p:to>
                                        <p:strVal val="visible"/>
                                      </p:to>
                                    </p:set>
                                    <p:animEffect transition="in" filter="slide(fromBottom)">
                                      <p:cBhvr>
                                        <p:cTn id="40" dur="500"/>
                                        <p:tgtEl>
                                          <p:spTgt spid="8">
                                            <p:txEl>
                                              <p:pRg st="11" end="11"/>
                                            </p:txEl>
                                          </p:spTgt>
                                        </p:tgtEl>
                                      </p:cBhvr>
                                    </p:animEffect>
                                  </p:childTnLst>
                                </p:cTn>
                              </p:par>
                              <p:par>
                                <p:cTn id="41" presetID="12" presetClass="entr" presetSubtype="4" fill="hold" grpId="0" nodeType="withEffect">
                                  <p:stCondLst>
                                    <p:cond delay="0"/>
                                  </p:stCondLst>
                                  <p:childTnLst>
                                    <p:set>
                                      <p:cBhvr>
                                        <p:cTn id="42" dur="1" fill="hold">
                                          <p:stCondLst>
                                            <p:cond delay="0"/>
                                          </p:stCondLst>
                                        </p:cTn>
                                        <p:tgtEl>
                                          <p:spTgt spid="8">
                                            <p:txEl>
                                              <p:pRg st="12" end="12"/>
                                            </p:txEl>
                                          </p:spTgt>
                                        </p:tgtEl>
                                        <p:attrNameLst>
                                          <p:attrName>style.visibility</p:attrName>
                                        </p:attrNameLst>
                                      </p:cBhvr>
                                      <p:to>
                                        <p:strVal val="visible"/>
                                      </p:to>
                                    </p:set>
                                    <p:animEffect transition="in" filter="slide(fromBottom)">
                                      <p:cBhvr>
                                        <p:cTn id="43" dur="500"/>
                                        <p:tgtEl>
                                          <p:spTgt spid="8">
                                            <p:txEl>
                                              <p:pRg st="12" end="12"/>
                                            </p:txEl>
                                          </p:spTgt>
                                        </p:tgtEl>
                                      </p:cBhvr>
                                    </p:animEffect>
                                  </p:childTnLst>
                                </p:cTn>
                              </p:par>
                            </p:childTnLst>
                          </p:cTn>
                        </p:par>
                        <p:par>
                          <p:cTn id="44" fill="hold">
                            <p:stCondLst>
                              <p:cond delay="500"/>
                            </p:stCondLst>
                            <p:childTnLst>
                              <p:par>
                                <p:cTn id="45" presetID="12" presetClass="entr" presetSubtype="4" fill="hold" grpId="0" nodeType="afterEffect">
                                  <p:stCondLst>
                                    <p:cond delay="0"/>
                                  </p:stCondLst>
                                  <p:childTnLst>
                                    <p:set>
                                      <p:cBhvr>
                                        <p:cTn id="46" dur="1" fill="hold">
                                          <p:stCondLst>
                                            <p:cond delay="0"/>
                                          </p:stCondLst>
                                        </p:cTn>
                                        <p:tgtEl>
                                          <p:spTgt spid="9">
                                            <p:txEl>
                                              <p:pRg st="0" end="0"/>
                                            </p:txEl>
                                          </p:spTgt>
                                        </p:tgtEl>
                                        <p:attrNameLst>
                                          <p:attrName>style.visibility</p:attrName>
                                        </p:attrNameLst>
                                      </p:cBhvr>
                                      <p:to>
                                        <p:strVal val="visible"/>
                                      </p:to>
                                    </p:set>
                                    <p:animEffect transition="in" filter="slide(fromBottom)">
                                      <p:cBhvr>
                                        <p:cTn id="47" dur="500"/>
                                        <p:tgtEl>
                                          <p:spTgt spid="9">
                                            <p:txEl>
                                              <p:pRg st="0" end="0"/>
                                            </p:txEl>
                                          </p:spTgt>
                                        </p:tgtEl>
                                      </p:cBhvr>
                                    </p:animEffect>
                                  </p:childTnLst>
                                </p:cTn>
                              </p:par>
                              <p:par>
                                <p:cTn id="48" presetID="12" presetClass="entr" presetSubtype="4" fill="hold" grpId="0" nodeType="withEffect">
                                  <p:stCondLst>
                                    <p:cond delay="0"/>
                                  </p:stCondLst>
                                  <p:childTnLst>
                                    <p:set>
                                      <p:cBhvr>
                                        <p:cTn id="49" dur="1" fill="hold">
                                          <p:stCondLst>
                                            <p:cond delay="0"/>
                                          </p:stCondLst>
                                        </p:cTn>
                                        <p:tgtEl>
                                          <p:spTgt spid="9">
                                            <p:txEl>
                                              <p:pRg st="1" end="1"/>
                                            </p:txEl>
                                          </p:spTgt>
                                        </p:tgtEl>
                                        <p:attrNameLst>
                                          <p:attrName>style.visibility</p:attrName>
                                        </p:attrNameLst>
                                      </p:cBhvr>
                                      <p:to>
                                        <p:strVal val="visible"/>
                                      </p:to>
                                    </p:set>
                                    <p:animEffect transition="in" filter="slide(fromBottom)">
                                      <p:cBhvr>
                                        <p:cTn id="50" dur="500"/>
                                        <p:tgtEl>
                                          <p:spTgt spid="9">
                                            <p:txEl>
                                              <p:pRg st="1" end="1"/>
                                            </p:txEl>
                                          </p:spTgt>
                                        </p:tgtEl>
                                      </p:cBhvr>
                                    </p:animEffect>
                                  </p:childTnLst>
                                </p:cTn>
                              </p:par>
                              <p:par>
                                <p:cTn id="51" presetID="12" presetClass="entr" presetSubtype="4" fill="hold" grpId="0" nodeType="withEffect">
                                  <p:stCondLst>
                                    <p:cond delay="0"/>
                                  </p:stCondLst>
                                  <p:childTnLst>
                                    <p:set>
                                      <p:cBhvr>
                                        <p:cTn id="52" dur="1" fill="hold">
                                          <p:stCondLst>
                                            <p:cond delay="0"/>
                                          </p:stCondLst>
                                        </p:cTn>
                                        <p:tgtEl>
                                          <p:spTgt spid="9">
                                            <p:txEl>
                                              <p:pRg st="2" end="2"/>
                                            </p:txEl>
                                          </p:spTgt>
                                        </p:tgtEl>
                                        <p:attrNameLst>
                                          <p:attrName>style.visibility</p:attrName>
                                        </p:attrNameLst>
                                      </p:cBhvr>
                                      <p:to>
                                        <p:strVal val="visible"/>
                                      </p:to>
                                    </p:set>
                                    <p:animEffect transition="in" filter="slide(fromBottom)">
                                      <p:cBhvr>
                                        <p:cTn id="53" dur="500"/>
                                        <p:tgtEl>
                                          <p:spTgt spid="9">
                                            <p:txEl>
                                              <p:pRg st="2" end="2"/>
                                            </p:txEl>
                                          </p:spTgt>
                                        </p:tgtEl>
                                      </p:cBhvr>
                                    </p:animEffect>
                                  </p:childTnLst>
                                </p:cTn>
                              </p:par>
                              <p:par>
                                <p:cTn id="54" presetID="12" presetClass="entr" presetSubtype="4" fill="hold" grpId="0" nodeType="withEffect">
                                  <p:stCondLst>
                                    <p:cond delay="0"/>
                                  </p:stCondLst>
                                  <p:childTnLst>
                                    <p:set>
                                      <p:cBhvr>
                                        <p:cTn id="55" dur="1" fill="hold">
                                          <p:stCondLst>
                                            <p:cond delay="0"/>
                                          </p:stCondLst>
                                        </p:cTn>
                                        <p:tgtEl>
                                          <p:spTgt spid="9">
                                            <p:txEl>
                                              <p:pRg st="3" end="3"/>
                                            </p:txEl>
                                          </p:spTgt>
                                        </p:tgtEl>
                                        <p:attrNameLst>
                                          <p:attrName>style.visibility</p:attrName>
                                        </p:attrNameLst>
                                      </p:cBhvr>
                                      <p:to>
                                        <p:strVal val="visible"/>
                                      </p:to>
                                    </p:set>
                                    <p:animEffect transition="in" filter="slide(fromBottom)">
                                      <p:cBhvr>
                                        <p:cTn id="56" dur="500"/>
                                        <p:tgtEl>
                                          <p:spTgt spid="9">
                                            <p:txEl>
                                              <p:pRg st="3" end="3"/>
                                            </p:txEl>
                                          </p:spTgt>
                                        </p:tgtEl>
                                      </p:cBhvr>
                                    </p:animEffect>
                                  </p:childTnLst>
                                </p:cTn>
                              </p:par>
                              <p:par>
                                <p:cTn id="57" presetID="12" presetClass="entr" presetSubtype="4" fill="hold" grpId="0" nodeType="withEffect">
                                  <p:stCondLst>
                                    <p:cond delay="0"/>
                                  </p:stCondLst>
                                  <p:childTnLst>
                                    <p:set>
                                      <p:cBhvr>
                                        <p:cTn id="58" dur="1" fill="hold">
                                          <p:stCondLst>
                                            <p:cond delay="0"/>
                                          </p:stCondLst>
                                        </p:cTn>
                                        <p:tgtEl>
                                          <p:spTgt spid="9">
                                            <p:txEl>
                                              <p:pRg st="4" end="4"/>
                                            </p:txEl>
                                          </p:spTgt>
                                        </p:tgtEl>
                                        <p:attrNameLst>
                                          <p:attrName>style.visibility</p:attrName>
                                        </p:attrNameLst>
                                      </p:cBhvr>
                                      <p:to>
                                        <p:strVal val="visible"/>
                                      </p:to>
                                    </p:set>
                                    <p:animEffect transition="in" filter="slide(fromBottom)">
                                      <p:cBhvr>
                                        <p:cTn id="59" dur="500"/>
                                        <p:tgtEl>
                                          <p:spTgt spid="9">
                                            <p:txEl>
                                              <p:pRg st="4" end="4"/>
                                            </p:txEl>
                                          </p:spTgt>
                                        </p:tgtEl>
                                      </p:cBhvr>
                                    </p:animEffect>
                                  </p:childTnLst>
                                </p:cTn>
                              </p:par>
                              <p:par>
                                <p:cTn id="60" presetID="12" presetClass="entr" presetSubtype="4" fill="hold" grpId="0" nodeType="withEffect">
                                  <p:stCondLst>
                                    <p:cond delay="0"/>
                                  </p:stCondLst>
                                  <p:childTnLst>
                                    <p:set>
                                      <p:cBhvr>
                                        <p:cTn id="61" dur="1" fill="hold">
                                          <p:stCondLst>
                                            <p:cond delay="0"/>
                                          </p:stCondLst>
                                        </p:cTn>
                                        <p:tgtEl>
                                          <p:spTgt spid="9">
                                            <p:txEl>
                                              <p:pRg st="5" end="5"/>
                                            </p:txEl>
                                          </p:spTgt>
                                        </p:tgtEl>
                                        <p:attrNameLst>
                                          <p:attrName>style.visibility</p:attrName>
                                        </p:attrNameLst>
                                      </p:cBhvr>
                                      <p:to>
                                        <p:strVal val="visible"/>
                                      </p:to>
                                    </p:set>
                                    <p:animEffect transition="in" filter="slide(fromBottom)">
                                      <p:cBhvr>
                                        <p:cTn id="62" dur="500"/>
                                        <p:tgtEl>
                                          <p:spTgt spid="9">
                                            <p:txEl>
                                              <p:pRg st="5" end="5"/>
                                            </p:txEl>
                                          </p:spTgt>
                                        </p:tgtEl>
                                      </p:cBhvr>
                                    </p:animEffect>
                                  </p:childTnLst>
                                </p:cTn>
                              </p:par>
                              <p:par>
                                <p:cTn id="63" presetID="12" presetClass="entr" presetSubtype="4" fill="hold" grpId="0" nodeType="withEffect">
                                  <p:stCondLst>
                                    <p:cond delay="0"/>
                                  </p:stCondLst>
                                  <p:childTnLst>
                                    <p:set>
                                      <p:cBhvr>
                                        <p:cTn id="64" dur="1" fill="hold">
                                          <p:stCondLst>
                                            <p:cond delay="0"/>
                                          </p:stCondLst>
                                        </p:cTn>
                                        <p:tgtEl>
                                          <p:spTgt spid="9">
                                            <p:txEl>
                                              <p:pRg st="6" end="6"/>
                                            </p:txEl>
                                          </p:spTgt>
                                        </p:tgtEl>
                                        <p:attrNameLst>
                                          <p:attrName>style.visibility</p:attrName>
                                        </p:attrNameLst>
                                      </p:cBhvr>
                                      <p:to>
                                        <p:strVal val="visible"/>
                                      </p:to>
                                    </p:set>
                                    <p:animEffect transition="in" filter="slide(fromBottom)">
                                      <p:cBhvr>
                                        <p:cTn id="65" dur="500"/>
                                        <p:tgtEl>
                                          <p:spTgt spid="9">
                                            <p:txEl>
                                              <p:pRg st="6" end="6"/>
                                            </p:txEl>
                                          </p:spTgt>
                                        </p:tgtEl>
                                      </p:cBhvr>
                                    </p:animEffect>
                                  </p:childTnLst>
                                </p:cTn>
                              </p:par>
                              <p:par>
                                <p:cTn id="66" presetID="12" presetClass="entr" presetSubtype="4" fill="hold" grpId="0" nodeType="withEffect">
                                  <p:stCondLst>
                                    <p:cond delay="0"/>
                                  </p:stCondLst>
                                  <p:childTnLst>
                                    <p:set>
                                      <p:cBhvr>
                                        <p:cTn id="67" dur="1" fill="hold">
                                          <p:stCondLst>
                                            <p:cond delay="0"/>
                                          </p:stCondLst>
                                        </p:cTn>
                                        <p:tgtEl>
                                          <p:spTgt spid="9">
                                            <p:txEl>
                                              <p:pRg st="7" end="7"/>
                                            </p:txEl>
                                          </p:spTgt>
                                        </p:tgtEl>
                                        <p:attrNameLst>
                                          <p:attrName>style.visibility</p:attrName>
                                        </p:attrNameLst>
                                      </p:cBhvr>
                                      <p:to>
                                        <p:strVal val="visible"/>
                                      </p:to>
                                    </p:set>
                                    <p:animEffect transition="in" filter="slide(fromBottom)">
                                      <p:cBhvr>
                                        <p:cTn id="68" dur="500"/>
                                        <p:tgtEl>
                                          <p:spTgt spid="9">
                                            <p:txEl>
                                              <p:pRg st="7" end="7"/>
                                            </p:txEl>
                                          </p:spTgt>
                                        </p:tgtEl>
                                      </p:cBhvr>
                                    </p:animEffect>
                                  </p:childTnLst>
                                </p:cTn>
                              </p:par>
                              <p:par>
                                <p:cTn id="69" presetID="12" presetClass="entr" presetSubtype="4" fill="hold" grpId="0" nodeType="withEffect">
                                  <p:stCondLst>
                                    <p:cond delay="0"/>
                                  </p:stCondLst>
                                  <p:childTnLst>
                                    <p:set>
                                      <p:cBhvr>
                                        <p:cTn id="70" dur="1" fill="hold">
                                          <p:stCondLst>
                                            <p:cond delay="0"/>
                                          </p:stCondLst>
                                        </p:cTn>
                                        <p:tgtEl>
                                          <p:spTgt spid="9">
                                            <p:txEl>
                                              <p:pRg st="8" end="8"/>
                                            </p:txEl>
                                          </p:spTgt>
                                        </p:tgtEl>
                                        <p:attrNameLst>
                                          <p:attrName>style.visibility</p:attrName>
                                        </p:attrNameLst>
                                      </p:cBhvr>
                                      <p:to>
                                        <p:strVal val="visible"/>
                                      </p:to>
                                    </p:set>
                                    <p:animEffect transition="in" filter="slide(fromBottom)">
                                      <p:cBhvr>
                                        <p:cTn id="71" dur="500"/>
                                        <p:tgtEl>
                                          <p:spTgt spid="9">
                                            <p:txEl>
                                              <p:pRg st="8" end="8"/>
                                            </p:txEl>
                                          </p:spTgt>
                                        </p:tgtEl>
                                      </p:cBhvr>
                                    </p:animEffect>
                                  </p:childTnLst>
                                </p:cTn>
                              </p:par>
                              <p:par>
                                <p:cTn id="72" presetID="12" presetClass="entr" presetSubtype="4" fill="hold" grpId="0" nodeType="withEffect">
                                  <p:stCondLst>
                                    <p:cond delay="0"/>
                                  </p:stCondLst>
                                  <p:childTnLst>
                                    <p:set>
                                      <p:cBhvr>
                                        <p:cTn id="73" dur="1" fill="hold">
                                          <p:stCondLst>
                                            <p:cond delay="0"/>
                                          </p:stCondLst>
                                        </p:cTn>
                                        <p:tgtEl>
                                          <p:spTgt spid="9">
                                            <p:txEl>
                                              <p:pRg st="9" end="9"/>
                                            </p:txEl>
                                          </p:spTgt>
                                        </p:tgtEl>
                                        <p:attrNameLst>
                                          <p:attrName>style.visibility</p:attrName>
                                        </p:attrNameLst>
                                      </p:cBhvr>
                                      <p:to>
                                        <p:strVal val="visible"/>
                                      </p:to>
                                    </p:set>
                                    <p:animEffect transition="in" filter="slide(fromBottom)">
                                      <p:cBhvr>
                                        <p:cTn id="74" dur="500"/>
                                        <p:tgtEl>
                                          <p:spTgt spid="9">
                                            <p:txEl>
                                              <p:pRg st="9" end="9"/>
                                            </p:txEl>
                                          </p:spTgt>
                                        </p:tgtEl>
                                      </p:cBhvr>
                                    </p:animEffect>
                                  </p:childTnLst>
                                </p:cTn>
                              </p:par>
                              <p:par>
                                <p:cTn id="75" presetID="12" presetClass="entr" presetSubtype="4" fill="hold" grpId="0" nodeType="withEffect">
                                  <p:stCondLst>
                                    <p:cond delay="0"/>
                                  </p:stCondLst>
                                  <p:childTnLst>
                                    <p:set>
                                      <p:cBhvr>
                                        <p:cTn id="76" dur="1" fill="hold">
                                          <p:stCondLst>
                                            <p:cond delay="0"/>
                                          </p:stCondLst>
                                        </p:cTn>
                                        <p:tgtEl>
                                          <p:spTgt spid="9">
                                            <p:txEl>
                                              <p:pRg st="10" end="10"/>
                                            </p:txEl>
                                          </p:spTgt>
                                        </p:tgtEl>
                                        <p:attrNameLst>
                                          <p:attrName>style.visibility</p:attrName>
                                        </p:attrNameLst>
                                      </p:cBhvr>
                                      <p:to>
                                        <p:strVal val="visible"/>
                                      </p:to>
                                    </p:set>
                                    <p:animEffect transition="in" filter="slide(fromBottom)">
                                      <p:cBhvr>
                                        <p:cTn id="77" dur="500"/>
                                        <p:tgtEl>
                                          <p:spTgt spid="9">
                                            <p:txEl>
                                              <p:pRg st="10" end="10"/>
                                            </p:txEl>
                                          </p:spTgt>
                                        </p:tgtEl>
                                      </p:cBhvr>
                                    </p:animEffect>
                                  </p:childTnLst>
                                </p:cTn>
                              </p:par>
                              <p:par>
                                <p:cTn id="78" presetID="12" presetClass="entr" presetSubtype="4" fill="hold" grpId="0" nodeType="withEffect">
                                  <p:stCondLst>
                                    <p:cond delay="0"/>
                                  </p:stCondLst>
                                  <p:childTnLst>
                                    <p:set>
                                      <p:cBhvr>
                                        <p:cTn id="79" dur="1" fill="hold">
                                          <p:stCondLst>
                                            <p:cond delay="0"/>
                                          </p:stCondLst>
                                        </p:cTn>
                                        <p:tgtEl>
                                          <p:spTgt spid="9">
                                            <p:txEl>
                                              <p:pRg st="11" end="11"/>
                                            </p:txEl>
                                          </p:spTgt>
                                        </p:tgtEl>
                                        <p:attrNameLst>
                                          <p:attrName>style.visibility</p:attrName>
                                        </p:attrNameLst>
                                      </p:cBhvr>
                                      <p:to>
                                        <p:strVal val="visible"/>
                                      </p:to>
                                    </p:set>
                                    <p:animEffect transition="in" filter="slide(fromBottom)">
                                      <p:cBhvr>
                                        <p:cTn id="80" dur="500"/>
                                        <p:tgtEl>
                                          <p:spTgt spid="9">
                                            <p:txEl>
                                              <p:pRg st="11" end="11"/>
                                            </p:txEl>
                                          </p:spTgt>
                                        </p:tgtEl>
                                      </p:cBhvr>
                                    </p:animEffect>
                                  </p:childTnLst>
                                </p:cTn>
                              </p:par>
                              <p:par>
                                <p:cTn id="81" presetID="12" presetClass="entr" presetSubtype="4" fill="hold" grpId="0" nodeType="withEffect">
                                  <p:stCondLst>
                                    <p:cond delay="0"/>
                                  </p:stCondLst>
                                  <p:childTnLst>
                                    <p:set>
                                      <p:cBhvr>
                                        <p:cTn id="82" dur="1" fill="hold">
                                          <p:stCondLst>
                                            <p:cond delay="0"/>
                                          </p:stCondLst>
                                        </p:cTn>
                                        <p:tgtEl>
                                          <p:spTgt spid="9">
                                            <p:txEl>
                                              <p:pRg st="12" end="12"/>
                                            </p:txEl>
                                          </p:spTgt>
                                        </p:tgtEl>
                                        <p:attrNameLst>
                                          <p:attrName>style.visibility</p:attrName>
                                        </p:attrNameLst>
                                      </p:cBhvr>
                                      <p:to>
                                        <p:strVal val="visible"/>
                                      </p:to>
                                    </p:set>
                                    <p:animEffect transition="in" filter="slide(fromBottom)">
                                      <p:cBhvr>
                                        <p:cTn id="83" dur="500"/>
                                        <p:tgtEl>
                                          <p:spTgt spid="9">
                                            <p:txEl>
                                              <p:pRg st="12" end="12"/>
                                            </p:txEl>
                                          </p:spTgt>
                                        </p:tgtEl>
                                      </p:cBhvr>
                                    </p:animEffect>
                                  </p:childTnLst>
                                </p:cTn>
                              </p:par>
                            </p:childTnLst>
                          </p:cTn>
                        </p:par>
                        <p:par>
                          <p:cTn id="84" fill="hold">
                            <p:stCondLst>
                              <p:cond delay="1000"/>
                            </p:stCondLst>
                            <p:childTnLst>
                              <p:par>
                                <p:cTn id="85" presetID="2" presetClass="entr" presetSubtype="8" fill="hold" grpId="0" nodeType="afterEffect">
                                  <p:stCondLst>
                                    <p:cond delay="500"/>
                                  </p:stCondLst>
                                  <p:childTnLst>
                                    <p:set>
                                      <p:cBhvr>
                                        <p:cTn id="86" dur="1" fill="hold">
                                          <p:stCondLst>
                                            <p:cond delay="0"/>
                                          </p:stCondLst>
                                        </p:cTn>
                                        <p:tgtEl>
                                          <p:spTgt spid="10"/>
                                        </p:tgtEl>
                                        <p:attrNameLst>
                                          <p:attrName>style.visibility</p:attrName>
                                        </p:attrNameLst>
                                      </p:cBhvr>
                                      <p:to>
                                        <p:strVal val="visible"/>
                                      </p:to>
                                    </p:set>
                                    <p:anim calcmode="lin" valueType="num">
                                      <p:cBhvr additive="base">
                                        <p:cTn id="87" dur="500" fill="hold"/>
                                        <p:tgtEl>
                                          <p:spTgt spid="10"/>
                                        </p:tgtEl>
                                        <p:attrNameLst>
                                          <p:attrName>ppt_x</p:attrName>
                                        </p:attrNameLst>
                                      </p:cBhvr>
                                      <p:tavLst>
                                        <p:tav tm="0">
                                          <p:val>
                                            <p:strVal val="0-#ppt_w/2"/>
                                          </p:val>
                                        </p:tav>
                                        <p:tav tm="100000">
                                          <p:val>
                                            <p:strVal val="#ppt_x"/>
                                          </p:val>
                                        </p:tav>
                                      </p:tavLst>
                                    </p:anim>
                                    <p:anim calcmode="lin" valueType="num">
                                      <p:cBhvr additive="base">
                                        <p:cTn id="8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9" grpId="0" build="p"/>
      <p:bldP spid="10"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Radio Frequencies at DTW</a:t>
            </a:r>
          </a:p>
        </p:txBody>
      </p:sp>
      <p:sp>
        <p:nvSpPr>
          <p:cNvPr id="7" name="Rectangle 6">
            <a:extLst>
              <a:ext uri="{FF2B5EF4-FFF2-40B4-BE49-F238E27FC236}">
                <a16:creationId xmlns:a16="http://schemas.microsoft.com/office/drawing/2014/main" id="{9B3F4204-7B53-4284-9C74-836C71733FE1}"/>
              </a:ext>
            </a:extLst>
          </p:cNvPr>
          <p:cNvSpPr/>
          <p:nvPr/>
        </p:nvSpPr>
        <p:spPr>
          <a:xfrm>
            <a:off x="203200" y="1402837"/>
            <a:ext cx="7391400" cy="3662541"/>
          </a:xfrm>
          <a:prstGeom prst="rect">
            <a:avLst/>
          </a:prstGeom>
        </p:spPr>
        <p:txBody>
          <a:bodyPr wrap="square">
            <a:spAutoFit/>
          </a:bodyPr>
          <a:lstStyle/>
          <a:p>
            <a:pPr>
              <a:buFontTx/>
              <a:buNone/>
            </a:pPr>
            <a:r>
              <a:rPr lang="en-US" u="sng" dirty="0">
                <a:solidFill>
                  <a:srgbClr val="002060"/>
                </a:solidFill>
                <a:latin typeface="Arial Rounded MT Bold" pitchFamily="34" charset="0"/>
              </a:rPr>
              <a:t>Ground Control Frequencies:</a:t>
            </a:r>
            <a:endParaRPr lang="en-US" dirty="0">
              <a:solidFill>
                <a:srgbClr val="002060"/>
              </a:solidFill>
              <a:latin typeface="Arial Rounded MT Bold" pitchFamily="34" charset="0"/>
            </a:endParaRP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121.8 (North)West Ground</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119.45 (North) East Ground</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119.25 Southeast Ground</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132.725 Southwest Ground</a:t>
            </a:r>
          </a:p>
          <a:p>
            <a:pPr marL="0" lvl="1">
              <a:spcBef>
                <a:spcPts val="1200"/>
              </a:spcBef>
            </a:pPr>
            <a:r>
              <a:rPr lang="en-US" u="sng" dirty="0">
                <a:solidFill>
                  <a:srgbClr val="002060"/>
                </a:solidFill>
                <a:latin typeface="Arial Rounded MT Bold" pitchFamily="34" charset="0"/>
              </a:rPr>
              <a:t>ATIS (Automated Terminal Information System)</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133.675 ATIS Arrivals- Automated Terminal Information System</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	118.125 ATIS Departures</a:t>
            </a:r>
          </a:p>
        </p:txBody>
      </p:sp>
    </p:spTree>
    <p:extLst>
      <p:ext uri="{BB962C8B-B14F-4D97-AF65-F5344CB8AC3E}">
        <p14:creationId xmlns:p14="http://schemas.microsoft.com/office/powerpoint/2010/main" val="274084602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 Map View of the Radio Frequencies </a:t>
            </a:r>
          </a:p>
        </p:txBody>
      </p:sp>
      <p:pic>
        <p:nvPicPr>
          <p:cNvPr id="17" name="Picture 16">
            <a:extLst>
              <a:ext uri="{FF2B5EF4-FFF2-40B4-BE49-F238E27FC236}">
                <a16:creationId xmlns:a16="http://schemas.microsoft.com/office/drawing/2014/main" id="{1C864BF2-80A9-481D-AA78-21C1095F9754}"/>
              </a:ext>
            </a:extLst>
          </p:cNvPr>
          <p:cNvPicPr/>
          <p:nvPr/>
        </p:nvPicPr>
        <p:blipFill rotWithShape="1">
          <a:blip r:embed="rId3">
            <a:alphaModFix/>
          </a:blip>
          <a:srcRect l="69612" t="30195" r="16368" b="22411"/>
          <a:stretch/>
        </p:blipFill>
        <p:spPr bwMode="auto">
          <a:xfrm>
            <a:off x="2973746" y="1206729"/>
            <a:ext cx="5803594" cy="5651271"/>
          </a:xfrm>
          <a:prstGeom prst="rect">
            <a:avLst/>
          </a:prstGeom>
          <a:ln>
            <a:noFill/>
          </a:ln>
          <a:extLst>
            <a:ext uri="{53640926-AAD7-44D8-BBD7-CCE9431645EC}">
              <a14:shadowObscured xmlns:a14="http://schemas.microsoft.com/office/drawing/2010/main"/>
            </a:ext>
          </a:extLst>
        </p:spPr>
      </p:pic>
      <p:pic>
        <p:nvPicPr>
          <p:cNvPr id="2" name="Picture 1">
            <a:extLst>
              <a:ext uri="{FF2B5EF4-FFF2-40B4-BE49-F238E27FC236}">
                <a16:creationId xmlns:a16="http://schemas.microsoft.com/office/drawing/2014/main" id="{BF5EAFBD-46EB-496D-A449-4AEC8E19F106}"/>
              </a:ext>
            </a:extLst>
          </p:cNvPr>
          <p:cNvPicPr>
            <a:picLocks noChangeAspect="1"/>
          </p:cNvPicPr>
          <p:nvPr/>
        </p:nvPicPr>
        <p:blipFill>
          <a:blip r:embed="rId4"/>
          <a:stretch>
            <a:fillRect/>
          </a:stretch>
        </p:blipFill>
        <p:spPr>
          <a:xfrm>
            <a:off x="7127820" y="2700921"/>
            <a:ext cx="1560711" cy="768163"/>
          </a:xfrm>
          <a:prstGeom prst="rect">
            <a:avLst/>
          </a:prstGeom>
        </p:spPr>
      </p:pic>
      <p:pic>
        <p:nvPicPr>
          <p:cNvPr id="3" name="Picture 2">
            <a:extLst>
              <a:ext uri="{FF2B5EF4-FFF2-40B4-BE49-F238E27FC236}">
                <a16:creationId xmlns:a16="http://schemas.microsoft.com/office/drawing/2014/main" id="{A969DEDF-F453-40DD-AAB0-8D3D9E3802D0}"/>
              </a:ext>
            </a:extLst>
          </p:cNvPr>
          <p:cNvPicPr>
            <a:picLocks noChangeAspect="1"/>
          </p:cNvPicPr>
          <p:nvPr/>
        </p:nvPicPr>
        <p:blipFill>
          <a:blip r:embed="rId5"/>
          <a:stretch>
            <a:fillRect/>
          </a:stretch>
        </p:blipFill>
        <p:spPr>
          <a:xfrm>
            <a:off x="3805799" y="1651836"/>
            <a:ext cx="1579001" cy="774259"/>
          </a:xfrm>
          <a:prstGeom prst="rect">
            <a:avLst/>
          </a:prstGeom>
        </p:spPr>
      </p:pic>
      <p:pic>
        <p:nvPicPr>
          <p:cNvPr id="4" name="Picture 3">
            <a:extLst>
              <a:ext uri="{FF2B5EF4-FFF2-40B4-BE49-F238E27FC236}">
                <a16:creationId xmlns:a16="http://schemas.microsoft.com/office/drawing/2014/main" id="{AB0B46E7-E671-437E-B2DB-C00E44B4E298}"/>
              </a:ext>
            </a:extLst>
          </p:cNvPr>
          <p:cNvPicPr>
            <a:picLocks noChangeAspect="1"/>
          </p:cNvPicPr>
          <p:nvPr/>
        </p:nvPicPr>
        <p:blipFill>
          <a:blip r:embed="rId6"/>
          <a:stretch>
            <a:fillRect/>
          </a:stretch>
        </p:blipFill>
        <p:spPr>
          <a:xfrm>
            <a:off x="3263851" y="4168585"/>
            <a:ext cx="1566808" cy="774259"/>
          </a:xfrm>
          <a:prstGeom prst="rect">
            <a:avLst/>
          </a:prstGeom>
        </p:spPr>
      </p:pic>
      <p:pic>
        <p:nvPicPr>
          <p:cNvPr id="5" name="Picture 4">
            <a:extLst>
              <a:ext uri="{FF2B5EF4-FFF2-40B4-BE49-F238E27FC236}">
                <a16:creationId xmlns:a16="http://schemas.microsoft.com/office/drawing/2014/main" id="{B97DEC77-A192-45C7-96B1-7E512587A76A}"/>
              </a:ext>
            </a:extLst>
          </p:cNvPr>
          <p:cNvPicPr>
            <a:picLocks noChangeAspect="1"/>
          </p:cNvPicPr>
          <p:nvPr/>
        </p:nvPicPr>
        <p:blipFill>
          <a:blip r:embed="rId7"/>
          <a:stretch>
            <a:fillRect/>
          </a:stretch>
        </p:blipFill>
        <p:spPr>
          <a:xfrm>
            <a:off x="6102284" y="5651271"/>
            <a:ext cx="1554615" cy="768163"/>
          </a:xfrm>
          <a:prstGeom prst="rect">
            <a:avLst/>
          </a:prstGeom>
        </p:spPr>
      </p:pic>
      <p:cxnSp>
        <p:nvCxnSpPr>
          <p:cNvPr id="19" name="Straight Connector 18">
            <a:extLst>
              <a:ext uri="{FF2B5EF4-FFF2-40B4-BE49-F238E27FC236}">
                <a16:creationId xmlns:a16="http://schemas.microsoft.com/office/drawing/2014/main" id="{95643BD2-3269-4C35-8667-B4937E696B79}"/>
              </a:ext>
            </a:extLst>
          </p:cNvPr>
          <p:cNvCxnSpPr>
            <a:cxnSpLocks/>
          </p:cNvCxnSpPr>
          <p:nvPr/>
        </p:nvCxnSpPr>
        <p:spPr bwMode="auto">
          <a:xfrm flipV="1">
            <a:off x="2973746" y="3195687"/>
            <a:ext cx="1975326" cy="79782"/>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3" name="Straight Connector 22">
            <a:extLst>
              <a:ext uri="{FF2B5EF4-FFF2-40B4-BE49-F238E27FC236}">
                <a16:creationId xmlns:a16="http://schemas.microsoft.com/office/drawing/2014/main" id="{0709F2DF-0C4B-4A8A-B29B-147579074CED}"/>
              </a:ext>
            </a:extLst>
          </p:cNvPr>
          <p:cNvCxnSpPr>
            <a:cxnSpLocks/>
          </p:cNvCxnSpPr>
          <p:nvPr/>
        </p:nvCxnSpPr>
        <p:spPr bwMode="auto">
          <a:xfrm flipH="1" flipV="1">
            <a:off x="4894495" y="3195687"/>
            <a:ext cx="393943" cy="836677"/>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7" name="Straight Connector 26">
            <a:extLst>
              <a:ext uri="{FF2B5EF4-FFF2-40B4-BE49-F238E27FC236}">
                <a16:creationId xmlns:a16="http://schemas.microsoft.com/office/drawing/2014/main" id="{2B2206CB-9866-46B0-9B07-189A9FB76A02}"/>
              </a:ext>
            </a:extLst>
          </p:cNvPr>
          <p:cNvCxnSpPr>
            <a:cxnSpLocks/>
          </p:cNvCxnSpPr>
          <p:nvPr/>
        </p:nvCxnSpPr>
        <p:spPr bwMode="auto">
          <a:xfrm flipH="1">
            <a:off x="5288438" y="4032364"/>
            <a:ext cx="1008667" cy="0"/>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2" name="Straight Connector 31">
            <a:extLst>
              <a:ext uri="{FF2B5EF4-FFF2-40B4-BE49-F238E27FC236}">
                <a16:creationId xmlns:a16="http://schemas.microsoft.com/office/drawing/2014/main" id="{30B8C065-2BF1-4F9E-BFBA-BFCC12EBB245}"/>
              </a:ext>
            </a:extLst>
          </p:cNvPr>
          <p:cNvCxnSpPr>
            <a:cxnSpLocks/>
          </p:cNvCxnSpPr>
          <p:nvPr/>
        </p:nvCxnSpPr>
        <p:spPr bwMode="auto">
          <a:xfrm flipH="1" flipV="1">
            <a:off x="6297105" y="4032364"/>
            <a:ext cx="2130458" cy="1472890"/>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5" name="Straight Connector 34">
            <a:extLst>
              <a:ext uri="{FF2B5EF4-FFF2-40B4-BE49-F238E27FC236}">
                <a16:creationId xmlns:a16="http://schemas.microsoft.com/office/drawing/2014/main" id="{413B5EDA-0AFA-4FF9-962D-C78D90D562D1}"/>
              </a:ext>
            </a:extLst>
          </p:cNvPr>
          <p:cNvCxnSpPr>
            <a:cxnSpLocks/>
          </p:cNvCxnSpPr>
          <p:nvPr/>
        </p:nvCxnSpPr>
        <p:spPr bwMode="auto">
          <a:xfrm flipH="1" flipV="1">
            <a:off x="6016657" y="3496775"/>
            <a:ext cx="280449" cy="535589"/>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8" name="Straight Connector 37">
            <a:extLst>
              <a:ext uri="{FF2B5EF4-FFF2-40B4-BE49-F238E27FC236}">
                <a16:creationId xmlns:a16="http://schemas.microsoft.com/office/drawing/2014/main" id="{D4A1EC1A-8538-4BCC-B136-A1E58F21D01D}"/>
              </a:ext>
            </a:extLst>
          </p:cNvPr>
          <p:cNvCxnSpPr>
            <a:cxnSpLocks/>
          </p:cNvCxnSpPr>
          <p:nvPr/>
        </p:nvCxnSpPr>
        <p:spPr bwMode="auto">
          <a:xfrm flipV="1">
            <a:off x="4606587" y="4032364"/>
            <a:ext cx="1690518" cy="2806399"/>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45" name="Straight Connector 44">
            <a:extLst>
              <a:ext uri="{FF2B5EF4-FFF2-40B4-BE49-F238E27FC236}">
                <a16:creationId xmlns:a16="http://schemas.microsoft.com/office/drawing/2014/main" id="{B9452535-A931-4700-A4F0-6351912F0137}"/>
              </a:ext>
            </a:extLst>
          </p:cNvPr>
          <p:cNvCxnSpPr>
            <a:cxnSpLocks/>
          </p:cNvCxnSpPr>
          <p:nvPr/>
        </p:nvCxnSpPr>
        <p:spPr bwMode="auto">
          <a:xfrm flipV="1">
            <a:off x="6016656" y="3002236"/>
            <a:ext cx="280449" cy="494538"/>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48" name="Straight Connector 47">
            <a:extLst>
              <a:ext uri="{FF2B5EF4-FFF2-40B4-BE49-F238E27FC236}">
                <a16:creationId xmlns:a16="http://schemas.microsoft.com/office/drawing/2014/main" id="{CA6C84CF-87C6-42A0-8277-E540B20C7EEB}"/>
              </a:ext>
            </a:extLst>
          </p:cNvPr>
          <p:cNvCxnSpPr>
            <a:cxnSpLocks/>
          </p:cNvCxnSpPr>
          <p:nvPr/>
        </p:nvCxnSpPr>
        <p:spPr bwMode="auto">
          <a:xfrm flipV="1">
            <a:off x="6297105" y="3002236"/>
            <a:ext cx="348792" cy="8506"/>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51" name="Straight Connector 50">
            <a:extLst>
              <a:ext uri="{FF2B5EF4-FFF2-40B4-BE49-F238E27FC236}">
                <a16:creationId xmlns:a16="http://schemas.microsoft.com/office/drawing/2014/main" id="{FD0473A0-969C-4998-8AB2-EDA02AA69598}"/>
              </a:ext>
            </a:extLst>
          </p:cNvPr>
          <p:cNvCxnSpPr>
            <a:cxnSpLocks/>
          </p:cNvCxnSpPr>
          <p:nvPr/>
        </p:nvCxnSpPr>
        <p:spPr bwMode="auto">
          <a:xfrm flipH="1">
            <a:off x="6589829" y="1257356"/>
            <a:ext cx="1173722" cy="1753386"/>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198082144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What’s a Read Back? AND What do you need to know about them?</a:t>
            </a:r>
          </a:p>
        </p:txBody>
      </p:sp>
      <p:sp>
        <p:nvSpPr>
          <p:cNvPr id="3" name="Rectangle 2">
            <a:extLst>
              <a:ext uri="{FF2B5EF4-FFF2-40B4-BE49-F238E27FC236}">
                <a16:creationId xmlns:a16="http://schemas.microsoft.com/office/drawing/2014/main" id="{70149F3C-C861-42A3-8668-AA0D9D362486}"/>
              </a:ext>
            </a:extLst>
          </p:cNvPr>
          <p:cNvSpPr/>
          <p:nvPr/>
        </p:nvSpPr>
        <p:spPr>
          <a:xfrm>
            <a:off x="203200" y="1451844"/>
            <a:ext cx="8307977" cy="3754874"/>
          </a:xfrm>
          <a:prstGeom prst="rect">
            <a:avLst/>
          </a:prstGeom>
        </p:spPr>
        <p:txBody>
          <a:bodyPr wrap="square">
            <a:spAutoFit/>
          </a:bodyPr>
          <a:lstStyle/>
          <a:p>
            <a:pPr marL="285750" indent="-285750">
              <a:spcBef>
                <a:spcPts val="600"/>
              </a:spcBef>
              <a:buFont typeface="Arial" panose="020B0604020202020204" pitchFamily="34" charset="0"/>
              <a:buChar char="•"/>
            </a:pPr>
            <a:r>
              <a:rPr lang="en-US" dirty="0">
                <a:latin typeface="Arial Rounded MT Bold" pitchFamily="34" charset="0"/>
              </a:rPr>
              <a:t>What is a Read Back?</a:t>
            </a:r>
          </a:p>
          <a:p>
            <a:pPr lvl="1">
              <a:spcBef>
                <a:spcPts val="600"/>
              </a:spcBef>
            </a:pPr>
            <a:r>
              <a:rPr lang="en-US" dirty="0">
                <a:latin typeface="Arial Rounded MT Bold" pitchFamily="34" charset="0"/>
              </a:rPr>
              <a:t>Repeating an ATCT instruction verbatim.</a:t>
            </a:r>
          </a:p>
          <a:p>
            <a:pPr marL="285750" indent="-285750">
              <a:spcBef>
                <a:spcPts val="600"/>
              </a:spcBef>
              <a:buFont typeface="Arial" panose="020B0604020202020204" pitchFamily="34" charset="0"/>
              <a:buChar char="•"/>
            </a:pPr>
            <a:r>
              <a:rPr lang="en-US" dirty="0">
                <a:latin typeface="Arial Rounded MT Bold" pitchFamily="34" charset="0"/>
              </a:rPr>
              <a:t>You will hear pilots and drivers reading back instructions.</a:t>
            </a:r>
          </a:p>
          <a:p>
            <a:pPr marL="285750" indent="-285750">
              <a:spcBef>
                <a:spcPts val="600"/>
              </a:spcBef>
              <a:buFont typeface="Arial" panose="020B0604020202020204" pitchFamily="34" charset="0"/>
              <a:buChar char="•"/>
            </a:pPr>
            <a:r>
              <a:rPr lang="en-US" dirty="0">
                <a:latin typeface="Arial Rounded MT Bold" pitchFamily="34" charset="0"/>
              </a:rPr>
              <a:t>Readbacks give you a second chance to hear a controller’s instructions and help you maintain “situational awareness.”</a:t>
            </a:r>
          </a:p>
          <a:p>
            <a:pPr marL="285750" indent="-285750">
              <a:spcBef>
                <a:spcPts val="600"/>
              </a:spcBef>
              <a:buFont typeface="Arial" panose="020B0604020202020204" pitchFamily="34" charset="0"/>
              <a:buChar char="•"/>
            </a:pPr>
            <a:r>
              <a:rPr lang="en-US" dirty="0">
                <a:latin typeface="Arial Rounded MT Bold" pitchFamily="34" charset="0"/>
              </a:rPr>
              <a:t>You are required to read back ALL runway instructions, especially HOLD SHORT instructions.</a:t>
            </a:r>
          </a:p>
          <a:p>
            <a:pPr marL="285750" indent="-285750">
              <a:spcBef>
                <a:spcPts val="600"/>
              </a:spcBef>
              <a:buFont typeface="Arial" panose="020B0604020202020204" pitchFamily="34" charset="0"/>
              <a:buChar char="•"/>
            </a:pPr>
            <a:r>
              <a:rPr lang="en-US" dirty="0">
                <a:latin typeface="Arial Rounded MT Bold" pitchFamily="34" charset="0"/>
              </a:rPr>
              <a:t>Other Read Back instructions: </a:t>
            </a:r>
          </a:p>
          <a:p>
            <a:pPr marL="742950" lvl="1" indent="-285750">
              <a:spcBef>
                <a:spcPts val="600"/>
              </a:spcBef>
              <a:buFont typeface="Arial Rounded MT Bold" panose="020F0704030504030204" pitchFamily="34" charset="0"/>
              <a:buChar char="–"/>
            </a:pPr>
            <a:r>
              <a:rPr lang="en-US" dirty="0">
                <a:latin typeface="Arial Rounded MT Bold" pitchFamily="34" charset="0"/>
              </a:rPr>
              <a:t>To drive requested routes.</a:t>
            </a:r>
          </a:p>
          <a:p>
            <a:pPr marL="742950" lvl="1" indent="-285750">
              <a:spcBef>
                <a:spcPts val="600"/>
              </a:spcBef>
              <a:buFont typeface="Arial Rounded MT Bold" panose="020F0704030504030204" pitchFamily="34" charset="0"/>
              <a:buChar char="–"/>
            </a:pPr>
            <a:r>
              <a:rPr lang="en-US" dirty="0">
                <a:latin typeface="Arial Rounded MT Bold" pitchFamily="34" charset="0"/>
              </a:rPr>
              <a:t>To change frequencies.</a:t>
            </a:r>
          </a:p>
          <a:p>
            <a:pPr marL="742950" lvl="1" indent="-285750">
              <a:spcBef>
                <a:spcPts val="600"/>
              </a:spcBef>
              <a:buFont typeface="Arial Rounded MT Bold" panose="020F0704030504030204" pitchFamily="34" charset="0"/>
              <a:buChar char="–"/>
            </a:pPr>
            <a:r>
              <a:rPr lang="en-US" dirty="0">
                <a:latin typeface="Arial Rounded MT Bold" pitchFamily="34" charset="0"/>
              </a:rPr>
              <a:t>That are changes to previous Instructions.</a:t>
            </a:r>
            <a:endParaRPr lang="en-US" sz="2000" dirty="0">
              <a:latin typeface="Arial Rounded MT Bold" pitchFamily="34" charset="0"/>
            </a:endParaRPr>
          </a:p>
        </p:txBody>
      </p:sp>
    </p:spTree>
    <p:extLst>
      <p:ext uri="{BB962C8B-B14F-4D97-AF65-F5344CB8AC3E}">
        <p14:creationId xmlns:p14="http://schemas.microsoft.com/office/powerpoint/2010/main" val="2315970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do ATCT Controllers expect to hear when you make initial contact with them?</a:t>
            </a:r>
          </a:p>
        </p:txBody>
      </p:sp>
      <p:sp>
        <p:nvSpPr>
          <p:cNvPr id="7" name="Rectangle 3">
            <a:extLst>
              <a:ext uri="{FF2B5EF4-FFF2-40B4-BE49-F238E27FC236}">
                <a16:creationId xmlns:a16="http://schemas.microsoft.com/office/drawing/2014/main" id="{A1F13938-F386-46B3-B5E8-0DED05697809}"/>
              </a:ext>
            </a:extLst>
          </p:cNvPr>
          <p:cNvSpPr txBox="1">
            <a:spLocks noChangeArrowheads="1"/>
          </p:cNvSpPr>
          <p:nvPr/>
        </p:nvSpPr>
        <p:spPr bwMode="auto">
          <a:xfrm>
            <a:off x="203200" y="1680754"/>
            <a:ext cx="5492206" cy="1515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55073" indent="-455073" algn="l" rtl="0" eaLnBrk="0" fontAlgn="base" hangingPunct="0">
              <a:spcBef>
                <a:spcPct val="20000"/>
              </a:spcBef>
              <a:spcAft>
                <a:spcPct val="0"/>
              </a:spcAft>
              <a:buFont typeface="Wingdings" panose="05000000000000000000" pitchFamily="2" charset="2"/>
              <a:buChar char="Q"/>
              <a:defRPr sz="3733">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3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400">
                <a:solidFill>
                  <a:schemeClr val="tx1"/>
                </a:solidFill>
                <a:latin typeface="+mn-lt"/>
                <a:ea typeface="+mn-ea"/>
              </a:defRPr>
            </a:lvl6pPr>
            <a:lvl7pPr marL="3962202" indent="-304784" algn="l" rtl="0" fontAlgn="base">
              <a:spcBef>
                <a:spcPct val="20000"/>
              </a:spcBef>
              <a:spcAft>
                <a:spcPct val="0"/>
              </a:spcAft>
              <a:buChar char="»"/>
              <a:defRPr sz="2400">
                <a:solidFill>
                  <a:schemeClr val="tx1"/>
                </a:solidFill>
                <a:latin typeface="+mn-lt"/>
                <a:ea typeface="+mn-ea"/>
              </a:defRPr>
            </a:lvl7pPr>
            <a:lvl8pPr marL="4571771" indent="-304784" algn="l" rtl="0" fontAlgn="base">
              <a:spcBef>
                <a:spcPct val="20000"/>
              </a:spcBef>
              <a:spcAft>
                <a:spcPct val="0"/>
              </a:spcAft>
              <a:buChar char="»"/>
              <a:defRPr sz="2400">
                <a:solidFill>
                  <a:schemeClr val="tx1"/>
                </a:solidFill>
                <a:latin typeface="+mn-lt"/>
                <a:ea typeface="+mn-ea"/>
              </a:defRPr>
            </a:lvl8pPr>
            <a:lvl9pPr marL="5181341" indent="-304784" algn="l" rtl="0" fontAlgn="base">
              <a:spcBef>
                <a:spcPct val="20000"/>
              </a:spcBef>
              <a:spcAft>
                <a:spcPct val="0"/>
              </a:spcAft>
              <a:buChar char="»"/>
              <a:defRPr sz="2400">
                <a:solidFill>
                  <a:schemeClr val="tx1"/>
                </a:solidFill>
                <a:latin typeface="+mn-lt"/>
                <a:ea typeface="+mn-ea"/>
              </a:defRPr>
            </a:lvl9pPr>
          </a:lstStyle>
          <a:p>
            <a:pPr marL="798513" indent="-514350">
              <a:spcBef>
                <a:spcPts val="600"/>
              </a:spcBef>
              <a:buFont typeface="+mj-lt"/>
              <a:buAutoNum type="arabicPeriod"/>
            </a:pPr>
            <a:r>
              <a:rPr lang="en-US" sz="1800" kern="0" dirty="0">
                <a:latin typeface="Arial Rounded MT Bold" pitchFamily="34" charset="0"/>
              </a:rPr>
              <a:t>Who you are calling (Metro Ground)</a:t>
            </a:r>
          </a:p>
          <a:p>
            <a:pPr marL="798513" indent="-514350">
              <a:spcBef>
                <a:spcPts val="600"/>
              </a:spcBef>
              <a:buFont typeface="+mj-lt"/>
              <a:buAutoNum type="arabicPeriod"/>
            </a:pPr>
            <a:r>
              <a:rPr lang="en-US" sz="1800" kern="0" dirty="0">
                <a:latin typeface="Arial Rounded MT Bold" pitchFamily="34" charset="0"/>
              </a:rPr>
              <a:t>Who you are (your call sign)</a:t>
            </a:r>
          </a:p>
          <a:p>
            <a:pPr marL="798513" indent="-514350">
              <a:spcBef>
                <a:spcPts val="600"/>
              </a:spcBef>
              <a:buFont typeface="+mj-lt"/>
              <a:buAutoNum type="arabicPeriod"/>
            </a:pPr>
            <a:r>
              <a:rPr lang="en-US" sz="1800" kern="0" dirty="0">
                <a:latin typeface="Arial Rounded MT Bold" pitchFamily="34" charset="0"/>
              </a:rPr>
              <a:t>Where you are (your location)</a:t>
            </a:r>
          </a:p>
          <a:p>
            <a:pPr marL="798513" indent="-514350">
              <a:spcBef>
                <a:spcPts val="600"/>
              </a:spcBef>
              <a:buFont typeface="+mj-lt"/>
              <a:buAutoNum type="arabicPeriod"/>
            </a:pPr>
            <a:r>
              <a:rPr lang="en-US" sz="1800" kern="0" dirty="0">
                <a:latin typeface="Arial Rounded MT Bold" pitchFamily="34" charset="0"/>
              </a:rPr>
              <a:t>Where are you going</a:t>
            </a:r>
          </a:p>
        </p:txBody>
      </p:sp>
    </p:spTree>
    <p:extLst>
      <p:ext uri="{BB962C8B-B14F-4D97-AF65-F5344CB8AC3E}">
        <p14:creationId xmlns:p14="http://schemas.microsoft.com/office/powerpoint/2010/main" val="2305056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#1 – UNIFI</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UNIFI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“UNIFI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“UNIFI Maintenance, is at the U Pad Spot 4, would like to push and reposition to C-2”</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“UNIFI Maintenance push approved, call back with reposition”</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“UNIFI Maintenance push approved, will call back with reposition”</a:t>
            </a:r>
          </a:p>
          <a:p>
            <a:pPr marL="219075" indent="0" algn="ctr">
              <a:spcBef>
                <a:spcPct val="0"/>
              </a:spcBef>
              <a:spcAft>
                <a:spcPts val="1200"/>
              </a:spcAft>
              <a:buNone/>
            </a:pPr>
            <a:r>
              <a:rPr lang="en-US" altLang="en-US" sz="1800" dirty="0">
                <a:latin typeface="Arial Rounded MT Bold" panose="020F0704030504030204" pitchFamily="34" charset="0"/>
              </a:rPr>
              <a:t>(Continue)</a:t>
            </a:r>
          </a:p>
        </p:txBody>
      </p:sp>
    </p:spTree>
    <p:extLst>
      <p:ext uri="{BB962C8B-B14F-4D97-AF65-F5344CB8AC3E}">
        <p14:creationId xmlns:p14="http://schemas.microsoft.com/office/powerpoint/2010/main" val="1087412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500"/>
                                        <p:tgtEl>
                                          <p:spTgt spid="7">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5" end="5"/>
                                            </p:txEl>
                                          </p:spTgt>
                                        </p:tgtEl>
                                        <p:attrNameLst>
                                          <p:attrName>style.visibility</p:attrName>
                                        </p:attrNameLst>
                                      </p:cBhvr>
                                      <p:to>
                                        <p:strVal val="visible"/>
                                      </p:to>
                                    </p:set>
                                    <p:animEffect transition="in" filter="fade">
                                      <p:cBhvr>
                                        <p:cTn id="26" dur="500"/>
                                        <p:tgtEl>
                                          <p:spTgt spid="7">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6" end="6"/>
                                            </p:txEl>
                                          </p:spTgt>
                                        </p:tgtEl>
                                        <p:attrNameLst>
                                          <p:attrName>style.visibility</p:attrName>
                                        </p:attrNameLst>
                                      </p:cBhvr>
                                      <p:to>
                                        <p:strVal val="visible"/>
                                      </p:to>
                                    </p:set>
                                    <p:animEffect transition="in" filter="fade">
                                      <p:cBhvr>
                                        <p:cTn id="29" dur="500"/>
                                        <p:tgtEl>
                                          <p:spTgt spid="7">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7" end="7"/>
                                            </p:txEl>
                                          </p:spTgt>
                                        </p:tgtEl>
                                        <p:attrNameLst>
                                          <p:attrName>style.visibility</p:attrName>
                                        </p:attrNameLst>
                                      </p:cBhvr>
                                      <p:to>
                                        <p:strVal val="visible"/>
                                      </p:to>
                                    </p:set>
                                    <p:animEffect transition="in" filter="fade">
                                      <p:cBhvr>
                                        <p:cTn id="34" dur="500"/>
                                        <p:tgtEl>
                                          <p:spTgt spid="7">
                                            <p:txEl>
                                              <p:pRg st="7" end="7"/>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8" end="8"/>
                                            </p:txEl>
                                          </p:spTgt>
                                        </p:tgtEl>
                                        <p:attrNameLst>
                                          <p:attrName>style.visibility</p:attrName>
                                        </p:attrNameLst>
                                      </p:cBhvr>
                                      <p:to>
                                        <p:strVal val="visible"/>
                                      </p:to>
                                    </p:set>
                                    <p:animEffect transition="in" filter="fade">
                                      <p:cBhvr>
                                        <p:cTn id="37" dur="500"/>
                                        <p:tgtEl>
                                          <p:spTgt spid="7">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9" end="9"/>
                                            </p:txEl>
                                          </p:spTgt>
                                        </p:tgtEl>
                                        <p:attrNameLst>
                                          <p:attrName>style.visibility</p:attrName>
                                        </p:attrNameLst>
                                      </p:cBhvr>
                                      <p:to>
                                        <p:strVal val="visible"/>
                                      </p:to>
                                    </p:set>
                                    <p:animEffect transition="in" filter="fade">
                                      <p:cBhvr>
                                        <p:cTn id="42" dur="500"/>
                                        <p:tgtEl>
                                          <p:spTgt spid="7">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0" end="10"/>
                                            </p:txEl>
                                          </p:spTgt>
                                        </p:tgtEl>
                                        <p:attrNameLst>
                                          <p:attrName>style.visibility</p:attrName>
                                        </p:attrNameLst>
                                      </p:cBhvr>
                                      <p:to>
                                        <p:strVal val="visible"/>
                                      </p:to>
                                    </p:set>
                                    <p:animEffect transition="in" filter="fade">
                                      <p:cBhvr>
                                        <p:cTn id="45" dur="500"/>
                                        <p:tgtEl>
                                          <p:spTgt spid="7">
                                            <p:txEl>
                                              <p:pRg st="10" end="10"/>
                                            </p:txEl>
                                          </p:spTgt>
                                        </p:tgtEl>
                                      </p:cBhvr>
                                    </p:animEffect>
                                  </p:childTnLst>
                                </p:cTn>
                              </p:par>
                            </p:childTnLst>
                          </p:cTn>
                        </p:par>
                        <p:par>
                          <p:cTn id="46" fill="hold">
                            <p:stCondLst>
                              <p:cond delay="500"/>
                            </p:stCondLst>
                            <p:childTnLst>
                              <p:par>
                                <p:cTn id="47" presetID="10" presetClass="entr" presetSubtype="0" fill="hold" nodeType="afterEffect">
                                  <p:stCondLst>
                                    <p:cond delay="250"/>
                                  </p:stCondLst>
                                  <p:childTnLst>
                                    <p:set>
                                      <p:cBhvr>
                                        <p:cTn id="48" dur="1" fill="hold">
                                          <p:stCondLst>
                                            <p:cond delay="0"/>
                                          </p:stCondLst>
                                        </p:cTn>
                                        <p:tgtEl>
                                          <p:spTgt spid="7">
                                            <p:txEl>
                                              <p:pRg st="11" end="11"/>
                                            </p:txEl>
                                          </p:spTgt>
                                        </p:tgtEl>
                                        <p:attrNameLst>
                                          <p:attrName>style.visibility</p:attrName>
                                        </p:attrNameLst>
                                      </p:cBhvr>
                                      <p:to>
                                        <p:strVal val="visible"/>
                                      </p:to>
                                    </p:set>
                                    <p:animEffect transition="in" filter="fade">
                                      <p:cBhvr>
                                        <p:cTn id="49"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#1 (Continued) – UNIFI</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You are pushed back on Taxiway U and ready to tow to C-2: </a:t>
            </a:r>
          </a:p>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UNIFI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“UNIFI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“UNIFI Maintenance, has pushed off Spot 4 of the U Pad and is ready to reposition to C-2”</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“UNIFI Maintenance proceed U, K, to C-2”</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“UNIFI Maintenance, proceeding U, K, to C-2”</a:t>
            </a:r>
          </a:p>
        </p:txBody>
      </p:sp>
    </p:spTree>
    <p:extLst>
      <p:ext uri="{BB962C8B-B14F-4D97-AF65-F5344CB8AC3E}">
        <p14:creationId xmlns:p14="http://schemas.microsoft.com/office/powerpoint/2010/main" val="3450080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animEffect transition="in" filter="fade">
                                      <p:cBhvr>
                                        <p:cTn id="18" dur="500"/>
                                        <p:tgtEl>
                                          <p:spTgt spid="7">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500"/>
                                        <p:tgtEl>
                                          <p:spTgt spid="7">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fade">
                                      <p:cBhvr>
                                        <p:cTn id="26" dur="500"/>
                                        <p:tgtEl>
                                          <p:spTgt spid="7">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animEffect transition="in" filter="fade">
                                      <p:cBhvr>
                                        <p:cTn id="29" dur="500"/>
                                        <p:tgtEl>
                                          <p:spTgt spid="7">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8" end="8"/>
                                            </p:txEl>
                                          </p:spTgt>
                                        </p:tgtEl>
                                        <p:attrNameLst>
                                          <p:attrName>style.visibility</p:attrName>
                                        </p:attrNameLst>
                                      </p:cBhvr>
                                      <p:to>
                                        <p:strVal val="visible"/>
                                      </p:to>
                                    </p:set>
                                    <p:animEffect transition="in" filter="fade">
                                      <p:cBhvr>
                                        <p:cTn id="34" dur="500"/>
                                        <p:tgtEl>
                                          <p:spTgt spid="7">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fade">
                                      <p:cBhvr>
                                        <p:cTn id="37" dur="500"/>
                                        <p:tgtEl>
                                          <p:spTgt spid="7">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10" end="10"/>
                                            </p:txEl>
                                          </p:spTgt>
                                        </p:tgtEl>
                                        <p:attrNameLst>
                                          <p:attrName>style.visibility</p:attrName>
                                        </p:attrNameLst>
                                      </p:cBhvr>
                                      <p:to>
                                        <p:strVal val="visible"/>
                                      </p:to>
                                    </p:set>
                                    <p:animEffect transition="in" filter="fade">
                                      <p:cBhvr>
                                        <p:cTn id="42" dur="500"/>
                                        <p:tgtEl>
                                          <p:spTgt spid="7">
                                            <p:txEl>
                                              <p:pRg st="10" end="10"/>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1" end="11"/>
                                            </p:txEl>
                                          </p:spTgt>
                                        </p:tgtEl>
                                        <p:attrNameLst>
                                          <p:attrName>style.visibility</p:attrName>
                                        </p:attrNameLst>
                                      </p:cBhvr>
                                      <p:to>
                                        <p:strVal val="visible"/>
                                      </p:to>
                                    </p:set>
                                    <p:animEffect transition="in" filter="fade">
                                      <p:cBhvr>
                                        <p:cTn id="45"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#2 – UNIFI</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UNIFI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“UNIFI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“UNIFI Maintenance, is at B-18, would like to push and reposition to B-5”</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“UNIFI Maintenance push approved, call back with reposition”</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“UNIFI Maintenance push approved, will call back with reposition”</a:t>
            </a:r>
          </a:p>
          <a:p>
            <a:pPr marL="219075" indent="0" algn="ctr">
              <a:spcBef>
                <a:spcPct val="0"/>
              </a:spcBef>
              <a:spcAft>
                <a:spcPts val="1200"/>
              </a:spcAft>
              <a:buNone/>
            </a:pPr>
            <a:r>
              <a:rPr lang="en-US" altLang="en-US" sz="1800" dirty="0">
                <a:latin typeface="Arial Rounded MT Bold" panose="020F0704030504030204" pitchFamily="34" charset="0"/>
              </a:rPr>
              <a:t>(Continue)</a:t>
            </a:r>
          </a:p>
        </p:txBody>
      </p:sp>
    </p:spTree>
    <p:extLst>
      <p:ext uri="{BB962C8B-B14F-4D97-AF65-F5344CB8AC3E}">
        <p14:creationId xmlns:p14="http://schemas.microsoft.com/office/powerpoint/2010/main" val="568459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500"/>
                                        <p:tgtEl>
                                          <p:spTgt spid="7">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5" end="5"/>
                                            </p:txEl>
                                          </p:spTgt>
                                        </p:tgtEl>
                                        <p:attrNameLst>
                                          <p:attrName>style.visibility</p:attrName>
                                        </p:attrNameLst>
                                      </p:cBhvr>
                                      <p:to>
                                        <p:strVal val="visible"/>
                                      </p:to>
                                    </p:set>
                                    <p:animEffect transition="in" filter="fade">
                                      <p:cBhvr>
                                        <p:cTn id="26" dur="500"/>
                                        <p:tgtEl>
                                          <p:spTgt spid="7">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6" end="6"/>
                                            </p:txEl>
                                          </p:spTgt>
                                        </p:tgtEl>
                                        <p:attrNameLst>
                                          <p:attrName>style.visibility</p:attrName>
                                        </p:attrNameLst>
                                      </p:cBhvr>
                                      <p:to>
                                        <p:strVal val="visible"/>
                                      </p:to>
                                    </p:set>
                                    <p:animEffect transition="in" filter="fade">
                                      <p:cBhvr>
                                        <p:cTn id="29" dur="500"/>
                                        <p:tgtEl>
                                          <p:spTgt spid="7">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7" end="7"/>
                                            </p:txEl>
                                          </p:spTgt>
                                        </p:tgtEl>
                                        <p:attrNameLst>
                                          <p:attrName>style.visibility</p:attrName>
                                        </p:attrNameLst>
                                      </p:cBhvr>
                                      <p:to>
                                        <p:strVal val="visible"/>
                                      </p:to>
                                    </p:set>
                                    <p:animEffect transition="in" filter="fade">
                                      <p:cBhvr>
                                        <p:cTn id="34" dur="500"/>
                                        <p:tgtEl>
                                          <p:spTgt spid="7">
                                            <p:txEl>
                                              <p:pRg st="7" end="7"/>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8" end="8"/>
                                            </p:txEl>
                                          </p:spTgt>
                                        </p:tgtEl>
                                        <p:attrNameLst>
                                          <p:attrName>style.visibility</p:attrName>
                                        </p:attrNameLst>
                                      </p:cBhvr>
                                      <p:to>
                                        <p:strVal val="visible"/>
                                      </p:to>
                                    </p:set>
                                    <p:animEffect transition="in" filter="fade">
                                      <p:cBhvr>
                                        <p:cTn id="37" dur="500"/>
                                        <p:tgtEl>
                                          <p:spTgt spid="7">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9" end="9"/>
                                            </p:txEl>
                                          </p:spTgt>
                                        </p:tgtEl>
                                        <p:attrNameLst>
                                          <p:attrName>style.visibility</p:attrName>
                                        </p:attrNameLst>
                                      </p:cBhvr>
                                      <p:to>
                                        <p:strVal val="visible"/>
                                      </p:to>
                                    </p:set>
                                    <p:animEffect transition="in" filter="fade">
                                      <p:cBhvr>
                                        <p:cTn id="42" dur="500"/>
                                        <p:tgtEl>
                                          <p:spTgt spid="7">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0" end="10"/>
                                            </p:txEl>
                                          </p:spTgt>
                                        </p:tgtEl>
                                        <p:attrNameLst>
                                          <p:attrName>style.visibility</p:attrName>
                                        </p:attrNameLst>
                                      </p:cBhvr>
                                      <p:to>
                                        <p:strVal val="visible"/>
                                      </p:to>
                                    </p:set>
                                    <p:animEffect transition="in" filter="fade">
                                      <p:cBhvr>
                                        <p:cTn id="45" dur="500"/>
                                        <p:tgtEl>
                                          <p:spTgt spid="7">
                                            <p:txEl>
                                              <p:pRg st="10" end="10"/>
                                            </p:txEl>
                                          </p:spTgt>
                                        </p:tgtEl>
                                      </p:cBhvr>
                                    </p:animEffect>
                                  </p:childTnLst>
                                </p:cTn>
                              </p:par>
                            </p:childTnLst>
                          </p:cTn>
                        </p:par>
                        <p:par>
                          <p:cTn id="46" fill="hold">
                            <p:stCondLst>
                              <p:cond delay="500"/>
                            </p:stCondLst>
                            <p:childTnLst>
                              <p:par>
                                <p:cTn id="47" presetID="10" presetClass="entr" presetSubtype="0" fill="hold" nodeType="afterEffect">
                                  <p:stCondLst>
                                    <p:cond delay="250"/>
                                  </p:stCondLst>
                                  <p:childTnLst>
                                    <p:set>
                                      <p:cBhvr>
                                        <p:cTn id="48" dur="1" fill="hold">
                                          <p:stCondLst>
                                            <p:cond delay="0"/>
                                          </p:stCondLst>
                                        </p:cTn>
                                        <p:tgtEl>
                                          <p:spTgt spid="7">
                                            <p:txEl>
                                              <p:pRg st="11" end="11"/>
                                            </p:txEl>
                                          </p:spTgt>
                                        </p:tgtEl>
                                        <p:attrNameLst>
                                          <p:attrName>style.visibility</p:attrName>
                                        </p:attrNameLst>
                                      </p:cBhvr>
                                      <p:to>
                                        <p:strVal val="visible"/>
                                      </p:to>
                                    </p:set>
                                    <p:animEffect transition="in" filter="fade">
                                      <p:cBhvr>
                                        <p:cTn id="49"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#2 (Continued) – UNIFI</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You are pushed back on Taxiway K and ready to tow to B-5: </a:t>
            </a:r>
          </a:p>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UNIFI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“UNIFI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“UNIFI Maintenance, has pushed off of B-18 and is ready to reposition to B-5”</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“UNIFI Maintenance proceed K, J, contact ramp at Q”</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“UNIFI Maintenance, proceeding K, J, contact ramp at Q”</a:t>
            </a:r>
          </a:p>
        </p:txBody>
      </p:sp>
    </p:spTree>
    <p:extLst>
      <p:ext uri="{BB962C8B-B14F-4D97-AF65-F5344CB8AC3E}">
        <p14:creationId xmlns:p14="http://schemas.microsoft.com/office/powerpoint/2010/main" val="3204001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animEffect transition="in" filter="fade">
                                      <p:cBhvr>
                                        <p:cTn id="18" dur="500"/>
                                        <p:tgtEl>
                                          <p:spTgt spid="7">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500"/>
                                        <p:tgtEl>
                                          <p:spTgt spid="7">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fade">
                                      <p:cBhvr>
                                        <p:cTn id="26" dur="500"/>
                                        <p:tgtEl>
                                          <p:spTgt spid="7">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animEffect transition="in" filter="fade">
                                      <p:cBhvr>
                                        <p:cTn id="29" dur="500"/>
                                        <p:tgtEl>
                                          <p:spTgt spid="7">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8" end="8"/>
                                            </p:txEl>
                                          </p:spTgt>
                                        </p:tgtEl>
                                        <p:attrNameLst>
                                          <p:attrName>style.visibility</p:attrName>
                                        </p:attrNameLst>
                                      </p:cBhvr>
                                      <p:to>
                                        <p:strVal val="visible"/>
                                      </p:to>
                                    </p:set>
                                    <p:animEffect transition="in" filter="fade">
                                      <p:cBhvr>
                                        <p:cTn id="34" dur="500"/>
                                        <p:tgtEl>
                                          <p:spTgt spid="7">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fade">
                                      <p:cBhvr>
                                        <p:cTn id="37" dur="500"/>
                                        <p:tgtEl>
                                          <p:spTgt spid="7">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10" end="10"/>
                                            </p:txEl>
                                          </p:spTgt>
                                        </p:tgtEl>
                                        <p:attrNameLst>
                                          <p:attrName>style.visibility</p:attrName>
                                        </p:attrNameLst>
                                      </p:cBhvr>
                                      <p:to>
                                        <p:strVal val="visible"/>
                                      </p:to>
                                    </p:set>
                                    <p:animEffect transition="in" filter="fade">
                                      <p:cBhvr>
                                        <p:cTn id="42" dur="500"/>
                                        <p:tgtEl>
                                          <p:spTgt spid="7">
                                            <p:txEl>
                                              <p:pRg st="10" end="10"/>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1" end="11"/>
                                            </p:txEl>
                                          </p:spTgt>
                                        </p:tgtEl>
                                        <p:attrNameLst>
                                          <p:attrName>style.visibility</p:attrName>
                                        </p:attrNameLst>
                                      </p:cBhvr>
                                      <p:to>
                                        <p:strVal val="visible"/>
                                      </p:to>
                                    </p:set>
                                    <p:animEffect transition="in" filter="fade">
                                      <p:cBhvr>
                                        <p:cTn id="45"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#3 – UNIFI</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UNIFI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“UNIFI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“UNIFI Maintenance, is at 4N, need to go to C-12”</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“UNIFI Maintenance, proceed U, K, to C-12”</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“UNIFI Maintenance proceeding, U, K, to C-12”</a:t>
            </a:r>
          </a:p>
        </p:txBody>
      </p:sp>
    </p:spTree>
    <p:extLst>
      <p:ext uri="{BB962C8B-B14F-4D97-AF65-F5344CB8AC3E}">
        <p14:creationId xmlns:p14="http://schemas.microsoft.com/office/powerpoint/2010/main" val="433368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500"/>
                                        <p:tgtEl>
                                          <p:spTgt spid="7">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5" end="5"/>
                                            </p:txEl>
                                          </p:spTgt>
                                        </p:tgtEl>
                                        <p:attrNameLst>
                                          <p:attrName>style.visibility</p:attrName>
                                        </p:attrNameLst>
                                      </p:cBhvr>
                                      <p:to>
                                        <p:strVal val="visible"/>
                                      </p:to>
                                    </p:set>
                                    <p:animEffect transition="in" filter="fade">
                                      <p:cBhvr>
                                        <p:cTn id="26" dur="500"/>
                                        <p:tgtEl>
                                          <p:spTgt spid="7">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6" end="6"/>
                                            </p:txEl>
                                          </p:spTgt>
                                        </p:tgtEl>
                                        <p:attrNameLst>
                                          <p:attrName>style.visibility</p:attrName>
                                        </p:attrNameLst>
                                      </p:cBhvr>
                                      <p:to>
                                        <p:strVal val="visible"/>
                                      </p:to>
                                    </p:set>
                                    <p:animEffect transition="in" filter="fade">
                                      <p:cBhvr>
                                        <p:cTn id="29" dur="500"/>
                                        <p:tgtEl>
                                          <p:spTgt spid="7">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7" end="7"/>
                                            </p:txEl>
                                          </p:spTgt>
                                        </p:tgtEl>
                                        <p:attrNameLst>
                                          <p:attrName>style.visibility</p:attrName>
                                        </p:attrNameLst>
                                      </p:cBhvr>
                                      <p:to>
                                        <p:strVal val="visible"/>
                                      </p:to>
                                    </p:set>
                                    <p:animEffect transition="in" filter="fade">
                                      <p:cBhvr>
                                        <p:cTn id="34" dur="500"/>
                                        <p:tgtEl>
                                          <p:spTgt spid="7">
                                            <p:txEl>
                                              <p:pRg st="7" end="7"/>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8" end="8"/>
                                            </p:txEl>
                                          </p:spTgt>
                                        </p:tgtEl>
                                        <p:attrNameLst>
                                          <p:attrName>style.visibility</p:attrName>
                                        </p:attrNameLst>
                                      </p:cBhvr>
                                      <p:to>
                                        <p:strVal val="visible"/>
                                      </p:to>
                                    </p:set>
                                    <p:animEffect transition="in" filter="fade">
                                      <p:cBhvr>
                                        <p:cTn id="37" dur="500"/>
                                        <p:tgtEl>
                                          <p:spTgt spid="7">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9" end="9"/>
                                            </p:txEl>
                                          </p:spTgt>
                                        </p:tgtEl>
                                        <p:attrNameLst>
                                          <p:attrName>style.visibility</p:attrName>
                                        </p:attrNameLst>
                                      </p:cBhvr>
                                      <p:to>
                                        <p:strVal val="visible"/>
                                      </p:to>
                                    </p:set>
                                    <p:animEffect transition="in" filter="fade">
                                      <p:cBhvr>
                                        <p:cTn id="42" dur="500"/>
                                        <p:tgtEl>
                                          <p:spTgt spid="7">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0" end="10"/>
                                            </p:txEl>
                                          </p:spTgt>
                                        </p:tgtEl>
                                        <p:attrNameLst>
                                          <p:attrName>style.visibility</p:attrName>
                                        </p:attrNameLst>
                                      </p:cBhvr>
                                      <p:to>
                                        <p:strVal val="visible"/>
                                      </p:to>
                                    </p:set>
                                    <p:animEffect transition="in" filter="fade">
                                      <p:cBhvr>
                                        <p:cTn id="45" dur="500"/>
                                        <p:tgtEl>
                                          <p:spTgt spid="7">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to do when you lose radio communication</a:t>
            </a:r>
          </a:p>
        </p:txBody>
      </p:sp>
      <p:sp>
        <p:nvSpPr>
          <p:cNvPr id="7" name="Text Box 79">
            <a:extLst>
              <a:ext uri="{FF2B5EF4-FFF2-40B4-BE49-F238E27FC236}">
                <a16:creationId xmlns:a16="http://schemas.microsoft.com/office/drawing/2014/main" id="{786F4A89-2F62-4D7B-AB57-D7E09FAF309C}"/>
              </a:ext>
            </a:extLst>
          </p:cNvPr>
          <p:cNvSpPr txBox="1">
            <a:spLocks noChangeArrowheads="1"/>
          </p:cNvSpPr>
          <p:nvPr/>
        </p:nvSpPr>
        <p:spPr bwMode="auto">
          <a:xfrm>
            <a:off x="203200" y="1543595"/>
            <a:ext cx="7772400" cy="3801041"/>
          </a:xfrm>
          <a:prstGeom prst="rect">
            <a:avLst/>
          </a:prstGeom>
          <a:noFill/>
          <a:ln w="19050">
            <a:noFill/>
            <a:miter lim="800000"/>
            <a:headEnd/>
            <a:tailEnd/>
          </a:ln>
        </p:spPr>
        <p:txBody>
          <a:bodyPr wrap="square">
            <a:spAutoFit/>
          </a:bodyPr>
          <a:lstStyle/>
          <a:p>
            <a:pPr marL="285750" indent="-285750">
              <a:spcBef>
                <a:spcPts val="600"/>
              </a:spcBef>
              <a:buFont typeface="Arial" panose="020B0604020202020204" pitchFamily="34" charset="0"/>
              <a:buChar char="•"/>
            </a:pPr>
            <a:r>
              <a:rPr lang="en-US" dirty="0">
                <a:latin typeface="Arial Rounded MT Bold" pitchFamily="34" charset="0"/>
              </a:rPr>
              <a:t>First stop and hold your location.</a:t>
            </a:r>
          </a:p>
          <a:p>
            <a:pPr marL="285750" indent="-285750">
              <a:spcBef>
                <a:spcPts val="600"/>
              </a:spcBef>
              <a:buFont typeface="Arial" panose="020B0604020202020204" pitchFamily="34" charset="0"/>
              <a:buChar char="•"/>
            </a:pPr>
            <a:r>
              <a:rPr lang="en-US" dirty="0">
                <a:latin typeface="Arial Rounded MT Bold" pitchFamily="34" charset="0"/>
              </a:rPr>
              <a:t>Lack of response or direction does not imply permission.</a:t>
            </a:r>
          </a:p>
          <a:p>
            <a:pPr marL="285750" indent="-285750">
              <a:spcBef>
                <a:spcPts val="600"/>
              </a:spcBef>
              <a:buFont typeface="Arial" panose="020B0604020202020204" pitchFamily="34" charset="0"/>
              <a:buChar char="•"/>
            </a:pPr>
            <a:r>
              <a:rPr lang="en-US" dirty="0">
                <a:latin typeface="Arial Rounded MT Bold" pitchFamily="34" charset="0"/>
              </a:rPr>
              <a:t>Attempt to resolve the issue. </a:t>
            </a:r>
          </a:p>
          <a:p>
            <a:pPr marL="285750" indent="-285750">
              <a:spcBef>
                <a:spcPts val="600"/>
              </a:spcBef>
              <a:buFont typeface="Arial" panose="020B0604020202020204" pitchFamily="34" charset="0"/>
              <a:buChar char="•"/>
            </a:pPr>
            <a:r>
              <a:rPr lang="en-US" dirty="0">
                <a:latin typeface="Arial Rounded MT Bold" pitchFamily="34" charset="0"/>
              </a:rPr>
              <a:t>If you are unable to resolve the issue, turn your vehicle/aircraft towards the Tower, flash your lights, and follow light gun signals.</a:t>
            </a:r>
          </a:p>
          <a:p>
            <a:pPr marL="285750" indent="-285750">
              <a:spcBef>
                <a:spcPts val="600"/>
              </a:spcBef>
              <a:buFont typeface="Arial" panose="020B0604020202020204" pitchFamily="34" charset="0"/>
              <a:buChar char="•"/>
            </a:pPr>
            <a:r>
              <a:rPr lang="en-US" dirty="0">
                <a:latin typeface="Arial Rounded MT Bold" pitchFamily="34" charset="0"/>
              </a:rPr>
              <a:t>If the edge lights for the runway or taxiway you are on start flashing, the ATCT is attempting to contact you.  Call them on the radio! If your radio is not working, turn your vehicle towards the ATCT, flash your lights, and follow light gun signals.</a:t>
            </a:r>
          </a:p>
          <a:p>
            <a:pPr marL="285750" indent="-285750">
              <a:spcBef>
                <a:spcPts val="600"/>
              </a:spcBef>
              <a:buFont typeface="Arial" panose="020B0604020202020204" pitchFamily="34" charset="0"/>
              <a:buChar char="•"/>
            </a:pPr>
            <a:r>
              <a:rPr lang="en-US" dirty="0">
                <a:latin typeface="Arial Rounded MT Bold" pitchFamily="34" charset="0"/>
              </a:rPr>
              <a:t>If all else fails, contact Airfield Operations at 734-942-3685.  They will give you direction and if necessary, send a follow me vehicle to assist.</a:t>
            </a:r>
          </a:p>
        </p:txBody>
      </p:sp>
    </p:spTree>
    <p:extLst>
      <p:ext uri="{BB962C8B-B14F-4D97-AF65-F5344CB8AC3E}">
        <p14:creationId xmlns:p14="http://schemas.microsoft.com/office/powerpoint/2010/main" val="1032994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Effect transition="in" filter="fade">
                                      <p:cBhvr>
                                        <p:cTn id="15" dur="500"/>
                                        <p:tgtEl>
                                          <p:spTgt spid="7">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5" end="5"/>
                                            </p:txEl>
                                          </p:spTgt>
                                        </p:tgtEl>
                                        <p:attrNameLst>
                                          <p:attrName>style.visibility</p:attrName>
                                        </p:attrNameLst>
                                      </p:cBhvr>
                                      <p:to>
                                        <p:strVal val="visible"/>
                                      </p:to>
                                    </p:set>
                                    <p:animEffect transition="in" filter="fade">
                                      <p:cBhvr>
                                        <p:cTn id="26" dur="500"/>
                                        <p:tgtEl>
                                          <p:spTgt spid="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Understanding Light Gun Signals</a:t>
            </a:r>
          </a:p>
        </p:txBody>
      </p:sp>
      <p:graphicFrame>
        <p:nvGraphicFramePr>
          <p:cNvPr id="7" name="Table 6">
            <a:extLst>
              <a:ext uri="{FF2B5EF4-FFF2-40B4-BE49-F238E27FC236}">
                <a16:creationId xmlns:a16="http://schemas.microsoft.com/office/drawing/2014/main" id="{60AF18CC-C721-464D-9CC0-2F5DC8510267}"/>
              </a:ext>
            </a:extLst>
          </p:cNvPr>
          <p:cNvGraphicFramePr>
            <a:graphicFrameLocks noGrp="1"/>
          </p:cNvGraphicFramePr>
          <p:nvPr>
            <p:extLst>
              <p:ext uri="{D42A27DB-BD31-4B8C-83A1-F6EECF244321}">
                <p14:modId xmlns:p14="http://schemas.microsoft.com/office/powerpoint/2010/main" val="24644330"/>
              </p:ext>
            </p:extLst>
          </p:nvPr>
        </p:nvGraphicFramePr>
        <p:xfrm>
          <a:off x="2377440" y="2339908"/>
          <a:ext cx="3185161" cy="1827212"/>
        </p:xfrm>
        <a:graphic>
          <a:graphicData uri="http://schemas.openxmlformats.org/drawingml/2006/table">
            <a:tbl>
              <a:tblPr/>
              <a:tblGrid>
                <a:gridCol w="3185161">
                  <a:extLst>
                    <a:ext uri="{9D8B030D-6E8A-4147-A177-3AD203B41FA5}">
                      <a16:colId xmlns:a16="http://schemas.microsoft.com/office/drawing/2014/main" val="20000"/>
                    </a:ext>
                  </a:extLst>
                </a:gridCol>
              </a:tblGrid>
              <a:tr h="303212">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COLOR AND TYPE OF SIGNAL</a:t>
                      </a:r>
                      <a:endParaRPr kumimoji="0" lang="en-US" sz="1600" b="0" i="0" u="none" strike="noStrike" cap="none" normalizeH="0" baseline="0" dirty="0">
                        <a:ln>
                          <a:noFill/>
                        </a:ln>
                        <a:solidFill>
                          <a:schemeClr val="tx1"/>
                        </a:solidFill>
                        <a:effectLst/>
                        <a:latin typeface="Calibri"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4BC96"/>
                    </a:solidFill>
                  </a:tcPr>
                </a:tc>
                <a:extLst>
                  <a:ext uri="{0D108BD9-81ED-4DB2-BD59-A6C34878D82A}">
                    <a16:rowId xmlns:a16="http://schemas.microsoft.com/office/drawing/2014/main" val="10000"/>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944563"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Steady Green</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865188"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Steady 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865188"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Flashing 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Alternating Green/Red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Flashing White</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cxnSp>
        <p:nvCxnSpPr>
          <p:cNvPr id="8" name="AutoShape 82">
            <a:extLst>
              <a:ext uri="{FF2B5EF4-FFF2-40B4-BE49-F238E27FC236}">
                <a16:creationId xmlns:a16="http://schemas.microsoft.com/office/drawing/2014/main" id="{5D6701B1-51EA-4298-8142-043F895F8D86}"/>
              </a:ext>
            </a:extLst>
          </p:cNvPr>
          <p:cNvCxnSpPr>
            <a:cxnSpLocks noChangeShapeType="1"/>
          </p:cNvCxnSpPr>
          <p:nvPr/>
        </p:nvCxnSpPr>
        <p:spPr bwMode="auto">
          <a:xfrm>
            <a:off x="2500155" y="2801983"/>
            <a:ext cx="533400" cy="0"/>
          </a:xfrm>
          <a:prstGeom prst="straightConnector1">
            <a:avLst/>
          </a:prstGeom>
          <a:noFill/>
          <a:ln w="38100">
            <a:solidFill>
              <a:srgbClr val="00B050"/>
            </a:solidFill>
            <a:round/>
            <a:headEnd/>
            <a:tailEnd/>
          </a:ln>
        </p:spPr>
      </p:cxnSp>
      <p:cxnSp>
        <p:nvCxnSpPr>
          <p:cNvPr id="9" name="AutoShape 84">
            <a:extLst>
              <a:ext uri="{FF2B5EF4-FFF2-40B4-BE49-F238E27FC236}">
                <a16:creationId xmlns:a16="http://schemas.microsoft.com/office/drawing/2014/main" id="{E4FD6326-B43B-4588-B18B-F531B7451806}"/>
              </a:ext>
            </a:extLst>
          </p:cNvPr>
          <p:cNvCxnSpPr>
            <a:cxnSpLocks noChangeShapeType="1"/>
          </p:cNvCxnSpPr>
          <p:nvPr/>
        </p:nvCxnSpPr>
        <p:spPr bwMode="auto">
          <a:xfrm>
            <a:off x="2500155" y="3089366"/>
            <a:ext cx="533400" cy="0"/>
          </a:xfrm>
          <a:prstGeom prst="straightConnector1">
            <a:avLst/>
          </a:prstGeom>
          <a:noFill/>
          <a:ln w="38100">
            <a:solidFill>
              <a:srgbClr val="FF0000"/>
            </a:solidFill>
            <a:round/>
            <a:headEnd/>
            <a:tailEnd/>
          </a:ln>
        </p:spPr>
      </p:cxnSp>
      <p:cxnSp>
        <p:nvCxnSpPr>
          <p:cNvPr id="10" name="AutoShape 85">
            <a:extLst>
              <a:ext uri="{FF2B5EF4-FFF2-40B4-BE49-F238E27FC236}">
                <a16:creationId xmlns:a16="http://schemas.microsoft.com/office/drawing/2014/main" id="{92F29A8E-363F-4579-A0BE-BD84312AB1D4}"/>
              </a:ext>
            </a:extLst>
          </p:cNvPr>
          <p:cNvCxnSpPr>
            <a:cxnSpLocks noChangeShapeType="1"/>
          </p:cNvCxnSpPr>
          <p:nvPr/>
        </p:nvCxnSpPr>
        <p:spPr bwMode="auto">
          <a:xfrm>
            <a:off x="2500155" y="3429000"/>
            <a:ext cx="551850" cy="0"/>
          </a:xfrm>
          <a:prstGeom prst="straightConnector1">
            <a:avLst/>
          </a:prstGeom>
          <a:noFill/>
          <a:ln w="38100">
            <a:solidFill>
              <a:srgbClr val="FF0000"/>
            </a:solidFill>
            <a:prstDash val="sysDot"/>
            <a:round/>
            <a:headEnd/>
            <a:tailEnd/>
          </a:ln>
        </p:spPr>
      </p:cxnSp>
      <p:graphicFrame>
        <p:nvGraphicFramePr>
          <p:cNvPr id="11" name="Object 86">
            <a:extLst>
              <a:ext uri="{FF2B5EF4-FFF2-40B4-BE49-F238E27FC236}">
                <a16:creationId xmlns:a16="http://schemas.microsoft.com/office/drawing/2014/main" id="{CFAC19F7-CB3D-47AB-9A2D-205657464CE7}"/>
              </a:ext>
            </a:extLst>
          </p:cNvPr>
          <p:cNvGraphicFramePr>
            <a:graphicFrameLocks noChangeAspect="1"/>
          </p:cNvGraphicFramePr>
          <p:nvPr>
            <p:extLst>
              <p:ext uri="{D42A27DB-BD31-4B8C-83A1-F6EECF244321}">
                <p14:modId xmlns:p14="http://schemas.microsoft.com/office/powerpoint/2010/main" val="1931418228"/>
              </p:ext>
            </p:extLst>
          </p:nvPr>
        </p:nvGraphicFramePr>
        <p:xfrm>
          <a:off x="2433180" y="3623435"/>
          <a:ext cx="685800" cy="174625"/>
        </p:xfrm>
        <a:graphic>
          <a:graphicData uri="http://schemas.openxmlformats.org/presentationml/2006/ole">
            <mc:AlternateContent xmlns:mc="http://schemas.openxmlformats.org/markup-compatibility/2006">
              <mc:Choice xmlns:v="urn:schemas-microsoft-com:vml" Requires="v">
                <p:oleObj spid="_x0000_s4112" name="Bitmap Image" r:id="rId4" imgW="600120" imgH="142920" progId="Paint.Picture">
                  <p:embed/>
                </p:oleObj>
              </mc:Choice>
              <mc:Fallback>
                <p:oleObj name="Bitmap Image" r:id="rId4" imgW="600120" imgH="142920" progId="Paint.Picture">
                  <p:embed/>
                  <p:pic>
                    <p:nvPicPr>
                      <p:cNvPr id="32" name="Object 86"/>
                      <p:cNvPicPr>
                        <a:picLocks noChangeAspect="1" noChangeArrowheads="1"/>
                      </p:cNvPicPr>
                      <p:nvPr/>
                    </p:nvPicPr>
                    <p:blipFill>
                      <a:blip r:embed="rId5"/>
                      <a:srcRect/>
                      <a:stretch>
                        <a:fillRect/>
                      </a:stretch>
                    </p:blipFill>
                    <p:spPr bwMode="auto">
                      <a:xfrm>
                        <a:off x="2433180" y="3623435"/>
                        <a:ext cx="685800" cy="1746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2" name="Object 76">
            <a:extLst>
              <a:ext uri="{FF2B5EF4-FFF2-40B4-BE49-F238E27FC236}">
                <a16:creationId xmlns:a16="http://schemas.microsoft.com/office/drawing/2014/main" id="{AE66F476-FB5C-4C07-8051-3296C13AFC04}"/>
              </a:ext>
            </a:extLst>
          </p:cNvPr>
          <p:cNvGraphicFramePr>
            <a:graphicFrameLocks noChangeAspect="1"/>
          </p:cNvGraphicFramePr>
          <p:nvPr>
            <p:extLst>
              <p:ext uri="{D42A27DB-BD31-4B8C-83A1-F6EECF244321}">
                <p14:modId xmlns:p14="http://schemas.microsoft.com/office/powerpoint/2010/main" val="164917069"/>
              </p:ext>
            </p:extLst>
          </p:nvPr>
        </p:nvGraphicFramePr>
        <p:xfrm>
          <a:off x="2418666" y="3929747"/>
          <a:ext cx="714828" cy="155764"/>
        </p:xfrm>
        <a:graphic>
          <a:graphicData uri="http://schemas.openxmlformats.org/presentationml/2006/ole">
            <mc:AlternateContent xmlns:mc="http://schemas.openxmlformats.org/markup-compatibility/2006">
              <mc:Choice xmlns:v="urn:schemas-microsoft-com:vml" Requires="v">
                <p:oleObj spid="_x0000_s4113" name="Bitmap Image" r:id="rId6" imgW="628560" imgH="171360" progId="Paint.Picture">
                  <p:embed/>
                </p:oleObj>
              </mc:Choice>
              <mc:Fallback>
                <p:oleObj name="Bitmap Image" r:id="rId6" imgW="628560" imgH="171360" progId="Paint.Picture">
                  <p:embed/>
                  <p:pic>
                    <p:nvPicPr>
                      <p:cNvPr id="33" name="Object 76"/>
                      <p:cNvPicPr>
                        <a:picLocks noChangeAspect="1" noChangeArrowheads="1"/>
                      </p:cNvPicPr>
                      <p:nvPr/>
                    </p:nvPicPr>
                    <p:blipFill>
                      <a:blip r:embed="rId7"/>
                      <a:srcRect/>
                      <a:stretch>
                        <a:fillRect/>
                      </a:stretch>
                    </p:blipFill>
                    <p:spPr bwMode="auto">
                      <a:xfrm>
                        <a:off x="2418666" y="3929747"/>
                        <a:ext cx="714828" cy="155764"/>
                      </a:xfrm>
                      <a:prstGeom prst="rect">
                        <a:avLst/>
                      </a:prstGeom>
                      <a:solidFill>
                        <a:srgbClr val="C0C0C0"/>
                      </a:solidFill>
                    </p:spPr>
                  </p:pic>
                </p:oleObj>
              </mc:Fallback>
            </mc:AlternateContent>
          </a:graphicData>
        </a:graphic>
      </p:graphicFrame>
      <p:graphicFrame>
        <p:nvGraphicFramePr>
          <p:cNvPr id="13" name="Group 48">
            <a:extLst>
              <a:ext uri="{FF2B5EF4-FFF2-40B4-BE49-F238E27FC236}">
                <a16:creationId xmlns:a16="http://schemas.microsoft.com/office/drawing/2014/main" id="{7309D3E7-99BB-45DA-A24A-E2D2C7AA3FDE}"/>
              </a:ext>
            </a:extLst>
          </p:cNvPr>
          <p:cNvGraphicFramePr>
            <a:graphicFrameLocks noGrp="1"/>
          </p:cNvGraphicFramePr>
          <p:nvPr>
            <p:extLst>
              <p:ext uri="{D42A27DB-BD31-4B8C-83A1-F6EECF244321}">
                <p14:modId xmlns:p14="http://schemas.microsoft.com/office/powerpoint/2010/main" val="269857786"/>
              </p:ext>
            </p:extLst>
          </p:nvPr>
        </p:nvGraphicFramePr>
        <p:xfrm>
          <a:off x="5562600" y="2339908"/>
          <a:ext cx="3581400" cy="1827212"/>
        </p:xfrm>
        <a:graphic>
          <a:graphicData uri="http://schemas.openxmlformats.org/drawingml/2006/table">
            <a:tbl>
              <a:tblPr/>
              <a:tblGrid>
                <a:gridCol w="3581400">
                  <a:extLst>
                    <a:ext uri="{9D8B030D-6E8A-4147-A177-3AD203B41FA5}">
                      <a16:colId xmlns:a16="http://schemas.microsoft.com/office/drawing/2014/main" val="20000"/>
                    </a:ext>
                  </a:extLst>
                </a:gridCol>
              </a:tblGrid>
              <a:tr h="303212">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What is the tower telling you to do</a:t>
                      </a:r>
                      <a:endParaRPr kumimoji="0" lang="en-US" sz="1600" b="0" i="0" u="none" strike="noStrike" cap="none" normalizeH="0" baseline="0" dirty="0">
                        <a:ln>
                          <a:noFill/>
                        </a:ln>
                        <a:solidFill>
                          <a:schemeClr val="tx1"/>
                        </a:solidFill>
                        <a:effectLst/>
                        <a:latin typeface="Calibri"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4BC96"/>
                    </a:solidFill>
                  </a:tcPr>
                </a:tc>
                <a:extLst>
                  <a:ext uri="{0D108BD9-81ED-4DB2-BD59-A6C34878D82A}">
                    <a16:rowId xmlns:a16="http://schemas.microsoft.com/office/drawing/2014/main" val="10000"/>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Cleared to cross, proceed or go</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Stop</a:t>
                      </a:r>
                      <a:endPar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Clear the taxiway or runway</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Exercise extreme caution</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Return to starting point on airport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91106177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Incursion Awareness and Airfield Safety </a:t>
            </a:r>
          </a:p>
        </p:txBody>
      </p:sp>
      <p:pic>
        <p:nvPicPr>
          <p:cNvPr id="7" name="Picture 6">
            <a:extLst>
              <a:ext uri="{FF2B5EF4-FFF2-40B4-BE49-F238E27FC236}">
                <a16:creationId xmlns:a16="http://schemas.microsoft.com/office/drawing/2014/main" id="{C56DD55C-792D-444E-9FD5-D5B9A52A97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841" y="2136037"/>
            <a:ext cx="4386237" cy="2922487"/>
          </a:xfrm>
          <a:prstGeom prst="rect">
            <a:avLst/>
          </a:prstGeom>
          <a:ln>
            <a:solidFill>
              <a:schemeClr val="tx1"/>
            </a:solidFill>
          </a:ln>
        </p:spPr>
      </p:pic>
      <p:pic>
        <p:nvPicPr>
          <p:cNvPr id="8" name="Picture 7">
            <a:extLst>
              <a:ext uri="{FF2B5EF4-FFF2-40B4-BE49-F238E27FC236}">
                <a16:creationId xmlns:a16="http://schemas.microsoft.com/office/drawing/2014/main" id="{4F534062-E28E-4A1A-891E-A467DB377BB0}"/>
              </a:ext>
            </a:extLst>
          </p:cNvPr>
          <p:cNvPicPr>
            <a:picLocks noChangeAspect="1"/>
          </p:cNvPicPr>
          <p:nvPr/>
        </p:nvPicPr>
        <p:blipFill>
          <a:blip r:embed="rId4"/>
          <a:stretch>
            <a:fillRect/>
          </a:stretch>
        </p:blipFill>
        <p:spPr>
          <a:xfrm>
            <a:off x="5995147" y="2136037"/>
            <a:ext cx="3599823" cy="1172260"/>
          </a:xfrm>
          <a:prstGeom prst="rect">
            <a:avLst/>
          </a:prstGeom>
          <a:ln>
            <a:solidFill>
              <a:schemeClr val="tx1"/>
            </a:solidFill>
          </a:ln>
        </p:spPr>
      </p:pic>
      <p:pic>
        <p:nvPicPr>
          <p:cNvPr id="9" name="Picture 8">
            <a:extLst>
              <a:ext uri="{FF2B5EF4-FFF2-40B4-BE49-F238E27FC236}">
                <a16:creationId xmlns:a16="http://schemas.microsoft.com/office/drawing/2014/main" id="{2CE9EC09-19C8-441A-B38E-6116DE70076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90876" y="3470739"/>
            <a:ext cx="3208364" cy="1604780"/>
          </a:xfrm>
          <a:prstGeom prst="rect">
            <a:avLst/>
          </a:prstGeom>
          <a:ln>
            <a:solidFill>
              <a:schemeClr val="tx1"/>
            </a:solidFill>
          </a:ln>
        </p:spPr>
      </p:pic>
    </p:spTree>
    <p:extLst>
      <p:ext uri="{BB962C8B-B14F-4D97-AF65-F5344CB8AC3E}">
        <p14:creationId xmlns:p14="http://schemas.microsoft.com/office/powerpoint/2010/main" val="43472413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the FAAs Definition of a Surface Incident?</a:t>
            </a:r>
          </a:p>
        </p:txBody>
      </p:sp>
      <p:sp>
        <p:nvSpPr>
          <p:cNvPr id="7" name="Text Box 5">
            <a:extLst>
              <a:ext uri="{FF2B5EF4-FFF2-40B4-BE49-F238E27FC236}">
                <a16:creationId xmlns:a16="http://schemas.microsoft.com/office/drawing/2014/main" id="{D8F542EE-E068-4E58-8F97-AD2BCAE39A0D}"/>
              </a:ext>
            </a:extLst>
          </p:cNvPr>
          <p:cNvSpPr txBox="1">
            <a:spLocks noChangeArrowheads="1"/>
          </p:cNvSpPr>
          <p:nvPr/>
        </p:nvSpPr>
        <p:spPr bwMode="auto">
          <a:xfrm>
            <a:off x="1828800" y="2026921"/>
            <a:ext cx="8534400" cy="2092881"/>
          </a:xfrm>
          <a:prstGeom prst="rect">
            <a:avLst/>
          </a:prstGeom>
          <a:noFill/>
          <a:ln w="9525">
            <a:noFill/>
            <a:miter lim="800000"/>
            <a:headEnd/>
            <a:tailEnd/>
          </a:ln>
        </p:spPr>
        <p:txBody>
          <a:bodyPr wrap="square">
            <a:spAutoFit/>
          </a:bodyPr>
          <a:lstStyle/>
          <a:p>
            <a:pPr algn="ctr" eaLnBrk="0" fontAlgn="base" hangingPunct="0">
              <a:spcBef>
                <a:spcPct val="0"/>
              </a:spcBef>
              <a:spcAft>
                <a:spcPct val="0"/>
              </a:spcAft>
            </a:pPr>
            <a:r>
              <a:rPr lang="en-US" sz="2400" b="1" i="1" dirty="0">
                <a:solidFill>
                  <a:srgbClr val="002060"/>
                </a:solidFill>
                <a:latin typeface="Arial Rounded MT Bold" pitchFamily="34" charset="0"/>
              </a:rPr>
              <a:t>“</a:t>
            </a:r>
            <a:r>
              <a:rPr lang="en-US" sz="2600" b="1" dirty="0">
                <a:latin typeface="Arial Rounded MT Bold" pitchFamily="34" charset="0"/>
              </a:rPr>
              <a:t>Any event where unauthorized movement occurs </a:t>
            </a:r>
          </a:p>
          <a:p>
            <a:pPr algn="ctr" eaLnBrk="0" fontAlgn="base" hangingPunct="0">
              <a:spcBef>
                <a:spcPct val="0"/>
              </a:spcBef>
              <a:spcAft>
                <a:spcPct val="0"/>
              </a:spcAft>
            </a:pPr>
            <a:r>
              <a:rPr lang="en-US" sz="2600" b="1" dirty="0">
                <a:latin typeface="Arial Rounded MT Bold" pitchFamily="34" charset="0"/>
              </a:rPr>
              <a:t>within the movement area</a:t>
            </a:r>
          </a:p>
          <a:p>
            <a:pPr algn="ctr" eaLnBrk="0" fontAlgn="base" hangingPunct="0">
              <a:spcBef>
                <a:spcPct val="0"/>
              </a:spcBef>
              <a:spcAft>
                <a:spcPct val="0"/>
              </a:spcAft>
            </a:pPr>
            <a:r>
              <a:rPr lang="en-US" sz="2600" b="1" dirty="0">
                <a:latin typeface="Arial Rounded MT Bold" pitchFamily="34" charset="0"/>
              </a:rPr>
              <a:t>or an occurrence in the movement area </a:t>
            </a:r>
          </a:p>
          <a:p>
            <a:pPr algn="ctr" eaLnBrk="0" fontAlgn="base" hangingPunct="0">
              <a:spcBef>
                <a:spcPct val="0"/>
              </a:spcBef>
              <a:spcAft>
                <a:spcPct val="0"/>
              </a:spcAft>
            </a:pPr>
            <a:r>
              <a:rPr lang="en-US" sz="2600" b="1" dirty="0">
                <a:latin typeface="Arial Rounded MT Bold" pitchFamily="34" charset="0"/>
              </a:rPr>
              <a:t>associated with the operation of an aircraft </a:t>
            </a:r>
          </a:p>
          <a:p>
            <a:pPr algn="ctr" eaLnBrk="0" fontAlgn="base" hangingPunct="0">
              <a:spcBef>
                <a:spcPct val="0"/>
              </a:spcBef>
              <a:spcAft>
                <a:spcPct val="0"/>
              </a:spcAft>
            </a:pPr>
            <a:r>
              <a:rPr lang="en-US" sz="2600" b="1" dirty="0">
                <a:latin typeface="Arial Rounded MT Bold" pitchFamily="34" charset="0"/>
              </a:rPr>
              <a:t>that affects or could affect the safety of flight.” </a:t>
            </a:r>
          </a:p>
        </p:txBody>
      </p:sp>
    </p:spTree>
    <p:extLst>
      <p:ext uri="{BB962C8B-B14F-4D97-AF65-F5344CB8AC3E}">
        <p14:creationId xmlns:p14="http://schemas.microsoft.com/office/powerpoint/2010/main" val="136213006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the FAAs Definition of a Runway Incursion?</a:t>
            </a:r>
          </a:p>
        </p:txBody>
      </p:sp>
      <p:sp>
        <p:nvSpPr>
          <p:cNvPr id="7" name="Rectangle 4">
            <a:extLst>
              <a:ext uri="{FF2B5EF4-FFF2-40B4-BE49-F238E27FC236}">
                <a16:creationId xmlns:a16="http://schemas.microsoft.com/office/drawing/2014/main" id="{7A9DCD4B-BF24-487E-92B6-C052EFDD96BD}"/>
              </a:ext>
            </a:extLst>
          </p:cNvPr>
          <p:cNvSpPr txBox="1">
            <a:spLocks noChangeArrowheads="1"/>
          </p:cNvSpPr>
          <p:nvPr/>
        </p:nvSpPr>
        <p:spPr bwMode="auto">
          <a:xfrm>
            <a:off x="1714136" y="1950720"/>
            <a:ext cx="7341327" cy="2682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55073" indent="-455073" algn="l" rtl="0" eaLnBrk="0" fontAlgn="base" hangingPunct="0">
              <a:spcBef>
                <a:spcPct val="20000"/>
              </a:spcBef>
              <a:spcAft>
                <a:spcPct val="0"/>
              </a:spcAft>
              <a:buFont typeface="Wingdings" panose="05000000000000000000" pitchFamily="2" charset="2"/>
              <a:buChar char="Q"/>
              <a:defRPr sz="3733">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3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400">
                <a:solidFill>
                  <a:schemeClr val="tx1"/>
                </a:solidFill>
                <a:latin typeface="+mn-lt"/>
                <a:ea typeface="+mn-ea"/>
              </a:defRPr>
            </a:lvl6pPr>
            <a:lvl7pPr marL="3962202" indent="-304784" algn="l" rtl="0" fontAlgn="base">
              <a:spcBef>
                <a:spcPct val="20000"/>
              </a:spcBef>
              <a:spcAft>
                <a:spcPct val="0"/>
              </a:spcAft>
              <a:buChar char="»"/>
              <a:defRPr sz="2400">
                <a:solidFill>
                  <a:schemeClr val="tx1"/>
                </a:solidFill>
                <a:latin typeface="+mn-lt"/>
                <a:ea typeface="+mn-ea"/>
              </a:defRPr>
            </a:lvl7pPr>
            <a:lvl8pPr marL="4571771" indent="-304784" algn="l" rtl="0" fontAlgn="base">
              <a:spcBef>
                <a:spcPct val="20000"/>
              </a:spcBef>
              <a:spcAft>
                <a:spcPct val="0"/>
              </a:spcAft>
              <a:buChar char="»"/>
              <a:defRPr sz="2400">
                <a:solidFill>
                  <a:schemeClr val="tx1"/>
                </a:solidFill>
                <a:latin typeface="+mn-lt"/>
                <a:ea typeface="+mn-ea"/>
              </a:defRPr>
            </a:lvl8pPr>
            <a:lvl9pPr marL="5181341" indent="-304784" algn="l" rtl="0" fontAlgn="base">
              <a:spcBef>
                <a:spcPct val="20000"/>
              </a:spcBef>
              <a:spcAft>
                <a:spcPct val="0"/>
              </a:spcAft>
              <a:buChar char="»"/>
              <a:defRPr sz="2400">
                <a:solidFill>
                  <a:schemeClr val="tx1"/>
                </a:solidFill>
                <a:latin typeface="+mn-lt"/>
                <a:ea typeface="+mn-ea"/>
              </a:defRPr>
            </a:lvl9pPr>
          </a:lstStyle>
          <a:p>
            <a:pPr indent="0" algn="ctr">
              <a:spcBef>
                <a:spcPct val="0"/>
              </a:spcBef>
              <a:buFont typeface="Wingdings" panose="05000000000000000000" pitchFamily="2" charset="2"/>
              <a:buNone/>
            </a:pPr>
            <a:r>
              <a:rPr lang="en-US" sz="2800" b="1" i="1" kern="0">
                <a:latin typeface="Arial Rounded MT Bold" pitchFamily="34" charset="0"/>
              </a:rPr>
              <a:t>“</a:t>
            </a:r>
            <a:r>
              <a:rPr lang="en-US" sz="2800" b="1" kern="0">
                <a:latin typeface="Arial Rounded MT Bold" pitchFamily="34" charset="0"/>
              </a:rPr>
              <a:t>Any occurrence at an airport </a:t>
            </a:r>
          </a:p>
          <a:p>
            <a:pPr indent="0" algn="ctr">
              <a:spcBef>
                <a:spcPct val="0"/>
              </a:spcBef>
              <a:buFont typeface="Wingdings" panose="05000000000000000000" pitchFamily="2" charset="2"/>
              <a:buNone/>
            </a:pPr>
            <a:r>
              <a:rPr lang="en-US" sz="2800" b="1" kern="0">
                <a:latin typeface="Arial Rounded MT Bold" pitchFamily="34" charset="0"/>
              </a:rPr>
              <a:t>involving the incorrect presence </a:t>
            </a:r>
          </a:p>
          <a:p>
            <a:pPr indent="0" algn="ctr">
              <a:spcBef>
                <a:spcPct val="0"/>
              </a:spcBef>
              <a:buFont typeface="Wingdings" panose="05000000000000000000" pitchFamily="2" charset="2"/>
              <a:buNone/>
            </a:pPr>
            <a:r>
              <a:rPr lang="en-US" sz="2800" b="1" kern="0">
                <a:latin typeface="Arial Rounded MT Bold" pitchFamily="34" charset="0"/>
              </a:rPr>
              <a:t>of an aircraft, vehicle or person </a:t>
            </a:r>
          </a:p>
          <a:p>
            <a:pPr indent="0" algn="ctr">
              <a:spcBef>
                <a:spcPct val="0"/>
              </a:spcBef>
              <a:buFont typeface="Wingdings" panose="05000000000000000000" pitchFamily="2" charset="2"/>
              <a:buNone/>
            </a:pPr>
            <a:r>
              <a:rPr lang="en-US" sz="2800" b="1" kern="0">
                <a:latin typeface="Arial Rounded MT Bold" pitchFamily="34" charset="0"/>
              </a:rPr>
              <a:t>on the protected area of a surface designated for the landing and take-off </a:t>
            </a:r>
          </a:p>
          <a:p>
            <a:pPr indent="0" algn="ctr">
              <a:spcBef>
                <a:spcPct val="0"/>
              </a:spcBef>
              <a:buFont typeface="Wingdings" panose="05000000000000000000" pitchFamily="2" charset="2"/>
              <a:buNone/>
            </a:pPr>
            <a:r>
              <a:rPr lang="en-US" sz="2800" b="1" kern="0">
                <a:latin typeface="Arial Rounded MT Bold" pitchFamily="34" charset="0"/>
              </a:rPr>
              <a:t>of aircraft.” </a:t>
            </a:r>
            <a:endParaRPr lang="en-US" sz="2800" kern="0">
              <a:latin typeface="Arial Rounded MT Bold" pitchFamily="34" charset="0"/>
            </a:endParaRPr>
          </a:p>
          <a:p>
            <a:pPr indent="0" algn="ctr"/>
            <a:endParaRPr lang="en-US" kern="0" dirty="0"/>
          </a:p>
        </p:txBody>
      </p:sp>
    </p:spTree>
    <p:extLst>
      <p:ext uri="{BB962C8B-B14F-4D97-AF65-F5344CB8AC3E}">
        <p14:creationId xmlns:p14="http://schemas.microsoft.com/office/powerpoint/2010/main" val="376998598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17">
            <a:extLst>
              <a:ext uri="{FF2B5EF4-FFF2-40B4-BE49-F238E27FC236}">
                <a16:creationId xmlns:a16="http://schemas.microsoft.com/office/drawing/2014/main" id="{E1F26F7B-0426-4359-B9EA-7D2330E70EA2}"/>
              </a:ext>
            </a:extLst>
          </p:cNvPr>
          <p:cNvSpPr>
            <a:spLocks noChangeArrowheads="1"/>
          </p:cNvSpPr>
          <p:nvPr/>
        </p:nvSpPr>
        <p:spPr bwMode="auto">
          <a:xfrm>
            <a:off x="2700339" y="1346754"/>
            <a:ext cx="6858000" cy="1215629"/>
          </a:xfrm>
          <a:prstGeom prst="rect">
            <a:avLst/>
          </a:prstGeom>
          <a:solidFill>
            <a:srgbClr val="B2B2B2"/>
          </a:solidFill>
          <a:ln w="38100">
            <a:solidFill>
              <a:schemeClr val="bg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0" name="Line 19">
            <a:extLst>
              <a:ext uri="{FF2B5EF4-FFF2-40B4-BE49-F238E27FC236}">
                <a16:creationId xmlns:a16="http://schemas.microsoft.com/office/drawing/2014/main" id="{3ACDA203-9A4D-4892-86F7-6830B0E8009A}"/>
              </a:ext>
            </a:extLst>
          </p:cNvPr>
          <p:cNvSpPr>
            <a:spLocks noChangeShapeType="1"/>
          </p:cNvSpPr>
          <p:nvPr/>
        </p:nvSpPr>
        <p:spPr bwMode="auto">
          <a:xfrm>
            <a:off x="3296037" y="1935394"/>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11" name="Line 20">
            <a:extLst>
              <a:ext uri="{FF2B5EF4-FFF2-40B4-BE49-F238E27FC236}">
                <a16:creationId xmlns:a16="http://schemas.microsoft.com/office/drawing/2014/main" id="{6AE16C8C-A8D9-4B20-BE97-681726E83688}"/>
              </a:ext>
            </a:extLst>
          </p:cNvPr>
          <p:cNvSpPr>
            <a:spLocks noChangeShapeType="1"/>
          </p:cNvSpPr>
          <p:nvPr/>
        </p:nvSpPr>
        <p:spPr bwMode="auto">
          <a:xfrm>
            <a:off x="4762534" y="1935394"/>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12" name="Line 21">
            <a:extLst>
              <a:ext uri="{FF2B5EF4-FFF2-40B4-BE49-F238E27FC236}">
                <a16:creationId xmlns:a16="http://schemas.microsoft.com/office/drawing/2014/main" id="{2829FBD7-F64E-4ED5-9DB7-30F1471514C6}"/>
              </a:ext>
            </a:extLst>
          </p:cNvPr>
          <p:cNvSpPr>
            <a:spLocks noChangeShapeType="1"/>
          </p:cNvSpPr>
          <p:nvPr/>
        </p:nvSpPr>
        <p:spPr bwMode="auto">
          <a:xfrm>
            <a:off x="6288880" y="1945763"/>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13" name="Line 23">
            <a:extLst>
              <a:ext uri="{FF2B5EF4-FFF2-40B4-BE49-F238E27FC236}">
                <a16:creationId xmlns:a16="http://schemas.microsoft.com/office/drawing/2014/main" id="{28175F19-DAAA-48B1-A3BE-823EB3B75A74}"/>
              </a:ext>
            </a:extLst>
          </p:cNvPr>
          <p:cNvSpPr>
            <a:spLocks noChangeShapeType="1"/>
          </p:cNvSpPr>
          <p:nvPr/>
        </p:nvSpPr>
        <p:spPr bwMode="auto">
          <a:xfrm>
            <a:off x="2700339" y="2554523"/>
            <a:ext cx="685800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14" name="Rectangle 5">
            <a:extLst>
              <a:ext uri="{FF2B5EF4-FFF2-40B4-BE49-F238E27FC236}">
                <a16:creationId xmlns:a16="http://schemas.microsoft.com/office/drawing/2014/main" id="{4B16A0AA-B7F5-4D72-9EA6-73E7A74FD359}"/>
              </a:ext>
            </a:extLst>
          </p:cNvPr>
          <p:cNvSpPr>
            <a:spLocks noChangeArrowheads="1"/>
          </p:cNvSpPr>
          <p:nvPr/>
        </p:nvSpPr>
        <p:spPr bwMode="auto">
          <a:xfrm>
            <a:off x="3582594" y="2639589"/>
            <a:ext cx="536972" cy="3424238"/>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5" name="Rectangle 8">
            <a:extLst>
              <a:ext uri="{FF2B5EF4-FFF2-40B4-BE49-F238E27FC236}">
                <a16:creationId xmlns:a16="http://schemas.microsoft.com/office/drawing/2014/main" id="{C6ECC84A-9AEA-4069-B952-245CC9ADA741}"/>
              </a:ext>
            </a:extLst>
          </p:cNvPr>
          <p:cNvSpPr>
            <a:spLocks noChangeArrowheads="1"/>
          </p:cNvSpPr>
          <p:nvPr/>
        </p:nvSpPr>
        <p:spPr bwMode="auto">
          <a:xfrm>
            <a:off x="5106591" y="2627614"/>
            <a:ext cx="525065" cy="3424238"/>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6" name="Rectangle 7">
            <a:extLst>
              <a:ext uri="{FF2B5EF4-FFF2-40B4-BE49-F238E27FC236}">
                <a16:creationId xmlns:a16="http://schemas.microsoft.com/office/drawing/2014/main" id="{5C114F6E-18FE-4A25-95FF-B5E32D0CBD30}"/>
              </a:ext>
            </a:extLst>
          </p:cNvPr>
          <p:cNvSpPr>
            <a:spLocks noChangeArrowheads="1"/>
          </p:cNvSpPr>
          <p:nvPr/>
        </p:nvSpPr>
        <p:spPr bwMode="auto">
          <a:xfrm>
            <a:off x="6774655" y="2639589"/>
            <a:ext cx="514350" cy="3424238"/>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7" name="Rectangle 6">
            <a:extLst>
              <a:ext uri="{FF2B5EF4-FFF2-40B4-BE49-F238E27FC236}">
                <a16:creationId xmlns:a16="http://schemas.microsoft.com/office/drawing/2014/main" id="{3E08FFE4-359B-48E1-8F13-633588DC80DC}"/>
              </a:ext>
            </a:extLst>
          </p:cNvPr>
          <p:cNvSpPr>
            <a:spLocks noChangeArrowheads="1"/>
          </p:cNvSpPr>
          <p:nvPr/>
        </p:nvSpPr>
        <p:spPr bwMode="auto">
          <a:xfrm>
            <a:off x="8312944" y="2630064"/>
            <a:ext cx="481013" cy="3433763"/>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8" name="Line 13">
            <a:extLst>
              <a:ext uri="{FF2B5EF4-FFF2-40B4-BE49-F238E27FC236}">
                <a16:creationId xmlns:a16="http://schemas.microsoft.com/office/drawing/2014/main" id="{8E3DC404-AABF-4613-A6AB-4621001013E6}"/>
              </a:ext>
            </a:extLst>
          </p:cNvPr>
          <p:cNvSpPr>
            <a:spLocks noChangeShapeType="1"/>
          </p:cNvSpPr>
          <p:nvPr/>
        </p:nvSpPr>
        <p:spPr bwMode="auto">
          <a:xfrm flipV="1">
            <a:off x="3880844" y="2686023"/>
            <a:ext cx="0" cy="333136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19" name="Text Box 27">
            <a:extLst>
              <a:ext uri="{FF2B5EF4-FFF2-40B4-BE49-F238E27FC236}">
                <a16:creationId xmlns:a16="http://schemas.microsoft.com/office/drawing/2014/main" id="{3580D8E4-DD6A-40DB-9244-30786AFF2472}"/>
              </a:ext>
            </a:extLst>
          </p:cNvPr>
          <p:cNvSpPr txBox="1">
            <a:spLocks noChangeArrowheads="1"/>
          </p:cNvSpPr>
          <p:nvPr/>
        </p:nvSpPr>
        <p:spPr bwMode="auto">
          <a:xfrm>
            <a:off x="2721401" y="3386020"/>
            <a:ext cx="330540" cy="369332"/>
          </a:xfrm>
          <a:prstGeom prst="rect">
            <a:avLst/>
          </a:prstGeom>
          <a:solidFill>
            <a:srgbClr val="00FF00"/>
          </a:solidFill>
          <a:ln w="28575">
            <a:solidFill>
              <a:schemeClr val="tx1"/>
            </a:solidFill>
            <a:miter lim="800000"/>
            <a:headEnd/>
            <a:tailEnd/>
          </a:ln>
        </p:spPr>
        <p:txBody>
          <a:bodyPr wrap="non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50000"/>
              </a:spcBef>
              <a:spcAft>
                <a:spcPct val="0"/>
              </a:spcAft>
              <a:buFontTx/>
              <a:buNone/>
            </a:pPr>
            <a:r>
              <a:rPr lang="en-US" altLang="en-US" sz="1800" b="1" dirty="0">
                <a:solidFill>
                  <a:srgbClr val="000000"/>
                </a:solidFill>
                <a:latin typeface="Calibri" panose="020F0502020204030204" pitchFamily="34" charset="0"/>
                <a:cs typeface="Calibri" panose="020F0502020204030204" pitchFamily="34" charset="0"/>
              </a:rPr>
              <a:t>D</a:t>
            </a:r>
            <a:endParaRPr lang="en-US" altLang="en-US" sz="1800" dirty="0">
              <a:solidFill>
                <a:srgbClr val="000000"/>
              </a:solidFill>
              <a:latin typeface="Calibri" panose="020F0502020204030204" pitchFamily="34" charset="0"/>
              <a:cs typeface="Calibri" panose="020F0502020204030204" pitchFamily="34" charset="0"/>
            </a:endParaRPr>
          </a:p>
        </p:txBody>
      </p:sp>
      <p:sp>
        <p:nvSpPr>
          <p:cNvPr id="20" name="Text Box 28">
            <a:extLst>
              <a:ext uri="{FF2B5EF4-FFF2-40B4-BE49-F238E27FC236}">
                <a16:creationId xmlns:a16="http://schemas.microsoft.com/office/drawing/2014/main" id="{79433F2F-C4EC-4FA4-8A64-A2D1B17AD96D}"/>
              </a:ext>
            </a:extLst>
          </p:cNvPr>
          <p:cNvSpPr txBox="1">
            <a:spLocks noChangeArrowheads="1"/>
          </p:cNvSpPr>
          <p:nvPr/>
        </p:nvSpPr>
        <p:spPr bwMode="auto">
          <a:xfrm>
            <a:off x="2700339" y="3779827"/>
            <a:ext cx="828675" cy="577081"/>
          </a:xfrm>
          <a:prstGeom prst="rect">
            <a:avLst/>
          </a:prstGeom>
          <a:solidFill>
            <a:srgbClr val="66FF33"/>
          </a:solidFill>
          <a:ln w="3175">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50000"/>
              </a:spcBef>
              <a:spcAft>
                <a:spcPct val="0"/>
              </a:spcAft>
              <a:buFontTx/>
              <a:buNone/>
            </a:pPr>
            <a:r>
              <a:rPr lang="en-US" altLang="en-US" sz="1050" b="1" dirty="0">
                <a:solidFill>
                  <a:srgbClr val="000000"/>
                </a:solidFill>
                <a:latin typeface="Calibri" panose="020F0502020204030204" pitchFamily="34" charset="0"/>
                <a:cs typeface="Calibri" panose="020F0502020204030204" pitchFamily="34" charset="0"/>
              </a:rPr>
              <a:t>Little or no risk of collision</a:t>
            </a:r>
            <a:endParaRPr lang="en-US" altLang="en-US" sz="1050" dirty="0">
              <a:solidFill>
                <a:srgbClr val="000000"/>
              </a:solidFill>
              <a:latin typeface="Calibri" panose="020F0502020204030204" pitchFamily="34" charset="0"/>
              <a:cs typeface="Calibri" panose="020F0502020204030204" pitchFamily="34" charset="0"/>
            </a:endParaRPr>
          </a:p>
        </p:txBody>
      </p:sp>
      <p:pic>
        <p:nvPicPr>
          <p:cNvPr id="21" name="Picture 16" descr="hsl">
            <a:extLst>
              <a:ext uri="{FF2B5EF4-FFF2-40B4-BE49-F238E27FC236}">
                <a16:creationId xmlns:a16="http://schemas.microsoft.com/office/drawing/2014/main" id="{29A49533-4A09-4CEB-BCEE-B72FE7195A6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82594" y="3152168"/>
            <a:ext cx="545306" cy="2631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33" descr="MCj03036590000[1]">
            <a:extLst>
              <a:ext uri="{FF2B5EF4-FFF2-40B4-BE49-F238E27FC236}">
                <a16:creationId xmlns:a16="http://schemas.microsoft.com/office/drawing/2014/main" id="{566D8CB2-E8BA-4C17-9CAF-E32A77FCF02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34168" y="2891023"/>
            <a:ext cx="272653" cy="658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 Box 26">
            <a:extLst>
              <a:ext uri="{FF2B5EF4-FFF2-40B4-BE49-F238E27FC236}">
                <a16:creationId xmlns:a16="http://schemas.microsoft.com/office/drawing/2014/main" id="{A909EDF2-8AA0-4E58-AA41-505FA70A1063}"/>
              </a:ext>
            </a:extLst>
          </p:cNvPr>
          <p:cNvSpPr txBox="1">
            <a:spLocks noChangeArrowheads="1"/>
          </p:cNvSpPr>
          <p:nvPr/>
        </p:nvSpPr>
        <p:spPr bwMode="auto">
          <a:xfrm>
            <a:off x="4267587" y="2706357"/>
            <a:ext cx="306495" cy="369332"/>
          </a:xfrm>
          <a:prstGeom prst="rect">
            <a:avLst/>
          </a:prstGeom>
          <a:solidFill>
            <a:srgbClr val="0070C0"/>
          </a:solidFill>
          <a:ln>
            <a:solidFill>
              <a:schemeClr val="tx1"/>
            </a:solidFill>
            <a:headEnd/>
            <a:tailEnd/>
          </a:ln>
        </p:spPr>
        <p:style>
          <a:lnRef idx="2">
            <a:schemeClr val="accent1">
              <a:shade val="50000"/>
            </a:schemeClr>
          </a:lnRef>
          <a:fillRef idx="1">
            <a:schemeClr val="accent1"/>
          </a:fillRef>
          <a:effectRef idx="0">
            <a:schemeClr val="accent1"/>
          </a:effectRef>
          <a:fontRef idx="minor">
            <a:schemeClr val="lt1"/>
          </a:fontRef>
        </p:style>
        <p:txBody>
          <a:bodyPr wrap="none" anchor="ctr">
            <a:spAutoFit/>
          </a:bodyPr>
          <a:lstStyle/>
          <a:p>
            <a:pPr algn="ctr" eaLnBrk="0" fontAlgn="base" hangingPunct="0">
              <a:spcBef>
                <a:spcPct val="50000"/>
              </a:spcBef>
              <a:spcAft>
                <a:spcPct val="0"/>
              </a:spcAft>
              <a:defRPr/>
            </a:pPr>
            <a:r>
              <a:rPr lang="en-US" b="1" dirty="0">
                <a:solidFill>
                  <a:srgbClr val="000000"/>
                </a:solidFill>
                <a:latin typeface="Calibri" panose="020F0502020204030204" pitchFamily="34" charset="0"/>
                <a:cs typeface="Calibri" panose="020F0502020204030204" pitchFamily="34" charset="0"/>
              </a:rPr>
              <a:t>C</a:t>
            </a:r>
            <a:endParaRPr lang="en-US" dirty="0">
              <a:solidFill>
                <a:srgbClr val="000000"/>
              </a:solidFill>
              <a:latin typeface="Calibri" panose="020F0502020204030204" pitchFamily="34" charset="0"/>
              <a:cs typeface="Calibri" panose="020F0502020204030204" pitchFamily="34" charset="0"/>
            </a:endParaRPr>
          </a:p>
        </p:txBody>
      </p:sp>
      <p:sp>
        <p:nvSpPr>
          <p:cNvPr id="24" name="Text Box 29">
            <a:extLst>
              <a:ext uri="{FF2B5EF4-FFF2-40B4-BE49-F238E27FC236}">
                <a16:creationId xmlns:a16="http://schemas.microsoft.com/office/drawing/2014/main" id="{E43D0074-E89C-4670-9D01-A0D68BB69863}"/>
              </a:ext>
            </a:extLst>
          </p:cNvPr>
          <p:cNvSpPr txBox="1">
            <a:spLocks noChangeArrowheads="1"/>
          </p:cNvSpPr>
          <p:nvPr/>
        </p:nvSpPr>
        <p:spPr bwMode="auto">
          <a:xfrm>
            <a:off x="4294671" y="3156056"/>
            <a:ext cx="765486" cy="900246"/>
          </a:xfrm>
          <a:prstGeom prst="rect">
            <a:avLst/>
          </a:prstGeom>
          <a:solidFill>
            <a:srgbClr val="0070C0"/>
          </a:solidFill>
          <a:ln>
            <a:solidFill>
              <a:schemeClr val="tx1"/>
            </a:solidFill>
            <a:headEnd/>
            <a:tailEnd/>
          </a:ln>
        </p:spPr>
        <p:style>
          <a:lnRef idx="2">
            <a:schemeClr val="accent1">
              <a:shade val="50000"/>
            </a:schemeClr>
          </a:lnRef>
          <a:fillRef idx="1">
            <a:schemeClr val="accent1"/>
          </a:fillRef>
          <a:effectRef idx="0">
            <a:schemeClr val="accent1"/>
          </a:effectRef>
          <a:fontRef idx="minor">
            <a:schemeClr val="lt1"/>
          </a:fontRef>
        </p:style>
        <p:txBody>
          <a:bodyPr wrap="square" anchor="ctr">
            <a:spAutoFit/>
          </a:bodyPr>
          <a:lstStyle/>
          <a:p>
            <a:pPr eaLnBrk="0" fontAlgn="base" hangingPunct="0">
              <a:spcBef>
                <a:spcPct val="50000"/>
              </a:spcBef>
              <a:spcAft>
                <a:spcPct val="0"/>
              </a:spcAft>
              <a:defRPr/>
            </a:pPr>
            <a:r>
              <a:rPr lang="en-US" sz="1050" b="1" dirty="0">
                <a:solidFill>
                  <a:srgbClr val="000000"/>
                </a:solidFill>
                <a:latin typeface="Calibri" panose="020F0502020204030204" pitchFamily="34" charset="0"/>
                <a:cs typeface="Calibri" panose="020F0502020204030204" pitchFamily="34" charset="0"/>
              </a:rPr>
              <a:t>Ample time and distance to avoid collision</a:t>
            </a:r>
            <a:endParaRPr lang="en-US" dirty="0">
              <a:solidFill>
                <a:srgbClr val="000000"/>
              </a:solidFill>
              <a:latin typeface="Calibri" panose="020F0502020204030204" pitchFamily="34" charset="0"/>
              <a:cs typeface="Calibri" panose="020F0502020204030204" pitchFamily="34" charset="0"/>
            </a:endParaRPr>
          </a:p>
        </p:txBody>
      </p:sp>
      <p:sp>
        <p:nvSpPr>
          <p:cNvPr id="25" name="Text Box 37">
            <a:extLst>
              <a:ext uri="{FF2B5EF4-FFF2-40B4-BE49-F238E27FC236}">
                <a16:creationId xmlns:a16="http://schemas.microsoft.com/office/drawing/2014/main" id="{AD7E447C-DC58-4B4B-8422-0DB7AECA39B4}"/>
              </a:ext>
            </a:extLst>
          </p:cNvPr>
          <p:cNvSpPr txBox="1">
            <a:spLocks noChangeArrowheads="1"/>
          </p:cNvSpPr>
          <p:nvPr/>
        </p:nvSpPr>
        <p:spPr bwMode="auto">
          <a:xfrm>
            <a:off x="2667000" y="6017101"/>
            <a:ext cx="6858000" cy="715581"/>
          </a:xfrm>
          <a:prstGeom prst="rect">
            <a:avLst/>
          </a:prstGeom>
          <a:solidFill>
            <a:srgbClr val="99CCFF"/>
          </a:solidFill>
          <a:ln w="3175">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50000"/>
              </a:spcBef>
              <a:spcAft>
                <a:spcPct val="0"/>
              </a:spcAft>
              <a:buFontTx/>
              <a:buNone/>
            </a:pPr>
            <a:r>
              <a:rPr lang="en-US" altLang="en-US" sz="1350" b="1" dirty="0">
                <a:solidFill>
                  <a:srgbClr val="000000"/>
                </a:solidFill>
                <a:latin typeface="Calibri" panose="020F0502020204030204" pitchFamily="34" charset="0"/>
                <a:cs typeface="Calibri" panose="020F0502020204030204" pitchFamily="34" charset="0"/>
              </a:rPr>
              <a:t>The above scenarios are all classified as runway incursions, but with different severity codes.</a:t>
            </a:r>
            <a:r>
              <a:rPr lang="en-US" altLang="en-US" sz="1350" dirty="0">
                <a:solidFill>
                  <a:srgbClr val="000000"/>
                </a:solidFill>
                <a:latin typeface="Calibri" panose="020F0502020204030204" pitchFamily="34" charset="0"/>
                <a:cs typeface="Calibri" panose="020F0502020204030204" pitchFamily="34" charset="0"/>
              </a:rPr>
              <a:t>   </a:t>
            </a:r>
            <a:r>
              <a:rPr lang="en-US" altLang="en-US" sz="1350" b="1" dirty="0">
                <a:solidFill>
                  <a:srgbClr val="000000"/>
                </a:solidFill>
                <a:latin typeface="Calibri" panose="020F0502020204030204" pitchFamily="34" charset="0"/>
                <a:cs typeface="Calibri" panose="020F0502020204030204" pitchFamily="34" charset="0"/>
              </a:rPr>
              <a:t>In each case, the vehicle has penetrated the </a:t>
            </a:r>
            <a:r>
              <a:rPr lang="en-US" altLang="en-US" sz="1350" b="1" u="sng" dirty="0">
                <a:solidFill>
                  <a:srgbClr val="000000"/>
                </a:solidFill>
                <a:latin typeface="Calibri" panose="020F0502020204030204" pitchFamily="34" charset="0"/>
                <a:cs typeface="Calibri" panose="020F0502020204030204" pitchFamily="34" charset="0"/>
              </a:rPr>
              <a:t>RUNWAY SAFETY AREA</a:t>
            </a:r>
            <a:r>
              <a:rPr lang="en-US" altLang="en-US" sz="1350" b="1" dirty="0">
                <a:solidFill>
                  <a:srgbClr val="000000"/>
                </a:solidFill>
                <a:latin typeface="Calibri" panose="020F0502020204030204" pitchFamily="34" charset="0"/>
                <a:cs typeface="Calibri" panose="020F0502020204030204" pitchFamily="34" charset="0"/>
              </a:rPr>
              <a:t> (crossed the hold position).</a:t>
            </a:r>
            <a:endParaRPr lang="en-US" altLang="en-US" sz="1350" dirty="0">
              <a:solidFill>
                <a:srgbClr val="000000"/>
              </a:solidFill>
              <a:latin typeface="Calibri" panose="020F0502020204030204" pitchFamily="34" charset="0"/>
              <a:cs typeface="Calibri" panose="020F0502020204030204" pitchFamily="34" charset="0"/>
            </a:endParaRPr>
          </a:p>
        </p:txBody>
      </p:sp>
      <p:sp>
        <p:nvSpPr>
          <p:cNvPr id="26" name="Line 11">
            <a:extLst>
              <a:ext uri="{FF2B5EF4-FFF2-40B4-BE49-F238E27FC236}">
                <a16:creationId xmlns:a16="http://schemas.microsoft.com/office/drawing/2014/main" id="{73117ACD-A142-4A79-B7E4-15F8CA222E43}"/>
              </a:ext>
            </a:extLst>
          </p:cNvPr>
          <p:cNvSpPr>
            <a:spLocks noChangeShapeType="1"/>
          </p:cNvSpPr>
          <p:nvPr/>
        </p:nvSpPr>
        <p:spPr bwMode="auto">
          <a:xfrm flipV="1">
            <a:off x="5350073" y="2668681"/>
            <a:ext cx="19050" cy="335041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pic>
        <p:nvPicPr>
          <p:cNvPr id="28" name="Picture 12" descr="hsl">
            <a:extLst>
              <a:ext uri="{FF2B5EF4-FFF2-40B4-BE49-F238E27FC236}">
                <a16:creationId xmlns:a16="http://schemas.microsoft.com/office/drawing/2014/main" id="{A112ECEA-DB26-4D07-93E9-3B2ABB25E68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123458" y="3147406"/>
            <a:ext cx="522684" cy="26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36" descr="MCj03036590000[1]">
            <a:extLst>
              <a:ext uri="{FF2B5EF4-FFF2-40B4-BE49-F238E27FC236}">
                <a16:creationId xmlns:a16="http://schemas.microsoft.com/office/drawing/2014/main" id="{3180532C-1180-4256-AFC6-E9F7F460211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48309" y="2484820"/>
            <a:ext cx="272653" cy="65841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30" name="Text Box 25">
            <a:extLst>
              <a:ext uri="{FF2B5EF4-FFF2-40B4-BE49-F238E27FC236}">
                <a16:creationId xmlns:a16="http://schemas.microsoft.com/office/drawing/2014/main" id="{F845BF54-A2B6-4335-879B-68F968541107}"/>
              </a:ext>
            </a:extLst>
          </p:cNvPr>
          <p:cNvSpPr txBox="1">
            <a:spLocks noChangeArrowheads="1"/>
          </p:cNvSpPr>
          <p:nvPr/>
        </p:nvSpPr>
        <p:spPr bwMode="auto">
          <a:xfrm>
            <a:off x="5869094" y="2413278"/>
            <a:ext cx="314510" cy="369332"/>
          </a:xfrm>
          <a:prstGeom prst="rect">
            <a:avLst/>
          </a:prstGeom>
          <a:solidFill>
            <a:srgbClr val="FFFF00"/>
          </a:solidFill>
          <a:ln w="19050">
            <a:solidFill>
              <a:schemeClr val="tx1"/>
            </a:solidFill>
            <a:miter lim="800000"/>
            <a:headEnd/>
            <a:tailEnd/>
          </a:ln>
        </p:spPr>
        <p:txBody>
          <a:bodyPr wrap="non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50000"/>
              </a:spcBef>
              <a:spcAft>
                <a:spcPct val="0"/>
              </a:spcAft>
              <a:buFontTx/>
              <a:buNone/>
            </a:pPr>
            <a:r>
              <a:rPr lang="en-US" altLang="en-US" sz="1800" b="1" dirty="0">
                <a:solidFill>
                  <a:srgbClr val="000000"/>
                </a:solidFill>
                <a:latin typeface="Calibri" panose="020F0502020204030204" pitchFamily="34" charset="0"/>
                <a:cs typeface="Calibri" panose="020F0502020204030204" pitchFamily="34" charset="0"/>
              </a:rPr>
              <a:t>B</a:t>
            </a:r>
            <a:endParaRPr lang="en-US" altLang="en-US" sz="1800" dirty="0">
              <a:solidFill>
                <a:srgbClr val="000000"/>
              </a:solidFill>
              <a:latin typeface="Calibri" panose="020F0502020204030204" pitchFamily="34" charset="0"/>
              <a:cs typeface="Calibri" panose="020F0502020204030204" pitchFamily="34" charset="0"/>
            </a:endParaRPr>
          </a:p>
        </p:txBody>
      </p:sp>
      <p:sp>
        <p:nvSpPr>
          <p:cNvPr id="31" name="Text Box 30">
            <a:extLst>
              <a:ext uri="{FF2B5EF4-FFF2-40B4-BE49-F238E27FC236}">
                <a16:creationId xmlns:a16="http://schemas.microsoft.com/office/drawing/2014/main" id="{0D28A422-EA51-490A-A6EE-4F079A8BC8F2}"/>
              </a:ext>
            </a:extLst>
          </p:cNvPr>
          <p:cNvSpPr txBox="1">
            <a:spLocks noChangeArrowheads="1"/>
          </p:cNvSpPr>
          <p:nvPr/>
        </p:nvSpPr>
        <p:spPr bwMode="auto">
          <a:xfrm>
            <a:off x="5867401" y="2936863"/>
            <a:ext cx="860822" cy="577081"/>
          </a:xfrm>
          <a:prstGeom prst="rect">
            <a:avLst/>
          </a:prstGeom>
          <a:solidFill>
            <a:srgbClr val="FFFF00"/>
          </a:solidFill>
          <a:ln w="38100">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eaLnBrk="0" fontAlgn="base" hangingPunct="0">
              <a:spcBef>
                <a:spcPct val="50000"/>
              </a:spcBef>
              <a:spcAft>
                <a:spcPct val="0"/>
              </a:spcAft>
              <a:buFontTx/>
              <a:buNone/>
            </a:pPr>
            <a:r>
              <a:rPr lang="en-US" altLang="en-US" sz="1050" b="1" dirty="0">
                <a:solidFill>
                  <a:srgbClr val="000000"/>
                </a:solidFill>
                <a:latin typeface="Calibri" panose="020F0502020204030204" pitchFamily="34" charset="0"/>
                <a:cs typeface="Calibri" panose="020F0502020204030204" pitchFamily="34" charset="0"/>
              </a:rPr>
              <a:t>Significant potential for collision</a:t>
            </a:r>
            <a:endParaRPr lang="en-US" altLang="en-US" sz="1050" dirty="0">
              <a:solidFill>
                <a:srgbClr val="000000"/>
              </a:solidFill>
              <a:latin typeface="Calibri" panose="020F0502020204030204" pitchFamily="34" charset="0"/>
              <a:cs typeface="Calibri" panose="020F0502020204030204" pitchFamily="34" charset="0"/>
            </a:endParaRPr>
          </a:p>
        </p:txBody>
      </p:sp>
      <p:sp>
        <p:nvSpPr>
          <p:cNvPr id="34" name="Line 10">
            <a:extLst>
              <a:ext uri="{FF2B5EF4-FFF2-40B4-BE49-F238E27FC236}">
                <a16:creationId xmlns:a16="http://schemas.microsoft.com/office/drawing/2014/main" id="{E83DE4FC-71F0-4D8C-BB0D-A017C27273E0}"/>
              </a:ext>
            </a:extLst>
          </p:cNvPr>
          <p:cNvSpPr>
            <a:spLocks noChangeShapeType="1"/>
          </p:cNvSpPr>
          <p:nvPr/>
        </p:nvSpPr>
        <p:spPr bwMode="auto">
          <a:xfrm flipV="1">
            <a:off x="7027067" y="2668681"/>
            <a:ext cx="9525" cy="336946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35" name="Text Box 24">
            <a:extLst>
              <a:ext uri="{FF2B5EF4-FFF2-40B4-BE49-F238E27FC236}">
                <a16:creationId xmlns:a16="http://schemas.microsoft.com/office/drawing/2014/main" id="{25FDA3D2-84AA-4323-8B6A-92614A3829F9}"/>
              </a:ext>
            </a:extLst>
          </p:cNvPr>
          <p:cNvSpPr txBox="1">
            <a:spLocks noChangeArrowheads="1"/>
          </p:cNvSpPr>
          <p:nvPr/>
        </p:nvSpPr>
        <p:spPr bwMode="auto">
          <a:xfrm>
            <a:off x="7517344" y="2449704"/>
            <a:ext cx="324128" cy="369332"/>
          </a:xfrm>
          <a:prstGeom prst="rect">
            <a:avLst/>
          </a:prstGeom>
          <a:solidFill>
            <a:srgbClr val="FF0000"/>
          </a:solidFill>
          <a:ln w="28575">
            <a:solidFill>
              <a:schemeClr val="tx1"/>
            </a:solidFill>
            <a:miter lim="800000"/>
            <a:headEnd/>
            <a:tailEnd/>
          </a:ln>
        </p:spPr>
        <p:txBody>
          <a:bodyPr wrap="non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50000"/>
              </a:spcBef>
              <a:spcAft>
                <a:spcPct val="0"/>
              </a:spcAft>
              <a:buFontTx/>
              <a:buNone/>
            </a:pPr>
            <a:r>
              <a:rPr lang="en-US" altLang="en-US" sz="1800" b="1" dirty="0">
                <a:solidFill>
                  <a:srgbClr val="000000"/>
                </a:solidFill>
                <a:latin typeface="Calibri" panose="020F0502020204030204" pitchFamily="34" charset="0"/>
                <a:cs typeface="Calibri" panose="020F0502020204030204" pitchFamily="34" charset="0"/>
              </a:rPr>
              <a:t>A</a:t>
            </a:r>
            <a:endParaRPr lang="en-US" altLang="en-US" sz="1800" dirty="0">
              <a:solidFill>
                <a:srgbClr val="000000"/>
              </a:solidFill>
              <a:latin typeface="Calibri" panose="020F0502020204030204" pitchFamily="34" charset="0"/>
              <a:cs typeface="Calibri" panose="020F0502020204030204" pitchFamily="34" charset="0"/>
            </a:endParaRPr>
          </a:p>
        </p:txBody>
      </p:sp>
      <p:sp>
        <p:nvSpPr>
          <p:cNvPr id="36" name="Text Box 31">
            <a:extLst>
              <a:ext uri="{FF2B5EF4-FFF2-40B4-BE49-F238E27FC236}">
                <a16:creationId xmlns:a16="http://schemas.microsoft.com/office/drawing/2014/main" id="{7F94A049-5B3F-43FD-8AAE-89B97CEF01DE}"/>
              </a:ext>
            </a:extLst>
          </p:cNvPr>
          <p:cNvSpPr txBox="1">
            <a:spLocks noChangeArrowheads="1"/>
          </p:cNvSpPr>
          <p:nvPr/>
        </p:nvSpPr>
        <p:spPr bwMode="auto">
          <a:xfrm>
            <a:off x="7384834" y="2908043"/>
            <a:ext cx="751285" cy="577081"/>
          </a:xfrm>
          <a:prstGeom prst="rect">
            <a:avLst/>
          </a:prstGeom>
          <a:solidFill>
            <a:srgbClr val="FF0000"/>
          </a:solidFill>
          <a:ln w="38100">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eaLnBrk="0" fontAlgn="base" hangingPunct="0">
              <a:spcBef>
                <a:spcPct val="50000"/>
              </a:spcBef>
              <a:spcAft>
                <a:spcPct val="0"/>
              </a:spcAft>
              <a:buFontTx/>
              <a:buNone/>
            </a:pPr>
            <a:r>
              <a:rPr lang="en-US" altLang="en-US" sz="1050" b="1" dirty="0">
                <a:solidFill>
                  <a:srgbClr val="000000"/>
                </a:solidFill>
                <a:latin typeface="Calibri" panose="020F0502020204030204" pitchFamily="34" charset="0"/>
                <a:cs typeface="Calibri" panose="020F0502020204030204" pitchFamily="34" charset="0"/>
              </a:rPr>
              <a:t>Barely avoid collision</a:t>
            </a:r>
          </a:p>
        </p:txBody>
      </p:sp>
      <p:sp>
        <p:nvSpPr>
          <p:cNvPr id="37" name="Line 18">
            <a:extLst>
              <a:ext uri="{FF2B5EF4-FFF2-40B4-BE49-F238E27FC236}">
                <a16:creationId xmlns:a16="http://schemas.microsoft.com/office/drawing/2014/main" id="{F7CD458E-BDAD-44BB-9951-CC4ED15A2B31}"/>
              </a:ext>
            </a:extLst>
          </p:cNvPr>
          <p:cNvSpPr>
            <a:spLocks noChangeShapeType="1"/>
          </p:cNvSpPr>
          <p:nvPr/>
        </p:nvSpPr>
        <p:spPr bwMode="auto">
          <a:xfrm>
            <a:off x="7900394" y="1935394"/>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39" name="Line 9">
            <a:extLst>
              <a:ext uri="{FF2B5EF4-FFF2-40B4-BE49-F238E27FC236}">
                <a16:creationId xmlns:a16="http://schemas.microsoft.com/office/drawing/2014/main" id="{FFB2849A-C5D9-4923-A524-46670661BF6E}"/>
              </a:ext>
            </a:extLst>
          </p:cNvPr>
          <p:cNvSpPr>
            <a:spLocks noChangeShapeType="1"/>
          </p:cNvSpPr>
          <p:nvPr/>
        </p:nvSpPr>
        <p:spPr bwMode="auto">
          <a:xfrm flipV="1">
            <a:off x="8553450" y="2678205"/>
            <a:ext cx="9525" cy="335041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pic>
        <p:nvPicPr>
          <p:cNvPr id="40" name="Picture 12" descr="hsl">
            <a:extLst>
              <a:ext uri="{FF2B5EF4-FFF2-40B4-BE49-F238E27FC236}">
                <a16:creationId xmlns:a16="http://schemas.microsoft.com/office/drawing/2014/main" id="{6EEA37E2-514A-4682-BACC-2B0751A5482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85672" y="3147406"/>
            <a:ext cx="522684" cy="26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12" descr="hsl">
            <a:extLst>
              <a:ext uri="{FF2B5EF4-FFF2-40B4-BE49-F238E27FC236}">
                <a16:creationId xmlns:a16="http://schemas.microsoft.com/office/drawing/2014/main" id="{391C7839-181C-45A4-A0B1-93648B82698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292108" y="3161705"/>
            <a:ext cx="522684" cy="26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36" descr="MCj03036590000[1]">
            <a:extLst>
              <a:ext uri="{FF2B5EF4-FFF2-40B4-BE49-F238E27FC236}">
                <a16:creationId xmlns:a16="http://schemas.microsoft.com/office/drawing/2014/main" id="{863E4260-DFE0-4253-B60E-9446E52C3E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00265" y="2249628"/>
            <a:ext cx="272653" cy="65841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43" name="Picture 34" descr="MCj03036590000[1]">
            <a:extLst>
              <a:ext uri="{FF2B5EF4-FFF2-40B4-BE49-F238E27FC236}">
                <a16:creationId xmlns:a16="http://schemas.microsoft.com/office/drawing/2014/main" id="{6F1A9968-BFC6-480B-BC01-AE459FD39A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20908" y="1976657"/>
            <a:ext cx="272653" cy="658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 name="Freeform 32">
            <a:extLst>
              <a:ext uri="{FF2B5EF4-FFF2-40B4-BE49-F238E27FC236}">
                <a16:creationId xmlns:a16="http://schemas.microsoft.com/office/drawing/2014/main" id="{0797BC11-2065-47AB-90B6-EAACD8B4005D}"/>
              </a:ext>
            </a:extLst>
          </p:cNvPr>
          <p:cNvSpPr>
            <a:spLocks/>
          </p:cNvSpPr>
          <p:nvPr/>
        </p:nvSpPr>
        <p:spPr bwMode="auto">
          <a:xfrm rot="5358040">
            <a:off x="7188076" y="1258915"/>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FF0000"/>
          </a:solidFill>
          <a:ln w="12700">
            <a:solidFill>
              <a:srgbClr val="CC99FF"/>
            </a:solidFill>
            <a:round/>
            <a:headEnd/>
            <a:tailEnd/>
          </a:ln>
          <a:effectLst>
            <a:outerShdw dist="107763" dir="2700000" algn="ctr" rotWithShape="0">
              <a:srgbClr val="808080"/>
            </a:outerShdw>
          </a:effectLst>
        </p:spPr>
        <p:txBody>
          <a:bodyPr/>
          <a:lstStyle/>
          <a:p>
            <a:pPr eaLnBrk="0" fontAlgn="base" hangingPunct="0">
              <a:spcBef>
                <a:spcPct val="0"/>
              </a:spcBef>
              <a:spcAft>
                <a:spcPct val="0"/>
              </a:spcAft>
              <a:defRPr/>
            </a:pPr>
            <a:endParaRPr lang="en-US">
              <a:solidFill>
                <a:srgbClr val="000000"/>
              </a:solidFill>
            </a:endParaRPr>
          </a:p>
        </p:txBody>
      </p:sp>
      <p:sp>
        <p:nvSpPr>
          <p:cNvPr id="46" name="Freeform 32">
            <a:extLst>
              <a:ext uri="{FF2B5EF4-FFF2-40B4-BE49-F238E27FC236}">
                <a16:creationId xmlns:a16="http://schemas.microsoft.com/office/drawing/2014/main" id="{C0ADEA5E-083D-4225-A23D-A40AB5CD2ADA}"/>
              </a:ext>
            </a:extLst>
          </p:cNvPr>
          <p:cNvSpPr>
            <a:spLocks/>
          </p:cNvSpPr>
          <p:nvPr/>
        </p:nvSpPr>
        <p:spPr bwMode="auto">
          <a:xfrm rot="5358040">
            <a:off x="12570860" y="1258913"/>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FFFF00"/>
          </a:solidFill>
          <a:ln w="12700">
            <a:solidFill>
              <a:srgbClr val="CC99FF"/>
            </a:solidFill>
            <a:round/>
            <a:headEnd/>
            <a:tailEnd/>
          </a:ln>
          <a:effectLst>
            <a:outerShdw dist="107763" dir="2700000" algn="ctr" rotWithShape="0">
              <a:srgbClr val="808080"/>
            </a:outerShdw>
          </a:effectLst>
        </p:spPr>
        <p:txBody>
          <a:bodyPr/>
          <a:lstStyle/>
          <a:p>
            <a:pPr eaLnBrk="0" fontAlgn="base" hangingPunct="0">
              <a:spcBef>
                <a:spcPct val="0"/>
              </a:spcBef>
              <a:spcAft>
                <a:spcPct val="0"/>
              </a:spcAft>
              <a:defRPr/>
            </a:pPr>
            <a:endParaRPr lang="en-US">
              <a:solidFill>
                <a:srgbClr val="000000"/>
              </a:solidFill>
            </a:endParaRPr>
          </a:p>
        </p:txBody>
      </p:sp>
      <p:sp>
        <p:nvSpPr>
          <p:cNvPr id="47" name="Freeform 32">
            <a:extLst>
              <a:ext uri="{FF2B5EF4-FFF2-40B4-BE49-F238E27FC236}">
                <a16:creationId xmlns:a16="http://schemas.microsoft.com/office/drawing/2014/main" id="{D6D9808B-9117-4BCF-87B2-A4FDED53A569}"/>
              </a:ext>
            </a:extLst>
          </p:cNvPr>
          <p:cNvSpPr>
            <a:spLocks/>
          </p:cNvSpPr>
          <p:nvPr/>
        </p:nvSpPr>
        <p:spPr bwMode="auto">
          <a:xfrm rot="5358040">
            <a:off x="12570859" y="1258915"/>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0070C0"/>
          </a:solidFill>
          <a:ln w="12700">
            <a:solidFill>
              <a:srgbClr val="CC99FF"/>
            </a:solidFill>
            <a:round/>
            <a:headEnd/>
            <a:tailEnd/>
          </a:ln>
          <a:effectLst>
            <a:outerShdw dist="107763" dir="2700000" algn="ctr" rotWithShape="0">
              <a:srgbClr val="808080"/>
            </a:outerShdw>
          </a:effectLst>
        </p:spPr>
        <p:txBody>
          <a:bodyPr/>
          <a:lstStyle/>
          <a:p>
            <a:pPr eaLnBrk="0" fontAlgn="base" hangingPunct="0">
              <a:spcBef>
                <a:spcPct val="0"/>
              </a:spcBef>
              <a:spcAft>
                <a:spcPct val="0"/>
              </a:spcAft>
              <a:defRPr/>
            </a:pPr>
            <a:endParaRPr lang="en-US">
              <a:solidFill>
                <a:srgbClr val="000000"/>
              </a:solidFill>
            </a:endParaRPr>
          </a:p>
        </p:txBody>
      </p:sp>
      <p:sp>
        <p:nvSpPr>
          <p:cNvPr id="49" name="Freeform 32">
            <a:extLst>
              <a:ext uri="{FF2B5EF4-FFF2-40B4-BE49-F238E27FC236}">
                <a16:creationId xmlns:a16="http://schemas.microsoft.com/office/drawing/2014/main" id="{9C5CAF9E-3198-4BC4-81D8-2923E226EB32}"/>
              </a:ext>
            </a:extLst>
          </p:cNvPr>
          <p:cNvSpPr>
            <a:spLocks/>
          </p:cNvSpPr>
          <p:nvPr/>
        </p:nvSpPr>
        <p:spPr bwMode="auto">
          <a:xfrm rot="3135369">
            <a:off x="7263157" y="1198583"/>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FF0000"/>
          </a:solidFill>
          <a:ln w="12700">
            <a:solidFill>
              <a:srgbClr val="CC99FF"/>
            </a:solidFill>
            <a:round/>
            <a:headEnd/>
            <a:tailEnd/>
          </a:ln>
          <a:effectLst>
            <a:outerShdw dist="107763" dir="2700000" algn="ctr" rotWithShape="0">
              <a:srgbClr val="808080"/>
            </a:outerShdw>
          </a:effectLst>
        </p:spPr>
        <p:txBody>
          <a:bodyPr/>
          <a:lstStyle/>
          <a:p>
            <a:pPr eaLnBrk="0" fontAlgn="base" hangingPunct="0">
              <a:spcBef>
                <a:spcPct val="0"/>
              </a:spcBef>
              <a:spcAft>
                <a:spcPct val="0"/>
              </a:spcAft>
              <a:defRPr/>
            </a:pPr>
            <a:endParaRPr lang="en-US">
              <a:solidFill>
                <a:srgbClr val="000000"/>
              </a:solidFill>
            </a:endParaRPr>
          </a:p>
        </p:txBody>
      </p:sp>
      <p:sp>
        <p:nvSpPr>
          <p:cNvPr id="50" name="Title 1">
            <a:extLst>
              <a:ext uri="{FF2B5EF4-FFF2-40B4-BE49-F238E27FC236}">
                <a16:creationId xmlns:a16="http://schemas.microsoft.com/office/drawing/2014/main" id="{444F8231-7AFB-4D34-9903-4C016C116CB1}"/>
              </a:ext>
            </a:extLst>
          </p:cNvPr>
          <p:cNvSpPr txBox="1">
            <a:spLocks noChangeArrowheads="1"/>
          </p:cNvSpPr>
          <p:nvPr/>
        </p:nvSpPr>
        <p:spPr bwMode="auto">
          <a:xfrm>
            <a:off x="203200" y="0"/>
            <a:ext cx="103632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b="1" i="1">
                <a:solidFill>
                  <a:schemeClr val="tx2"/>
                </a:solidFill>
                <a:latin typeface="Tahoma" panose="020B0604030504040204" pitchFamily="34" charset="0"/>
                <a:ea typeface="Tahoma" panose="020B0604030504040204" pitchFamily="34" charset="0"/>
                <a:cs typeface="Tahoma" panose="020B0604030504040204" pitchFamily="34" charset="0"/>
              </a:defRPr>
            </a:lvl1pPr>
            <a:lvl2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2pPr>
            <a:lvl3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3pPr>
            <a:lvl4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4pPr>
            <a:lvl5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5pPr>
            <a:lvl6pPr marL="609570" algn="ctr" rtl="0" fontAlgn="base">
              <a:spcBef>
                <a:spcPct val="0"/>
              </a:spcBef>
              <a:spcAft>
                <a:spcPct val="0"/>
              </a:spcAft>
              <a:defRPr sz="5867">
                <a:solidFill>
                  <a:schemeClr val="tx2"/>
                </a:solidFill>
                <a:latin typeface="Arial" charset="0"/>
                <a:ea typeface="ＭＳ Ｐゴシック" pitchFamily="1" charset="-128"/>
              </a:defRPr>
            </a:lvl6pPr>
            <a:lvl7pPr marL="1219139" algn="ctr" rtl="0" fontAlgn="base">
              <a:spcBef>
                <a:spcPct val="0"/>
              </a:spcBef>
              <a:spcAft>
                <a:spcPct val="0"/>
              </a:spcAft>
              <a:defRPr sz="5867">
                <a:solidFill>
                  <a:schemeClr val="tx2"/>
                </a:solidFill>
                <a:latin typeface="Arial" charset="0"/>
                <a:ea typeface="ＭＳ Ｐゴシック" pitchFamily="1" charset="-128"/>
              </a:defRPr>
            </a:lvl7pPr>
            <a:lvl8pPr marL="1828709" algn="ctr" rtl="0" fontAlgn="base">
              <a:spcBef>
                <a:spcPct val="0"/>
              </a:spcBef>
              <a:spcAft>
                <a:spcPct val="0"/>
              </a:spcAft>
              <a:defRPr sz="5867">
                <a:solidFill>
                  <a:schemeClr val="tx2"/>
                </a:solidFill>
                <a:latin typeface="Arial" charset="0"/>
                <a:ea typeface="ＭＳ Ｐゴシック" pitchFamily="1" charset="-128"/>
              </a:defRPr>
            </a:lvl8pPr>
            <a:lvl9pPr marL="2438278" algn="ctr" rtl="0" fontAlgn="base">
              <a:spcBef>
                <a:spcPct val="0"/>
              </a:spcBef>
              <a:spcAft>
                <a:spcPct val="0"/>
              </a:spcAft>
              <a:defRPr sz="5867">
                <a:solidFill>
                  <a:schemeClr val="tx2"/>
                </a:solidFill>
                <a:latin typeface="Arial" charset="0"/>
                <a:ea typeface="ＭＳ Ｐゴシック" pitchFamily="1" charset="-128"/>
              </a:defRPr>
            </a:lvl9pPr>
          </a:lstStyle>
          <a:p>
            <a:r>
              <a:rPr lang="en-US" altLang="en-US" sz="2400" kern="0" dirty="0"/>
              <a:t>Runway Incursion Severity Categories</a:t>
            </a:r>
          </a:p>
        </p:txBody>
      </p:sp>
    </p:spTree>
    <p:extLst>
      <p:ext uri="{BB962C8B-B14F-4D97-AF65-F5344CB8AC3E}">
        <p14:creationId xmlns:p14="http://schemas.microsoft.com/office/powerpoint/2010/main" val="3499464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dissolve">
                                      <p:cBhvr>
                                        <p:cTn id="7" dur="500"/>
                                        <p:tgtEl>
                                          <p:spTgt spid="20"/>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dissolve">
                                      <p:cBhvr>
                                        <p:cTn id="11" dur="500"/>
                                        <p:tgtEl>
                                          <p:spTgt spid="19"/>
                                        </p:tgtEl>
                                      </p:cBhvr>
                                    </p:animEffect>
                                  </p:childTnLst>
                                </p:cTn>
                              </p:par>
                              <p:par>
                                <p:cTn id="12" presetID="7" presetClass="entr" presetSubtype="4" fill="hold"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1000" fill="hold"/>
                                        <p:tgtEl>
                                          <p:spTgt spid="22"/>
                                        </p:tgtEl>
                                        <p:attrNameLst>
                                          <p:attrName>ppt_x</p:attrName>
                                        </p:attrNameLst>
                                      </p:cBhvr>
                                      <p:tavLst>
                                        <p:tav tm="0">
                                          <p:val>
                                            <p:strVal val="#ppt_x"/>
                                          </p:val>
                                        </p:tav>
                                        <p:tav tm="100000">
                                          <p:val>
                                            <p:strVal val="#ppt_x"/>
                                          </p:val>
                                        </p:tav>
                                      </p:tavLst>
                                    </p:anim>
                                    <p:anim calcmode="lin" valueType="num">
                                      <p:cBhvr additive="base">
                                        <p:cTn id="15" dur="10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dissolve">
                                      <p:cBhvr>
                                        <p:cTn id="20" dur="500"/>
                                        <p:tgtEl>
                                          <p:spTgt spid="23"/>
                                        </p:tgtEl>
                                      </p:cBhvr>
                                    </p:animEffect>
                                  </p:childTnLst>
                                </p:cTn>
                              </p:par>
                              <p:par>
                                <p:cTn id="21" presetID="9" presetClass="entr" presetSubtype="0" fill="hold" grpId="0"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dissolve">
                                      <p:cBhvr>
                                        <p:cTn id="23" dur="500"/>
                                        <p:tgtEl>
                                          <p:spTgt spid="24"/>
                                        </p:tgtEl>
                                      </p:cBhvr>
                                    </p:animEffect>
                                  </p:childTnLst>
                                </p:cTn>
                              </p:par>
                            </p:childTnLst>
                          </p:cTn>
                        </p:par>
                        <p:par>
                          <p:cTn id="24" fill="hold">
                            <p:stCondLst>
                              <p:cond delay="500"/>
                            </p:stCondLst>
                            <p:childTnLst>
                              <p:par>
                                <p:cTn id="25" presetID="7" presetClass="entr" presetSubtype="4" fill="hold" nodeType="after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ppt_x"/>
                                          </p:val>
                                        </p:tav>
                                        <p:tav tm="100000">
                                          <p:val>
                                            <p:strVal val="#ppt_x"/>
                                          </p:val>
                                        </p:tav>
                                      </p:tavLst>
                                    </p:anim>
                                    <p:anim calcmode="lin" valueType="num">
                                      <p:cBhvr additive="base">
                                        <p:cTn id="28" dur="1000" fill="hold"/>
                                        <p:tgtEl>
                                          <p:spTgt spid="29"/>
                                        </p:tgtEl>
                                        <p:attrNameLst>
                                          <p:attrName>ppt_y</p:attrName>
                                        </p:attrNameLst>
                                      </p:cBhvr>
                                      <p:tavLst>
                                        <p:tav tm="0">
                                          <p:val>
                                            <p:strVal val="1+#ppt_h/2"/>
                                          </p:val>
                                        </p:tav>
                                        <p:tav tm="100000">
                                          <p:val>
                                            <p:strVal val="#ppt_y"/>
                                          </p:val>
                                        </p:tav>
                                      </p:tavLst>
                                    </p:anim>
                                  </p:childTnLst>
                                </p:cTn>
                              </p:par>
                            </p:childTnLst>
                          </p:cTn>
                        </p:par>
                        <p:par>
                          <p:cTn id="29" fill="hold">
                            <p:stCondLst>
                              <p:cond delay="1500"/>
                            </p:stCondLst>
                            <p:childTnLst>
                              <p:par>
                                <p:cTn id="30" presetID="7" presetClass="entr" presetSubtype="8" fill="hold" nodeType="afterEffect">
                                  <p:stCondLst>
                                    <p:cond delay="0"/>
                                  </p:stCondLst>
                                  <p:childTnLst>
                                    <p:set>
                                      <p:cBhvr>
                                        <p:cTn id="31" dur="1" fill="hold">
                                          <p:stCondLst>
                                            <p:cond delay="0"/>
                                          </p:stCondLst>
                                        </p:cTn>
                                        <p:tgtEl>
                                          <p:spTgt spid="47"/>
                                        </p:tgtEl>
                                        <p:attrNameLst>
                                          <p:attrName>style.visibility</p:attrName>
                                        </p:attrNameLst>
                                      </p:cBhvr>
                                      <p:to>
                                        <p:strVal val="visible"/>
                                      </p:to>
                                    </p:set>
                                    <p:anim calcmode="lin" valueType="num">
                                      <p:cBhvr additive="base">
                                        <p:cTn id="32" dur="1000" fill="hold"/>
                                        <p:tgtEl>
                                          <p:spTgt spid="47"/>
                                        </p:tgtEl>
                                        <p:attrNameLst>
                                          <p:attrName>ppt_x</p:attrName>
                                        </p:attrNameLst>
                                      </p:cBhvr>
                                      <p:tavLst>
                                        <p:tav tm="0">
                                          <p:val>
                                            <p:strVal val="0-#ppt_w/2"/>
                                          </p:val>
                                        </p:tav>
                                        <p:tav tm="100000">
                                          <p:val>
                                            <p:strVal val="#ppt_x"/>
                                          </p:val>
                                        </p:tav>
                                      </p:tavLst>
                                    </p:anim>
                                    <p:anim calcmode="lin" valueType="num">
                                      <p:cBhvr additive="base">
                                        <p:cTn id="33" dur="1000" fill="hold"/>
                                        <p:tgtEl>
                                          <p:spTgt spid="47"/>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grpId="0" nodeType="click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dissolve">
                                      <p:cBhvr>
                                        <p:cTn id="38" dur="500"/>
                                        <p:tgtEl>
                                          <p:spTgt spid="30"/>
                                        </p:tgtEl>
                                      </p:cBhvr>
                                    </p:animEffect>
                                  </p:childTnLst>
                                </p:cTn>
                              </p:par>
                              <p:par>
                                <p:cTn id="39" presetID="9" presetClass="entr" presetSubtype="0" fill="hold" grpId="0" nodeType="with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dissolve">
                                      <p:cBhvr>
                                        <p:cTn id="41" dur="500"/>
                                        <p:tgtEl>
                                          <p:spTgt spid="31"/>
                                        </p:tgtEl>
                                      </p:cBhvr>
                                    </p:animEffect>
                                  </p:childTnLst>
                                </p:cTn>
                              </p:par>
                            </p:childTnLst>
                          </p:cTn>
                        </p:par>
                        <p:par>
                          <p:cTn id="42" fill="hold">
                            <p:stCondLst>
                              <p:cond delay="500"/>
                            </p:stCondLst>
                            <p:childTnLst>
                              <p:par>
                                <p:cTn id="43" presetID="7" presetClass="entr" presetSubtype="4" fill="hold" nodeType="afterEffect">
                                  <p:stCondLst>
                                    <p:cond delay="0"/>
                                  </p:stCondLst>
                                  <p:childTnLst>
                                    <p:set>
                                      <p:cBhvr>
                                        <p:cTn id="44" dur="1" fill="hold">
                                          <p:stCondLst>
                                            <p:cond delay="0"/>
                                          </p:stCondLst>
                                        </p:cTn>
                                        <p:tgtEl>
                                          <p:spTgt spid="42"/>
                                        </p:tgtEl>
                                        <p:attrNameLst>
                                          <p:attrName>style.visibility</p:attrName>
                                        </p:attrNameLst>
                                      </p:cBhvr>
                                      <p:to>
                                        <p:strVal val="visible"/>
                                      </p:to>
                                    </p:set>
                                    <p:anim calcmode="lin" valueType="num">
                                      <p:cBhvr additive="base">
                                        <p:cTn id="45" dur="1000" fill="hold"/>
                                        <p:tgtEl>
                                          <p:spTgt spid="42"/>
                                        </p:tgtEl>
                                        <p:attrNameLst>
                                          <p:attrName>ppt_x</p:attrName>
                                        </p:attrNameLst>
                                      </p:cBhvr>
                                      <p:tavLst>
                                        <p:tav tm="0">
                                          <p:val>
                                            <p:strVal val="#ppt_x"/>
                                          </p:val>
                                        </p:tav>
                                        <p:tav tm="100000">
                                          <p:val>
                                            <p:strVal val="#ppt_x"/>
                                          </p:val>
                                        </p:tav>
                                      </p:tavLst>
                                    </p:anim>
                                    <p:anim calcmode="lin" valueType="num">
                                      <p:cBhvr additive="base">
                                        <p:cTn id="46" dur="1000" fill="hold"/>
                                        <p:tgtEl>
                                          <p:spTgt spid="42"/>
                                        </p:tgtEl>
                                        <p:attrNameLst>
                                          <p:attrName>ppt_y</p:attrName>
                                        </p:attrNameLst>
                                      </p:cBhvr>
                                      <p:tavLst>
                                        <p:tav tm="0">
                                          <p:val>
                                            <p:strVal val="1+#ppt_h/2"/>
                                          </p:val>
                                        </p:tav>
                                        <p:tav tm="100000">
                                          <p:val>
                                            <p:strVal val="#ppt_y"/>
                                          </p:val>
                                        </p:tav>
                                      </p:tavLst>
                                    </p:anim>
                                  </p:childTnLst>
                                </p:cTn>
                              </p:par>
                            </p:childTnLst>
                          </p:cTn>
                        </p:par>
                        <p:par>
                          <p:cTn id="47" fill="hold">
                            <p:stCondLst>
                              <p:cond delay="1500"/>
                            </p:stCondLst>
                            <p:childTnLst>
                              <p:par>
                                <p:cTn id="48" presetID="7" presetClass="entr" presetSubtype="8" fill="hold" nodeType="afterEffect">
                                  <p:stCondLst>
                                    <p:cond delay="0"/>
                                  </p:stCondLst>
                                  <p:childTnLst>
                                    <p:set>
                                      <p:cBhvr>
                                        <p:cTn id="49" dur="1" fill="hold">
                                          <p:stCondLst>
                                            <p:cond delay="0"/>
                                          </p:stCondLst>
                                        </p:cTn>
                                        <p:tgtEl>
                                          <p:spTgt spid="46"/>
                                        </p:tgtEl>
                                        <p:attrNameLst>
                                          <p:attrName>style.visibility</p:attrName>
                                        </p:attrNameLst>
                                      </p:cBhvr>
                                      <p:to>
                                        <p:strVal val="visible"/>
                                      </p:to>
                                    </p:set>
                                    <p:anim calcmode="lin" valueType="num">
                                      <p:cBhvr additive="base">
                                        <p:cTn id="50" dur="1000" fill="hold"/>
                                        <p:tgtEl>
                                          <p:spTgt spid="46"/>
                                        </p:tgtEl>
                                        <p:attrNameLst>
                                          <p:attrName>ppt_x</p:attrName>
                                        </p:attrNameLst>
                                      </p:cBhvr>
                                      <p:tavLst>
                                        <p:tav tm="0">
                                          <p:val>
                                            <p:strVal val="0-#ppt_w/2"/>
                                          </p:val>
                                        </p:tav>
                                        <p:tav tm="100000">
                                          <p:val>
                                            <p:strVal val="#ppt_x"/>
                                          </p:val>
                                        </p:tav>
                                      </p:tavLst>
                                    </p:anim>
                                    <p:anim calcmode="lin" valueType="num">
                                      <p:cBhvr additive="base">
                                        <p:cTn id="51" dur="1000" fill="hold"/>
                                        <p:tgtEl>
                                          <p:spTgt spid="46"/>
                                        </p:tgtEl>
                                        <p:attrNameLst>
                                          <p:attrName>ppt_y</p:attrName>
                                        </p:attrNameLst>
                                      </p:cBhvr>
                                      <p:tavLst>
                                        <p:tav tm="0">
                                          <p:val>
                                            <p:strVal val="#ppt_y"/>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9" presetClass="entr" presetSubtype="0" fill="hold" grpId="0" nodeType="clickEffect">
                                  <p:stCondLst>
                                    <p:cond delay="0"/>
                                  </p:stCondLst>
                                  <p:childTnLst>
                                    <p:set>
                                      <p:cBhvr>
                                        <p:cTn id="55" dur="1" fill="hold">
                                          <p:stCondLst>
                                            <p:cond delay="0"/>
                                          </p:stCondLst>
                                        </p:cTn>
                                        <p:tgtEl>
                                          <p:spTgt spid="36"/>
                                        </p:tgtEl>
                                        <p:attrNameLst>
                                          <p:attrName>style.visibility</p:attrName>
                                        </p:attrNameLst>
                                      </p:cBhvr>
                                      <p:to>
                                        <p:strVal val="visible"/>
                                      </p:to>
                                    </p:set>
                                    <p:animEffect transition="in" filter="dissolve">
                                      <p:cBhvr>
                                        <p:cTn id="56" dur="500"/>
                                        <p:tgtEl>
                                          <p:spTgt spid="36"/>
                                        </p:tgtEl>
                                      </p:cBhvr>
                                    </p:animEffect>
                                  </p:childTnLst>
                                </p:cTn>
                              </p:par>
                            </p:childTnLst>
                          </p:cTn>
                        </p:par>
                        <p:par>
                          <p:cTn id="57" fill="hold">
                            <p:stCondLst>
                              <p:cond delay="500"/>
                            </p:stCondLst>
                            <p:childTnLst>
                              <p:par>
                                <p:cTn id="58" presetID="7" presetClass="entr" presetSubtype="4" fill="hold" nodeType="afterEffect">
                                  <p:stCondLst>
                                    <p:cond delay="0"/>
                                  </p:stCondLst>
                                  <p:childTnLst>
                                    <p:set>
                                      <p:cBhvr>
                                        <p:cTn id="59" dur="1" fill="hold">
                                          <p:stCondLst>
                                            <p:cond delay="0"/>
                                          </p:stCondLst>
                                        </p:cTn>
                                        <p:tgtEl>
                                          <p:spTgt spid="43"/>
                                        </p:tgtEl>
                                        <p:attrNameLst>
                                          <p:attrName>style.visibility</p:attrName>
                                        </p:attrNameLst>
                                      </p:cBhvr>
                                      <p:to>
                                        <p:strVal val="visible"/>
                                      </p:to>
                                    </p:set>
                                    <p:anim calcmode="lin" valueType="num">
                                      <p:cBhvr additive="base">
                                        <p:cTn id="60" dur="1000" fill="hold"/>
                                        <p:tgtEl>
                                          <p:spTgt spid="43"/>
                                        </p:tgtEl>
                                        <p:attrNameLst>
                                          <p:attrName>ppt_x</p:attrName>
                                        </p:attrNameLst>
                                      </p:cBhvr>
                                      <p:tavLst>
                                        <p:tav tm="0">
                                          <p:val>
                                            <p:strVal val="#ppt_x"/>
                                          </p:val>
                                        </p:tav>
                                        <p:tav tm="100000">
                                          <p:val>
                                            <p:strVal val="#ppt_x"/>
                                          </p:val>
                                        </p:tav>
                                      </p:tavLst>
                                    </p:anim>
                                    <p:anim calcmode="lin" valueType="num">
                                      <p:cBhvr additive="base">
                                        <p:cTn id="61" dur="1000" fill="hold"/>
                                        <p:tgtEl>
                                          <p:spTgt spid="43"/>
                                        </p:tgtEl>
                                        <p:attrNameLst>
                                          <p:attrName>ppt_y</p:attrName>
                                        </p:attrNameLst>
                                      </p:cBhvr>
                                      <p:tavLst>
                                        <p:tav tm="0">
                                          <p:val>
                                            <p:strVal val="1+#ppt_h/2"/>
                                          </p:val>
                                        </p:tav>
                                        <p:tav tm="100000">
                                          <p:val>
                                            <p:strVal val="#ppt_y"/>
                                          </p:val>
                                        </p:tav>
                                      </p:tavLst>
                                    </p:anim>
                                  </p:childTnLst>
                                </p:cTn>
                              </p:par>
                              <p:par>
                                <p:cTn id="62" presetID="9" presetClass="entr" presetSubtype="0" fill="hold" grpId="0" nodeType="withEffect">
                                  <p:stCondLst>
                                    <p:cond delay="0"/>
                                  </p:stCondLst>
                                  <p:childTnLst>
                                    <p:set>
                                      <p:cBhvr>
                                        <p:cTn id="63" dur="1" fill="hold">
                                          <p:stCondLst>
                                            <p:cond delay="0"/>
                                          </p:stCondLst>
                                        </p:cTn>
                                        <p:tgtEl>
                                          <p:spTgt spid="35"/>
                                        </p:tgtEl>
                                        <p:attrNameLst>
                                          <p:attrName>style.visibility</p:attrName>
                                        </p:attrNameLst>
                                      </p:cBhvr>
                                      <p:to>
                                        <p:strVal val="visible"/>
                                      </p:to>
                                    </p:set>
                                    <p:animEffect transition="in" filter="dissolve">
                                      <p:cBhvr>
                                        <p:cTn id="64" dur="500"/>
                                        <p:tgtEl>
                                          <p:spTgt spid="35"/>
                                        </p:tgtEl>
                                      </p:cBhvr>
                                    </p:animEffect>
                                  </p:childTnLst>
                                </p:cTn>
                              </p:par>
                            </p:childTnLst>
                          </p:cTn>
                        </p:par>
                        <p:par>
                          <p:cTn id="65" fill="hold">
                            <p:stCondLst>
                              <p:cond delay="1500"/>
                            </p:stCondLst>
                            <p:childTnLst>
                              <p:par>
                                <p:cTn id="66" presetID="7" presetClass="entr" presetSubtype="8" fill="hold" nodeType="afterEffect">
                                  <p:stCondLst>
                                    <p:cond delay="0"/>
                                  </p:stCondLst>
                                  <p:childTnLst>
                                    <p:set>
                                      <p:cBhvr>
                                        <p:cTn id="67" dur="1" fill="hold">
                                          <p:stCondLst>
                                            <p:cond delay="0"/>
                                          </p:stCondLst>
                                        </p:cTn>
                                        <p:tgtEl>
                                          <p:spTgt spid="45"/>
                                        </p:tgtEl>
                                        <p:attrNameLst>
                                          <p:attrName>style.visibility</p:attrName>
                                        </p:attrNameLst>
                                      </p:cBhvr>
                                      <p:to>
                                        <p:strVal val="visible"/>
                                      </p:to>
                                    </p:set>
                                    <p:anim calcmode="lin" valueType="num">
                                      <p:cBhvr additive="base">
                                        <p:cTn id="68" dur="1000" fill="hold"/>
                                        <p:tgtEl>
                                          <p:spTgt spid="45"/>
                                        </p:tgtEl>
                                        <p:attrNameLst>
                                          <p:attrName>ppt_x</p:attrName>
                                        </p:attrNameLst>
                                      </p:cBhvr>
                                      <p:tavLst>
                                        <p:tav tm="0">
                                          <p:val>
                                            <p:strVal val="0-#ppt_w/2"/>
                                          </p:val>
                                        </p:tav>
                                        <p:tav tm="100000">
                                          <p:val>
                                            <p:strVal val="#ppt_x"/>
                                          </p:val>
                                        </p:tav>
                                      </p:tavLst>
                                    </p:anim>
                                    <p:anim calcmode="lin" valueType="num">
                                      <p:cBhvr additive="base">
                                        <p:cTn id="69" dur="1000" fill="hold"/>
                                        <p:tgtEl>
                                          <p:spTgt spid="45"/>
                                        </p:tgtEl>
                                        <p:attrNameLst>
                                          <p:attrName>ppt_y</p:attrName>
                                        </p:attrNameLst>
                                      </p:cBhvr>
                                      <p:tavLst>
                                        <p:tav tm="0">
                                          <p:val>
                                            <p:strVal val="#ppt_y"/>
                                          </p:val>
                                        </p:tav>
                                        <p:tav tm="100000">
                                          <p:val>
                                            <p:strVal val="#ppt_y"/>
                                          </p:val>
                                        </p:tav>
                                      </p:tavLst>
                                    </p:anim>
                                  </p:childTnLst>
                                </p:cTn>
                              </p:par>
                            </p:childTnLst>
                          </p:cTn>
                        </p:par>
                        <p:par>
                          <p:cTn id="70" fill="hold">
                            <p:stCondLst>
                              <p:cond delay="2500"/>
                            </p:stCondLst>
                            <p:childTnLst>
                              <p:par>
                                <p:cTn id="71" presetID="1" presetClass="entr" presetSubtype="0" fill="hold" grpId="0" nodeType="afterEffect">
                                  <p:stCondLst>
                                    <p:cond delay="0"/>
                                  </p:stCondLst>
                                  <p:childTnLst>
                                    <p:set>
                                      <p:cBhvr>
                                        <p:cTn id="72" dur="1" fill="hold">
                                          <p:stCondLst>
                                            <p:cond delay="0"/>
                                          </p:stCondLst>
                                        </p:cTn>
                                        <p:tgtEl>
                                          <p:spTgt spid="49"/>
                                        </p:tgtEl>
                                        <p:attrNameLst>
                                          <p:attrName>style.visibility</p:attrName>
                                        </p:attrNameLst>
                                      </p:cBhvr>
                                      <p:to>
                                        <p:strVal val="visible"/>
                                      </p:to>
                                    </p:set>
                                  </p:childTnLst>
                                </p:cTn>
                              </p:par>
                            </p:childTnLst>
                          </p:cTn>
                        </p:par>
                        <p:par>
                          <p:cTn id="73" fill="hold">
                            <p:stCondLst>
                              <p:cond delay="2500"/>
                            </p:stCondLst>
                            <p:childTnLst>
                              <p:par>
                                <p:cTn id="74" presetID="42" presetClass="path" presetSubtype="0" accel="50000" decel="50000" fill="hold" grpId="1" nodeType="afterEffect">
                                  <p:stCondLst>
                                    <p:cond delay="0"/>
                                  </p:stCondLst>
                                  <p:childTnLst>
                                    <p:animMotion origin="layout" path="M 2.22261E-17 -2.96296E-6 L 0.23503 -0.36296 " pathEditMode="relative" rAng="0" ptsTypes="AA">
                                      <p:cBhvr>
                                        <p:cTn id="75" dur="2000" fill="hold"/>
                                        <p:tgtEl>
                                          <p:spTgt spid="49"/>
                                        </p:tgtEl>
                                        <p:attrNameLst>
                                          <p:attrName>ppt_x</p:attrName>
                                          <p:attrName>ppt_y</p:attrName>
                                        </p:attrNameLst>
                                      </p:cBhvr>
                                      <p:rCtr x="11771" y="-1807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3" grpId="0" animBg="1"/>
      <p:bldP spid="24" grpId="0" animBg="1"/>
      <p:bldP spid="30" grpId="0" animBg="1"/>
      <p:bldP spid="31" grpId="0" animBg="1"/>
      <p:bldP spid="35" grpId="0" animBg="1"/>
      <p:bldP spid="36" grpId="0" animBg="1"/>
      <p:bldP spid="49" grpId="0" animBg="1"/>
      <p:bldP spid="49" grpId="1"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a Hot Spot and Where are they Located? </a:t>
            </a:r>
          </a:p>
        </p:txBody>
      </p:sp>
      <p:sp>
        <p:nvSpPr>
          <p:cNvPr id="7" name="Rectangle 6">
            <a:extLst>
              <a:ext uri="{FF2B5EF4-FFF2-40B4-BE49-F238E27FC236}">
                <a16:creationId xmlns:a16="http://schemas.microsoft.com/office/drawing/2014/main" id="{042597AD-224D-4829-9B06-CB9A558E8BAA}"/>
              </a:ext>
            </a:extLst>
          </p:cNvPr>
          <p:cNvSpPr/>
          <p:nvPr/>
        </p:nvSpPr>
        <p:spPr>
          <a:xfrm>
            <a:off x="2108563" y="2136338"/>
            <a:ext cx="2552700" cy="2585323"/>
          </a:xfrm>
          <a:prstGeom prst="rect">
            <a:avLst/>
          </a:prstGeom>
        </p:spPr>
        <p:txBody>
          <a:bodyPr wrap="square">
            <a:spAutoFit/>
          </a:bodyPr>
          <a:lstStyle/>
          <a:p>
            <a:pPr eaLnBrk="0" fontAlgn="base" hangingPunct="0">
              <a:spcBef>
                <a:spcPct val="0"/>
              </a:spcBef>
              <a:spcAft>
                <a:spcPct val="0"/>
              </a:spcAft>
            </a:pPr>
            <a:r>
              <a:rPr lang="en-US" dirty="0">
                <a:latin typeface="Arial Rounded MT Bold" pitchFamily="34" charset="0"/>
              </a:rPr>
              <a:t>A “hot spot” is a location on the movement area with a high risk of collision or runway incursion, and where greater attention by pilots and drivers is necessary.</a:t>
            </a:r>
          </a:p>
        </p:txBody>
      </p:sp>
      <p:pic>
        <p:nvPicPr>
          <p:cNvPr id="8" name="Picture 7">
            <a:extLst>
              <a:ext uri="{FF2B5EF4-FFF2-40B4-BE49-F238E27FC236}">
                <a16:creationId xmlns:a16="http://schemas.microsoft.com/office/drawing/2014/main" id="{B62616C4-3E01-43B2-B6E2-BF3A65B37B72}"/>
              </a:ext>
            </a:extLst>
          </p:cNvPr>
          <p:cNvPicPr/>
          <p:nvPr/>
        </p:nvPicPr>
        <p:blipFill rotWithShape="1">
          <a:blip r:embed="rId3"/>
          <a:srcRect l="68832" t="29794" r="14805" b="22475"/>
          <a:stretch/>
        </p:blipFill>
        <p:spPr bwMode="auto">
          <a:xfrm>
            <a:off x="5169528" y="1683945"/>
            <a:ext cx="4381877" cy="4164594"/>
          </a:xfrm>
          <a:prstGeom prst="rect">
            <a:avLst/>
          </a:prstGeom>
          <a:ln>
            <a:noFill/>
          </a:ln>
          <a:extLst>
            <a:ext uri="{53640926-AAD7-44D8-BBD7-CCE9431645EC}">
              <a14:shadowObscured xmlns:a14="http://schemas.microsoft.com/office/drawing/2010/main"/>
            </a:ext>
          </a:extLst>
        </p:spPr>
      </p:pic>
      <p:cxnSp>
        <p:nvCxnSpPr>
          <p:cNvPr id="9" name="Straight Connector 8">
            <a:extLst>
              <a:ext uri="{FF2B5EF4-FFF2-40B4-BE49-F238E27FC236}">
                <a16:creationId xmlns:a16="http://schemas.microsoft.com/office/drawing/2014/main" id="{0ECE4D47-4B8C-4174-878D-E52674F65A61}"/>
              </a:ext>
            </a:extLst>
          </p:cNvPr>
          <p:cNvCxnSpPr/>
          <p:nvPr/>
        </p:nvCxnSpPr>
        <p:spPr bwMode="auto">
          <a:xfrm rot="5400000" flipH="1" flipV="1">
            <a:off x="7961537" y="3558259"/>
            <a:ext cx="152400" cy="76200"/>
          </a:xfrm>
          <a:prstGeom prst="line">
            <a:avLst/>
          </a:prstGeom>
          <a:solidFill>
            <a:schemeClr val="accent1"/>
          </a:solidFill>
          <a:ln w="22225" cap="rnd" cmpd="sng" algn="ctr">
            <a:solidFill>
              <a:srgbClr val="FF0000"/>
            </a:solidFill>
            <a:prstDash val="sysDot"/>
            <a:round/>
            <a:headEnd type="none" w="med" len="med"/>
            <a:tailEnd type="none" w="med" len="med"/>
          </a:ln>
          <a:effectLst/>
        </p:spPr>
      </p:cxnSp>
      <p:cxnSp>
        <p:nvCxnSpPr>
          <p:cNvPr id="10" name="Straight Arrow Connector 9">
            <a:extLst>
              <a:ext uri="{FF2B5EF4-FFF2-40B4-BE49-F238E27FC236}">
                <a16:creationId xmlns:a16="http://schemas.microsoft.com/office/drawing/2014/main" id="{E3E7C704-F3F5-4D68-A7B8-EDD7CE1BE6DB}"/>
              </a:ext>
            </a:extLst>
          </p:cNvPr>
          <p:cNvCxnSpPr>
            <a:cxnSpLocks/>
          </p:cNvCxnSpPr>
          <p:nvPr/>
        </p:nvCxnSpPr>
        <p:spPr bwMode="auto">
          <a:xfrm flipH="1">
            <a:off x="8202440" y="2542258"/>
            <a:ext cx="978436" cy="977901"/>
          </a:xfrm>
          <a:prstGeom prst="straightConnector1">
            <a:avLst/>
          </a:prstGeom>
          <a:solidFill>
            <a:schemeClr val="accent1"/>
          </a:solidFill>
          <a:ln w="28575" cap="flat" cmpd="sng" algn="ctr">
            <a:solidFill>
              <a:srgbClr val="FF0000"/>
            </a:solidFill>
            <a:prstDash val="solid"/>
            <a:round/>
            <a:headEnd type="none" w="med" len="med"/>
            <a:tailEnd type="arrow"/>
          </a:ln>
          <a:effectLst/>
        </p:spPr>
      </p:cxnSp>
      <p:sp>
        <p:nvSpPr>
          <p:cNvPr id="11" name="TextBox 10">
            <a:extLst>
              <a:ext uri="{FF2B5EF4-FFF2-40B4-BE49-F238E27FC236}">
                <a16:creationId xmlns:a16="http://schemas.microsoft.com/office/drawing/2014/main" id="{5E723664-1796-45B6-B533-4F577666E4D9}"/>
              </a:ext>
            </a:extLst>
          </p:cNvPr>
          <p:cNvSpPr txBox="1"/>
          <p:nvPr/>
        </p:nvSpPr>
        <p:spPr>
          <a:xfrm>
            <a:off x="9185910" y="1942093"/>
            <a:ext cx="2131165" cy="1200329"/>
          </a:xfrm>
          <a:prstGeom prst="rect">
            <a:avLst/>
          </a:prstGeom>
          <a:solidFill>
            <a:srgbClr val="FFFFFF"/>
          </a:solidFill>
          <a:ln w="28575">
            <a:solidFill>
              <a:srgbClr val="FF0000"/>
            </a:solidFill>
          </a:ln>
        </p:spPr>
        <p:txBody>
          <a:bodyPr wrap="square" rtlCol="0">
            <a:spAutoFit/>
          </a:bodyPr>
          <a:lstStyle/>
          <a:p>
            <a:pPr eaLnBrk="0" fontAlgn="base" hangingPunct="0">
              <a:spcBef>
                <a:spcPct val="0"/>
              </a:spcBef>
              <a:spcAft>
                <a:spcPct val="0"/>
              </a:spcAft>
            </a:pPr>
            <a:r>
              <a:rPr lang="en-US" b="1" dirty="0">
                <a:solidFill>
                  <a:srgbClr val="C00000"/>
                </a:solidFill>
                <a:latin typeface="Arial Rounded MT Bold" panose="020F0704030504030204" pitchFamily="34" charset="0"/>
              </a:rPr>
              <a:t>HS 1:</a:t>
            </a:r>
          </a:p>
          <a:p>
            <a:pPr eaLnBrk="0" fontAlgn="base" hangingPunct="0">
              <a:spcBef>
                <a:spcPct val="0"/>
              </a:spcBef>
              <a:spcAft>
                <a:spcPct val="0"/>
              </a:spcAft>
            </a:pPr>
            <a:r>
              <a:rPr lang="en-US" dirty="0">
                <a:solidFill>
                  <a:srgbClr val="C00000"/>
                </a:solidFill>
                <a:latin typeface="Arial Rounded MT Bold" panose="020F0704030504030204" pitchFamily="34" charset="0"/>
              </a:rPr>
              <a:t>27R-9L @ 21R-3L (note runway stop bar lights</a:t>
            </a:r>
          </a:p>
        </p:txBody>
      </p:sp>
    </p:spTree>
    <p:extLst>
      <p:ext uri="{BB962C8B-B14F-4D97-AF65-F5344CB8AC3E}">
        <p14:creationId xmlns:p14="http://schemas.microsoft.com/office/powerpoint/2010/main" val="200131305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Situational Awareness</a:t>
            </a:r>
          </a:p>
        </p:txBody>
      </p:sp>
      <p:sp>
        <p:nvSpPr>
          <p:cNvPr id="7" name="TextBox 6">
            <a:extLst>
              <a:ext uri="{FF2B5EF4-FFF2-40B4-BE49-F238E27FC236}">
                <a16:creationId xmlns:a16="http://schemas.microsoft.com/office/drawing/2014/main" id="{81A72F28-EC6F-4613-84A1-B5C0F72B7E95}"/>
              </a:ext>
            </a:extLst>
          </p:cNvPr>
          <p:cNvSpPr txBox="1"/>
          <p:nvPr/>
        </p:nvSpPr>
        <p:spPr>
          <a:xfrm>
            <a:off x="2324100" y="1598023"/>
            <a:ext cx="7543800" cy="5170646"/>
          </a:xfrm>
          <a:prstGeom prst="rect">
            <a:avLst/>
          </a:prstGeom>
          <a:noFill/>
        </p:spPr>
        <p:txBody>
          <a:bodyPr wrap="square" rtlCol="0">
            <a:spAutoFit/>
          </a:bodyPr>
          <a:lstStyle/>
          <a:p>
            <a:pPr marL="285750" indent="-285750" eaLnBrk="0" fontAlgn="base" hangingPunct="0">
              <a:spcBef>
                <a:spcPts val="600"/>
              </a:spcBef>
              <a:spcAft>
                <a:spcPct val="0"/>
              </a:spcAft>
              <a:buFont typeface="Arial" panose="020B0604020202020204" pitchFamily="34" charset="0"/>
              <a:buChar char="•"/>
            </a:pPr>
            <a:r>
              <a:rPr lang="en-US" altLang="en-US" sz="2000" dirty="0">
                <a:latin typeface="Arial Rounded MT Bold" panose="020F0704030504030204" pitchFamily="34" charset="0"/>
              </a:rPr>
              <a:t>Defined as “knowing what is going on so you can figure out what to do.”</a:t>
            </a:r>
          </a:p>
          <a:p>
            <a:pPr marL="285750" indent="-285750" eaLnBrk="0" fontAlgn="base" hangingPunct="0">
              <a:spcBef>
                <a:spcPts val="600"/>
              </a:spcBef>
              <a:spcAft>
                <a:spcPct val="0"/>
              </a:spcAft>
              <a:buFont typeface="Arial" panose="020B0604020202020204" pitchFamily="34" charset="0"/>
              <a:buChar char="•"/>
            </a:pPr>
            <a:r>
              <a:rPr lang="en-US" sz="2000" dirty="0">
                <a:latin typeface="Arial Rounded MT Bold" panose="020F0704030504030204" pitchFamily="34" charset="0"/>
              </a:rPr>
              <a:t>Can be broken down with answers to the following questions:</a:t>
            </a:r>
          </a:p>
          <a:p>
            <a:pPr marL="742950" lvl="1" indent="-285750" eaLnBrk="0" fontAlgn="base" hangingPunct="0">
              <a:spcBef>
                <a:spcPts val="600"/>
              </a:spcBef>
              <a:spcAft>
                <a:spcPct val="0"/>
              </a:spcAft>
              <a:buFont typeface="Arial" panose="020B0604020202020204" pitchFamily="34" charset="0"/>
              <a:buChar char="•"/>
            </a:pPr>
            <a:r>
              <a:rPr lang="en-US" sz="2000" dirty="0">
                <a:latin typeface="Arial Rounded MT Bold" panose="020F0704030504030204" pitchFamily="34" charset="0"/>
              </a:rPr>
              <a:t>What is happening?</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Why is it happening?</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What could happen next?</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What am I going to do about it?</a:t>
            </a:r>
          </a:p>
          <a:p>
            <a:pPr marL="285750" indent="-285750" eaLnBrk="0" fontAlgn="base" hangingPunct="0">
              <a:spcBef>
                <a:spcPts val="600"/>
              </a:spcBef>
              <a:spcAft>
                <a:spcPct val="0"/>
              </a:spcAft>
              <a:buFont typeface="Arial" panose="020B0604020202020204" pitchFamily="34" charset="0"/>
              <a:buChar char="•"/>
            </a:pPr>
            <a:r>
              <a:rPr lang="en-US" sz="2000" dirty="0">
                <a:latin typeface="Arial Rounded MT Bold" panose="020F0704030504030204" pitchFamily="34" charset="0"/>
              </a:rPr>
              <a:t>Another way to think of situational awareness while on the airfield:</a:t>
            </a:r>
          </a:p>
          <a:p>
            <a:pPr marL="742950" lvl="1" indent="-285750" eaLnBrk="0" fontAlgn="base" hangingPunct="0">
              <a:spcBef>
                <a:spcPts val="600"/>
              </a:spcBef>
              <a:spcAft>
                <a:spcPct val="0"/>
              </a:spcAft>
              <a:buFont typeface="Arial" panose="020B0604020202020204" pitchFamily="34" charset="0"/>
              <a:buChar char="•"/>
            </a:pPr>
            <a:r>
              <a:rPr lang="en-US" sz="2000" dirty="0">
                <a:latin typeface="Arial Rounded MT Bold" panose="020F0704030504030204" pitchFamily="34" charset="0"/>
              </a:rPr>
              <a:t>Being aware of one's surroundings…</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Identifying potential threats and dangerous situations…</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And doing something about them.</a:t>
            </a:r>
          </a:p>
          <a:p>
            <a:pPr marL="285750" indent="-285750" eaLnBrk="0" fontAlgn="base" hangingPunct="0">
              <a:spcBef>
                <a:spcPct val="0"/>
              </a:spcBef>
              <a:spcAft>
                <a:spcPct val="0"/>
              </a:spcAft>
              <a:buFont typeface="Arial" panose="020B0604020202020204" pitchFamily="34" charset="0"/>
              <a:buChar char="•"/>
            </a:pPr>
            <a:endParaRPr lang="en-US" sz="2000" dirty="0">
              <a:solidFill>
                <a:srgbClr val="000000"/>
              </a:solidFill>
            </a:endParaRPr>
          </a:p>
        </p:txBody>
      </p:sp>
    </p:spTree>
    <p:extLst>
      <p:ext uri="{BB962C8B-B14F-4D97-AF65-F5344CB8AC3E}">
        <p14:creationId xmlns:p14="http://schemas.microsoft.com/office/powerpoint/2010/main" val="4083534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7">
                                            <p:txEl>
                                              <p:pRg st="4" end="4"/>
                                            </p:txEl>
                                          </p:spTgt>
                                        </p:tgtEl>
                                        <p:attrNameLst>
                                          <p:attrName>style.visibility</p:attrName>
                                        </p:attrNameLst>
                                      </p:cBhvr>
                                      <p:to>
                                        <p:strVal val="visible"/>
                                      </p:to>
                                    </p:set>
                                    <p:animEffect transition="in" filter="fade">
                                      <p:cBhvr>
                                        <p:cTn id="16" dur="500"/>
                                        <p:tgtEl>
                                          <p:spTgt spid="7">
                                            <p:txEl>
                                              <p:pRg st="4" end="4"/>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7">
                                            <p:txEl>
                                              <p:pRg st="5" end="5"/>
                                            </p:txEl>
                                          </p:spTgt>
                                        </p:tgtEl>
                                        <p:attrNameLst>
                                          <p:attrName>style.visibility</p:attrName>
                                        </p:attrNameLst>
                                      </p:cBhvr>
                                      <p:to>
                                        <p:strVal val="visible"/>
                                      </p:to>
                                    </p:set>
                                    <p:animEffect transition="in" filter="fade">
                                      <p:cBhvr>
                                        <p:cTn id="19" dur="500"/>
                                        <p:tgtEl>
                                          <p:spTgt spid="7">
                                            <p:txEl>
                                              <p:pRg st="5" end="5"/>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7">
                                            <p:txEl>
                                              <p:pRg st="6" end="6"/>
                                            </p:txEl>
                                          </p:spTgt>
                                        </p:tgtEl>
                                        <p:attrNameLst>
                                          <p:attrName>style.visibility</p:attrName>
                                        </p:attrNameLst>
                                      </p:cBhvr>
                                      <p:to>
                                        <p:strVal val="visible"/>
                                      </p:to>
                                    </p:set>
                                    <p:animEffect transition="in" filter="fade">
                                      <p:cBhvr>
                                        <p:cTn id="24" dur="500"/>
                                        <p:tgtEl>
                                          <p:spTgt spid="7">
                                            <p:txEl>
                                              <p:pRg st="6" end="6"/>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7">
                                            <p:txEl>
                                              <p:pRg st="7" end="7"/>
                                            </p:txEl>
                                          </p:spTgt>
                                        </p:tgtEl>
                                        <p:attrNameLst>
                                          <p:attrName>style.visibility</p:attrName>
                                        </p:attrNameLst>
                                      </p:cBhvr>
                                      <p:to>
                                        <p:strVal val="visible"/>
                                      </p:to>
                                    </p:set>
                                    <p:animEffect transition="in" filter="fade">
                                      <p:cBhvr>
                                        <p:cTn id="27" dur="500"/>
                                        <p:tgtEl>
                                          <p:spTgt spid="7">
                                            <p:txEl>
                                              <p:pRg st="7" end="7"/>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7">
                                            <p:txEl>
                                              <p:pRg st="8" end="8"/>
                                            </p:txEl>
                                          </p:spTgt>
                                        </p:tgtEl>
                                        <p:attrNameLst>
                                          <p:attrName>style.visibility</p:attrName>
                                        </p:attrNameLst>
                                      </p:cBhvr>
                                      <p:to>
                                        <p:strVal val="visible"/>
                                      </p:to>
                                    </p:set>
                                    <p:animEffect transition="in" filter="fade">
                                      <p:cBhvr>
                                        <p:cTn id="30" dur="500"/>
                                        <p:tgtEl>
                                          <p:spTgt spid="7">
                                            <p:txEl>
                                              <p:pRg st="8" end="8"/>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7">
                                            <p:txEl>
                                              <p:pRg st="9" end="9"/>
                                            </p:txEl>
                                          </p:spTgt>
                                        </p:tgtEl>
                                        <p:attrNameLst>
                                          <p:attrName>style.visibility</p:attrName>
                                        </p:attrNameLst>
                                      </p:cBhvr>
                                      <p:to>
                                        <p:strVal val="visible"/>
                                      </p:to>
                                    </p:set>
                                    <p:animEffect transition="in" filter="fade">
                                      <p:cBhvr>
                                        <p:cTn id="33" dur="500"/>
                                        <p:tgtEl>
                                          <p:spTgt spid="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Factors can Cause you to Lose Situational Awareness?</a:t>
            </a:r>
          </a:p>
        </p:txBody>
      </p:sp>
      <p:sp>
        <p:nvSpPr>
          <p:cNvPr id="7" name="Rectangle 6">
            <a:extLst>
              <a:ext uri="{FF2B5EF4-FFF2-40B4-BE49-F238E27FC236}">
                <a16:creationId xmlns:a16="http://schemas.microsoft.com/office/drawing/2014/main" id="{1221C75C-CA0B-44A9-9F19-E4DEAD938047}"/>
              </a:ext>
            </a:extLst>
          </p:cNvPr>
          <p:cNvSpPr/>
          <p:nvPr/>
        </p:nvSpPr>
        <p:spPr>
          <a:xfrm>
            <a:off x="2397035" y="1705451"/>
            <a:ext cx="6876256" cy="3447098"/>
          </a:xfrm>
          <a:prstGeom prst="rect">
            <a:avLst/>
          </a:prstGeom>
        </p:spPr>
        <p:txBody>
          <a:bodyPr wrap="square">
            <a:spAutoFit/>
          </a:bodyPr>
          <a:lstStyle/>
          <a:p>
            <a:pPr eaLnBrk="0" fontAlgn="base" hangingPunct="0">
              <a:spcBef>
                <a:spcPct val="0"/>
              </a:spcBef>
              <a:spcAft>
                <a:spcPct val="0"/>
              </a:spcAft>
            </a:pPr>
            <a:endParaRPr lang="en-US" sz="2000" dirty="0">
              <a:latin typeface="Arial Rounded MT Bold" panose="020F0704030504030204" pitchFamily="34" charset="0"/>
            </a:endParaRPr>
          </a:p>
          <a:p>
            <a:pPr marL="742950" lvl="1" indent="-285750" eaLnBrk="0" fontAlgn="base" hangingPunct="0">
              <a:spcBef>
                <a:spcPct val="0"/>
              </a:spcBef>
              <a:spcAft>
                <a:spcPct val="0"/>
              </a:spcAft>
              <a:buFont typeface="Arial" panose="020B0604020202020204" pitchFamily="34" charset="0"/>
              <a:buChar char="•"/>
            </a:pPr>
            <a:r>
              <a:rPr lang="en-US" sz="2000" dirty="0">
                <a:latin typeface="Arial Rounded MT Bold" panose="020F0704030504030204" pitchFamily="34" charset="0"/>
              </a:rPr>
              <a:t>Complacency.</a:t>
            </a:r>
          </a:p>
          <a:p>
            <a:pPr marL="742950" lvl="1" indent="-285750" eaLnBrk="0" fontAlgn="base" hangingPunct="0">
              <a:spcBef>
                <a:spcPct val="0"/>
              </a:spcBef>
              <a:spcAft>
                <a:spcPct val="0"/>
              </a:spcAft>
              <a:buFont typeface="Arial" panose="020B0604020202020204" pitchFamily="34" charset="0"/>
              <a:buChar char="•"/>
            </a:pPr>
            <a:r>
              <a:rPr lang="en-US" sz="2000" dirty="0">
                <a:latin typeface="Arial Rounded MT Bold" panose="020F0704030504030204" pitchFamily="34" charset="0"/>
              </a:rPr>
              <a:t>Fixation on tasks.</a:t>
            </a:r>
          </a:p>
          <a:p>
            <a:pPr marL="742950" lvl="1" indent="-285750" eaLnBrk="0" fontAlgn="base" hangingPunct="0">
              <a:spcBef>
                <a:spcPct val="0"/>
              </a:spcBef>
              <a:spcAft>
                <a:spcPct val="0"/>
              </a:spcAft>
              <a:buFont typeface="Arial" panose="020B0604020202020204" pitchFamily="34" charset="0"/>
              <a:buChar char="•"/>
            </a:pPr>
            <a:r>
              <a:rPr lang="en-US" sz="2000" dirty="0">
                <a:latin typeface="Arial Rounded MT Bold" panose="020F0704030504030204" pitchFamily="34" charset="0"/>
              </a:rPr>
              <a:t>Pressure to hurry up and complete a task.</a:t>
            </a:r>
          </a:p>
          <a:p>
            <a:pPr marL="742950" lvl="1" indent="-285750" eaLnBrk="0" fontAlgn="base" hangingPunct="0">
              <a:spcBef>
                <a:spcPct val="0"/>
              </a:spcBef>
              <a:spcAft>
                <a:spcPct val="0"/>
              </a:spcAft>
              <a:buFont typeface="Arial" panose="020B0604020202020204" pitchFamily="34" charset="0"/>
              <a:buChar char="•"/>
            </a:pPr>
            <a:r>
              <a:rPr lang="en-US" sz="2000" dirty="0">
                <a:latin typeface="Arial Rounded MT Bold" panose="020F0704030504030204" pitchFamily="34" charset="0"/>
              </a:rPr>
              <a:t>Personal problems or other non-work events and situations that are on your mind.</a:t>
            </a:r>
          </a:p>
          <a:p>
            <a:pPr lvl="1" eaLnBrk="0" fontAlgn="base" hangingPunct="0">
              <a:spcBef>
                <a:spcPct val="0"/>
              </a:spcBef>
              <a:spcAft>
                <a:spcPct val="0"/>
              </a:spcAft>
            </a:pPr>
            <a:endParaRPr lang="en-US" sz="2000" dirty="0">
              <a:latin typeface="Arial Rounded MT Bold" panose="020F0704030504030204" pitchFamily="34" charset="0"/>
            </a:endParaRPr>
          </a:p>
          <a:p>
            <a:pPr algn="ctr" eaLnBrk="0" fontAlgn="base" hangingPunct="0">
              <a:spcBef>
                <a:spcPct val="0"/>
              </a:spcBef>
              <a:spcAft>
                <a:spcPct val="0"/>
              </a:spcAft>
            </a:pPr>
            <a:r>
              <a:rPr lang="en-US" sz="2000" dirty="0">
                <a:latin typeface="Arial Rounded MT Bold" panose="020F0704030504030204" pitchFamily="34" charset="0"/>
              </a:rPr>
              <a:t>What do all of these factors have in common?</a:t>
            </a:r>
          </a:p>
          <a:p>
            <a:pPr algn="ctr" eaLnBrk="0" fontAlgn="base" hangingPunct="0">
              <a:spcBef>
                <a:spcPct val="0"/>
              </a:spcBef>
              <a:spcAft>
                <a:spcPct val="0"/>
              </a:spcAft>
            </a:pPr>
            <a:endParaRPr lang="en-US" dirty="0">
              <a:solidFill>
                <a:srgbClr val="FF0000"/>
              </a:solidFill>
              <a:latin typeface="Arial Rounded MT Bold" panose="020F0704030504030204" pitchFamily="34" charset="0"/>
            </a:endParaRPr>
          </a:p>
          <a:p>
            <a:pPr algn="ctr" eaLnBrk="0" fontAlgn="base" hangingPunct="0">
              <a:spcBef>
                <a:spcPct val="0"/>
              </a:spcBef>
              <a:spcAft>
                <a:spcPct val="0"/>
              </a:spcAft>
            </a:pPr>
            <a:r>
              <a:rPr lang="en-US" sz="3200" dirty="0">
                <a:solidFill>
                  <a:srgbClr val="FF0000"/>
                </a:solidFill>
                <a:latin typeface="Arial Rounded MT Bold" panose="020F0704030504030204" pitchFamily="34" charset="0"/>
              </a:rPr>
              <a:t>They are DISTRACTIONS</a:t>
            </a:r>
          </a:p>
        </p:txBody>
      </p:sp>
    </p:spTree>
    <p:extLst>
      <p:ext uri="{BB962C8B-B14F-4D97-AF65-F5344CB8AC3E}">
        <p14:creationId xmlns:p14="http://schemas.microsoft.com/office/powerpoint/2010/main" val="4050162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7">
                                            <p:txEl>
                                              <p:pRg st="4" end="4"/>
                                            </p:txEl>
                                          </p:spTgt>
                                        </p:tgtEl>
                                        <p:attrNameLst>
                                          <p:attrName>style.visibility</p:attrName>
                                        </p:attrNameLst>
                                      </p:cBhvr>
                                      <p:to>
                                        <p:strVal val="visible"/>
                                      </p:to>
                                    </p:set>
                                    <p:animEffect transition="in" filter="fade">
                                      <p:cBhvr>
                                        <p:cTn id="16" dur="500"/>
                                        <p:tgtEl>
                                          <p:spTgt spid="7">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7">
                                            <p:txEl>
                                              <p:pRg st="6" end="6"/>
                                            </p:txEl>
                                          </p:spTgt>
                                        </p:tgtEl>
                                        <p:attrNameLst>
                                          <p:attrName>style.visibility</p:attrName>
                                        </p:attrNameLst>
                                      </p:cBhvr>
                                      <p:to>
                                        <p:strVal val="visible"/>
                                      </p:to>
                                    </p:set>
                                    <p:animEffect transition="in" filter="fade">
                                      <p:cBhvr>
                                        <p:cTn id="21" dur="500"/>
                                        <p:tgtEl>
                                          <p:spTgt spid="7">
                                            <p:txEl>
                                              <p:pRg st="6" end="6"/>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8" end="8"/>
                                            </p:txEl>
                                          </p:spTgt>
                                        </p:tgtEl>
                                        <p:attrNameLst>
                                          <p:attrName>style.visibility</p:attrName>
                                        </p:attrNameLst>
                                      </p:cBhvr>
                                      <p:to>
                                        <p:strVal val="visible"/>
                                      </p:to>
                                    </p:set>
                                    <p:animEffect transition="in" filter="fade">
                                      <p:cBhvr>
                                        <p:cTn id="26" dur="500"/>
                                        <p:tgtEl>
                                          <p:spTgt spid="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3 Types of Distractions </a:t>
            </a:r>
          </a:p>
        </p:txBody>
      </p:sp>
      <p:sp>
        <p:nvSpPr>
          <p:cNvPr id="7" name="Content Placeholder 2">
            <a:extLst>
              <a:ext uri="{FF2B5EF4-FFF2-40B4-BE49-F238E27FC236}">
                <a16:creationId xmlns:a16="http://schemas.microsoft.com/office/drawing/2014/main" id="{A30B83CD-9667-411B-BAF5-816331F892B4}"/>
              </a:ext>
            </a:extLst>
          </p:cNvPr>
          <p:cNvSpPr>
            <a:spLocks noGrp="1"/>
          </p:cNvSpPr>
          <p:nvPr>
            <p:ph idx="1"/>
          </p:nvPr>
        </p:nvSpPr>
        <p:spPr>
          <a:xfrm>
            <a:off x="2029222" y="2140132"/>
            <a:ext cx="8133556" cy="2577736"/>
          </a:xfrm>
        </p:spPr>
        <p:txBody>
          <a:bodyPr>
            <a:normAutofit/>
          </a:bodyPr>
          <a:lstStyle/>
          <a:p>
            <a:pPr>
              <a:buFont typeface="Webdings" panose="05030102010509060703" pitchFamily="18" charset="2"/>
              <a:buChar char="ñ"/>
            </a:pPr>
            <a:r>
              <a:rPr lang="en-US" sz="2000" u="sng" dirty="0">
                <a:latin typeface="Arial Rounded MT Bold" panose="020F0704030504030204" pitchFamily="34" charset="0"/>
              </a:rPr>
              <a:t>Visual</a:t>
            </a:r>
            <a:r>
              <a:rPr lang="en-US" sz="2000" dirty="0">
                <a:latin typeface="Arial Rounded MT Bold" panose="020F0704030504030204" pitchFamily="34" charset="0"/>
              </a:rPr>
              <a:t> – Distractions that take your eyes off your surroundings.</a:t>
            </a:r>
          </a:p>
          <a:p>
            <a:pPr>
              <a:buFont typeface="Webdings" panose="05030102010509060703" pitchFamily="18" charset="2"/>
              <a:buChar char="ñ"/>
            </a:pPr>
            <a:r>
              <a:rPr lang="en-US" sz="2000" u="sng" dirty="0">
                <a:latin typeface="Arial Rounded MT Bold" panose="020F0704030504030204" pitchFamily="34" charset="0"/>
              </a:rPr>
              <a:t>Physical</a:t>
            </a:r>
            <a:r>
              <a:rPr lang="en-US" sz="2000" dirty="0">
                <a:latin typeface="Arial Rounded MT Bold" panose="020F0704030504030204" pitchFamily="34" charset="0"/>
              </a:rPr>
              <a:t> – Distractions that take your hands off the steering wheel (if you are driving) or off the equipment you are operating.</a:t>
            </a:r>
          </a:p>
          <a:p>
            <a:pPr>
              <a:buFont typeface="Webdings" panose="05030102010509060703" pitchFamily="18" charset="2"/>
              <a:buChar char="ñ"/>
            </a:pPr>
            <a:r>
              <a:rPr lang="en-US" sz="2000" u="sng" dirty="0">
                <a:latin typeface="Arial Rounded MT Bold" panose="020F0704030504030204" pitchFamily="34" charset="0"/>
              </a:rPr>
              <a:t>Mental</a:t>
            </a:r>
            <a:r>
              <a:rPr lang="en-US" sz="2000" dirty="0">
                <a:latin typeface="Arial Rounded MT Bold" panose="020F0704030504030204" pitchFamily="34" charset="0"/>
              </a:rPr>
              <a:t> – Distractions that take your mind off what you are doing or where you are.</a:t>
            </a:r>
          </a:p>
          <a:p>
            <a:endParaRPr lang="en-US" dirty="0"/>
          </a:p>
        </p:txBody>
      </p:sp>
    </p:spTree>
    <p:extLst>
      <p:ext uri="{BB962C8B-B14F-4D97-AF65-F5344CB8AC3E}">
        <p14:creationId xmlns:p14="http://schemas.microsoft.com/office/powerpoint/2010/main" val="1404759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Here are some examples of visual distractions</a:t>
            </a:r>
          </a:p>
        </p:txBody>
      </p:sp>
      <p:pic>
        <p:nvPicPr>
          <p:cNvPr id="7" name="Picture 4" descr="DSCN0562">
            <a:extLst>
              <a:ext uri="{FF2B5EF4-FFF2-40B4-BE49-F238E27FC236}">
                <a16:creationId xmlns:a16="http://schemas.microsoft.com/office/drawing/2014/main" id="{CC2EBE2B-E18C-4EC1-B59A-75D8FDC453B7}"/>
              </a:ext>
            </a:extLst>
          </p:cNvPr>
          <p:cNvPicPr>
            <a:picLocks noChangeAspect="1" noChangeArrowheads="1"/>
          </p:cNvPicPr>
          <p:nvPr/>
        </p:nvPicPr>
        <p:blipFill>
          <a:blip r:embed="rId3" cstate="print"/>
          <a:srcRect/>
          <a:stretch>
            <a:fillRect/>
          </a:stretch>
        </p:blipFill>
        <p:spPr bwMode="auto">
          <a:xfrm>
            <a:off x="0" y="1323703"/>
            <a:ext cx="12192000" cy="5532711"/>
          </a:xfrm>
          <a:prstGeom prst="rect">
            <a:avLst/>
          </a:prstGeom>
          <a:noFill/>
          <a:ln w="9525">
            <a:noFill/>
            <a:miter lim="800000"/>
            <a:headEnd/>
            <a:tailEnd/>
          </a:ln>
        </p:spPr>
      </p:pic>
      <p:pic>
        <p:nvPicPr>
          <p:cNvPr id="8" name="Picture 10">
            <a:extLst>
              <a:ext uri="{FF2B5EF4-FFF2-40B4-BE49-F238E27FC236}">
                <a16:creationId xmlns:a16="http://schemas.microsoft.com/office/drawing/2014/main" id="{8E6CAD86-604A-45E5-A651-997D2C3D0653}"/>
              </a:ext>
            </a:extLst>
          </p:cNvPr>
          <p:cNvPicPr>
            <a:picLocks noChangeAspect="1" noChangeArrowheads="1"/>
          </p:cNvPicPr>
          <p:nvPr/>
        </p:nvPicPr>
        <p:blipFill>
          <a:blip r:embed="rId4" cstate="print"/>
          <a:srcRect/>
          <a:stretch>
            <a:fillRect/>
          </a:stretch>
        </p:blipFill>
        <p:spPr bwMode="auto">
          <a:xfrm>
            <a:off x="1524000" y="4419600"/>
            <a:ext cx="5872765" cy="2438400"/>
          </a:xfrm>
          <a:prstGeom prst="rect">
            <a:avLst/>
          </a:prstGeom>
          <a:noFill/>
          <a:ln w="9525">
            <a:noFill/>
            <a:miter lim="800000"/>
            <a:headEnd/>
            <a:tailEnd/>
          </a:ln>
        </p:spPr>
      </p:pic>
      <p:pic>
        <p:nvPicPr>
          <p:cNvPr id="9" name="Picture 8" descr="obsk9">
            <a:extLst>
              <a:ext uri="{FF2B5EF4-FFF2-40B4-BE49-F238E27FC236}">
                <a16:creationId xmlns:a16="http://schemas.microsoft.com/office/drawing/2014/main" id="{ADCB892A-B27D-4B77-AC1C-9861776229AC}"/>
              </a:ext>
            </a:extLst>
          </p:cNvPr>
          <p:cNvPicPr>
            <a:picLocks noChangeAspect="1" noChangeArrowheads="1"/>
          </p:cNvPicPr>
          <p:nvPr/>
        </p:nvPicPr>
        <p:blipFill>
          <a:blip r:embed="rId5" cstate="print"/>
          <a:srcRect/>
          <a:stretch>
            <a:fillRect/>
          </a:stretch>
        </p:blipFill>
        <p:spPr bwMode="auto">
          <a:xfrm>
            <a:off x="7315200" y="4419600"/>
            <a:ext cx="3352800" cy="2438400"/>
          </a:xfrm>
          <a:prstGeom prst="rect">
            <a:avLst/>
          </a:prstGeom>
          <a:noFill/>
        </p:spPr>
      </p:pic>
      <p:sp>
        <p:nvSpPr>
          <p:cNvPr id="10" name="Text Box 7">
            <a:extLst>
              <a:ext uri="{FF2B5EF4-FFF2-40B4-BE49-F238E27FC236}">
                <a16:creationId xmlns:a16="http://schemas.microsoft.com/office/drawing/2014/main" id="{30C16B5D-EC07-47A5-90F8-E8826C671A86}"/>
              </a:ext>
            </a:extLst>
          </p:cNvPr>
          <p:cNvSpPr txBox="1">
            <a:spLocks noChangeArrowheads="1"/>
          </p:cNvSpPr>
          <p:nvPr/>
        </p:nvSpPr>
        <p:spPr bwMode="auto">
          <a:xfrm>
            <a:off x="1524000" y="2301240"/>
            <a:ext cx="4998720" cy="1938992"/>
          </a:xfrm>
          <a:prstGeom prst="rect">
            <a:avLst/>
          </a:prstGeom>
          <a:noFill/>
          <a:ln w="9525">
            <a:noFill/>
            <a:miter lim="800000"/>
            <a:headEnd/>
            <a:tailEnd/>
          </a:ln>
        </p:spPr>
        <p:txBody>
          <a:bodyPr wrap="square">
            <a:spAutoFit/>
          </a:bodyPr>
          <a:lstStyle/>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Fog</a:t>
            </a:r>
          </a:p>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Rain/Snow</a:t>
            </a:r>
          </a:p>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Darkness/Glare</a:t>
            </a:r>
          </a:p>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Obscured Pavement Markings</a:t>
            </a:r>
          </a:p>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Obscured Lights and Signs</a:t>
            </a:r>
          </a:p>
        </p:txBody>
      </p:sp>
      <p:cxnSp>
        <p:nvCxnSpPr>
          <p:cNvPr id="11" name="Straight Arrow Connector 10">
            <a:extLst>
              <a:ext uri="{FF2B5EF4-FFF2-40B4-BE49-F238E27FC236}">
                <a16:creationId xmlns:a16="http://schemas.microsoft.com/office/drawing/2014/main" id="{5FF4E257-CDAF-47B2-883B-26D3F65BD70C}"/>
              </a:ext>
            </a:extLst>
          </p:cNvPr>
          <p:cNvCxnSpPr>
            <a:cxnSpLocks noChangeShapeType="1"/>
          </p:cNvCxnSpPr>
          <p:nvPr/>
        </p:nvCxnSpPr>
        <p:spPr bwMode="auto">
          <a:xfrm rot="10800000" flipV="1">
            <a:off x="3048000" y="3733800"/>
            <a:ext cx="3657600" cy="2133600"/>
          </a:xfrm>
          <a:prstGeom prst="straightConnector1">
            <a:avLst/>
          </a:prstGeom>
          <a:noFill/>
          <a:ln w="31750" algn="ctr">
            <a:solidFill>
              <a:srgbClr val="660066"/>
            </a:solidFill>
            <a:round/>
            <a:headEnd/>
            <a:tailEnd type="arrow" w="med" len="med"/>
          </a:ln>
        </p:spPr>
      </p:cxnSp>
      <p:cxnSp>
        <p:nvCxnSpPr>
          <p:cNvPr id="12" name="Straight Arrow Connector 11">
            <a:extLst>
              <a:ext uri="{FF2B5EF4-FFF2-40B4-BE49-F238E27FC236}">
                <a16:creationId xmlns:a16="http://schemas.microsoft.com/office/drawing/2014/main" id="{3E45E271-AA3A-45DB-8482-E2F711FA4F16}"/>
              </a:ext>
            </a:extLst>
          </p:cNvPr>
          <p:cNvCxnSpPr>
            <a:cxnSpLocks noChangeShapeType="1"/>
          </p:cNvCxnSpPr>
          <p:nvPr/>
        </p:nvCxnSpPr>
        <p:spPr bwMode="auto">
          <a:xfrm rot="5400000">
            <a:off x="5105400" y="4267200"/>
            <a:ext cx="2133600" cy="1066800"/>
          </a:xfrm>
          <a:prstGeom prst="straightConnector1">
            <a:avLst/>
          </a:prstGeom>
          <a:noFill/>
          <a:ln w="31750" algn="ctr">
            <a:solidFill>
              <a:srgbClr val="660066"/>
            </a:solidFill>
            <a:round/>
            <a:headEnd/>
            <a:tailEnd type="arrow" w="med" len="med"/>
          </a:ln>
        </p:spPr>
      </p:cxnSp>
      <p:cxnSp>
        <p:nvCxnSpPr>
          <p:cNvPr id="13" name="Straight Arrow Connector 12">
            <a:extLst>
              <a:ext uri="{FF2B5EF4-FFF2-40B4-BE49-F238E27FC236}">
                <a16:creationId xmlns:a16="http://schemas.microsoft.com/office/drawing/2014/main" id="{E945A79D-F086-4752-B77A-8EF915A521B5}"/>
              </a:ext>
            </a:extLst>
          </p:cNvPr>
          <p:cNvCxnSpPr>
            <a:cxnSpLocks noChangeShapeType="1"/>
          </p:cNvCxnSpPr>
          <p:nvPr/>
        </p:nvCxnSpPr>
        <p:spPr bwMode="auto">
          <a:xfrm rot="16200000" flipH="1">
            <a:off x="6477000" y="3962400"/>
            <a:ext cx="1600200" cy="1143000"/>
          </a:xfrm>
          <a:prstGeom prst="straightConnector1">
            <a:avLst/>
          </a:prstGeom>
          <a:noFill/>
          <a:ln w="31750" algn="ctr">
            <a:solidFill>
              <a:srgbClr val="660066"/>
            </a:solidFill>
            <a:round/>
            <a:headEnd/>
            <a:tailEnd type="arrow" w="med" len="med"/>
          </a:ln>
        </p:spPr>
      </p:cxnSp>
      <p:cxnSp>
        <p:nvCxnSpPr>
          <p:cNvPr id="14" name="Straight Arrow Connector 13">
            <a:extLst>
              <a:ext uri="{FF2B5EF4-FFF2-40B4-BE49-F238E27FC236}">
                <a16:creationId xmlns:a16="http://schemas.microsoft.com/office/drawing/2014/main" id="{FC8BB36F-4081-4C01-8FFF-47436C82E8D8}"/>
              </a:ext>
            </a:extLst>
          </p:cNvPr>
          <p:cNvCxnSpPr>
            <a:cxnSpLocks noChangeShapeType="1"/>
          </p:cNvCxnSpPr>
          <p:nvPr/>
        </p:nvCxnSpPr>
        <p:spPr bwMode="auto">
          <a:xfrm>
            <a:off x="6705600" y="3730897"/>
            <a:ext cx="2209800" cy="359161"/>
          </a:xfrm>
          <a:prstGeom prst="straightConnector1">
            <a:avLst/>
          </a:prstGeom>
          <a:noFill/>
          <a:ln w="31750" algn="ctr">
            <a:solidFill>
              <a:srgbClr val="660066"/>
            </a:solidFill>
            <a:round/>
            <a:headEnd/>
            <a:tailEnd type="arrow" w="med" len="med"/>
          </a:ln>
        </p:spPr>
      </p:cxnSp>
    </p:spTree>
    <p:extLst>
      <p:ext uri="{BB962C8B-B14F-4D97-AF65-F5344CB8AC3E}">
        <p14:creationId xmlns:p14="http://schemas.microsoft.com/office/powerpoint/2010/main" val="162656527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Consequences of a Runway Incursion?</a:t>
            </a:r>
          </a:p>
        </p:txBody>
      </p:sp>
      <p:sp>
        <p:nvSpPr>
          <p:cNvPr id="7" name="Content Placeholder 2">
            <a:extLst>
              <a:ext uri="{FF2B5EF4-FFF2-40B4-BE49-F238E27FC236}">
                <a16:creationId xmlns:a16="http://schemas.microsoft.com/office/drawing/2014/main" id="{760E4A54-B005-495F-8D43-9BE36C41B128}"/>
              </a:ext>
            </a:extLst>
          </p:cNvPr>
          <p:cNvSpPr>
            <a:spLocks noGrp="1"/>
          </p:cNvSpPr>
          <p:nvPr>
            <p:ph idx="1"/>
          </p:nvPr>
        </p:nvSpPr>
        <p:spPr>
          <a:xfrm>
            <a:off x="879566" y="1384663"/>
            <a:ext cx="9686834" cy="4406537"/>
          </a:xfrm>
        </p:spPr>
        <p:txBody>
          <a:bodyPr>
            <a:normAutofit/>
          </a:bodyPr>
          <a:lstStyle/>
          <a:p>
            <a:pPr marL="457200" indent="-457200">
              <a:spcBef>
                <a:spcPts val="1200"/>
              </a:spcBef>
              <a:buFont typeface="+mj-lt"/>
              <a:buAutoNum type="arabicPeriod"/>
            </a:pPr>
            <a:r>
              <a:rPr lang="en-US" sz="2200" dirty="0">
                <a:latin typeface="Arial Rounded MT Bold" pitchFamily="34" charset="0"/>
              </a:rPr>
              <a:t>The individual’s DTW Airport ID badge is immediately confiscated by WCAA.</a:t>
            </a:r>
          </a:p>
          <a:p>
            <a:pPr marL="457200" indent="-457200">
              <a:spcBef>
                <a:spcPts val="1200"/>
              </a:spcBef>
              <a:buFont typeface="+mj-lt"/>
              <a:buAutoNum type="arabicPeriod"/>
            </a:pPr>
            <a:r>
              <a:rPr lang="en-US" sz="2200" dirty="0">
                <a:latin typeface="Arial Rounded MT Bold" pitchFamily="34" charset="0"/>
              </a:rPr>
              <a:t>The individual will not be allowed to re-enter the Airport Movement Area until the CEO receives a letter from the individual’s supervisor indicating that the individual has been counseled and has received recurrent company training.</a:t>
            </a:r>
          </a:p>
          <a:p>
            <a:pPr marL="457200" indent="-457200">
              <a:spcBef>
                <a:spcPts val="1200"/>
              </a:spcBef>
              <a:buFont typeface="+mj-lt"/>
              <a:buAutoNum type="arabicPeriod"/>
            </a:pPr>
            <a:r>
              <a:rPr lang="en-US" sz="2200" dirty="0">
                <a:latin typeface="Arial Rounded MT Bold" pitchFamily="34" charset="0"/>
              </a:rPr>
              <a:t>The individual’s DTW Airport ID badge will not be returned until ground vehicle training and testing is conducted by the Airfield Operations Department.</a:t>
            </a:r>
          </a:p>
          <a:p>
            <a:pPr marL="457200" indent="-457200">
              <a:spcBef>
                <a:spcPts val="1200"/>
              </a:spcBef>
              <a:buFont typeface="+mj-lt"/>
              <a:buAutoNum type="arabicPeriod"/>
            </a:pPr>
            <a:r>
              <a:rPr lang="en-US" sz="2200" dirty="0">
                <a:latin typeface="Arial Rounded MT Bold" pitchFamily="34" charset="0"/>
              </a:rPr>
              <a:t>Other discipline may be issued in accordance with individual company rules.</a:t>
            </a:r>
          </a:p>
        </p:txBody>
      </p:sp>
    </p:spTree>
    <p:extLst>
      <p:ext uri="{BB962C8B-B14F-4D97-AF65-F5344CB8AC3E}">
        <p14:creationId xmlns:p14="http://schemas.microsoft.com/office/powerpoint/2010/main" val="1607475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100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slide(fromBottom)">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slide(fromBottom)">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slide(fromBottom)">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slide(fromBottom)">
                                      <p:cBhvr>
                                        <p:cTn id="22"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Consequences of a Runway Incursion</a:t>
            </a:r>
          </a:p>
        </p:txBody>
      </p:sp>
      <p:pic>
        <p:nvPicPr>
          <p:cNvPr id="7" name="Picture 2">
            <a:extLst>
              <a:ext uri="{FF2B5EF4-FFF2-40B4-BE49-F238E27FC236}">
                <a16:creationId xmlns:a16="http://schemas.microsoft.com/office/drawing/2014/main" id="{6FEE2DC3-AAAD-4BB6-AC31-161B45C60CDF}"/>
              </a:ext>
            </a:extLst>
          </p:cNvPr>
          <p:cNvPicPr>
            <a:picLocks noChangeAspect="1" noChangeArrowheads="1"/>
          </p:cNvPicPr>
          <p:nvPr/>
        </p:nvPicPr>
        <p:blipFill>
          <a:blip r:embed="rId3" cstate="print"/>
          <a:srcRect/>
          <a:stretch>
            <a:fillRect/>
          </a:stretch>
        </p:blipFill>
        <p:spPr bwMode="auto">
          <a:xfrm>
            <a:off x="203200" y="2438392"/>
            <a:ext cx="4099387" cy="2812877"/>
          </a:xfrm>
          <a:prstGeom prst="rect">
            <a:avLst/>
          </a:prstGeom>
          <a:noFill/>
          <a:ln w="28575">
            <a:solidFill>
              <a:schemeClr val="tx1"/>
            </a:solidFill>
            <a:miter lim="800000"/>
            <a:headEnd/>
            <a:tailEnd/>
          </a:ln>
        </p:spPr>
      </p:pic>
      <p:sp>
        <p:nvSpPr>
          <p:cNvPr id="8" name="Text Box 4">
            <a:extLst>
              <a:ext uri="{FF2B5EF4-FFF2-40B4-BE49-F238E27FC236}">
                <a16:creationId xmlns:a16="http://schemas.microsoft.com/office/drawing/2014/main" id="{A168D4C3-D59B-4831-A96E-065F897B5CF6}"/>
              </a:ext>
            </a:extLst>
          </p:cNvPr>
          <p:cNvSpPr txBox="1">
            <a:spLocks noChangeArrowheads="1"/>
          </p:cNvSpPr>
          <p:nvPr/>
        </p:nvSpPr>
        <p:spPr bwMode="auto">
          <a:xfrm>
            <a:off x="4584298" y="2968645"/>
            <a:ext cx="7128730" cy="1621742"/>
          </a:xfrm>
          <a:prstGeom prst="rect">
            <a:avLst/>
          </a:prstGeom>
          <a:noFill/>
          <a:ln w="12700">
            <a:noFill/>
            <a:miter lim="800000"/>
            <a:headEnd/>
            <a:tailEnd/>
          </a:ln>
          <a:effectLst/>
        </p:spPr>
        <p:txBody>
          <a:bodyPr wrap="square" lIns="82058" tIns="41029" rIns="82058" bIns="41029">
            <a:spAutoFit/>
          </a:bodyPr>
          <a:lstStyle/>
          <a:p>
            <a:pPr marL="285750" indent="-285750" defTabSz="820738" eaLnBrk="0" fontAlgn="base" hangingPunct="0">
              <a:spcBef>
                <a:spcPts val="600"/>
              </a:spcBef>
              <a:spcAft>
                <a:spcPct val="0"/>
              </a:spcAft>
              <a:buFont typeface="Arial" panose="020B0604020202020204" pitchFamily="34" charset="0"/>
              <a:buChar char="•"/>
            </a:pPr>
            <a:r>
              <a:rPr lang="en-US" dirty="0">
                <a:latin typeface="Arial Rounded MT Bold" pitchFamily="34" charset="0"/>
              </a:rPr>
              <a:t>The driver of this pickup truck, which was at the approach end of an open runway, saw a 747 on final approach.  </a:t>
            </a:r>
          </a:p>
          <a:p>
            <a:pPr marL="285750" indent="-285750" defTabSz="820738" eaLnBrk="0" fontAlgn="base" hangingPunct="0">
              <a:spcBef>
                <a:spcPts val="600"/>
              </a:spcBef>
              <a:spcAft>
                <a:spcPct val="0"/>
              </a:spcAft>
              <a:buFont typeface="Arial" panose="020B0604020202020204" pitchFamily="34" charset="0"/>
              <a:buChar char="•"/>
            </a:pPr>
            <a:r>
              <a:rPr lang="en-US" dirty="0">
                <a:latin typeface="Arial Rounded MT Bold" pitchFamily="34" charset="0"/>
              </a:rPr>
              <a:t>He jumped out of the vehicle and ran.  </a:t>
            </a:r>
          </a:p>
          <a:p>
            <a:pPr marL="285750" indent="-285750" defTabSz="820738" eaLnBrk="0" fontAlgn="base" hangingPunct="0">
              <a:spcBef>
                <a:spcPts val="600"/>
              </a:spcBef>
              <a:spcAft>
                <a:spcPct val="0"/>
              </a:spcAft>
              <a:buFont typeface="Arial" panose="020B0604020202020204" pitchFamily="34" charset="0"/>
              <a:buChar char="•"/>
            </a:pPr>
            <a:r>
              <a:rPr lang="en-US" dirty="0">
                <a:latin typeface="Arial Rounded MT Bold" pitchFamily="34" charset="0"/>
              </a:rPr>
              <a:t>The pilot reported feeling a “slight shudder” in the main gear just before landing.  </a:t>
            </a:r>
          </a:p>
        </p:txBody>
      </p:sp>
    </p:spTree>
    <p:extLst>
      <p:ext uri="{BB962C8B-B14F-4D97-AF65-F5344CB8AC3E}">
        <p14:creationId xmlns:p14="http://schemas.microsoft.com/office/powerpoint/2010/main" val="130516285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Consequences of a Runway Incursion</a:t>
            </a:r>
          </a:p>
        </p:txBody>
      </p:sp>
      <p:pic>
        <p:nvPicPr>
          <p:cNvPr id="7" name="Picture 2">
            <a:extLst>
              <a:ext uri="{FF2B5EF4-FFF2-40B4-BE49-F238E27FC236}">
                <a16:creationId xmlns:a16="http://schemas.microsoft.com/office/drawing/2014/main" id="{B96B230B-92E7-4D42-82AD-6F5436888481}"/>
              </a:ext>
            </a:extLst>
          </p:cNvPr>
          <p:cNvPicPr>
            <a:picLocks noChangeAspect="1" noChangeArrowheads="1"/>
          </p:cNvPicPr>
          <p:nvPr/>
        </p:nvPicPr>
        <p:blipFill>
          <a:blip r:embed="rId3" cstate="print"/>
          <a:srcRect/>
          <a:stretch>
            <a:fillRect/>
          </a:stretch>
        </p:blipFill>
        <p:spPr bwMode="auto">
          <a:xfrm>
            <a:off x="487680" y="1546839"/>
            <a:ext cx="3048000" cy="2286000"/>
          </a:xfrm>
          <a:prstGeom prst="rect">
            <a:avLst/>
          </a:prstGeom>
          <a:noFill/>
          <a:ln w="28575">
            <a:solidFill>
              <a:schemeClr val="tx1"/>
            </a:solidFill>
            <a:miter lim="800000"/>
            <a:headEnd/>
            <a:tailEnd/>
          </a:ln>
        </p:spPr>
      </p:pic>
      <p:sp>
        <p:nvSpPr>
          <p:cNvPr id="8" name="Text Box 4">
            <a:extLst>
              <a:ext uri="{FF2B5EF4-FFF2-40B4-BE49-F238E27FC236}">
                <a16:creationId xmlns:a16="http://schemas.microsoft.com/office/drawing/2014/main" id="{146DD791-0639-4561-A113-278F884C5D92}"/>
              </a:ext>
            </a:extLst>
          </p:cNvPr>
          <p:cNvSpPr txBox="1">
            <a:spLocks noChangeArrowheads="1"/>
          </p:cNvSpPr>
          <p:nvPr/>
        </p:nvSpPr>
        <p:spPr bwMode="auto">
          <a:xfrm>
            <a:off x="3849187" y="2120949"/>
            <a:ext cx="7640139" cy="2616101"/>
          </a:xfrm>
          <a:prstGeom prst="rect">
            <a:avLst/>
          </a:prstGeom>
          <a:noFill/>
          <a:ln w="9525">
            <a:noFill/>
            <a:miter lim="800000"/>
            <a:headEnd/>
            <a:tailEnd/>
          </a:ln>
        </p:spPr>
        <p:txBody>
          <a:bodyPr wrap="square">
            <a:spAutoFit/>
          </a:bodyPr>
          <a:lstStyle/>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Two Boeing 747 jumbo jets collided head-on at the airport on  Tenerife Island in 1977. </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Because of fog, missed communications, and one pilot’s overconfidence and loss of situational awareness, one of the B-747's started its takeoff roll while the other was on the runway. </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In the resulting collision, 583 people died. </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For more details, Google </a:t>
            </a:r>
            <a:r>
              <a:rPr lang="en-US" dirty="0">
                <a:latin typeface="Arial Rounded MT Bold" pitchFamily="34" charset="0"/>
                <a:hlinkClick r:id="rId4">
                  <a:extLst>
                    <a:ext uri="{A12FA001-AC4F-418D-AE19-62706E023703}">
                      <ahyp:hlinkClr xmlns:ahyp="http://schemas.microsoft.com/office/drawing/2018/hyperlinkcolor" val="tx"/>
                    </a:ext>
                  </a:extLst>
                </a:hlinkClick>
              </a:rPr>
              <a:t>“The True Story Behind the Deadliest Air Disaster of All Time</a:t>
            </a:r>
            <a:r>
              <a:rPr lang="en-US" dirty="0">
                <a:latin typeface="Arial Rounded MT Bold" pitchFamily="34" charset="0"/>
              </a:rPr>
              <a:t>”.</a:t>
            </a:r>
          </a:p>
        </p:txBody>
      </p:sp>
      <p:pic>
        <p:nvPicPr>
          <p:cNvPr id="8194" name="Picture 2" descr="See the source image">
            <a:extLst>
              <a:ext uri="{FF2B5EF4-FFF2-40B4-BE49-F238E27FC236}">
                <a16:creationId xmlns:a16="http://schemas.microsoft.com/office/drawing/2014/main" id="{63FB5553-223C-43B8-9DDF-8A569B08886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7680" y="4101781"/>
            <a:ext cx="3048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8633922"/>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Best Practices for Airfield Safety and Runway Incursion Prevention</a:t>
            </a:r>
          </a:p>
        </p:txBody>
      </p:sp>
      <p:pic>
        <p:nvPicPr>
          <p:cNvPr id="7" name="Object 5">
            <a:extLst>
              <a:ext uri="{FF2B5EF4-FFF2-40B4-BE49-F238E27FC236}">
                <a16:creationId xmlns:a16="http://schemas.microsoft.com/office/drawing/2014/main" id="{2F529634-986B-4AAE-8290-243DF60EA7A4}"/>
              </a:ext>
            </a:extLst>
          </p:cNvPr>
          <p:cNvPicPr>
            <a:picLocks noChangeAspect="1" noChangeArrowheads="1"/>
          </p:cNvPicPr>
          <p:nvPr/>
        </p:nvPicPr>
        <p:blipFill>
          <a:blip r:embed="rId3" cstate="print"/>
          <a:srcRect/>
          <a:stretch>
            <a:fillRect/>
          </a:stretch>
        </p:blipFill>
        <p:spPr bwMode="auto">
          <a:xfrm>
            <a:off x="203200" y="1660615"/>
            <a:ext cx="3067594" cy="1587137"/>
          </a:xfrm>
          <a:prstGeom prst="rect">
            <a:avLst/>
          </a:prstGeom>
          <a:noFill/>
          <a:ln w="9525" algn="ctr">
            <a:solidFill>
              <a:srgbClr val="000000"/>
            </a:solidFill>
            <a:miter lim="800000"/>
            <a:headEnd/>
            <a:tailEnd/>
          </a:ln>
        </p:spPr>
      </p:pic>
      <p:pic>
        <p:nvPicPr>
          <p:cNvPr id="8" name="Picture 3" descr="4L22R mandatory hold">
            <a:extLst>
              <a:ext uri="{FF2B5EF4-FFF2-40B4-BE49-F238E27FC236}">
                <a16:creationId xmlns:a16="http://schemas.microsoft.com/office/drawing/2014/main" id="{9E20925F-365D-489B-BE55-1BF99BAD4F85}"/>
              </a:ext>
            </a:extLst>
          </p:cNvPr>
          <p:cNvPicPr>
            <a:picLocks noChangeAspect="1" noChangeArrowheads="1"/>
          </p:cNvPicPr>
          <p:nvPr/>
        </p:nvPicPr>
        <p:blipFill>
          <a:blip r:embed="rId4" cstate="print"/>
          <a:srcRect/>
          <a:stretch>
            <a:fillRect/>
          </a:stretch>
        </p:blipFill>
        <p:spPr bwMode="auto">
          <a:xfrm>
            <a:off x="416560" y="3412263"/>
            <a:ext cx="2640874" cy="1341574"/>
          </a:xfrm>
          <a:prstGeom prst="rect">
            <a:avLst/>
          </a:prstGeom>
          <a:noFill/>
        </p:spPr>
      </p:pic>
      <p:pic>
        <p:nvPicPr>
          <p:cNvPr id="9" name="Picture 8">
            <a:extLst>
              <a:ext uri="{FF2B5EF4-FFF2-40B4-BE49-F238E27FC236}">
                <a16:creationId xmlns:a16="http://schemas.microsoft.com/office/drawing/2014/main" id="{3CFD048E-D464-483C-BE58-1D275B839A72}"/>
              </a:ext>
            </a:extLst>
          </p:cNvPr>
          <p:cNvPicPr/>
          <p:nvPr/>
        </p:nvPicPr>
        <p:blipFill rotWithShape="1">
          <a:blip r:embed="rId5"/>
          <a:srcRect l="62709" t="13031" r="9276" b="14923"/>
          <a:stretch/>
        </p:blipFill>
        <p:spPr bwMode="auto">
          <a:xfrm>
            <a:off x="136343" y="1509757"/>
            <a:ext cx="4505325" cy="3475990"/>
          </a:xfrm>
          <a:prstGeom prst="rect">
            <a:avLst/>
          </a:prstGeom>
          <a:ln>
            <a:noFill/>
          </a:ln>
          <a:extLst>
            <a:ext uri="{53640926-AAD7-44D8-BBD7-CCE9431645EC}">
              <a14:shadowObscured xmlns:a14="http://schemas.microsoft.com/office/drawing/2010/main"/>
            </a:ext>
          </a:extLst>
        </p:spPr>
      </p:pic>
      <p:sp>
        <p:nvSpPr>
          <p:cNvPr id="10" name="Rectangle 3">
            <a:extLst>
              <a:ext uri="{FF2B5EF4-FFF2-40B4-BE49-F238E27FC236}">
                <a16:creationId xmlns:a16="http://schemas.microsoft.com/office/drawing/2014/main" id="{02B5FA2D-6228-414C-BBB4-DC3BAB3EE80A}"/>
              </a:ext>
            </a:extLst>
          </p:cNvPr>
          <p:cNvSpPr txBox="1">
            <a:spLocks noChangeArrowheads="1"/>
          </p:cNvSpPr>
          <p:nvPr/>
        </p:nvSpPr>
        <p:spPr bwMode="auto">
          <a:xfrm>
            <a:off x="4641668" y="1509757"/>
            <a:ext cx="7413989" cy="397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55073" indent="-455073" algn="l" rtl="0" eaLnBrk="0" fontAlgn="base" hangingPunct="0">
              <a:spcBef>
                <a:spcPct val="20000"/>
              </a:spcBef>
              <a:spcAft>
                <a:spcPct val="0"/>
              </a:spcAft>
              <a:buFont typeface="Wingdings" panose="05000000000000000000" pitchFamily="2" charset="2"/>
              <a:buChar char="Q"/>
              <a:defRPr sz="3733">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3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400">
                <a:solidFill>
                  <a:schemeClr val="tx1"/>
                </a:solidFill>
                <a:latin typeface="+mn-lt"/>
                <a:ea typeface="+mn-ea"/>
              </a:defRPr>
            </a:lvl6pPr>
            <a:lvl7pPr marL="3962202" indent="-304784" algn="l" rtl="0" fontAlgn="base">
              <a:spcBef>
                <a:spcPct val="20000"/>
              </a:spcBef>
              <a:spcAft>
                <a:spcPct val="0"/>
              </a:spcAft>
              <a:buChar char="»"/>
              <a:defRPr sz="2400">
                <a:solidFill>
                  <a:schemeClr val="tx1"/>
                </a:solidFill>
                <a:latin typeface="+mn-lt"/>
                <a:ea typeface="+mn-ea"/>
              </a:defRPr>
            </a:lvl7pPr>
            <a:lvl8pPr marL="4571771" indent="-304784" algn="l" rtl="0" fontAlgn="base">
              <a:spcBef>
                <a:spcPct val="20000"/>
              </a:spcBef>
              <a:spcAft>
                <a:spcPct val="0"/>
              </a:spcAft>
              <a:buChar char="»"/>
              <a:defRPr sz="2400">
                <a:solidFill>
                  <a:schemeClr val="tx1"/>
                </a:solidFill>
                <a:latin typeface="+mn-lt"/>
                <a:ea typeface="+mn-ea"/>
              </a:defRPr>
            </a:lvl8pPr>
            <a:lvl9pPr marL="5181341" indent="-304784" algn="l" rtl="0" fontAlgn="base">
              <a:spcBef>
                <a:spcPct val="20000"/>
              </a:spcBef>
              <a:spcAft>
                <a:spcPct val="0"/>
              </a:spcAft>
              <a:buChar char="»"/>
              <a:defRPr sz="2400">
                <a:solidFill>
                  <a:schemeClr val="tx1"/>
                </a:solidFill>
                <a:latin typeface="+mn-lt"/>
                <a:ea typeface="+mn-ea"/>
              </a:defRPr>
            </a:lvl9pPr>
          </a:lstStyle>
          <a:p>
            <a:pPr marL="285750" indent="-285750">
              <a:spcBef>
                <a:spcPts val="600"/>
              </a:spcBef>
              <a:buFont typeface="Arial" panose="020B0604020202020204" pitchFamily="34" charset="0"/>
              <a:buChar char="•"/>
            </a:pPr>
            <a:r>
              <a:rPr lang="en-US" sz="1800" dirty="0">
                <a:latin typeface="Arial Rounded MT Bold" pitchFamily="34" charset="0"/>
              </a:rPr>
              <a:t>Review and understand airfield signage and markings. </a:t>
            </a:r>
          </a:p>
          <a:p>
            <a:pPr marL="285750" indent="-285750">
              <a:spcBef>
                <a:spcPts val="600"/>
              </a:spcBef>
              <a:buFont typeface="Arial" panose="020B0604020202020204" pitchFamily="34" charset="0"/>
              <a:buChar char="•"/>
            </a:pPr>
            <a:r>
              <a:rPr lang="en-US" sz="1800" dirty="0">
                <a:latin typeface="Arial Rounded MT Bold" pitchFamily="34" charset="0"/>
              </a:rPr>
              <a:t>Know the Airport Layout and have a copy of the movement map out and available.</a:t>
            </a:r>
          </a:p>
          <a:p>
            <a:pPr marL="285750" indent="-285750">
              <a:spcBef>
                <a:spcPts val="600"/>
              </a:spcBef>
              <a:buFont typeface="Arial" panose="020B0604020202020204" pitchFamily="34" charset="0"/>
              <a:buChar char="•"/>
            </a:pPr>
            <a:r>
              <a:rPr lang="en-US" sz="1800" dirty="0">
                <a:latin typeface="Arial Rounded MT Bold" pitchFamily="34" charset="0"/>
              </a:rPr>
              <a:t>Follow established procedures.</a:t>
            </a:r>
          </a:p>
          <a:p>
            <a:pPr marL="285750" indent="-285750">
              <a:spcBef>
                <a:spcPts val="600"/>
              </a:spcBef>
              <a:buFont typeface="Arial" panose="020B0604020202020204" pitchFamily="34" charset="0"/>
              <a:buChar char="•"/>
            </a:pPr>
            <a:r>
              <a:rPr lang="en-US" sz="1800" kern="0" dirty="0">
                <a:latin typeface="Arial Rounded MT Bold" pitchFamily="34" charset="0"/>
              </a:rPr>
              <a:t>Never make assumptions while operating in the movement area.</a:t>
            </a:r>
          </a:p>
          <a:p>
            <a:pPr marL="285750" indent="-285750">
              <a:spcBef>
                <a:spcPts val="600"/>
              </a:spcBef>
              <a:buFont typeface="Arial" panose="020B0604020202020204" pitchFamily="34" charset="0"/>
              <a:buChar char="•"/>
            </a:pPr>
            <a:r>
              <a:rPr lang="en-US" sz="1800" kern="0" dirty="0">
                <a:latin typeface="Arial Rounded MT Bold" pitchFamily="34" charset="0"/>
              </a:rPr>
              <a:t>Use proper radio </a:t>
            </a:r>
          </a:p>
          <a:p>
            <a:pPr marL="285750" indent="-285750">
              <a:spcBef>
                <a:spcPts val="600"/>
              </a:spcBef>
              <a:buFont typeface="Arial" panose="020B0604020202020204" pitchFamily="34" charset="0"/>
              <a:buChar char="•"/>
            </a:pPr>
            <a:r>
              <a:rPr lang="en-US" sz="1800" kern="0" dirty="0">
                <a:latin typeface="Arial Rounded MT Bold" pitchFamily="34" charset="0"/>
              </a:rPr>
              <a:t>Read back all instructions verbatim.</a:t>
            </a:r>
          </a:p>
          <a:p>
            <a:pPr marL="285750" indent="-285750">
              <a:spcBef>
                <a:spcPts val="600"/>
              </a:spcBef>
              <a:buFont typeface="Arial" panose="020B0604020202020204" pitchFamily="34" charset="0"/>
              <a:buChar char="•"/>
            </a:pPr>
            <a:r>
              <a:rPr lang="en-US" sz="1800" kern="0" dirty="0">
                <a:solidFill>
                  <a:srgbClr val="FF0000"/>
                </a:solidFill>
                <a:latin typeface="Arial Rounded MT Bold" pitchFamily="34" charset="0"/>
              </a:rPr>
              <a:t>ASK QUESTIONS IF THINGS “JUST DON’T SEEM RIGHT!”</a:t>
            </a:r>
          </a:p>
        </p:txBody>
      </p:sp>
    </p:spTree>
    <p:extLst>
      <p:ext uri="{BB962C8B-B14F-4D97-AF65-F5344CB8AC3E}">
        <p14:creationId xmlns:p14="http://schemas.microsoft.com/office/powerpoint/2010/main" val="2097182733"/>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Familiarization</a:t>
            </a:r>
          </a:p>
        </p:txBody>
      </p:sp>
      <p:sp>
        <p:nvSpPr>
          <p:cNvPr id="3" name="TextBox 2">
            <a:extLst>
              <a:ext uri="{FF2B5EF4-FFF2-40B4-BE49-F238E27FC236}">
                <a16:creationId xmlns:a16="http://schemas.microsoft.com/office/drawing/2014/main" id="{8179C61D-CC31-4E1C-8E3C-6703697F888E}"/>
              </a:ext>
            </a:extLst>
          </p:cNvPr>
          <p:cNvSpPr txBox="1"/>
          <p:nvPr/>
        </p:nvSpPr>
        <p:spPr>
          <a:xfrm>
            <a:off x="203200" y="1951672"/>
            <a:ext cx="2884123" cy="2585323"/>
          </a:xfrm>
          <a:prstGeom prst="rect">
            <a:avLst/>
          </a:prstGeom>
          <a:noFill/>
        </p:spPr>
        <p:txBody>
          <a:bodyPr wrap="none" rtlCol="0">
            <a:spAutoFit/>
          </a:bodyPr>
          <a:lstStyle/>
          <a:p>
            <a:pPr marL="285750" indent="-285750">
              <a:buFont typeface="Arial" panose="020B0604020202020204" pitchFamily="34" charset="0"/>
              <a:buChar char="•"/>
            </a:pPr>
            <a:r>
              <a:rPr lang="en-US" dirty="0"/>
              <a:t>Runways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Taxiway and Taxilanes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Fire Stations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Deicing Pads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RON Parking Locations</a:t>
            </a:r>
          </a:p>
        </p:txBody>
      </p:sp>
    </p:spTree>
    <p:extLst>
      <p:ext uri="{BB962C8B-B14F-4D97-AF65-F5344CB8AC3E}">
        <p14:creationId xmlns:p14="http://schemas.microsoft.com/office/powerpoint/2010/main" val="4021273666"/>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Northeast/Southwest Runways</a:t>
            </a:r>
          </a:p>
        </p:txBody>
      </p:sp>
      <p:pic>
        <p:nvPicPr>
          <p:cNvPr id="4" name="Picture 3" descr="Diagram, engineering drawing&#10;&#10;Description automatically generated">
            <a:extLst>
              <a:ext uri="{FF2B5EF4-FFF2-40B4-BE49-F238E27FC236}">
                <a16:creationId xmlns:a16="http://schemas.microsoft.com/office/drawing/2014/main" id="{18909CE7-6D01-4825-A059-881FE5BD4C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2" y="1348968"/>
            <a:ext cx="7306695" cy="5514675"/>
          </a:xfrm>
          <a:prstGeom prst="rect">
            <a:avLst/>
          </a:prstGeom>
        </p:spPr>
      </p:pic>
      <p:pic>
        <p:nvPicPr>
          <p:cNvPr id="43" name="Picture 42">
            <a:extLst>
              <a:ext uri="{FF2B5EF4-FFF2-40B4-BE49-F238E27FC236}">
                <a16:creationId xmlns:a16="http://schemas.microsoft.com/office/drawing/2014/main" id="{22F45A98-CCAC-4D04-8215-8BF76BC9233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616635">
            <a:off x="8168068" y="1203884"/>
            <a:ext cx="1180538" cy="1180538"/>
          </a:xfrm>
          <a:prstGeom prst="rect">
            <a:avLst/>
          </a:prstGeom>
          <a:ln>
            <a:solidFill>
              <a:schemeClr val="tx2"/>
            </a:solidFill>
          </a:ln>
        </p:spPr>
      </p:pic>
      <p:sp>
        <p:nvSpPr>
          <p:cNvPr id="48" name="TextBox 47">
            <a:extLst>
              <a:ext uri="{FF2B5EF4-FFF2-40B4-BE49-F238E27FC236}">
                <a16:creationId xmlns:a16="http://schemas.microsoft.com/office/drawing/2014/main" id="{54C443C8-2CAE-4B01-83CB-88F10DC9C066}"/>
              </a:ext>
            </a:extLst>
          </p:cNvPr>
          <p:cNvSpPr txBox="1"/>
          <p:nvPr/>
        </p:nvSpPr>
        <p:spPr>
          <a:xfrm>
            <a:off x="2120900" y="2460541"/>
            <a:ext cx="304800" cy="344710"/>
          </a:xfrm>
          <a:prstGeom prst="rect">
            <a:avLst/>
          </a:prstGeom>
          <a:solidFill>
            <a:srgbClr val="FF0000"/>
          </a:solidFill>
          <a:ln>
            <a:solidFill>
              <a:schemeClr val="tx1"/>
            </a:solidFill>
          </a:ln>
        </p:spPr>
        <p:txBody>
          <a:bodyPr wrap="square" lIns="18288" tIns="18288" rIns="18288" bIns="18288" rtlCol="0">
            <a:spAutoFit/>
          </a:bodyPr>
          <a:lstStyle/>
          <a:p>
            <a:pPr algn="ctr"/>
            <a:r>
              <a:rPr lang="en-US" sz="2000" dirty="0">
                <a:solidFill>
                  <a:prstClr val="white"/>
                </a:solidFill>
                <a:latin typeface="Calibri" panose="020F0502020204030204"/>
              </a:rPr>
              <a:t>4R</a:t>
            </a:r>
          </a:p>
        </p:txBody>
      </p:sp>
      <p:cxnSp>
        <p:nvCxnSpPr>
          <p:cNvPr id="49" name="Straight Arrow Connector 48">
            <a:extLst>
              <a:ext uri="{FF2B5EF4-FFF2-40B4-BE49-F238E27FC236}">
                <a16:creationId xmlns:a16="http://schemas.microsoft.com/office/drawing/2014/main" id="{11F7CFB4-5729-4086-92A4-CB9BDCE416E6}"/>
              </a:ext>
            </a:extLst>
          </p:cNvPr>
          <p:cNvCxnSpPr/>
          <p:nvPr/>
        </p:nvCxnSpPr>
        <p:spPr bwMode="auto">
          <a:xfrm>
            <a:off x="2472013" y="2632896"/>
            <a:ext cx="990600" cy="0"/>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cxnSp>
        <p:nvCxnSpPr>
          <p:cNvPr id="50" name="Straight Arrow Connector 49">
            <a:extLst>
              <a:ext uri="{FF2B5EF4-FFF2-40B4-BE49-F238E27FC236}">
                <a16:creationId xmlns:a16="http://schemas.microsoft.com/office/drawing/2014/main" id="{6325F243-C621-4778-9AD6-A291CB766233}"/>
              </a:ext>
            </a:extLst>
          </p:cNvPr>
          <p:cNvCxnSpPr/>
          <p:nvPr/>
        </p:nvCxnSpPr>
        <p:spPr bwMode="auto">
          <a:xfrm flipH="1" flipV="1">
            <a:off x="6660031" y="2632896"/>
            <a:ext cx="1005840" cy="2381"/>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51" name="TextBox 50">
            <a:extLst>
              <a:ext uri="{FF2B5EF4-FFF2-40B4-BE49-F238E27FC236}">
                <a16:creationId xmlns:a16="http://schemas.microsoft.com/office/drawing/2014/main" id="{B50BE339-3EA5-4CF0-9824-ADF151DE21B6}"/>
              </a:ext>
            </a:extLst>
          </p:cNvPr>
          <p:cNvSpPr txBox="1"/>
          <p:nvPr/>
        </p:nvSpPr>
        <p:spPr>
          <a:xfrm>
            <a:off x="7721424" y="2460541"/>
            <a:ext cx="4572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22L</a:t>
            </a:r>
          </a:p>
        </p:txBody>
      </p:sp>
    </p:spTree>
    <p:extLst>
      <p:ext uri="{BB962C8B-B14F-4D97-AF65-F5344CB8AC3E}">
        <p14:creationId xmlns:p14="http://schemas.microsoft.com/office/powerpoint/2010/main" val="1288497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9"/>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48"/>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50"/>
                                        </p:tgtEl>
                                        <p:attrNameLst>
                                          <p:attrName>style.visibility</p:attrName>
                                        </p:attrNameLst>
                                      </p:cBhvr>
                                      <p:to>
                                        <p:strVal val="visible"/>
                                      </p:to>
                                    </p:set>
                                  </p:childTnLst>
                                </p:cTn>
                              </p:par>
                            </p:childTnLst>
                          </p:cTn>
                        </p:par>
                        <p:par>
                          <p:cTn id="14" fill="hold">
                            <p:stCondLst>
                              <p:cond delay="0"/>
                            </p:stCondLst>
                            <p:childTnLst>
                              <p:par>
                                <p:cTn id="15" presetID="1" presetClass="entr" presetSubtype="0" fill="hold" grpId="0" nodeType="afterEffect">
                                  <p:stCondLst>
                                    <p:cond delay="0"/>
                                  </p:stCondLst>
                                  <p:childTnLst>
                                    <p:set>
                                      <p:cBhvr>
                                        <p:cTn id="16" dur="1" fill="hold">
                                          <p:stCondLst>
                                            <p:cond delay="0"/>
                                          </p:stCondLst>
                                        </p:cTn>
                                        <p:tgtEl>
                                          <p:spTgt spid="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51"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East/West Runways</a:t>
            </a:r>
          </a:p>
        </p:txBody>
      </p:sp>
      <p:pic>
        <p:nvPicPr>
          <p:cNvPr id="4" name="Picture 3" descr="Diagram, engineering drawing&#10;&#10;Description automatically generated">
            <a:extLst>
              <a:ext uri="{FF2B5EF4-FFF2-40B4-BE49-F238E27FC236}">
                <a16:creationId xmlns:a16="http://schemas.microsoft.com/office/drawing/2014/main" id="{63260134-1FDD-4F17-9F5D-7E7CF033C9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79895" y="1353781"/>
            <a:ext cx="7306695" cy="5499003"/>
          </a:xfrm>
          <a:prstGeom prst="rect">
            <a:avLst/>
          </a:prstGeom>
        </p:spPr>
      </p:pic>
      <p:pic>
        <p:nvPicPr>
          <p:cNvPr id="17" name="Picture 16">
            <a:extLst>
              <a:ext uri="{FF2B5EF4-FFF2-40B4-BE49-F238E27FC236}">
                <a16:creationId xmlns:a16="http://schemas.microsoft.com/office/drawing/2014/main" id="{B5F1EE8D-B5BD-413B-8859-FC113696973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3595815">
            <a:off x="8477130" y="1109096"/>
            <a:ext cx="1180538" cy="1180538"/>
          </a:xfrm>
          <a:prstGeom prst="rect">
            <a:avLst/>
          </a:prstGeom>
          <a:ln>
            <a:solidFill>
              <a:schemeClr val="tx2"/>
            </a:solidFill>
          </a:ln>
        </p:spPr>
      </p:pic>
      <p:sp>
        <p:nvSpPr>
          <p:cNvPr id="18" name="TextBox 17">
            <a:extLst>
              <a:ext uri="{FF2B5EF4-FFF2-40B4-BE49-F238E27FC236}">
                <a16:creationId xmlns:a16="http://schemas.microsoft.com/office/drawing/2014/main" id="{29968C0D-B7D7-4385-B622-AFB2269BE412}"/>
              </a:ext>
            </a:extLst>
          </p:cNvPr>
          <p:cNvSpPr txBox="1"/>
          <p:nvPr/>
        </p:nvSpPr>
        <p:spPr>
          <a:xfrm>
            <a:off x="4760912" y="1920163"/>
            <a:ext cx="3048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9L</a:t>
            </a:r>
          </a:p>
        </p:txBody>
      </p:sp>
      <p:cxnSp>
        <p:nvCxnSpPr>
          <p:cNvPr id="19" name="Straight Arrow Connector 18">
            <a:extLst>
              <a:ext uri="{FF2B5EF4-FFF2-40B4-BE49-F238E27FC236}">
                <a16:creationId xmlns:a16="http://schemas.microsoft.com/office/drawing/2014/main" id="{89D36327-8CB7-4096-96FF-6568EA9E32C3}"/>
              </a:ext>
            </a:extLst>
          </p:cNvPr>
          <p:cNvCxnSpPr/>
          <p:nvPr/>
        </p:nvCxnSpPr>
        <p:spPr bwMode="auto">
          <a:xfrm>
            <a:off x="5074997" y="2306825"/>
            <a:ext cx="361950" cy="635553"/>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cxnSp>
        <p:nvCxnSpPr>
          <p:cNvPr id="20" name="Straight Arrow Connector 19">
            <a:extLst>
              <a:ext uri="{FF2B5EF4-FFF2-40B4-BE49-F238E27FC236}">
                <a16:creationId xmlns:a16="http://schemas.microsoft.com/office/drawing/2014/main" id="{520F37B0-65DC-4ED9-AA72-1553C14718EF}"/>
              </a:ext>
            </a:extLst>
          </p:cNvPr>
          <p:cNvCxnSpPr/>
          <p:nvPr/>
        </p:nvCxnSpPr>
        <p:spPr bwMode="auto">
          <a:xfrm flipH="1" flipV="1">
            <a:off x="6391688" y="4563098"/>
            <a:ext cx="493776" cy="854309"/>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21" name="TextBox 20">
            <a:extLst>
              <a:ext uri="{FF2B5EF4-FFF2-40B4-BE49-F238E27FC236}">
                <a16:creationId xmlns:a16="http://schemas.microsoft.com/office/drawing/2014/main" id="{1BBCE421-4386-48C6-82A3-C316F44D87AE}"/>
              </a:ext>
            </a:extLst>
          </p:cNvPr>
          <p:cNvSpPr txBox="1"/>
          <p:nvPr/>
        </p:nvSpPr>
        <p:spPr>
          <a:xfrm>
            <a:off x="6885464" y="5464452"/>
            <a:ext cx="4572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27R</a:t>
            </a:r>
          </a:p>
        </p:txBody>
      </p:sp>
    </p:spTree>
    <p:extLst>
      <p:ext uri="{BB962C8B-B14F-4D97-AF65-F5344CB8AC3E}">
        <p14:creationId xmlns:p14="http://schemas.microsoft.com/office/powerpoint/2010/main" val="3733479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18"/>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20"/>
                                        </p:tgtEl>
                                        <p:attrNameLst>
                                          <p:attrName>style.visibility</p:attrName>
                                        </p:attrNameLst>
                                      </p:cBhvr>
                                      <p:to>
                                        <p:strVal val="visible"/>
                                      </p:to>
                                    </p:set>
                                  </p:childTnLst>
                                </p:cTn>
                              </p:par>
                            </p:childTnLst>
                          </p:cTn>
                        </p:par>
                        <p:par>
                          <p:cTn id="14" fill="hold">
                            <p:stCondLst>
                              <p:cond delay="0"/>
                            </p:stCondLst>
                            <p:childTnLst>
                              <p:par>
                                <p:cTn id="15" presetID="1" presetClass="entr" presetSubtype="0"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1" grpId="0" animBg="1"/>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Y</a:t>
            </a:r>
          </a:p>
        </p:txBody>
      </p:sp>
      <p:pic>
        <p:nvPicPr>
          <p:cNvPr id="4" name="Picture 3" descr="Diagram, engineering drawing&#10;&#10;Description automatically generated">
            <a:extLst>
              <a:ext uri="{FF2B5EF4-FFF2-40B4-BE49-F238E27FC236}">
                <a16:creationId xmlns:a16="http://schemas.microsoft.com/office/drawing/2014/main" id="{DDA7EF79-6FB8-4DBC-A707-07A190C22F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400783"/>
            <a:ext cx="7306695" cy="5457217"/>
          </a:xfrm>
          <a:prstGeom prst="rect">
            <a:avLst/>
          </a:prstGeom>
        </p:spPr>
      </p:pic>
      <p:sp>
        <p:nvSpPr>
          <p:cNvPr id="11" name="TextBox 10">
            <a:extLst>
              <a:ext uri="{FF2B5EF4-FFF2-40B4-BE49-F238E27FC236}">
                <a16:creationId xmlns:a16="http://schemas.microsoft.com/office/drawing/2014/main" id="{26577A69-33D5-4CB5-8B6F-09E8446AE2FA}"/>
              </a:ext>
            </a:extLst>
          </p:cNvPr>
          <p:cNvSpPr txBox="1"/>
          <p:nvPr/>
        </p:nvSpPr>
        <p:spPr>
          <a:xfrm>
            <a:off x="4533511" y="2139344"/>
            <a:ext cx="11395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Y</a:t>
            </a:r>
          </a:p>
        </p:txBody>
      </p:sp>
      <p:sp>
        <p:nvSpPr>
          <p:cNvPr id="12" name="TextBox 11">
            <a:extLst>
              <a:ext uri="{FF2B5EF4-FFF2-40B4-BE49-F238E27FC236}">
                <a16:creationId xmlns:a16="http://schemas.microsoft.com/office/drawing/2014/main" id="{9BB573B5-5FB1-4425-A06E-7A5CC95E0532}"/>
              </a:ext>
            </a:extLst>
          </p:cNvPr>
          <p:cNvSpPr txBox="1"/>
          <p:nvPr/>
        </p:nvSpPr>
        <p:spPr>
          <a:xfrm>
            <a:off x="4641138" y="1770012"/>
            <a:ext cx="924292" cy="369332"/>
          </a:xfrm>
          <a:prstGeom prst="rect">
            <a:avLst/>
          </a:prstGeom>
          <a:noFill/>
        </p:spPr>
        <p:txBody>
          <a:bodyPr wrap="square" rtlCol="0">
            <a:spAutoFit/>
          </a:bodyPr>
          <a:lstStyle/>
          <a:p>
            <a:pPr algn="ctr"/>
            <a:r>
              <a:rPr lang="en-US" dirty="0">
                <a:solidFill>
                  <a:prstClr val="black"/>
                </a:solidFill>
                <a:latin typeface="Calibri" panose="020F0502020204030204"/>
              </a:rPr>
              <a:t>Taxiway</a:t>
            </a:r>
          </a:p>
        </p:txBody>
      </p:sp>
      <p:sp>
        <p:nvSpPr>
          <p:cNvPr id="13" name="Rectangle 12">
            <a:extLst>
              <a:ext uri="{FF2B5EF4-FFF2-40B4-BE49-F238E27FC236}">
                <a16:creationId xmlns:a16="http://schemas.microsoft.com/office/drawing/2014/main" id="{B621C4FD-A2C5-45B2-868B-42E38D500B07}"/>
              </a:ext>
            </a:extLst>
          </p:cNvPr>
          <p:cNvSpPr/>
          <p:nvPr/>
        </p:nvSpPr>
        <p:spPr>
          <a:xfrm rot="5400000">
            <a:off x="5821584" y="501193"/>
            <a:ext cx="137026" cy="464009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984385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animBg="1"/>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Y</a:t>
            </a:r>
          </a:p>
        </p:txBody>
      </p:sp>
      <p:pic>
        <p:nvPicPr>
          <p:cNvPr id="7" name="Content Placeholder 3">
            <a:extLst>
              <a:ext uri="{FF2B5EF4-FFF2-40B4-BE49-F238E27FC236}">
                <a16:creationId xmlns:a16="http://schemas.microsoft.com/office/drawing/2014/main" id="{9D24CFFF-B4AA-4D80-8E17-585F51DF2557}"/>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790233" y="2282661"/>
            <a:ext cx="8534206" cy="1661151"/>
          </a:xfrm>
        </p:spPr>
      </p:pic>
      <p:cxnSp>
        <p:nvCxnSpPr>
          <p:cNvPr id="8" name="Straight Connector 7">
            <a:extLst>
              <a:ext uri="{FF2B5EF4-FFF2-40B4-BE49-F238E27FC236}">
                <a16:creationId xmlns:a16="http://schemas.microsoft.com/office/drawing/2014/main" id="{E9A27C6F-F870-42F3-A86B-9154B85BA2D3}"/>
              </a:ext>
            </a:extLst>
          </p:cNvPr>
          <p:cNvCxnSpPr/>
          <p:nvPr/>
        </p:nvCxnSpPr>
        <p:spPr>
          <a:xfrm>
            <a:off x="2410250" y="3039768"/>
            <a:ext cx="7724350" cy="14314"/>
          </a:xfrm>
          <a:prstGeom prst="line">
            <a:avLst/>
          </a:prstGeom>
          <a:ln w="57150">
            <a:solidFill>
              <a:srgbClr val="FFC000"/>
            </a:solidFill>
          </a:ln>
        </p:spPr>
        <p:style>
          <a:lnRef idx="3">
            <a:schemeClr val="accent4"/>
          </a:lnRef>
          <a:fillRef idx="0">
            <a:schemeClr val="accent4"/>
          </a:fillRef>
          <a:effectRef idx="2">
            <a:schemeClr val="accent4"/>
          </a:effectRef>
          <a:fontRef idx="minor">
            <a:schemeClr val="tx1"/>
          </a:fontRef>
        </p:style>
      </p:cxnSp>
      <p:sp>
        <p:nvSpPr>
          <p:cNvPr id="13" name="TextBox 12">
            <a:extLst>
              <a:ext uri="{FF2B5EF4-FFF2-40B4-BE49-F238E27FC236}">
                <a16:creationId xmlns:a16="http://schemas.microsoft.com/office/drawing/2014/main" id="{AEC6AF14-54F7-48A7-969F-155809861760}"/>
              </a:ext>
            </a:extLst>
          </p:cNvPr>
          <p:cNvSpPr txBox="1"/>
          <p:nvPr/>
        </p:nvSpPr>
        <p:spPr>
          <a:xfrm>
            <a:off x="6329983" y="2941634"/>
            <a:ext cx="452721"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Y</a:t>
            </a:r>
            <a:endParaRPr lang="en-US" sz="32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2965515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Vertical)">
                                      <p:cBhvr>
                                        <p:cTn id="7" dur="500"/>
                                        <p:tgtEl>
                                          <p:spTgt spid="8"/>
                                        </p:tgtEl>
                                      </p:cBhvr>
                                    </p:animEffect>
                                  </p:childTnLst>
                                </p:cTn>
                              </p:par>
                              <p:par>
                                <p:cTn id="8" presetID="1"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R</a:t>
            </a:r>
          </a:p>
        </p:txBody>
      </p:sp>
      <p:pic>
        <p:nvPicPr>
          <p:cNvPr id="3" name="Picture 2" descr="Diagram, engineering drawing&#10;&#10;Description automatically generated">
            <a:extLst>
              <a:ext uri="{FF2B5EF4-FFF2-40B4-BE49-F238E27FC236}">
                <a16:creationId xmlns:a16="http://schemas.microsoft.com/office/drawing/2014/main" id="{790B19AA-8617-4B03-9FCC-D87BD86A8A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32689"/>
            <a:ext cx="7306695" cy="5525311"/>
          </a:xfrm>
          <a:prstGeom prst="rect">
            <a:avLst/>
          </a:prstGeom>
        </p:spPr>
      </p:pic>
      <p:sp>
        <p:nvSpPr>
          <p:cNvPr id="11" name="Rectangle 10">
            <a:extLst>
              <a:ext uri="{FF2B5EF4-FFF2-40B4-BE49-F238E27FC236}">
                <a16:creationId xmlns:a16="http://schemas.microsoft.com/office/drawing/2014/main" id="{FCC804E0-6F53-4FD9-9ABC-5AC488E346A9}"/>
              </a:ext>
            </a:extLst>
          </p:cNvPr>
          <p:cNvSpPr/>
          <p:nvPr/>
        </p:nvSpPr>
        <p:spPr>
          <a:xfrm>
            <a:off x="4202302" y="1789889"/>
            <a:ext cx="145962" cy="112489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TextBox 11">
            <a:extLst>
              <a:ext uri="{FF2B5EF4-FFF2-40B4-BE49-F238E27FC236}">
                <a16:creationId xmlns:a16="http://schemas.microsoft.com/office/drawing/2014/main" id="{F478F085-0FF2-4920-A593-B18826323E17}"/>
              </a:ext>
            </a:extLst>
          </p:cNvPr>
          <p:cNvSpPr txBox="1"/>
          <p:nvPr/>
        </p:nvSpPr>
        <p:spPr>
          <a:xfrm>
            <a:off x="3185218" y="1789889"/>
            <a:ext cx="949045" cy="369332"/>
          </a:xfrm>
          <a:prstGeom prst="rect">
            <a:avLst/>
          </a:prstGeom>
          <a:noFill/>
        </p:spPr>
        <p:txBody>
          <a:bodyPr wrap="square" rtlCol="0">
            <a:spAutoFit/>
          </a:bodyPr>
          <a:lstStyle/>
          <a:p>
            <a:r>
              <a:rPr lang="en-US" dirty="0">
                <a:solidFill>
                  <a:prstClr val="black"/>
                </a:solidFill>
                <a:latin typeface="Calibri" panose="020F0502020204030204"/>
              </a:rPr>
              <a:t>Taxiway</a:t>
            </a:r>
          </a:p>
        </p:txBody>
      </p:sp>
      <p:sp>
        <p:nvSpPr>
          <p:cNvPr id="13" name="TextBox 12">
            <a:extLst>
              <a:ext uri="{FF2B5EF4-FFF2-40B4-BE49-F238E27FC236}">
                <a16:creationId xmlns:a16="http://schemas.microsoft.com/office/drawing/2014/main" id="{77DBF4AA-9DED-412B-B656-3E23E6C15E82}"/>
              </a:ext>
            </a:extLst>
          </p:cNvPr>
          <p:cNvSpPr txBox="1"/>
          <p:nvPr/>
        </p:nvSpPr>
        <p:spPr>
          <a:xfrm>
            <a:off x="3185217" y="2154756"/>
            <a:ext cx="9490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R</a:t>
            </a:r>
            <a:endParaRPr lang="en-US" sz="60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88859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R</a:t>
            </a:r>
          </a:p>
        </p:txBody>
      </p:sp>
      <p:pic>
        <p:nvPicPr>
          <p:cNvPr id="7" name="Content Placeholder 5">
            <a:extLst>
              <a:ext uri="{FF2B5EF4-FFF2-40B4-BE49-F238E27FC236}">
                <a16:creationId xmlns:a16="http://schemas.microsoft.com/office/drawing/2014/main" id="{B3B43740-F469-42D5-926E-3A7362E4AC26}"/>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095553" y="1582126"/>
            <a:ext cx="8000894" cy="5275874"/>
          </a:xfrm>
          <a:prstGeom prst="rect">
            <a:avLst/>
          </a:prstGeom>
        </p:spPr>
      </p:pic>
      <p:cxnSp>
        <p:nvCxnSpPr>
          <p:cNvPr id="8" name="Straight Connector 7">
            <a:extLst>
              <a:ext uri="{FF2B5EF4-FFF2-40B4-BE49-F238E27FC236}">
                <a16:creationId xmlns:a16="http://schemas.microsoft.com/office/drawing/2014/main" id="{86F7859F-B7D9-4825-9B27-A5571020F2F4}"/>
              </a:ext>
            </a:extLst>
          </p:cNvPr>
          <p:cNvCxnSpPr>
            <a:cxnSpLocks/>
          </p:cNvCxnSpPr>
          <p:nvPr/>
        </p:nvCxnSpPr>
        <p:spPr>
          <a:xfrm>
            <a:off x="7162552" y="2677886"/>
            <a:ext cx="0" cy="2438400"/>
          </a:xfrm>
          <a:prstGeom prst="line">
            <a:avLst/>
          </a:prstGeom>
          <a:ln w="76200">
            <a:solidFill>
              <a:srgbClr val="FFC000"/>
            </a:solidFill>
          </a:ln>
        </p:spPr>
        <p:style>
          <a:lnRef idx="3">
            <a:schemeClr val="accent4"/>
          </a:lnRef>
          <a:fillRef idx="0">
            <a:schemeClr val="accent4"/>
          </a:fillRef>
          <a:effectRef idx="2">
            <a:schemeClr val="accent4"/>
          </a:effectRef>
          <a:fontRef idx="minor">
            <a:schemeClr val="tx1"/>
          </a:fontRef>
        </p:style>
      </p:cxnSp>
      <p:cxnSp>
        <p:nvCxnSpPr>
          <p:cNvPr id="9" name="Straight Connector 8">
            <a:extLst>
              <a:ext uri="{FF2B5EF4-FFF2-40B4-BE49-F238E27FC236}">
                <a16:creationId xmlns:a16="http://schemas.microsoft.com/office/drawing/2014/main" id="{8ACD425B-CFCA-42BD-8657-033936E6E1EA}"/>
              </a:ext>
            </a:extLst>
          </p:cNvPr>
          <p:cNvCxnSpPr/>
          <p:nvPr/>
        </p:nvCxnSpPr>
        <p:spPr>
          <a:xfrm rot="3600000">
            <a:off x="7045358" y="5577943"/>
            <a:ext cx="234387" cy="127232"/>
          </a:xfrm>
          <a:prstGeom prst="line">
            <a:avLst/>
          </a:prstGeom>
          <a:ln w="76200">
            <a:solidFill>
              <a:srgbClr val="FFC000"/>
            </a:solidFill>
          </a:ln>
        </p:spPr>
        <p:style>
          <a:lnRef idx="3">
            <a:schemeClr val="accent4"/>
          </a:lnRef>
          <a:fillRef idx="0">
            <a:schemeClr val="accent4"/>
          </a:fillRef>
          <a:effectRef idx="2">
            <a:schemeClr val="accent4"/>
          </a:effectRef>
          <a:fontRef idx="minor">
            <a:schemeClr val="tx1"/>
          </a:fontRef>
        </p:style>
      </p:cxnSp>
      <p:cxnSp>
        <p:nvCxnSpPr>
          <p:cNvPr id="10" name="Straight Connector 9">
            <a:extLst>
              <a:ext uri="{FF2B5EF4-FFF2-40B4-BE49-F238E27FC236}">
                <a16:creationId xmlns:a16="http://schemas.microsoft.com/office/drawing/2014/main" id="{C04FFEFB-5B9B-4C33-A2FA-2AFE376F4F52}"/>
              </a:ext>
            </a:extLst>
          </p:cNvPr>
          <p:cNvCxnSpPr/>
          <p:nvPr/>
        </p:nvCxnSpPr>
        <p:spPr>
          <a:xfrm rot="3600000">
            <a:off x="7078097" y="6022125"/>
            <a:ext cx="168908" cy="95424"/>
          </a:xfrm>
          <a:prstGeom prst="line">
            <a:avLst/>
          </a:prstGeom>
          <a:ln w="76200">
            <a:solidFill>
              <a:srgbClr val="FFC000"/>
            </a:solidFill>
          </a:ln>
        </p:spPr>
        <p:style>
          <a:lnRef idx="3">
            <a:schemeClr val="accent4"/>
          </a:lnRef>
          <a:fillRef idx="0">
            <a:schemeClr val="accent4"/>
          </a:fillRef>
          <a:effectRef idx="2">
            <a:schemeClr val="accent4"/>
          </a:effectRef>
          <a:fontRef idx="minor">
            <a:schemeClr val="tx1"/>
          </a:fontRef>
        </p:style>
      </p:cxnSp>
      <p:sp>
        <p:nvSpPr>
          <p:cNvPr id="11" name="TextBox 10">
            <a:extLst>
              <a:ext uri="{FF2B5EF4-FFF2-40B4-BE49-F238E27FC236}">
                <a16:creationId xmlns:a16="http://schemas.microsoft.com/office/drawing/2014/main" id="{780239F6-AF93-47B4-821A-5E638AA6662E}"/>
              </a:ext>
            </a:extLst>
          </p:cNvPr>
          <p:cNvSpPr txBox="1"/>
          <p:nvPr/>
        </p:nvSpPr>
        <p:spPr>
          <a:xfrm>
            <a:off x="6777629" y="4117341"/>
            <a:ext cx="769843" cy="307777"/>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400" b="1" dirty="0">
                <a:solidFill>
                  <a:srgbClr val="FFC000"/>
                </a:solidFill>
                <a:latin typeface="Arial" pitchFamily="34" charset="0"/>
                <a:cs typeface="Arial" pitchFamily="34" charset="0"/>
              </a:rPr>
              <a:t>R</a:t>
            </a:r>
          </a:p>
        </p:txBody>
      </p:sp>
    </p:spTree>
    <p:extLst>
      <p:ext uri="{BB962C8B-B14F-4D97-AF65-F5344CB8AC3E}">
        <p14:creationId xmlns:p14="http://schemas.microsoft.com/office/powerpoint/2010/main" val="2229444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up)">
                                      <p:cBhvr>
                                        <p:cTn id="11" dur="500"/>
                                        <p:tgtEl>
                                          <p:spTgt spid="9"/>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up)">
                                      <p:cBhvr>
                                        <p:cTn id="15" dur="500"/>
                                        <p:tgtEl>
                                          <p:spTgt spid="10"/>
                                        </p:tgtEl>
                                      </p:cBhvr>
                                    </p:animEffect>
                                  </p:childTnLst>
                                </p:cTn>
                              </p:par>
                            </p:childTnLst>
                          </p:cTn>
                        </p:par>
                        <p:par>
                          <p:cTn id="16" fill="hold">
                            <p:stCondLst>
                              <p:cond delay="1500"/>
                            </p:stCondLst>
                            <p:childTnLst>
                              <p:par>
                                <p:cTn id="17" presetID="1" presetClass="entr" presetSubtype="0" fill="hold" grpId="0" nodeType="afterEffect">
                                  <p:stCondLst>
                                    <p:cond delay="25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K</a:t>
            </a:r>
          </a:p>
        </p:txBody>
      </p:sp>
      <p:pic>
        <p:nvPicPr>
          <p:cNvPr id="4" name="Picture 3" descr="Diagram, engineering drawing&#10;&#10;Description automatically generated">
            <a:extLst>
              <a:ext uri="{FF2B5EF4-FFF2-40B4-BE49-F238E27FC236}">
                <a16:creationId xmlns:a16="http://schemas.microsoft.com/office/drawing/2014/main" id="{081A022E-57EB-4FF9-9404-935022CCB3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52145"/>
            <a:ext cx="7306695" cy="5505855"/>
          </a:xfrm>
          <a:prstGeom prst="rect">
            <a:avLst/>
          </a:prstGeom>
        </p:spPr>
      </p:pic>
      <p:sp>
        <p:nvSpPr>
          <p:cNvPr id="11" name="TextBox 10">
            <a:extLst>
              <a:ext uri="{FF2B5EF4-FFF2-40B4-BE49-F238E27FC236}">
                <a16:creationId xmlns:a16="http://schemas.microsoft.com/office/drawing/2014/main" id="{40500575-092C-41BA-94F0-80979A934647}"/>
              </a:ext>
            </a:extLst>
          </p:cNvPr>
          <p:cNvSpPr txBox="1"/>
          <p:nvPr/>
        </p:nvSpPr>
        <p:spPr>
          <a:xfrm>
            <a:off x="4768463" y="1844685"/>
            <a:ext cx="960755" cy="369332"/>
          </a:xfrm>
          <a:prstGeom prst="rect">
            <a:avLst/>
          </a:prstGeom>
          <a:noFill/>
        </p:spPr>
        <p:txBody>
          <a:bodyPr wrap="square" rtlCol="0">
            <a:spAutoFit/>
          </a:bodyPr>
          <a:lstStyle/>
          <a:p>
            <a:r>
              <a:rPr lang="en-US" dirty="0">
                <a:solidFill>
                  <a:prstClr val="black"/>
                </a:solidFill>
                <a:latin typeface="Calibri" panose="020F0502020204030204"/>
              </a:rPr>
              <a:t>Taxiway</a:t>
            </a:r>
          </a:p>
        </p:txBody>
      </p:sp>
      <p:sp>
        <p:nvSpPr>
          <p:cNvPr id="12" name="TextBox 11">
            <a:extLst>
              <a:ext uri="{FF2B5EF4-FFF2-40B4-BE49-F238E27FC236}">
                <a16:creationId xmlns:a16="http://schemas.microsoft.com/office/drawing/2014/main" id="{C9DF67FC-D574-4397-AFDF-9E7916854C9E}"/>
              </a:ext>
            </a:extLst>
          </p:cNvPr>
          <p:cNvSpPr txBox="1"/>
          <p:nvPr/>
        </p:nvSpPr>
        <p:spPr>
          <a:xfrm>
            <a:off x="4679069" y="2269298"/>
            <a:ext cx="11395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K</a:t>
            </a:r>
            <a:endParaRPr lang="en-US" sz="6000" b="1" dirty="0">
              <a:solidFill>
                <a:srgbClr val="FFC000"/>
              </a:solidFill>
              <a:latin typeface="Arial" pitchFamily="34" charset="0"/>
              <a:cs typeface="Arial" pitchFamily="34" charset="0"/>
            </a:endParaRPr>
          </a:p>
        </p:txBody>
      </p:sp>
      <p:sp>
        <p:nvSpPr>
          <p:cNvPr id="13" name="Rectangle 12">
            <a:extLst>
              <a:ext uri="{FF2B5EF4-FFF2-40B4-BE49-F238E27FC236}">
                <a16:creationId xmlns:a16="http://schemas.microsoft.com/office/drawing/2014/main" id="{9A91C99D-4BC8-4BF7-BD5F-09D5FEC917F3}"/>
              </a:ext>
            </a:extLst>
          </p:cNvPr>
          <p:cNvSpPr/>
          <p:nvPr/>
        </p:nvSpPr>
        <p:spPr>
          <a:xfrm rot="5400000">
            <a:off x="5945779" y="494712"/>
            <a:ext cx="76199" cy="480060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760013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P spid="13" grpId="0" animBg="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K</a:t>
            </a:r>
          </a:p>
        </p:txBody>
      </p:sp>
      <p:pic>
        <p:nvPicPr>
          <p:cNvPr id="7" name="Picture 6">
            <a:extLst>
              <a:ext uri="{FF2B5EF4-FFF2-40B4-BE49-F238E27FC236}">
                <a16:creationId xmlns:a16="http://schemas.microsoft.com/office/drawing/2014/main" id="{77DE8BEA-5EAE-4640-8C25-23CAEDB8F4A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39520" y="2679915"/>
            <a:ext cx="8912959" cy="1498169"/>
          </a:xfrm>
          <a:prstGeom prst="rect">
            <a:avLst/>
          </a:prstGeom>
          <a:ln>
            <a:noFill/>
          </a:ln>
        </p:spPr>
      </p:pic>
      <p:cxnSp>
        <p:nvCxnSpPr>
          <p:cNvPr id="8" name="Straight Connector 7">
            <a:extLst>
              <a:ext uri="{FF2B5EF4-FFF2-40B4-BE49-F238E27FC236}">
                <a16:creationId xmlns:a16="http://schemas.microsoft.com/office/drawing/2014/main" id="{9AD39932-AB7F-4B5C-96A0-D7BFA553427B}"/>
              </a:ext>
            </a:extLst>
          </p:cNvPr>
          <p:cNvCxnSpPr/>
          <p:nvPr/>
        </p:nvCxnSpPr>
        <p:spPr>
          <a:xfrm>
            <a:off x="2775026" y="3663722"/>
            <a:ext cx="7289381" cy="2013"/>
          </a:xfrm>
          <a:prstGeom prst="line">
            <a:avLst/>
          </a:prstGeom>
          <a:ln w="57150">
            <a:solidFill>
              <a:srgbClr val="FFC000">
                <a:alpha val="93000"/>
              </a:srgbClr>
            </a:solidFill>
          </a:ln>
        </p:spPr>
        <p:style>
          <a:lnRef idx="3">
            <a:schemeClr val="accent4"/>
          </a:lnRef>
          <a:fillRef idx="0">
            <a:schemeClr val="accent4"/>
          </a:fillRef>
          <a:effectRef idx="2">
            <a:schemeClr val="accent4"/>
          </a:effectRef>
          <a:fontRef idx="minor">
            <a:schemeClr val="tx1"/>
          </a:fontRef>
        </p:style>
      </p:cxnSp>
      <p:cxnSp>
        <p:nvCxnSpPr>
          <p:cNvPr id="9" name="Straight Connector 8">
            <a:extLst>
              <a:ext uri="{FF2B5EF4-FFF2-40B4-BE49-F238E27FC236}">
                <a16:creationId xmlns:a16="http://schemas.microsoft.com/office/drawing/2014/main" id="{0C968D12-B272-458B-99EB-C8962D7F0D77}"/>
              </a:ext>
            </a:extLst>
          </p:cNvPr>
          <p:cNvCxnSpPr/>
          <p:nvPr/>
        </p:nvCxnSpPr>
        <p:spPr>
          <a:xfrm flipV="1">
            <a:off x="2558633" y="3663722"/>
            <a:ext cx="216393" cy="113017"/>
          </a:xfrm>
          <a:prstGeom prst="line">
            <a:avLst/>
          </a:prstGeom>
          <a:ln w="57150">
            <a:solidFill>
              <a:srgbClr val="FFC000">
                <a:alpha val="93000"/>
              </a:srgbClr>
            </a:solidFill>
          </a:ln>
        </p:spPr>
        <p:style>
          <a:lnRef idx="3">
            <a:schemeClr val="accent4"/>
          </a:lnRef>
          <a:fillRef idx="0">
            <a:schemeClr val="accent4"/>
          </a:fillRef>
          <a:effectRef idx="2">
            <a:schemeClr val="accent4"/>
          </a:effectRef>
          <a:fontRef idx="minor">
            <a:schemeClr val="tx1"/>
          </a:fontRef>
        </p:style>
      </p:cxnSp>
      <p:cxnSp>
        <p:nvCxnSpPr>
          <p:cNvPr id="10" name="Straight Connector 9">
            <a:extLst>
              <a:ext uri="{FF2B5EF4-FFF2-40B4-BE49-F238E27FC236}">
                <a16:creationId xmlns:a16="http://schemas.microsoft.com/office/drawing/2014/main" id="{1B961E33-1574-4A1B-BA31-D3C5523C2042}"/>
              </a:ext>
            </a:extLst>
          </p:cNvPr>
          <p:cNvCxnSpPr/>
          <p:nvPr/>
        </p:nvCxnSpPr>
        <p:spPr>
          <a:xfrm rot="-1500000" flipH="1">
            <a:off x="3312529" y="3518757"/>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11" name="TextBox 10">
            <a:extLst>
              <a:ext uri="{FF2B5EF4-FFF2-40B4-BE49-F238E27FC236}">
                <a16:creationId xmlns:a16="http://schemas.microsoft.com/office/drawing/2014/main" id="{C8249AE8-802F-47F7-AB21-E62657FC5D40}"/>
              </a:ext>
            </a:extLst>
          </p:cNvPr>
          <p:cNvSpPr txBox="1"/>
          <p:nvPr/>
        </p:nvSpPr>
        <p:spPr>
          <a:xfrm>
            <a:off x="3115936" y="3784325"/>
            <a:ext cx="454379"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K-1</a:t>
            </a:r>
          </a:p>
        </p:txBody>
      </p:sp>
      <p:cxnSp>
        <p:nvCxnSpPr>
          <p:cNvPr id="12" name="Straight Connector 11">
            <a:extLst>
              <a:ext uri="{FF2B5EF4-FFF2-40B4-BE49-F238E27FC236}">
                <a16:creationId xmlns:a16="http://schemas.microsoft.com/office/drawing/2014/main" id="{D080F115-5344-491F-956F-2F8036A2FD2F}"/>
              </a:ext>
            </a:extLst>
          </p:cNvPr>
          <p:cNvCxnSpPr/>
          <p:nvPr/>
        </p:nvCxnSpPr>
        <p:spPr>
          <a:xfrm rot="-1500000" flipH="1">
            <a:off x="4645312" y="3518756"/>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13" name="TextBox 12">
            <a:extLst>
              <a:ext uri="{FF2B5EF4-FFF2-40B4-BE49-F238E27FC236}">
                <a16:creationId xmlns:a16="http://schemas.microsoft.com/office/drawing/2014/main" id="{07196069-2869-41EE-9CFB-FA98183E17A6}"/>
              </a:ext>
            </a:extLst>
          </p:cNvPr>
          <p:cNvSpPr txBox="1"/>
          <p:nvPr/>
        </p:nvSpPr>
        <p:spPr>
          <a:xfrm>
            <a:off x="4440965" y="3784325"/>
            <a:ext cx="469887"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K-2</a:t>
            </a:r>
          </a:p>
        </p:txBody>
      </p:sp>
      <p:cxnSp>
        <p:nvCxnSpPr>
          <p:cNvPr id="14" name="Straight Connector 13">
            <a:extLst>
              <a:ext uri="{FF2B5EF4-FFF2-40B4-BE49-F238E27FC236}">
                <a16:creationId xmlns:a16="http://schemas.microsoft.com/office/drawing/2014/main" id="{57E1E858-909A-44FC-B4D5-87873DE4EC74}"/>
              </a:ext>
            </a:extLst>
          </p:cNvPr>
          <p:cNvCxnSpPr/>
          <p:nvPr/>
        </p:nvCxnSpPr>
        <p:spPr>
          <a:xfrm rot="-1500000" flipH="1">
            <a:off x="5073138" y="3516431"/>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15" name="TextBox 14">
            <a:extLst>
              <a:ext uri="{FF2B5EF4-FFF2-40B4-BE49-F238E27FC236}">
                <a16:creationId xmlns:a16="http://schemas.microsoft.com/office/drawing/2014/main" id="{77CC6799-526A-4CCB-A86A-3CFEE82CC5F4}"/>
              </a:ext>
            </a:extLst>
          </p:cNvPr>
          <p:cNvSpPr txBox="1"/>
          <p:nvPr/>
        </p:nvSpPr>
        <p:spPr>
          <a:xfrm>
            <a:off x="5008276" y="3776739"/>
            <a:ext cx="37652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K-3</a:t>
            </a:r>
          </a:p>
        </p:txBody>
      </p:sp>
      <p:cxnSp>
        <p:nvCxnSpPr>
          <p:cNvPr id="16" name="Straight Connector 15">
            <a:extLst>
              <a:ext uri="{FF2B5EF4-FFF2-40B4-BE49-F238E27FC236}">
                <a16:creationId xmlns:a16="http://schemas.microsoft.com/office/drawing/2014/main" id="{27F1A2D2-3B79-4225-A98C-690125498141}"/>
              </a:ext>
            </a:extLst>
          </p:cNvPr>
          <p:cNvCxnSpPr/>
          <p:nvPr/>
        </p:nvCxnSpPr>
        <p:spPr>
          <a:xfrm rot="-1500000" flipH="1">
            <a:off x="5500963" y="3516431"/>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17" name="TextBox 16">
            <a:extLst>
              <a:ext uri="{FF2B5EF4-FFF2-40B4-BE49-F238E27FC236}">
                <a16:creationId xmlns:a16="http://schemas.microsoft.com/office/drawing/2014/main" id="{4260B8F2-DBEF-4187-BFC8-A0A166912E18}"/>
              </a:ext>
            </a:extLst>
          </p:cNvPr>
          <p:cNvSpPr txBox="1"/>
          <p:nvPr/>
        </p:nvSpPr>
        <p:spPr>
          <a:xfrm rot="21600000">
            <a:off x="5474558" y="3776738"/>
            <a:ext cx="422787"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K-4</a:t>
            </a:r>
          </a:p>
        </p:txBody>
      </p:sp>
      <p:sp>
        <p:nvSpPr>
          <p:cNvPr id="18" name="TextBox 17">
            <a:extLst>
              <a:ext uri="{FF2B5EF4-FFF2-40B4-BE49-F238E27FC236}">
                <a16:creationId xmlns:a16="http://schemas.microsoft.com/office/drawing/2014/main" id="{47D76A74-479D-479C-A422-209F289CF693}"/>
              </a:ext>
            </a:extLst>
          </p:cNvPr>
          <p:cNvSpPr txBox="1"/>
          <p:nvPr/>
        </p:nvSpPr>
        <p:spPr>
          <a:xfrm>
            <a:off x="6294657" y="3530591"/>
            <a:ext cx="391354"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K</a:t>
            </a:r>
            <a:endParaRPr lang="en-US" sz="32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173177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25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250"/>
                            </p:stCondLst>
                            <p:childTnLst>
                              <p:par>
                                <p:cTn id="13" presetID="1" presetClass="entr" presetSubtype="0" fill="hold" grpId="0" nodeType="afterEffect">
                                  <p:stCondLst>
                                    <p:cond delay="25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5" grpId="0" animBg="1"/>
      <p:bldP spid="17" grpId="0" animBg="1"/>
      <p:bldP spid="18" grpId="0" animBg="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and Taxilane Q</a:t>
            </a:r>
          </a:p>
        </p:txBody>
      </p:sp>
      <p:pic>
        <p:nvPicPr>
          <p:cNvPr id="4" name="Picture 3" descr="Diagram, engineering drawing&#10;&#10;Description automatically generated">
            <a:extLst>
              <a:ext uri="{FF2B5EF4-FFF2-40B4-BE49-F238E27FC236}">
                <a16:creationId xmlns:a16="http://schemas.microsoft.com/office/drawing/2014/main" id="{8019359C-EF8C-4C1E-A181-3EFB4F74AD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52145"/>
            <a:ext cx="7306695" cy="5505855"/>
          </a:xfrm>
          <a:prstGeom prst="rect">
            <a:avLst/>
          </a:prstGeom>
        </p:spPr>
      </p:pic>
      <p:sp>
        <p:nvSpPr>
          <p:cNvPr id="14" name="TextBox 13">
            <a:extLst>
              <a:ext uri="{FF2B5EF4-FFF2-40B4-BE49-F238E27FC236}">
                <a16:creationId xmlns:a16="http://schemas.microsoft.com/office/drawing/2014/main" id="{FE95C161-529D-48F7-955C-D64648A2FE15}"/>
              </a:ext>
            </a:extLst>
          </p:cNvPr>
          <p:cNvSpPr txBox="1"/>
          <p:nvPr/>
        </p:nvSpPr>
        <p:spPr>
          <a:xfrm>
            <a:off x="1382410" y="2067680"/>
            <a:ext cx="975574" cy="369332"/>
          </a:xfrm>
          <a:prstGeom prst="rect">
            <a:avLst/>
          </a:prstGeom>
          <a:noFill/>
        </p:spPr>
        <p:txBody>
          <a:bodyPr wrap="square" rtlCol="0">
            <a:spAutoFit/>
          </a:bodyPr>
          <a:lstStyle/>
          <a:p>
            <a:r>
              <a:rPr lang="en-US" dirty="0">
                <a:solidFill>
                  <a:prstClr val="black"/>
                </a:solidFill>
                <a:latin typeface="Calibri" panose="020F0502020204030204"/>
              </a:rPr>
              <a:t>Taxiway</a:t>
            </a:r>
          </a:p>
        </p:txBody>
      </p:sp>
      <p:sp>
        <p:nvSpPr>
          <p:cNvPr id="15" name="TextBox 14">
            <a:extLst>
              <a:ext uri="{FF2B5EF4-FFF2-40B4-BE49-F238E27FC236}">
                <a16:creationId xmlns:a16="http://schemas.microsoft.com/office/drawing/2014/main" id="{2F88B5BF-E20C-4775-8349-39DC087534C9}"/>
              </a:ext>
            </a:extLst>
          </p:cNvPr>
          <p:cNvSpPr txBox="1"/>
          <p:nvPr/>
        </p:nvSpPr>
        <p:spPr>
          <a:xfrm>
            <a:off x="1253176" y="2491807"/>
            <a:ext cx="11395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Q</a:t>
            </a:r>
            <a:endParaRPr lang="en-US" sz="6000" b="1" dirty="0">
              <a:solidFill>
                <a:srgbClr val="FFC000"/>
              </a:solidFill>
              <a:latin typeface="Arial" pitchFamily="34" charset="0"/>
              <a:cs typeface="Arial" pitchFamily="34" charset="0"/>
            </a:endParaRPr>
          </a:p>
        </p:txBody>
      </p:sp>
      <p:sp>
        <p:nvSpPr>
          <p:cNvPr id="16" name="Rectangle 15">
            <a:extLst>
              <a:ext uri="{FF2B5EF4-FFF2-40B4-BE49-F238E27FC236}">
                <a16:creationId xmlns:a16="http://schemas.microsoft.com/office/drawing/2014/main" id="{033E498A-FB9D-4C5B-8892-C37F6E459573}"/>
              </a:ext>
            </a:extLst>
          </p:cNvPr>
          <p:cNvSpPr/>
          <p:nvPr/>
        </p:nvSpPr>
        <p:spPr>
          <a:xfrm rot="5400000">
            <a:off x="2351057" y="1874913"/>
            <a:ext cx="1517143" cy="1233789"/>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7" name="Rectangle 16">
            <a:extLst>
              <a:ext uri="{FF2B5EF4-FFF2-40B4-BE49-F238E27FC236}">
                <a16:creationId xmlns:a16="http://schemas.microsoft.com/office/drawing/2014/main" id="{1243C362-BA2B-4C89-B62F-AD10419B4B68}"/>
              </a:ext>
            </a:extLst>
          </p:cNvPr>
          <p:cNvSpPr/>
          <p:nvPr/>
        </p:nvSpPr>
        <p:spPr>
          <a:xfrm>
            <a:off x="3776454" y="3150136"/>
            <a:ext cx="2023967" cy="100241"/>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TextBox 17">
            <a:extLst>
              <a:ext uri="{FF2B5EF4-FFF2-40B4-BE49-F238E27FC236}">
                <a16:creationId xmlns:a16="http://schemas.microsoft.com/office/drawing/2014/main" id="{C0AA65B5-9C24-4B89-824E-93FD5D66F428}"/>
              </a:ext>
            </a:extLst>
          </p:cNvPr>
          <p:cNvSpPr txBox="1"/>
          <p:nvPr/>
        </p:nvSpPr>
        <p:spPr>
          <a:xfrm>
            <a:off x="4388853" y="2216059"/>
            <a:ext cx="959793" cy="369332"/>
          </a:xfrm>
          <a:prstGeom prst="rect">
            <a:avLst/>
          </a:prstGeom>
          <a:noFill/>
        </p:spPr>
        <p:txBody>
          <a:bodyPr wrap="square" rtlCol="0">
            <a:spAutoFit/>
          </a:bodyPr>
          <a:lstStyle/>
          <a:p>
            <a:r>
              <a:rPr lang="en-US" dirty="0">
                <a:solidFill>
                  <a:prstClr val="black"/>
                </a:solidFill>
                <a:latin typeface="Calibri" panose="020F0502020204030204"/>
              </a:rPr>
              <a:t>Taxilane</a:t>
            </a:r>
          </a:p>
        </p:txBody>
      </p:sp>
      <p:sp>
        <p:nvSpPr>
          <p:cNvPr id="19" name="TextBox 18">
            <a:extLst>
              <a:ext uri="{FF2B5EF4-FFF2-40B4-BE49-F238E27FC236}">
                <a16:creationId xmlns:a16="http://schemas.microsoft.com/office/drawing/2014/main" id="{18D60B72-79BB-4229-9371-7FAEE1F1FFC5}"/>
              </a:ext>
            </a:extLst>
          </p:cNvPr>
          <p:cNvSpPr txBox="1"/>
          <p:nvPr/>
        </p:nvSpPr>
        <p:spPr>
          <a:xfrm>
            <a:off x="4298978" y="2587802"/>
            <a:ext cx="11395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Q</a:t>
            </a:r>
            <a:endParaRPr lang="en-US" sz="60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2711653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animBg="1"/>
      <p:bldP spid="16" grpId="0" animBg="1"/>
      <p:bldP spid="17" grpId="0" animBg="1"/>
      <p:bldP spid="18" grpId="0"/>
      <p:bldP spid="19" grpId="0" animBg="1"/>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Taxilane Q</a:t>
            </a:r>
          </a:p>
        </p:txBody>
      </p:sp>
      <p:pic>
        <p:nvPicPr>
          <p:cNvPr id="7" name="Content Placeholder 11">
            <a:extLst>
              <a:ext uri="{FF2B5EF4-FFF2-40B4-BE49-F238E27FC236}">
                <a16:creationId xmlns:a16="http://schemas.microsoft.com/office/drawing/2014/main" id="{19BB99E8-7862-494B-A5BF-46C8C14DA077}"/>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819405" y="1219205"/>
            <a:ext cx="6371617" cy="3757941"/>
          </a:xfrm>
          <a:prstGeom prst="rect">
            <a:avLst/>
          </a:prstGeom>
          <a:ln>
            <a:noFill/>
          </a:ln>
        </p:spPr>
      </p:pic>
      <p:cxnSp>
        <p:nvCxnSpPr>
          <p:cNvPr id="10" name="Straight Connector 9">
            <a:extLst>
              <a:ext uri="{FF2B5EF4-FFF2-40B4-BE49-F238E27FC236}">
                <a16:creationId xmlns:a16="http://schemas.microsoft.com/office/drawing/2014/main" id="{AD2EEF55-796A-44F5-8483-D5B3F2923C13}"/>
              </a:ext>
            </a:extLst>
          </p:cNvPr>
          <p:cNvCxnSpPr/>
          <p:nvPr/>
        </p:nvCxnSpPr>
        <p:spPr>
          <a:xfrm rot="60000" flipV="1">
            <a:off x="5045791" y="4413854"/>
            <a:ext cx="3528843" cy="47376"/>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17B8FF34-D967-4CEA-93B2-59B7C22EAA1A}"/>
              </a:ext>
            </a:extLst>
          </p:cNvPr>
          <p:cNvSpPr txBox="1"/>
          <p:nvPr/>
        </p:nvSpPr>
        <p:spPr>
          <a:xfrm>
            <a:off x="6792405" y="4606009"/>
            <a:ext cx="405850"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Q</a:t>
            </a:r>
            <a:endParaRPr lang="en-US" sz="24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2965730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750"/>
                                        <p:tgtEl>
                                          <p:spTgt spid="10"/>
                                        </p:tgtEl>
                                      </p:cBhvr>
                                    </p:animEffect>
                                  </p:childTnLst>
                                </p:cTn>
                              </p:par>
                              <p:par>
                                <p:cTn id="8" presetID="1"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Taxiways and Taxilanes J and U</a:t>
            </a:r>
          </a:p>
        </p:txBody>
      </p:sp>
      <p:pic>
        <p:nvPicPr>
          <p:cNvPr id="4" name="Picture 3" descr="Diagram, engineering drawing&#10;&#10;Description automatically generated">
            <a:extLst>
              <a:ext uri="{FF2B5EF4-FFF2-40B4-BE49-F238E27FC236}">
                <a16:creationId xmlns:a16="http://schemas.microsoft.com/office/drawing/2014/main" id="{FFB4CBC7-FBA9-40BF-B826-CEC9FAAF68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30464" y="1352145"/>
            <a:ext cx="7306695" cy="5505855"/>
          </a:xfrm>
          <a:prstGeom prst="rect">
            <a:avLst/>
          </a:prstGeom>
        </p:spPr>
      </p:pic>
      <p:sp>
        <p:nvSpPr>
          <p:cNvPr id="20" name="TextBox 19">
            <a:extLst>
              <a:ext uri="{FF2B5EF4-FFF2-40B4-BE49-F238E27FC236}">
                <a16:creationId xmlns:a16="http://schemas.microsoft.com/office/drawing/2014/main" id="{B9094204-40A3-44A3-962E-5830DEEE26B0}"/>
              </a:ext>
            </a:extLst>
          </p:cNvPr>
          <p:cNvSpPr txBox="1"/>
          <p:nvPr/>
        </p:nvSpPr>
        <p:spPr>
          <a:xfrm>
            <a:off x="6376113" y="2827578"/>
            <a:ext cx="926813" cy="369332"/>
          </a:xfrm>
          <a:prstGeom prst="rect">
            <a:avLst/>
          </a:prstGeom>
          <a:noFill/>
        </p:spPr>
        <p:txBody>
          <a:bodyPr wrap="square" rtlCol="0">
            <a:spAutoFit/>
          </a:bodyPr>
          <a:lstStyle/>
          <a:p>
            <a:r>
              <a:rPr lang="en-US" dirty="0">
                <a:solidFill>
                  <a:prstClr val="black"/>
                </a:solidFill>
                <a:latin typeface="Calibri" panose="020F0502020204030204"/>
              </a:rPr>
              <a:t>Taxiway</a:t>
            </a:r>
          </a:p>
        </p:txBody>
      </p:sp>
      <p:sp>
        <p:nvSpPr>
          <p:cNvPr id="21" name="TextBox 20">
            <a:extLst>
              <a:ext uri="{FF2B5EF4-FFF2-40B4-BE49-F238E27FC236}">
                <a16:creationId xmlns:a16="http://schemas.microsoft.com/office/drawing/2014/main" id="{2E713673-D5A7-4540-A9C4-550AC6B62A1E}"/>
              </a:ext>
            </a:extLst>
          </p:cNvPr>
          <p:cNvSpPr txBox="1"/>
          <p:nvPr/>
        </p:nvSpPr>
        <p:spPr>
          <a:xfrm>
            <a:off x="6652272" y="3206904"/>
            <a:ext cx="494876"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U</a:t>
            </a:r>
          </a:p>
        </p:txBody>
      </p:sp>
      <p:sp>
        <p:nvSpPr>
          <p:cNvPr id="22" name="Rectangle 21">
            <a:extLst>
              <a:ext uri="{FF2B5EF4-FFF2-40B4-BE49-F238E27FC236}">
                <a16:creationId xmlns:a16="http://schemas.microsoft.com/office/drawing/2014/main" id="{B83C18F0-2A23-494B-8942-D5FBBC520F5C}"/>
              </a:ext>
            </a:extLst>
          </p:cNvPr>
          <p:cNvSpPr/>
          <p:nvPr/>
        </p:nvSpPr>
        <p:spPr>
          <a:xfrm rot="14414037">
            <a:off x="5533129" y="3179540"/>
            <a:ext cx="871306" cy="131499"/>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22">
            <a:extLst>
              <a:ext uri="{FF2B5EF4-FFF2-40B4-BE49-F238E27FC236}">
                <a16:creationId xmlns:a16="http://schemas.microsoft.com/office/drawing/2014/main" id="{FD2CB016-E2DF-40D0-89F3-1C9B52CB9E7E}"/>
              </a:ext>
            </a:extLst>
          </p:cNvPr>
          <p:cNvSpPr/>
          <p:nvPr/>
        </p:nvSpPr>
        <p:spPr>
          <a:xfrm rot="10800000">
            <a:off x="5170013" y="3554955"/>
            <a:ext cx="869893" cy="11361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4" name="TextBox 23">
            <a:extLst>
              <a:ext uri="{FF2B5EF4-FFF2-40B4-BE49-F238E27FC236}">
                <a16:creationId xmlns:a16="http://schemas.microsoft.com/office/drawing/2014/main" id="{744CE455-AFBB-47D0-8108-59241291AEE0}"/>
              </a:ext>
            </a:extLst>
          </p:cNvPr>
          <p:cNvSpPr txBox="1"/>
          <p:nvPr/>
        </p:nvSpPr>
        <p:spPr>
          <a:xfrm>
            <a:off x="3934237" y="2666541"/>
            <a:ext cx="954839" cy="369332"/>
          </a:xfrm>
          <a:prstGeom prst="rect">
            <a:avLst/>
          </a:prstGeom>
          <a:noFill/>
        </p:spPr>
        <p:txBody>
          <a:bodyPr wrap="square" rtlCol="0">
            <a:spAutoFit/>
          </a:bodyPr>
          <a:lstStyle/>
          <a:p>
            <a:r>
              <a:rPr lang="en-US" dirty="0">
                <a:solidFill>
                  <a:prstClr val="black"/>
                </a:solidFill>
                <a:latin typeface="Calibri" panose="020F0502020204030204"/>
              </a:rPr>
              <a:t>Taxilane</a:t>
            </a:r>
          </a:p>
        </p:txBody>
      </p:sp>
      <p:sp>
        <p:nvSpPr>
          <p:cNvPr id="25" name="TextBox 24">
            <a:extLst>
              <a:ext uri="{FF2B5EF4-FFF2-40B4-BE49-F238E27FC236}">
                <a16:creationId xmlns:a16="http://schemas.microsoft.com/office/drawing/2014/main" id="{15EB9915-D732-434C-82BE-E646B42A91D7}"/>
              </a:ext>
            </a:extLst>
          </p:cNvPr>
          <p:cNvSpPr txBox="1"/>
          <p:nvPr/>
        </p:nvSpPr>
        <p:spPr>
          <a:xfrm>
            <a:off x="4158493" y="2966078"/>
            <a:ext cx="494876"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U</a:t>
            </a:r>
          </a:p>
        </p:txBody>
      </p:sp>
      <p:sp>
        <p:nvSpPr>
          <p:cNvPr id="26" name="Rectangle 25">
            <a:extLst>
              <a:ext uri="{FF2B5EF4-FFF2-40B4-BE49-F238E27FC236}">
                <a16:creationId xmlns:a16="http://schemas.microsoft.com/office/drawing/2014/main" id="{0F56E3E2-339D-40C6-BC71-A7C5EBA4D260}"/>
              </a:ext>
            </a:extLst>
          </p:cNvPr>
          <p:cNvSpPr/>
          <p:nvPr/>
        </p:nvSpPr>
        <p:spPr>
          <a:xfrm rot="10800000">
            <a:off x="4158492" y="3542961"/>
            <a:ext cx="645209" cy="125608"/>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TextBox 26">
            <a:extLst>
              <a:ext uri="{FF2B5EF4-FFF2-40B4-BE49-F238E27FC236}">
                <a16:creationId xmlns:a16="http://schemas.microsoft.com/office/drawing/2014/main" id="{18DBEED1-38EC-4849-880A-0E66090CEEEE}"/>
              </a:ext>
            </a:extLst>
          </p:cNvPr>
          <p:cNvSpPr txBox="1"/>
          <p:nvPr/>
        </p:nvSpPr>
        <p:spPr>
          <a:xfrm>
            <a:off x="4912551" y="4376587"/>
            <a:ext cx="625514"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J</a:t>
            </a:r>
          </a:p>
        </p:txBody>
      </p:sp>
      <p:sp>
        <p:nvSpPr>
          <p:cNvPr id="28" name="TextBox 27">
            <a:extLst>
              <a:ext uri="{FF2B5EF4-FFF2-40B4-BE49-F238E27FC236}">
                <a16:creationId xmlns:a16="http://schemas.microsoft.com/office/drawing/2014/main" id="{2A7956A9-D4C8-4C7C-85B4-8ADA983586DA}"/>
              </a:ext>
            </a:extLst>
          </p:cNvPr>
          <p:cNvSpPr txBox="1"/>
          <p:nvPr/>
        </p:nvSpPr>
        <p:spPr>
          <a:xfrm>
            <a:off x="4759131" y="4036184"/>
            <a:ext cx="936292" cy="369332"/>
          </a:xfrm>
          <a:prstGeom prst="rect">
            <a:avLst/>
          </a:prstGeom>
          <a:noFill/>
        </p:spPr>
        <p:txBody>
          <a:bodyPr wrap="square" rtlCol="0">
            <a:spAutoFit/>
          </a:bodyPr>
          <a:lstStyle/>
          <a:p>
            <a:r>
              <a:rPr lang="en-US" dirty="0">
                <a:solidFill>
                  <a:prstClr val="black"/>
                </a:solidFill>
                <a:latin typeface="Calibri" panose="020F0502020204030204"/>
              </a:rPr>
              <a:t>Taxilane</a:t>
            </a:r>
          </a:p>
        </p:txBody>
      </p:sp>
      <p:sp>
        <p:nvSpPr>
          <p:cNvPr id="29" name="Rectangle 18">
            <a:extLst>
              <a:ext uri="{FF2B5EF4-FFF2-40B4-BE49-F238E27FC236}">
                <a16:creationId xmlns:a16="http://schemas.microsoft.com/office/drawing/2014/main" id="{FE4CF1C4-B005-401E-8428-88FF31C66E8A}"/>
              </a:ext>
            </a:extLst>
          </p:cNvPr>
          <p:cNvSpPr>
            <a:spLocks noChangeAspect="1"/>
          </p:cNvSpPr>
          <p:nvPr/>
        </p:nvSpPr>
        <p:spPr>
          <a:xfrm rot="5122085">
            <a:off x="3141618" y="3504244"/>
            <a:ext cx="2286317" cy="1060047"/>
          </a:xfrm>
          <a:custGeom>
            <a:avLst/>
            <a:gdLst>
              <a:gd name="connsiteX0" fmla="*/ 0 w 350360"/>
              <a:gd name="connsiteY0" fmla="*/ 0 h 121037"/>
              <a:gd name="connsiteX1" fmla="*/ 350360 w 350360"/>
              <a:gd name="connsiteY1" fmla="*/ 0 h 121037"/>
              <a:gd name="connsiteX2" fmla="*/ 350360 w 350360"/>
              <a:gd name="connsiteY2" fmla="*/ 121037 h 121037"/>
              <a:gd name="connsiteX3" fmla="*/ 0 w 350360"/>
              <a:gd name="connsiteY3" fmla="*/ 121037 h 121037"/>
              <a:gd name="connsiteX4" fmla="*/ 0 w 350360"/>
              <a:gd name="connsiteY4" fmla="*/ 0 h 121037"/>
              <a:gd name="connsiteX0" fmla="*/ 0 w 350360"/>
              <a:gd name="connsiteY0" fmla="*/ 0 h 121037"/>
              <a:gd name="connsiteX1" fmla="*/ 350360 w 350360"/>
              <a:gd name="connsiteY1" fmla="*/ 0 h 121037"/>
              <a:gd name="connsiteX2" fmla="*/ 313635 w 350360"/>
              <a:gd name="connsiteY2" fmla="*/ 28903 h 121037"/>
              <a:gd name="connsiteX3" fmla="*/ 350360 w 350360"/>
              <a:gd name="connsiteY3" fmla="*/ 121037 h 121037"/>
              <a:gd name="connsiteX4" fmla="*/ 0 w 350360"/>
              <a:gd name="connsiteY4" fmla="*/ 121037 h 121037"/>
              <a:gd name="connsiteX5" fmla="*/ 0 w 350360"/>
              <a:gd name="connsiteY5" fmla="*/ 0 h 121037"/>
              <a:gd name="connsiteX0" fmla="*/ 0 w 2909694"/>
              <a:gd name="connsiteY0" fmla="*/ 1326931 h 1447968"/>
              <a:gd name="connsiteX1" fmla="*/ 350360 w 2909694"/>
              <a:gd name="connsiteY1" fmla="*/ 1326931 h 1447968"/>
              <a:gd name="connsiteX2" fmla="*/ 2909694 w 2909694"/>
              <a:gd name="connsiteY2" fmla="*/ 0 h 1447968"/>
              <a:gd name="connsiteX3" fmla="*/ 350360 w 2909694"/>
              <a:gd name="connsiteY3" fmla="*/ 1447968 h 1447968"/>
              <a:gd name="connsiteX4" fmla="*/ 0 w 2909694"/>
              <a:gd name="connsiteY4" fmla="*/ 1447968 h 1447968"/>
              <a:gd name="connsiteX5" fmla="*/ 0 w 2909694"/>
              <a:gd name="connsiteY5" fmla="*/ 1326931 h 1447968"/>
              <a:gd name="connsiteX0" fmla="*/ 0 w 2909694"/>
              <a:gd name="connsiteY0" fmla="*/ 1326931 h 1447968"/>
              <a:gd name="connsiteX1" fmla="*/ 350360 w 2909694"/>
              <a:gd name="connsiteY1" fmla="*/ 1326931 h 1447968"/>
              <a:gd name="connsiteX2" fmla="*/ 2909694 w 2909694"/>
              <a:gd name="connsiteY2" fmla="*/ 0 h 1447968"/>
              <a:gd name="connsiteX3" fmla="*/ 350360 w 2909694"/>
              <a:gd name="connsiteY3" fmla="*/ 1447968 h 1447968"/>
              <a:gd name="connsiteX4" fmla="*/ 0 w 2909694"/>
              <a:gd name="connsiteY4" fmla="*/ 1447968 h 1447968"/>
              <a:gd name="connsiteX5" fmla="*/ 0 w 2909694"/>
              <a:gd name="connsiteY5" fmla="*/ 1326931 h 1447968"/>
              <a:gd name="connsiteX0" fmla="*/ 0 w 2909694"/>
              <a:gd name="connsiteY0" fmla="*/ 1326931 h 1447968"/>
              <a:gd name="connsiteX1" fmla="*/ 350360 w 2909694"/>
              <a:gd name="connsiteY1" fmla="*/ 1326931 h 1447968"/>
              <a:gd name="connsiteX2" fmla="*/ 2909694 w 2909694"/>
              <a:gd name="connsiteY2" fmla="*/ 0 h 1447968"/>
              <a:gd name="connsiteX3" fmla="*/ 350360 w 2909694"/>
              <a:gd name="connsiteY3" fmla="*/ 1447968 h 1447968"/>
              <a:gd name="connsiteX4" fmla="*/ 0 w 2909694"/>
              <a:gd name="connsiteY4" fmla="*/ 1447968 h 1447968"/>
              <a:gd name="connsiteX5" fmla="*/ 0 w 2909694"/>
              <a:gd name="connsiteY5" fmla="*/ 1326931 h 1447968"/>
              <a:gd name="connsiteX0" fmla="*/ 0 w 2878163"/>
              <a:gd name="connsiteY0" fmla="*/ 1305910 h 1426947"/>
              <a:gd name="connsiteX1" fmla="*/ 350360 w 2878163"/>
              <a:gd name="connsiteY1" fmla="*/ 1305910 h 1426947"/>
              <a:gd name="connsiteX2" fmla="*/ 2878163 w 2878163"/>
              <a:gd name="connsiteY2" fmla="*/ 0 h 1426947"/>
              <a:gd name="connsiteX3" fmla="*/ 350360 w 2878163"/>
              <a:gd name="connsiteY3" fmla="*/ 1426947 h 1426947"/>
              <a:gd name="connsiteX4" fmla="*/ 0 w 2878163"/>
              <a:gd name="connsiteY4" fmla="*/ 1426947 h 1426947"/>
              <a:gd name="connsiteX5" fmla="*/ 0 w 2878163"/>
              <a:gd name="connsiteY5" fmla="*/ 1305910 h 1426947"/>
              <a:gd name="connsiteX0" fmla="*/ 0 w 3171154"/>
              <a:gd name="connsiteY0" fmla="*/ 1464960 h 1585997"/>
              <a:gd name="connsiteX1" fmla="*/ 350360 w 3171154"/>
              <a:gd name="connsiteY1" fmla="*/ 1464960 h 1585997"/>
              <a:gd name="connsiteX2" fmla="*/ 2878163 w 3171154"/>
              <a:gd name="connsiteY2" fmla="*/ 159050 h 1585997"/>
              <a:gd name="connsiteX3" fmla="*/ 2836118 w 3171154"/>
              <a:gd name="connsiteY3" fmla="*/ 180069 h 1585997"/>
              <a:gd name="connsiteX4" fmla="*/ 350360 w 3171154"/>
              <a:gd name="connsiteY4" fmla="*/ 1585997 h 1585997"/>
              <a:gd name="connsiteX5" fmla="*/ 0 w 3171154"/>
              <a:gd name="connsiteY5" fmla="*/ 1585997 h 1585997"/>
              <a:gd name="connsiteX6" fmla="*/ 0 w 3171154"/>
              <a:gd name="connsiteY6" fmla="*/ 1464960 h 1585997"/>
              <a:gd name="connsiteX0" fmla="*/ 0 w 3143549"/>
              <a:gd name="connsiteY0" fmla="*/ 1568289 h 1689326"/>
              <a:gd name="connsiteX1" fmla="*/ 350360 w 3143549"/>
              <a:gd name="connsiteY1" fmla="*/ 1568289 h 1689326"/>
              <a:gd name="connsiteX2" fmla="*/ 2878163 w 3143549"/>
              <a:gd name="connsiteY2" fmla="*/ 262379 h 1689326"/>
              <a:gd name="connsiteX3" fmla="*/ 2773059 w 3143549"/>
              <a:gd name="connsiteY3" fmla="*/ 115233 h 1689326"/>
              <a:gd name="connsiteX4" fmla="*/ 350360 w 3143549"/>
              <a:gd name="connsiteY4" fmla="*/ 1689326 h 1689326"/>
              <a:gd name="connsiteX5" fmla="*/ 0 w 3143549"/>
              <a:gd name="connsiteY5" fmla="*/ 1689326 h 1689326"/>
              <a:gd name="connsiteX6" fmla="*/ 0 w 3143549"/>
              <a:gd name="connsiteY6" fmla="*/ 1568289 h 1689326"/>
              <a:gd name="connsiteX0" fmla="*/ 0 w 3143549"/>
              <a:gd name="connsiteY0" fmla="*/ 1568289 h 1689326"/>
              <a:gd name="connsiteX1" fmla="*/ 350360 w 3143549"/>
              <a:gd name="connsiteY1" fmla="*/ 1568289 h 1689326"/>
              <a:gd name="connsiteX2" fmla="*/ 2878163 w 3143549"/>
              <a:gd name="connsiteY2" fmla="*/ 262379 h 1689326"/>
              <a:gd name="connsiteX3" fmla="*/ 2773059 w 3143549"/>
              <a:gd name="connsiteY3" fmla="*/ 115233 h 1689326"/>
              <a:gd name="connsiteX4" fmla="*/ 350360 w 3143549"/>
              <a:gd name="connsiteY4" fmla="*/ 1689326 h 1689326"/>
              <a:gd name="connsiteX5" fmla="*/ 0 w 3143549"/>
              <a:gd name="connsiteY5" fmla="*/ 1689326 h 1689326"/>
              <a:gd name="connsiteX6" fmla="*/ 0 w 3143549"/>
              <a:gd name="connsiteY6" fmla="*/ 1568289 h 1689326"/>
              <a:gd name="connsiteX0" fmla="*/ 0 w 2878163"/>
              <a:gd name="connsiteY0" fmla="*/ 1305910 h 1426947"/>
              <a:gd name="connsiteX1" fmla="*/ 350360 w 2878163"/>
              <a:gd name="connsiteY1" fmla="*/ 1305910 h 1426947"/>
              <a:gd name="connsiteX2" fmla="*/ 2878163 w 2878163"/>
              <a:gd name="connsiteY2" fmla="*/ 0 h 1426947"/>
              <a:gd name="connsiteX3" fmla="*/ 350360 w 2878163"/>
              <a:gd name="connsiteY3" fmla="*/ 1426947 h 1426947"/>
              <a:gd name="connsiteX4" fmla="*/ 0 w 2878163"/>
              <a:gd name="connsiteY4" fmla="*/ 1426947 h 1426947"/>
              <a:gd name="connsiteX5" fmla="*/ 0 w 2878163"/>
              <a:gd name="connsiteY5" fmla="*/ 1305910 h 1426947"/>
              <a:gd name="connsiteX0" fmla="*/ 0 w 3182963"/>
              <a:gd name="connsiteY0" fmla="*/ 1453055 h 1574092"/>
              <a:gd name="connsiteX1" fmla="*/ 350360 w 3182963"/>
              <a:gd name="connsiteY1" fmla="*/ 1453055 h 1574092"/>
              <a:gd name="connsiteX2" fmla="*/ 3182963 w 3182963"/>
              <a:gd name="connsiteY2" fmla="*/ 0 h 1574092"/>
              <a:gd name="connsiteX3" fmla="*/ 350360 w 3182963"/>
              <a:gd name="connsiteY3" fmla="*/ 1574092 h 1574092"/>
              <a:gd name="connsiteX4" fmla="*/ 0 w 3182963"/>
              <a:gd name="connsiteY4" fmla="*/ 1574092 h 1574092"/>
              <a:gd name="connsiteX5" fmla="*/ 0 w 3182963"/>
              <a:gd name="connsiteY5" fmla="*/ 1453055 h 1574092"/>
              <a:gd name="connsiteX0" fmla="*/ 0 w 3182963"/>
              <a:gd name="connsiteY0" fmla="*/ 1459893 h 1580930"/>
              <a:gd name="connsiteX1" fmla="*/ 350360 w 3182963"/>
              <a:gd name="connsiteY1" fmla="*/ 1459893 h 1580930"/>
              <a:gd name="connsiteX2" fmla="*/ 3182963 w 3182963"/>
              <a:gd name="connsiteY2" fmla="*/ 6838 h 1580930"/>
              <a:gd name="connsiteX3" fmla="*/ 350360 w 3182963"/>
              <a:gd name="connsiteY3" fmla="*/ 1580930 h 1580930"/>
              <a:gd name="connsiteX4" fmla="*/ 0 w 3182963"/>
              <a:gd name="connsiteY4" fmla="*/ 1580930 h 1580930"/>
              <a:gd name="connsiteX5" fmla="*/ 0 w 3182963"/>
              <a:gd name="connsiteY5" fmla="*/ 1459893 h 1580930"/>
              <a:gd name="connsiteX0" fmla="*/ 0 w 3203986"/>
              <a:gd name="connsiteY0" fmla="*/ 1334573 h 1455610"/>
              <a:gd name="connsiteX1" fmla="*/ 350360 w 3203986"/>
              <a:gd name="connsiteY1" fmla="*/ 1334573 h 1455610"/>
              <a:gd name="connsiteX2" fmla="*/ 3203986 w 3203986"/>
              <a:gd name="connsiteY2" fmla="*/ 7642 h 1455610"/>
              <a:gd name="connsiteX3" fmla="*/ 350360 w 3203986"/>
              <a:gd name="connsiteY3" fmla="*/ 1455610 h 1455610"/>
              <a:gd name="connsiteX4" fmla="*/ 0 w 3203986"/>
              <a:gd name="connsiteY4" fmla="*/ 1455610 h 1455610"/>
              <a:gd name="connsiteX5" fmla="*/ 0 w 3203986"/>
              <a:gd name="connsiteY5" fmla="*/ 1334573 h 1455610"/>
              <a:gd name="connsiteX0" fmla="*/ 0 w 3161944"/>
              <a:gd name="connsiteY0" fmla="*/ 1438995 h 1560032"/>
              <a:gd name="connsiteX1" fmla="*/ 350360 w 3161944"/>
              <a:gd name="connsiteY1" fmla="*/ 1438995 h 1560032"/>
              <a:gd name="connsiteX2" fmla="*/ 3161944 w 3161944"/>
              <a:gd name="connsiteY2" fmla="*/ 6960 h 1560032"/>
              <a:gd name="connsiteX3" fmla="*/ 350360 w 3161944"/>
              <a:gd name="connsiteY3" fmla="*/ 1560032 h 1560032"/>
              <a:gd name="connsiteX4" fmla="*/ 0 w 3161944"/>
              <a:gd name="connsiteY4" fmla="*/ 1560032 h 1560032"/>
              <a:gd name="connsiteX5" fmla="*/ 0 w 3161944"/>
              <a:gd name="connsiteY5" fmla="*/ 1438995 h 1560032"/>
              <a:gd name="connsiteX0" fmla="*/ 0 w 3161944"/>
              <a:gd name="connsiteY0" fmla="*/ 1558102 h 1679139"/>
              <a:gd name="connsiteX1" fmla="*/ 350360 w 3161944"/>
              <a:gd name="connsiteY1" fmla="*/ 1558102 h 1679139"/>
              <a:gd name="connsiteX2" fmla="*/ 3161944 w 3161944"/>
              <a:gd name="connsiteY2" fmla="*/ 126067 h 1679139"/>
              <a:gd name="connsiteX3" fmla="*/ 350360 w 3161944"/>
              <a:gd name="connsiteY3" fmla="*/ 1679139 h 1679139"/>
              <a:gd name="connsiteX4" fmla="*/ 0 w 3161944"/>
              <a:gd name="connsiteY4" fmla="*/ 1679139 h 1679139"/>
              <a:gd name="connsiteX5" fmla="*/ 0 w 3161944"/>
              <a:gd name="connsiteY5" fmla="*/ 1558102 h 1679139"/>
              <a:gd name="connsiteX0" fmla="*/ 0 w 3161944"/>
              <a:gd name="connsiteY0" fmla="*/ 1432035 h 1553072"/>
              <a:gd name="connsiteX1" fmla="*/ 350360 w 3161944"/>
              <a:gd name="connsiteY1" fmla="*/ 1432035 h 1553072"/>
              <a:gd name="connsiteX2" fmla="*/ 3161944 w 3161944"/>
              <a:gd name="connsiteY2" fmla="*/ 0 h 1553072"/>
              <a:gd name="connsiteX3" fmla="*/ 350360 w 3161944"/>
              <a:gd name="connsiteY3" fmla="*/ 1553072 h 1553072"/>
              <a:gd name="connsiteX4" fmla="*/ 0 w 3161944"/>
              <a:gd name="connsiteY4" fmla="*/ 1553072 h 1553072"/>
              <a:gd name="connsiteX5" fmla="*/ 0 w 3161944"/>
              <a:gd name="connsiteY5" fmla="*/ 1432035 h 1553072"/>
              <a:gd name="connsiteX0" fmla="*/ 0 w 3330109"/>
              <a:gd name="connsiteY0" fmla="*/ 1810408 h 1931445"/>
              <a:gd name="connsiteX1" fmla="*/ 350360 w 3330109"/>
              <a:gd name="connsiteY1" fmla="*/ 1810408 h 1931445"/>
              <a:gd name="connsiteX2" fmla="*/ 3330109 w 3330109"/>
              <a:gd name="connsiteY2" fmla="*/ 0 h 1931445"/>
              <a:gd name="connsiteX3" fmla="*/ 350360 w 3330109"/>
              <a:gd name="connsiteY3" fmla="*/ 1931445 h 1931445"/>
              <a:gd name="connsiteX4" fmla="*/ 0 w 3330109"/>
              <a:gd name="connsiteY4" fmla="*/ 1931445 h 1931445"/>
              <a:gd name="connsiteX5" fmla="*/ 0 w 3330109"/>
              <a:gd name="connsiteY5" fmla="*/ 1810408 h 1931445"/>
              <a:gd name="connsiteX0" fmla="*/ 0 w 3330109"/>
              <a:gd name="connsiteY0" fmla="*/ 1819534 h 1940571"/>
              <a:gd name="connsiteX1" fmla="*/ 350360 w 3330109"/>
              <a:gd name="connsiteY1" fmla="*/ 1819534 h 1940571"/>
              <a:gd name="connsiteX2" fmla="*/ 3330109 w 3330109"/>
              <a:gd name="connsiteY2" fmla="*/ 9126 h 1940571"/>
              <a:gd name="connsiteX3" fmla="*/ 350360 w 3330109"/>
              <a:gd name="connsiteY3" fmla="*/ 1940571 h 1940571"/>
              <a:gd name="connsiteX4" fmla="*/ 0 w 3330109"/>
              <a:gd name="connsiteY4" fmla="*/ 1940571 h 1940571"/>
              <a:gd name="connsiteX5" fmla="*/ 0 w 3330109"/>
              <a:gd name="connsiteY5" fmla="*/ 1819534 h 1940571"/>
              <a:gd name="connsiteX0" fmla="*/ 0 w 3330109"/>
              <a:gd name="connsiteY0" fmla="*/ 1966036 h 2087073"/>
              <a:gd name="connsiteX1" fmla="*/ 350360 w 3330109"/>
              <a:gd name="connsiteY1" fmla="*/ 1966036 h 2087073"/>
              <a:gd name="connsiteX2" fmla="*/ 3330109 w 3330109"/>
              <a:gd name="connsiteY2" fmla="*/ 155628 h 2087073"/>
              <a:gd name="connsiteX3" fmla="*/ 350360 w 3330109"/>
              <a:gd name="connsiteY3" fmla="*/ 2087073 h 2087073"/>
              <a:gd name="connsiteX4" fmla="*/ 0 w 3330109"/>
              <a:gd name="connsiteY4" fmla="*/ 2087073 h 2087073"/>
              <a:gd name="connsiteX5" fmla="*/ 0 w 3330109"/>
              <a:gd name="connsiteY5" fmla="*/ 1966036 h 2087073"/>
              <a:gd name="connsiteX0" fmla="*/ 0 w 3617089"/>
              <a:gd name="connsiteY0" fmla="*/ 2135914 h 2256951"/>
              <a:gd name="connsiteX1" fmla="*/ 350360 w 3617089"/>
              <a:gd name="connsiteY1" fmla="*/ 2135914 h 2256951"/>
              <a:gd name="connsiteX2" fmla="*/ 3161938 w 3617089"/>
              <a:gd name="connsiteY2" fmla="*/ 178362 h 2256951"/>
              <a:gd name="connsiteX3" fmla="*/ 3330109 w 3617089"/>
              <a:gd name="connsiteY3" fmla="*/ 325506 h 2256951"/>
              <a:gd name="connsiteX4" fmla="*/ 350360 w 3617089"/>
              <a:gd name="connsiteY4" fmla="*/ 2256951 h 2256951"/>
              <a:gd name="connsiteX5" fmla="*/ 0 w 3617089"/>
              <a:gd name="connsiteY5" fmla="*/ 2256951 h 2256951"/>
              <a:gd name="connsiteX6" fmla="*/ 0 w 3617089"/>
              <a:gd name="connsiteY6" fmla="*/ 2135914 h 2256951"/>
              <a:gd name="connsiteX0" fmla="*/ 0 w 3330109"/>
              <a:gd name="connsiteY0" fmla="*/ 1957552 h 2078589"/>
              <a:gd name="connsiteX1" fmla="*/ 350360 w 3330109"/>
              <a:gd name="connsiteY1" fmla="*/ 1957552 h 2078589"/>
              <a:gd name="connsiteX2" fmla="*/ 3161938 w 3330109"/>
              <a:gd name="connsiteY2" fmla="*/ 0 h 2078589"/>
              <a:gd name="connsiteX3" fmla="*/ 3330109 w 3330109"/>
              <a:gd name="connsiteY3" fmla="*/ 147144 h 2078589"/>
              <a:gd name="connsiteX4" fmla="*/ 350360 w 3330109"/>
              <a:gd name="connsiteY4" fmla="*/ 2078589 h 2078589"/>
              <a:gd name="connsiteX5" fmla="*/ 0 w 3330109"/>
              <a:gd name="connsiteY5" fmla="*/ 2078589 h 2078589"/>
              <a:gd name="connsiteX6" fmla="*/ 0 w 3330109"/>
              <a:gd name="connsiteY6" fmla="*/ 1957552 h 2078589"/>
              <a:gd name="connsiteX0" fmla="*/ 0 w 3161938"/>
              <a:gd name="connsiteY0" fmla="*/ 1957552 h 2078589"/>
              <a:gd name="connsiteX1" fmla="*/ 350360 w 3161938"/>
              <a:gd name="connsiteY1" fmla="*/ 1957552 h 2078589"/>
              <a:gd name="connsiteX2" fmla="*/ 3161938 w 3161938"/>
              <a:gd name="connsiteY2" fmla="*/ 0 h 2078589"/>
              <a:gd name="connsiteX3" fmla="*/ 2121419 w 3161938"/>
              <a:gd name="connsiteY3" fmla="*/ 1103585 h 2078589"/>
              <a:gd name="connsiteX4" fmla="*/ 350360 w 3161938"/>
              <a:gd name="connsiteY4" fmla="*/ 2078589 h 2078589"/>
              <a:gd name="connsiteX5" fmla="*/ 0 w 3161938"/>
              <a:gd name="connsiteY5" fmla="*/ 2078589 h 2078589"/>
              <a:gd name="connsiteX6" fmla="*/ 0 w 3161938"/>
              <a:gd name="connsiteY6" fmla="*/ 1957552 h 2078589"/>
              <a:gd name="connsiteX0" fmla="*/ 0 w 2121419"/>
              <a:gd name="connsiteY0" fmla="*/ 1032642 h 1153679"/>
              <a:gd name="connsiteX1" fmla="*/ 350360 w 2121419"/>
              <a:gd name="connsiteY1" fmla="*/ 1032642 h 1153679"/>
              <a:gd name="connsiteX2" fmla="*/ 2079372 w 2121419"/>
              <a:gd name="connsiteY2" fmla="*/ 0 h 1153679"/>
              <a:gd name="connsiteX3" fmla="*/ 2121419 w 2121419"/>
              <a:gd name="connsiteY3" fmla="*/ 178675 h 1153679"/>
              <a:gd name="connsiteX4" fmla="*/ 350360 w 2121419"/>
              <a:gd name="connsiteY4" fmla="*/ 1153679 h 1153679"/>
              <a:gd name="connsiteX5" fmla="*/ 0 w 2121419"/>
              <a:gd name="connsiteY5" fmla="*/ 1153679 h 1153679"/>
              <a:gd name="connsiteX6" fmla="*/ 0 w 2121419"/>
              <a:gd name="connsiteY6" fmla="*/ 1032642 h 1153679"/>
              <a:gd name="connsiteX0" fmla="*/ 0 w 2121419"/>
              <a:gd name="connsiteY0" fmla="*/ 1032642 h 1153679"/>
              <a:gd name="connsiteX1" fmla="*/ 350360 w 2121419"/>
              <a:gd name="connsiteY1" fmla="*/ 980090 h 1153679"/>
              <a:gd name="connsiteX2" fmla="*/ 2079372 w 2121419"/>
              <a:gd name="connsiteY2" fmla="*/ 0 h 1153679"/>
              <a:gd name="connsiteX3" fmla="*/ 2121419 w 2121419"/>
              <a:gd name="connsiteY3" fmla="*/ 178675 h 1153679"/>
              <a:gd name="connsiteX4" fmla="*/ 350360 w 2121419"/>
              <a:gd name="connsiteY4" fmla="*/ 1153679 h 1153679"/>
              <a:gd name="connsiteX5" fmla="*/ 0 w 2121419"/>
              <a:gd name="connsiteY5" fmla="*/ 1153679 h 1153679"/>
              <a:gd name="connsiteX6" fmla="*/ 0 w 2121419"/>
              <a:gd name="connsiteY6" fmla="*/ 1032642 h 1153679"/>
              <a:gd name="connsiteX0" fmla="*/ 0 w 2121419"/>
              <a:gd name="connsiteY0" fmla="*/ 1032642 h 1153679"/>
              <a:gd name="connsiteX1" fmla="*/ 350360 w 2121419"/>
              <a:gd name="connsiteY1" fmla="*/ 980090 h 1153679"/>
              <a:gd name="connsiteX2" fmla="*/ 2079372 w 2121419"/>
              <a:gd name="connsiteY2" fmla="*/ 0 h 1153679"/>
              <a:gd name="connsiteX3" fmla="*/ 2121419 w 2121419"/>
              <a:gd name="connsiteY3" fmla="*/ 178675 h 1153679"/>
              <a:gd name="connsiteX4" fmla="*/ 360871 w 2121419"/>
              <a:gd name="connsiteY4" fmla="*/ 1111637 h 1153679"/>
              <a:gd name="connsiteX5" fmla="*/ 0 w 2121419"/>
              <a:gd name="connsiteY5" fmla="*/ 1153679 h 1153679"/>
              <a:gd name="connsiteX6" fmla="*/ 0 w 2121419"/>
              <a:gd name="connsiteY6" fmla="*/ 1032642 h 1153679"/>
              <a:gd name="connsiteX0" fmla="*/ 0 w 2121419"/>
              <a:gd name="connsiteY0" fmla="*/ 1032642 h 1153679"/>
              <a:gd name="connsiteX1" fmla="*/ 350360 w 2121419"/>
              <a:gd name="connsiteY1" fmla="*/ 980090 h 1153679"/>
              <a:gd name="connsiteX2" fmla="*/ 2079372 w 2121419"/>
              <a:gd name="connsiteY2" fmla="*/ 0 h 1153679"/>
              <a:gd name="connsiteX3" fmla="*/ 2121419 w 2121419"/>
              <a:gd name="connsiteY3" fmla="*/ 178675 h 1153679"/>
              <a:gd name="connsiteX4" fmla="*/ 360871 w 2121419"/>
              <a:gd name="connsiteY4" fmla="*/ 1111637 h 1153679"/>
              <a:gd name="connsiteX5" fmla="*/ 0 w 2121419"/>
              <a:gd name="connsiteY5" fmla="*/ 1153679 h 1153679"/>
              <a:gd name="connsiteX6" fmla="*/ 0 w 2121419"/>
              <a:gd name="connsiteY6" fmla="*/ 1032642 h 1153679"/>
              <a:gd name="connsiteX0" fmla="*/ 0 w 2132383"/>
              <a:gd name="connsiteY0" fmla="*/ 980090 h 1101127"/>
              <a:gd name="connsiteX1" fmla="*/ 350360 w 2132383"/>
              <a:gd name="connsiteY1" fmla="*/ 927538 h 1101127"/>
              <a:gd name="connsiteX2" fmla="*/ 2132383 w 2132383"/>
              <a:gd name="connsiteY2" fmla="*/ 0 h 1101127"/>
              <a:gd name="connsiteX3" fmla="*/ 2121419 w 2132383"/>
              <a:gd name="connsiteY3" fmla="*/ 126123 h 1101127"/>
              <a:gd name="connsiteX4" fmla="*/ 360871 w 2132383"/>
              <a:gd name="connsiteY4" fmla="*/ 1059085 h 1101127"/>
              <a:gd name="connsiteX5" fmla="*/ 0 w 2132383"/>
              <a:gd name="connsiteY5" fmla="*/ 1101127 h 1101127"/>
              <a:gd name="connsiteX6" fmla="*/ 0 w 2132383"/>
              <a:gd name="connsiteY6" fmla="*/ 980090 h 1101127"/>
              <a:gd name="connsiteX0" fmla="*/ 0 w 2132383"/>
              <a:gd name="connsiteY0" fmla="*/ 980090 h 1101127"/>
              <a:gd name="connsiteX1" fmla="*/ 350360 w 2132383"/>
              <a:gd name="connsiteY1" fmla="*/ 927538 h 1101127"/>
              <a:gd name="connsiteX2" fmla="*/ 2132383 w 2132383"/>
              <a:gd name="connsiteY2" fmla="*/ 0 h 1101127"/>
              <a:gd name="connsiteX3" fmla="*/ 2121419 w 2132383"/>
              <a:gd name="connsiteY3" fmla="*/ 126123 h 1101127"/>
              <a:gd name="connsiteX4" fmla="*/ 360871 w 2132383"/>
              <a:gd name="connsiteY4" fmla="*/ 1059085 h 1101127"/>
              <a:gd name="connsiteX5" fmla="*/ 0 w 2132383"/>
              <a:gd name="connsiteY5" fmla="*/ 1101127 h 1101127"/>
              <a:gd name="connsiteX6" fmla="*/ 0 w 2132383"/>
              <a:gd name="connsiteY6" fmla="*/ 980090 h 1101127"/>
              <a:gd name="connsiteX0" fmla="*/ 0 w 2121419"/>
              <a:gd name="connsiteY0" fmla="*/ 1032642 h 1153679"/>
              <a:gd name="connsiteX1" fmla="*/ 350360 w 2121419"/>
              <a:gd name="connsiteY1" fmla="*/ 980090 h 1153679"/>
              <a:gd name="connsiteX2" fmla="*/ 2111179 w 2121419"/>
              <a:gd name="connsiteY2" fmla="*/ 0 h 1153679"/>
              <a:gd name="connsiteX3" fmla="*/ 2121419 w 2121419"/>
              <a:gd name="connsiteY3" fmla="*/ 178675 h 1153679"/>
              <a:gd name="connsiteX4" fmla="*/ 360871 w 2121419"/>
              <a:gd name="connsiteY4" fmla="*/ 1111637 h 1153679"/>
              <a:gd name="connsiteX5" fmla="*/ 0 w 2121419"/>
              <a:gd name="connsiteY5" fmla="*/ 1153679 h 1153679"/>
              <a:gd name="connsiteX6" fmla="*/ 0 w 2121419"/>
              <a:gd name="connsiteY6" fmla="*/ 1032642 h 1153679"/>
              <a:gd name="connsiteX0" fmla="*/ 0 w 2121419"/>
              <a:gd name="connsiteY0" fmla="*/ 1032642 h 1153679"/>
              <a:gd name="connsiteX1" fmla="*/ 350360 w 2121419"/>
              <a:gd name="connsiteY1" fmla="*/ 980090 h 1153679"/>
              <a:gd name="connsiteX2" fmla="*/ 2111179 w 2121419"/>
              <a:gd name="connsiteY2" fmla="*/ 0 h 1153679"/>
              <a:gd name="connsiteX3" fmla="*/ 2121419 w 2121419"/>
              <a:gd name="connsiteY3" fmla="*/ 178675 h 1153679"/>
              <a:gd name="connsiteX4" fmla="*/ 360871 w 2121419"/>
              <a:gd name="connsiteY4" fmla="*/ 1111637 h 1153679"/>
              <a:gd name="connsiteX5" fmla="*/ 0 w 2121419"/>
              <a:gd name="connsiteY5" fmla="*/ 1153679 h 1153679"/>
              <a:gd name="connsiteX6" fmla="*/ 0 w 2121419"/>
              <a:gd name="connsiteY6" fmla="*/ 1032642 h 1153679"/>
              <a:gd name="connsiteX0" fmla="*/ 0 w 2121419"/>
              <a:gd name="connsiteY0" fmla="*/ 1032642 h 1153679"/>
              <a:gd name="connsiteX1" fmla="*/ 350360 w 2121419"/>
              <a:gd name="connsiteY1" fmla="*/ 980090 h 1153679"/>
              <a:gd name="connsiteX2" fmla="*/ 2111179 w 2121419"/>
              <a:gd name="connsiteY2" fmla="*/ 0 h 1153679"/>
              <a:gd name="connsiteX3" fmla="*/ 2121419 w 2121419"/>
              <a:gd name="connsiteY3" fmla="*/ 178675 h 1153679"/>
              <a:gd name="connsiteX4" fmla="*/ 360871 w 2121419"/>
              <a:gd name="connsiteY4" fmla="*/ 1111637 h 1153679"/>
              <a:gd name="connsiteX5" fmla="*/ 0 w 2121419"/>
              <a:gd name="connsiteY5" fmla="*/ 1153679 h 1153679"/>
              <a:gd name="connsiteX6" fmla="*/ 0 w 2121419"/>
              <a:gd name="connsiteY6" fmla="*/ 1032642 h 1153679"/>
              <a:gd name="connsiteX0" fmla="*/ 0 w 2312254"/>
              <a:gd name="connsiteY0" fmla="*/ 1032642 h 1153679"/>
              <a:gd name="connsiteX1" fmla="*/ 350360 w 2312254"/>
              <a:gd name="connsiteY1" fmla="*/ 980090 h 1153679"/>
              <a:gd name="connsiteX2" fmla="*/ 2111179 w 2312254"/>
              <a:gd name="connsiteY2" fmla="*/ 0 h 1153679"/>
              <a:gd name="connsiteX3" fmla="*/ 2312254 w 2312254"/>
              <a:gd name="connsiteY3" fmla="*/ 136634 h 1153679"/>
              <a:gd name="connsiteX4" fmla="*/ 360871 w 2312254"/>
              <a:gd name="connsiteY4" fmla="*/ 1111637 h 1153679"/>
              <a:gd name="connsiteX5" fmla="*/ 0 w 2312254"/>
              <a:gd name="connsiteY5" fmla="*/ 1153679 h 1153679"/>
              <a:gd name="connsiteX6" fmla="*/ 0 w 2312254"/>
              <a:gd name="connsiteY6" fmla="*/ 1032642 h 1153679"/>
              <a:gd name="connsiteX0" fmla="*/ 0 w 2312254"/>
              <a:gd name="connsiteY0" fmla="*/ 1043152 h 1164189"/>
              <a:gd name="connsiteX1" fmla="*/ 350360 w 2312254"/>
              <a:gd name="connsiteY1" fmla="*/ 990600 h 1164189"/>
              <a:gd name="connsiteX2" fmla="*/ 2270205 w 2312254"/>
              <a:gd name="connsiteY2" fmla="*/ 0 h 1164189"/>
              <a:gd name="connsiteX3" fmla="*/ 2312254 w 2312254"/>
              <a:gd name="connsiteY3" fmla="*/ 147144 h 1164189"/>
              <a:gd name="connsiteX4" fmla="*/ 360871 w 2312254"/>
              <a:gd name="connsiteY4" fmla="*/ 1122147 h 1164189"/>
              <a:gd name="connsiteX5" fmla="*/ 0 w 2312254"/>
              <a:gd name="connsiteY5" fmla="*/ 1164189 h 1164189"/>
              <a:gd name="connsiteX6" fmla="*/ 0 w 2312254"/>
              <a:gd name="connsiteY6" fmla="*/ 1043152 h 1164189"/>
              <a:gd name="connsiteX0" fmla="*/ 0 w 2312254"/>
              <a:gd name="connsiteY0" fmla="*/ 1043152 h 1164189"/>
              <a:gd name="connsiteX1" fmla="*/ 350360 w 2312254"/>
              <a:gd name="connsiteY1" fmla="*/ 990600 h 1164189"/>
              <a:gd name="connsiteX2" fmla="*/ 2270205 w 2312254"/>
              <a:gd name="connsiteY2" fmla="*/ 0 h 1164189"/>
              <a:gd name="connsiteX3" fmla="*/ 2312254 w 2312254"/>
              <a:gd name="connsiteY3" fmla="*/ 147144 h 1164189"/>
              <a:gd name="connsiteX4" fmla="*/ 1524267 w 2312254"/>
              <a:gd name="connsiteY4" fmla="*/ 567729 h 1164189"/>
              <a:gd name="connsiteX5" fmla="*/ 360871 w 2312254"/>
              <a:gd name="connsiteY5" fmla="*/ 1122147 h 1164189"/>
              <a:gd name="connsiteX6" fmla="*/ 0 w 2312254"/>
              <a:gd name="connsiteY6" fmla="*/ 1164189 h 1164189"/>
              <a:gd name="connsiteX7" fmla="*/ 0 w 2312254"/>
              <a:gd name="connsiteY7" fmla="*/ 1043152 h 1164189"/>
              <a:gd name="connsiteX0" fmla="*/ 0 w 2312254"/>
              <a:gd name="connsiteY0" fmla="*/ 1043152 h 1164189"/>
              <a:gd name="connsiteX1" fmla="*/ 350360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60871 w 2312254"/>
              <a:gd name="connsiteY5" fmla="*/ 1122147 h 1164189"/>
              <a:gd name="connsiteX6" fmla="*/ 0 w 2312254"/>
              <a:gd name="connsiteY6" fmla="*/ 1164189 h 1164189"/>
              <a:gd name="connsiteX7" fmla="*/ 0 w 2312254"/>
              <a:gd name="connsiteY7" fmla="*/ 1043152 h 1164189"/>
              <a:gd name="connsiteX0" fmla="*/ 0 w 2312254"/>
              <a:gd name="connsiteY0" fmla="*/ 1043152 h 1164189"/>
              <a:gd name="connsiteX1" fmla="*/ 350360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60871 w 2312254"/>
              <a:gd name="connsiteY5" fmla="*/ 1122147 h 1164189"/>
              <a:gd name="connsiteX6" fmla="*/ 0 w 2312254"/>
              <a:gd name="connsiteY6" fmla="*/ 1164189 h 1164189"/>
              <a:gd name="connsiteX7" fmla="*/ 0 w 2312254"/>
              <a:gd name="connsiteY7" fmla="*/ 1043152 h 1164189"/>
              <a:gd name="connsiteX0" fmla="*/ 0 w 2312254"/>
              <a:gd name="connsiteY0" fmla="*/ 1043152 h 1164189"/>
              <a:gd name="connsiteX1" fmla="*/ 350360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39667 w 2312254"/>
              <a:gd name="connsiteY5" fmla="*/ 1153678 h 1164189"/>
              <a:gd name="connsiteX6" fmla="*/ 0 w 2312254"/>
              <a:gd name="connsiteY6" fmla="*/ 1164189 h 1164189"/>
              <a:gd name="connsiteX7" fmla="*/ 0 w 2312254"/>
              <a:gd name="connsiteY7" fmla="*/ 1043152 h 1164189"/>
              <a:gd name="connsiteX0" fmla="*/ 0 w 2312254"/>
              <a:gd name="connsiteY0" fmla="*/ 1043152 h 1164189"/>
              <a:gd name="connsiteX1" fmla="*/ 360962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39667 w 2312254"/>
              <a:gd name="connsiteY5" fmla="*/ 1153678 h 1164189"/>
              <a:gd name="connsiteX6" fmla="*/ 0 w 2312254"/>
              <a:gd name="connsiteY6" fmla="*/ 1164189 h 1164189"/>
              <a:gd name="connsiteX7" fmla="*/ 0 w 2312254"/>
              <a:gd name="connsiteY7" fmla="*/ 1043152 h 1164189"/>
              <a:gd name="connsiteX0" fmla="*/ 0 w 2312254"/>
              <a:gd name="connsiteY0" fmla="*/ 1043152 h 1164189"/>
              <a:gd name="connsiteX1" fmla="*/ 360962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39667 w 2312254"/>
              <a:gd name="connsiteY5" fmla="*/ 1111637 h 1164189"/>
              <a:gd name="connsiteX6" fmla="*/ 0 w 2312254"/>
              <a:gd name="connsiteY6" fmla="*/ 1164189 h 1164189"/>
              <a:gd name="connsiteX7" fmla="*/ 0 w 2312254"/>
              <a:gd name="connsiteY7" fmla="*/ 1043152 h 1164189"/>
              <a:gd name="connsiteX0" fmla="*/ 10602 w 2312254"/>
              <a:gd name="connsiteY0" fmla="*/ 990600 h 1164189"/>
              <a:gd name="connsiteX1" fmla="*/ 360962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39667 w 2312254"/>
              <a:gd name="connsiteY5" fmla="*/ 1111637 h 1164189"/>
              <a:gd name="connsiteX6" fmla="*/ 0 w 2312254"/>
              <a:gd name="connsiteY6" fmla="*/ 1164189 h 1164189"/>
              <a:gd name="connsiteX7" fmla="*/ 10602 w 2312254"/>
              <a:gd name="connsiteY7" fmla="*/ 990600 h 1164189"/>
              <a:gd name="connsiteX0" fmla="*/ 10602 w 2312254"/>
              <a:gd name="connsiteY0" fmla="*/ 1022131 h 1164189"/>
              <a:gd name="connsiteX1" fmla="*/ 360962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39667 w 2312254"/>
              <a:gd name="connsiteY5" fmla="*/ 1111637 h 1164189"/>
              <a:gd name="connsiteX6" fmla="*/ 0 w 2312254"/>
              <a:gd name="connsiteY6" fmla="*/ 1164189 h 1164189"/>
              <a:gd name="connsiteX7" fmla="*/ 10602 w 2312254"/>
              <a:gd name="connsiteY7" fmla="*/ 1022131 h 1164189"/>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1534868 w 2312254"/>
              <a:gd name="connsiteY4" fmla="*/ 609771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1534868 w 2312254"/>
              <a:gd name="connsiteY4" fmla="*/ 609771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1725703 w 2312254"/>
              <a:gd name="connsiteY4" fmla="*/ 483647 h 1132658"/>
              <a:gd name="connsiteX5" fmla="*/ 1534868 w 2312254"/>
              <a:gd name="connsiteY5" fmla="*/ 609771 h 1132658"/>
              <a:gd name="connsiteX6" fmla="*/ 339667 w 2312254"/>
              <a:gd name="connsiteY6" fmla="*/ 1111637 h 1132658"/>
              <a:gd name="connsiteX7" fmla="*/ 0 w 2312254"/>
              <a:gd name="connsiteY7" fmla="*/ 1132658 h 1132658"/>
              <a:gd name="connsiteX8" fmla="*/ 10602 w 2312254"/>
              <a:gd name="connsiteY8"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1725703 w 2312254"/>
              <a:gd name="connsiteY4" fmla="*/ 483647 h 1132658"/>
              <a:gd name="connsiteX5" fmla="*/ 1534868 w 2312254"/>
              <a:gd name="connsiteY5" fmla="*/ 609771 h 1132658"/>
              <a:gd name="connsiteX6" fmla="*/ 339667 w 2312254"/>
              <a:gd name="connsiteY6" fmla="*/ 1111637 h 1132658"/>
              <a:gd name="connsiteX7" fmla="*/ 0 w 2312254"/>
              <a:gd name="connsiteY7" fmla="*/ 1132658 h 1132658"/>
              <a:gd name="connsiteX8" fmla="*/ 10602 w 2312254"/>
              <a:gd name="connsiteY8"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1534868 w 2312254"/>
              <a:gd name="connsiteY4" fmla="*/ 609771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1534868 w 2312254"/>
              <a:gd name="connsiteY4" fmla="*/ 609771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339667 w 2312254"/>
              <a:gd name="connsiteY4" fmla="*/ 1111637 h 1132658"/>
              <a:gd name="connsiteX5" fmla="*/ 0 w 2312254"/>
              <a:gd name="connsiteY5" fmla="*/ 1132658 h 1132658"/>
              <a:gd name="connsiteX6" fmla="*/ 10602 w 2312254"/>
              <a:gd name="connsiteY6"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538299 w 2312254"/>
              <a:gd name="connsiteY4" fmla="*/ 1040695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538299 w 2312254"/>
              <a:gd name="connsiteY4" fmla="*/ 1040695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538299 w 2312254"/>
              <a:gd name="connsiteY4" fmla="*/ 1040695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339667 w 2312254"/>
              <a:gd name="connsiteY4" fmla="*/ 1111637 h 1132658"/>
              <a:gd name="connsiteX5" fmla="*/ 0 w 2312254"/>
              <a:gd name="connsiteY5" fmla="*/ 1132658 h 1132658"/>
              <a:gd name="connsiteX6" fmla="*/ 10602 w 2312254"/>
              <a:gd name="connsiteY6"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861585 w 2312254"/>
              <a:gd name="connsiteY4" fmla="*/ 904060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882790 w 2312254"/>
              <a:gd name="connsiteY4" fmla="*/ 935591 h 1132658"/>
              <a:gd name="connsiteX5" fmla="*/ 339667 w 2312254"/>
              <a:gd name="connsiteY5" fmla="*/ 1111637 h 1132658"/>
              <a:gd name="connsiteX6" fmla="*/ 0 w 2312254"/>
              <a:gd name="connsiteY6" fmla="*/ 1132658 h 1132658"/>
              <a:gd name="connsiteX7" fmla="*/ 10602 w 2312254"/>
              <a:gd name="connsiteY7" fmla="*/ 1022131 h 1132658"/>
              <a:gd name="connsiteX0" fmla="*/ 31806 w 2333458"/>
              <a:gd name="connsiteY0" fmla="*/ 1022131 h 1227251"/>
              <a:gd name="connsiteX1" fmla="*/ 382166 w 2333458"/>
              <a:gd name="connsiteY1" fmla="*/ 990600 h 1227251"/>
              <a:gd name="connsiteX2" fmla="*/ 2291409 w 2333458"/>
              <a:gd name="connsiteY2" fmla="*/ 0 h 1227251"/>
              <a:gd name="connsiteX3" fmla="*/ 2333458 w 2333458"/>
              <a:gd name="connsiteY3" fmla="*/ 147144 h 1227251"/>
              <a:gd name="connsiteX4" fmla="*/ 903994 w 2333458"/>
              <a:gd name="connsiteY4" fmla="*/ 935591 h 1227251"/>
              <a:gd name="connsiteX5" fmla="*/ 360871 w 2333458"/>
              <a:gd name="connsiteY5" fmla="*/ 1111637 h 1227251"/>
              <a:gd name="connsiteX6" fmla="*/ 0 w 2333458"/>
              <a:gd name="connsiteY6" fmla="*/ 1227251 h 1227251"/>
              <a:gd name="connsiteX7" fmla="*/ 31806 w 2333458"/>
              <a:gd name="connsiteY7" fmla="*/ 1022131 h 1227251"/>
              <a:gd name="connsiteX0" fmla="*/ 31806 w 2333458"/>
              <a:gd name="connsiteY0" fmla="*/ 1022131 h 1227251"/>
              <a:gd name="connsiteX1" fmla="*/ 382166 w 2333458"/>
              <a:gd name="connsiteY1" fmla="*/ 990600 h 1227251"/>
              <a:gd name="connsiteX2" fmla="*/ 2291409 w 2333458"/>
              <a:gd name="connsiteY2" fmla="*/ 0 h 1227251"/>
              <a:gd name="connsiteX3" fmla="*/ 2333458 w 2333458"/>
              <a:gd name="connsiteY3" fmla="*/ 147144 h 1227251"/>
              <a:gd name="connsiteX4" fmla="*/ 903994 w 2333458"/>
              <a:gd name="connsiteY4" fmla="*/ 935591 h 1227251"/>
              <a:gd name="connsiteX5" fmla="*/ 382074 w 2333458"/>
              <a:gd name="connsiteY5" fmla="*/ 1174699 h 1227251"/>
              <a:gd name="connsiteX6" fmla="*/ 0 w 2333458"/>
              <a:gd name="connsiteY6" fmla="*/ 1227251 h 1227251"/>
              <a:gd name="connsiteX7" fmla="*/ 31806 w 2333458"/>
              <a:gd name="connsiteY7" fmla="*/ 1022131 h 122725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872188 w 2301652"/>
              <a:gd name="connsiteY4" fmla="*/ 935591 h 1206231"/>
              <a:gd name="connsiteX5" fmla="*/ 350268 w 2301652"/>
              <a:gd name="connsiteY5" fmla="*/ 1174699 h 1206231"/>
              <a:gd name="connsiteX6" fmla="*/ 10603 w 2301652"/>
              <a:gd name="connsiteY6" fmla="*/ 1206231 h 1206231"/>
              <a:gd name="connsiteX7" fmla="*/ 0 w 2301652"/>
              <a:gd name="connsiteY7"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872188 w 2301652"/>
              <a:gd name="connsiteY4" fmla="*/ 935591 h 1206231"/>
              <a:gd name="connsiteX5" fmla="*/ 329066 w 2301652"/>
              <a:gd name="connsiteY5" fmla="*/ 1174699 h 1206231"/>
              <a:gd name="connsiteX6" fmla="*/ 10603 w 2301652"/>
              <a:gd name="connsiteY6" fmla="*/ 1206231 h 1206231"/>
              <a:gd name="connsiteX7" fmla="*/ 0 w 2301652"/>
              <a:gd name="connsiteY7"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149177 w 2301652"/>
              <a:gd name="connsiteY4" fmla="*/ 807661 h 1206231"/>
              <a:gd name="connsiteX5" fmla="*/ 872188 w 2301652"/>
              <a:gd name="connsiteY5" fmla="*/ 935591 h 1206231"/>
              <a:gd name="connsiteX6" fmla="*/ 329066 w 2301652"/>
              <a:gd name="connsiteY6" fmla="*/ 1174699 h 1206231"/>
              <a:gd name="connsiteX7" fmla="*/ 10603 w 2301652"/>
              <a:gd name="connsiteY7" fmla="*/ 1206231 h 1206231"/>
              <a:gd name="connsiteX8" fmla="*/ 0 w 2301652"/>
              <a:gd name="connsiteY8"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149177 w 2301652"/>
              <a:gd name="connsiteY4" fmla="*/ 807661 h 1206231"/>
              <a:gd name="connsiteX5" fmla="*/ 903996 w 2301652"/>
              <a:gd name="connsiteY5" fmla="*/ 977632 h 1206231"/>
              <a:gd name="connsiteX6" fmla="*/ 329066 w 2301652"/>
              <a:gd name="connsiteY6" fmla="*/ 1174699 h 1206231"/>
              <a:gd name="connsiteX7" fmla="*/ 10603 w 2301652"/>
              <a:gd name="connsiteY7" fmla="*/ 1206231 h 1206231"/>
              <a:gd name="connsiteX8" fmla="*/ 0 w 2301652"/>
              <a:gd name="connsiteY8"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149177 w 2301652"/>
              <a:gd name="connsiteY4" fmla="*/ 807661 h 1206231"/>
              <a:gd name="connsiteX5" fmla="*/ 903996 w 2301652"/>
              <a:gd name="connsiteY5" fmla="*/ 977632 h 1206231"/>
              <a:gd name="connsiteX6" fmla="*/ 329066 w 2301652"/>
              <a:gd name="connsiteY6" fmla="*/ 1174699 h 1206231"/>
              <a:gd name="connsiteX7" fmla="*/ 10603 w 2301652"/>
              <a:gd name="connsiteY7" fmla="*/ 1206231 h 1206231"/>
              <a:gd name="connsiteX8" fmla="*/ 0 w 2301652"/>
              <a:gd name="connsiteY8"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149177 w 2301652"/>
              <a:gd name="connsiteY4" fmla="*/ 807661 h 1206231"/>
              <a:gd name="connsiteX5" fmla="*/ 872554 w 2301652"/>
              <a:gd name="connsiteY5" fmla="*/ 894504 h 1206231"/>
              <a:gd name="connsiteX6" fmla="*/ 329066 w 2301652"/>
              <a:gd name="connsiteY6" fmla="*/ 1174699 h 1206231"/>
              <a:gd name="connsiteX7" fmla="*/ 10603 w 2301652"/>
              <a:gd name="connsiteY7" fmla="*/ 1206231 h 1206231"/>
              <a:gd name="connsiteX8" fmla="*/ 0 w 2301652"/>
              <a:gd name="connsiteY8"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170142 w 2301652"/>
              <a:gd name="connsiteY4" fmla="*/ 745316 h 1206231"/>
              <a:gd name="connsiteX5" fmla="*/ 872554 w 2301652"/>
              <a:gd name="connsiteY5" fmla="*/ 894504 h 1206231"/>
              <a:gd name="connsiteX6" fmla="*/ 329066 w 2301652"/>
              <a:gd name="connsiteY6" fmla="*/ 1174699 h 1206231"/>
              <a:gd name="connsiteX7" fmla="*/ 10603 w 2301652"/>
              <a:gd name="connsiteY7" fmla="*/ 1206231 h 1206231"/>
              <a:gd name="connsiteX8" fmla="*/ 0 w 2301652"/>
              <a:gd name="connsiteY8"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170142 w 2301652"/>
              <a:gd name="connsiteY4" fmla="*/ 745316 h 1206231"/>
              <a:gd name="connsiteX5" fmla="*/ 329066 w 2301652"/>
              <a:gd name="connsiteY5" fmla="*/ 1174699 h 1206231"/>
              <a:gd name="connsiteX6" fmla="*/ 10603 w 2301652"/>
              <a:gd name="connsiteY6" fmla="*/ 1206231 h 1206231"/>
              <a:gd name="connsiteX7" fmla="*/ 0 w 2301652"/>
              <a:gd name="connsiteY7"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086294 w 2301652"/>
              <a:gd name="connsiteY4" fmla="*/ 818052 h 1206231"/>
              <a:gd name="connsiteX5" fmla="*/ 329066 w 2301652"/>
              <a:gd name="connsiteY5" fmla="*/ 1174699 h 1206231"/>
              <a:gd name="connsiteX6" fmla="*/ 10603 w 2301652"/>
              <a:gd name="connsiteY6" fmla="*/ 1206231 h 1206231"/>
              <a:gd name="connsiteX7" fmla="*/ 0 w 2301652"/>
              <a:gd name="connsiteY7" fmla="*/ 1022131 h 1206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01652" h="1206231">
                <a:moveTo>
                  <a:pt x="0" y="1022131"/>
                </a:moveTo>
                <a:lnTo>
                  <a:pt x="350360" y="990600"/>
                </a:lnTo>
                <a:lnTo>
                  <a:pt x="2259603" y="0"/>
                </a:lnTo>
                <a:lnTo>
                  <a:pt x="2301652" y="147144"/>
                </a:lnTo>
                <a:cubicBezTo>
                  <a:pt x="2116581" y="281754"/>
                  <a:pt x="1415058" y="646793"/>
                  <a:pt x="1086294" y="818052"/>
                </a:cubicBezTo>
                <a:cubicBezTo>
                  <a:pt x="757530" y="989311"/>
                  <a:pt x="522322" y="1097880"/>
                  <a:pt x="329066" y="1174699"/>
                </a:cubicBezTo>
                <a:lnTo>
                  <a:pt x="10603" y="1206231"/>
                </a:lnTo>
                <a:lnTo>
                  <a:pt x="0" y="1022131"/>
                </a:lnTo>
                <a:close/>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0" name="TextBox 29">
            <a:extLst>
              <a:ext uri="{FF2B5EF4-FFF2-40B4-BE49-F238E27FC236}">
                <a16:creationId xmlns:a16="http://schemas.microsoft.com/office/drawing/2014/main" id="{EB3FF119-DDAE-45A4-BAF2-094D2F19B6D7}"/>
              </a:ext>
            </a:extLst>
          </p:cNvPr>
          <p:cNvSpPr txBox="1"/>
          <p:nvPr/>
        </p:nvSpPr>
        <p:spPr>
          <a:xfrm>
            <a:off x="2941281" y="3542961"/>
            <a:ext cx="625514"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J</a:t>
            </a:r>
          </a:p>
        </p:txBody>
      </p:sp>
      <p:sp>
        <p:nvSpPr>
          <p:cNvPr id="31" name="TextBox 30">
            <a:extLst>
              <a:ext uri="{FF2B5EF4-FFF2-40B4-BE49-F238E27FC236}">
                <a16:creationId xmlns:a16="http://schemas.microsoft.com/office/drawing/2014/main" id="{E3B5A3F9-CC4A-4EA1-B396-8926E91E0BE5}"/>
              </a:ext>
            </a:extLst>
          </p:cNvPr>
          <p:cNvSpPr txBox="1"/>
          <p:nvPr/>
        </p:nvSpPr>
        <p:spPr>
          <a:xfrm>
            <a:off x="2803980" y="3223482"/>
            <a:ext cx="914032" cy="369332"/>
          </a:xfrm>
          <a:prstGeom prst="rect">
            <a:avLst/>
          </a:prstGeom>
          <a:noFill/>
        </p:spPr>
        <p:txBody>
          <a:bodyPr wrap="square" rtlCol="0">
            <a:spAutoFit/>
          </a:bodyPr>
          <a:lstStyle/>
          <a:p>
            <a:r>
              <a:rPr lang="en-US" dirty="0">
                <a:solidFill>
                  <a:prstClr val="black"/>
                </a:solidFill>
                <a:latin typeface="Calibri" panose="020F0502020204030204"/>
              </a:rPr>
              <a:t>Taxiway</a:t>
            </a:r>
          </a:p>
        </p:txBody>
      </p:sp>
    </p:spTree>
    <p:extLst>
      <p:ext uri="{BB962C8B-B14F-4D97-AF65-F5344CB8AC3E}">
        <p14:creationId xmlns:p14="http://schemas.microsoft.com/office/powerpoint/2010/main" val="1361029423"/>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Taxiways and Taxilanes J and U</a:t>
            </a:r>
          </a:p>
        </p:txBody>
      </p:sp>
      <p:pic>
        <p:nvPicPr>
          <p:cNvPr id="20" name="Content Placeholder 3">
            <a:extLst>
              <a:ext uri="{FF2B5EF4-FFF2-40B4-BE49-F238E27FC236}">
                <a16:creationId xmlns:a16="http://schemas.microsoft.com/office/drawing/2014/main" id="{E00030F0-4C57-4259-A411-B16F97220C40}"/>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109851" y="1393894"/>
            <a:ext cx="6549898" cy="5464106"/>
          </a:xfrm>
          <a:prstGeom prst="rect">
            <a:avLst/>
          </a:prstGeom>
        </p:spPr>
      </p:pic>
      <p:sp>
        <p:nvSpPr>
          <p:cNvPr id="21" name="Rectangle 20">
            <a:extLst>
              <a:ext uri="{FF2B5EF4-FFF2-40B4-BE49-F238E27FC236}">
                <a16:creationId xmlns:a16="http://schemas.microsoft.com/office/drawing/2014/main" id="{2A8D2507-5226-49AC-98A9-04F227CD1013}"/>
              </a:ext>
            </a:extLst>
          </p:cNvPr>
          <p:cNvSpPr/>
          <p:nvPr/>
        </p:nvSpPr>
        <p:spPr>
          <a:xfrm>
            <a:off x="4369113" y="2947358"/>
            <a:ext cx="794135" cy="279169"/>
          </a:xfrm>
          <a:prstGeom prst="rect">
            <a:avLst/>
          </a:prstGeom>
          <a:solidFill>
            <a:srgbClr val="CB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5E17D2E6-57F7-4E0A-9E36-452AE7A0BF32}"/>
              </a:ext>
            </a:extLst>
          </p:cNvPr>
          <p:cNvSpPr/>
          <p:nvPr/>
        </p:nvSpPr>
        <p:spPr>
          <a:xfrm>
            <a:off x="3474974" y="2947357"/>
            <a:ext cx="830986" cy="179019"/>
          </a:xfrm>
          <a:prstGeom prst="rect">
            <a:avLst/>
          </a:prstGeom>
          <a:solidFill>
            <a:srgbClr val="CB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E8CD4118-312F-4B4D-8FA4-574D38DF73E2}"/>
              </a:ext>
            </a:extLst>
          </p:cNvPr>
          <p:cNvSpPr/>
          <p:nvPr/>
        </p:nvSpPr>
        <p:spPr>
          <a:xfrm>
            <a:off x="3411821" y="2794957"/>
            <a:ext cx="830986" cy="152400"/>
          </a:xfrm>
          <a:prstGeom prst="rect">
            <a:avLst/>
          </a:prstGeom>
          <a:solidFill>
            <a:srgbClr val="CB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4" name="Straight Connector 23">
            <a:extLst>
              <a:ext uri="{FF2B5EF4-FFF2-40B4-BE49-F238E27FC236}">
                <a16:creationId xmlns:a16="http://schemas.microsoft.com/office/drawing/2014/main" id="{227C53A9-82E3-44A5-A09C-FE6BC1441707}"/>
              </a:ext>
            </a:extLst>
          </p:cNvPr>
          <p:cNvCxnSpPr>
            <a:cxnSpLocks/>
          </p:cNvCxnSpPr>
          <p:nvPr/>
        </p:nvCxnSpPr>
        <p:spPr>
          <a:xfrm flipH="1">
            <a:off x="3024453" y="2099064"/>
            <a:ext cx="11288" cy="409842"/>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AC177BE3-42AF-48B1-B6E7-BF60411E14C7}"/>
              </a:ext>
            </a:extLst>
          </p:cNvPr>
          <p:cNvCxnSpPr>
            <a:cxnSpLocks/>
          </p:cNvCxnSpPr>
          <p:nvPr/>
        </p:nvCxnSpPr>
        <p:spPr>
          <a:xfrm>
            <a:off x="3016256" y="2508906"/>
            <a:ext cx="395565" cy="1237124"/>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0EEEB11-2008-4994-9041-CB4A2A86DE6B}"/>
              </a:ext>
            </a:extLst>
          </p:cNvPr>
          <p:cNvCxnSpPr>
            <a:cxnSpLocks/>
          </p:cNvCxnSpPr>
          <p:nvPr/>
        </p:nvCxnSpPr>
        <p:spPr>
          <a:xfrm>
            <a:off x="3411821" y="3746030"/>
            <a:ext cx="1438853" cy="2602519"/>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B2DD5266-9FDF-4054-9EC2-D4FAE232A529}"/>
              </a:ext>
            </a:extLst>
          </p:cNvPr>
          <p:cNvSpPr txBox="1"/>
          <p:nvPr/>
        </p:nvSpPr>
        <p:spPr>
          <a:xfrm>
            <a:off x="4045276" y="5176382"/>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J</a:t>
            </a:r>
          </a:p>
        </p:txBody>
      </p:sp>
      <p:sp>
        <p:nvSpPr>
          <p:cNvPr id="30" name="TextBox 29">
            <a:extLst>
              <a:ext uri="{FF2B5EF4-FFF2-40B4-BE49-F238E27FC236}">
                <a16:creationId xmlns:a16="http://schemas.microsoft.com/office/drawing/2014/main" id="{CC55D35C-28F3-48A2-9B96-D1013ED412A9}"/>
              </a:ext>
            </a:extLst>
          </p:cNvPr>
          <p:cNvSpPr txBox="1"/>
          <p:nvPr/>
        </p:nvSpPr>
        <p:spPr>
          <a:xfrm>
            <a:off x="3411821" y="2385795"/>
            <a:ext cx="414786"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J-11</a:t>
            </a:r>
          </a:p>
        </p:txBody>
      </p:sp>
      <p:cxnSp>
        <p:nvCxnSpPr>
          <p:cNvPr id="31" name="Straight Connector 30">
            <a:extLst>
              <a:ext uri="{FF2B5EF4-FFF2-40B4-BE49-F238E27FC236}">
                <a16:creationId xmlns:a16="http://schemas.microsoft.com/office/drawing/2014/main" id="{515BA0EC-5162-41D2-AF5E-664C5886E55F}"/>
              </a:ext>
            </a:extLst>
          </p:cNvPr>
          <p:cNvCxnSpPr>
            <a:cxnSpLocks/>
          </p:cNvCxnSpPr>
          <p:nvPr/>
        </p:nvCxnSpPr>
        <p:spPr>
          <a:xfrm rot="5400000" flipH="1" flipV="1">
            <a:off x="3607925" y="2323487"/>
            <a:ext cx="1698" cy="863279"/>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BD4B8BBC-140D-4D06-865D-277DF4DDF4C4}"/>
              </a:ext>
            </a:extLst>
          </p:cNvPr>
          <p:cNvCxnSpPr>
            <a:cxnSpLocks/>
          </p:cNvCxnSpPr>
          <p:nvPr/>
        </p:nvCxnSpPr>
        <p:spPr>
          <a:xfrm flipV="1">
            <a:off x="3259579" y="2943020"/>
            <a:ext cx="4079731" cy="2"/>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id="{74D8DEAB-8484-4F4C-8B4F-8CF26DBBC5E1}"/>
              </a:ext>
            </a:extLst>
          </p:cNvPr>
          <p:cNvSpPr txBox="1"/>
          <p:nvPr/>
        </p:nvSpPr>
        <p:spPr>
          <a:xfrm>
            <a:off x="6120540" y="2789410"/>
            <a:ext cx="381000"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Q</a:t>
            </a:r>
          </a:p>
        </p:txBody>
      </p:sp>
      <p:cxnSp>
        <p:nvCxnSpPr>
          <p:cNvPr id="34" name="Straight Connector 33">
            <a:extLst>
              <a:ext uri="{FF2B5EF4-FFF2-40B4-BE49-F238E27FC236}">
                <a16:creationId xmlns:a16="http://schemas.microsoft.com/office/drawing/2014/main" id="{AA5C9FEB-D09A-410A-B397-8B1E7900E805}"/>
              </a:ext>
            </a:extLst>
          </p:cNvPr>
          <p:cNvCxnSpPr>
            <a:cxnSpLocks/>
          </p:cNvCxnSpPr>
          <p:nvPr/>
        </p:nvCxnSpPr>
        <p:spPr>
          <a:xfrm>
            <a:off x="3332900" y="3253949"/>
            <a:ext cx="4319627" cy="18988"/>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40A1A495-B70E-4AD4-B0AB-7132D5E99D52}"/>
              </a:ext>
            </a:extLst>
          </p:cNvPr>
          <p:cNvSpPr txBox="1"/>
          <p:nvPr/>
        </p:nvSpPr>
        <p:spPr>
          <a:xfrm>
            <a:off x="5294336" y="3149826"/>
            <a:ext cx="396753"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U-9</a:t>
            </a:r>
          </a:p>
        </p:txBody>
      </p:sp>
      <p:cxnSp>
        <p:nvCxnSpPr>
          <p:cNvPr id="36" name="Straight Connector 35">
            <a:extLst>
              <a:ext uri="{FF2B5EF4-FFF2-40B4-BE49-F238E27FC236}">
                <a16:creationId xmlns:a16="http://schemas.microsoft.com/office/drawing/2014/main" id="{A4C8FF5B-F932-445C-846A-C0E8E1C1B435}"/>
              </a:ext>
            </a:extLst>
          </p:cNvPr>
          <p:cNvCxnSpPr>
            <a:cxnSpLocks/>
          </p:cNvCxnSpPr>
          <p:nvPr/>
        </p:nvCxnSpPr>
        <p:spPr>
          <a:xfrm rot="5400000" flipV="1">
            <a:off x="7136833" y="2300797"/>
            <a:ext cx="234173" cy="6376"/>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25A9AD4D-31FC-4C68-9D9D-4D2450E6098E}"/>
              </a:ext>
            </a:extLst>
          </p:cNvPr>
          <p:cNvCxnSpPr>
            <a:cxnSpLocks/>
          </p:cNvCxnSpPr>
          <p:nvPr/>
        </p:nvCxnSpPr>
        <p:spPr>
          <a:xfrm>
            <a:off x="7257108" y="2404554"/>
            <a:ext cx="789750" cy="1262154"/>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58339704-A8D0-4EB6-952B-97DD7FAB121F}"/>
              </a:ext>
            </a:extLst>
          </p:cNvPr>
          <p:cNvSpPr txBox="1"/>
          <p:nvPr/>
        </p:nvSpPr>
        <p:spPr>
          <a:xfrm>
            <a:off x="7474191" y="2696799"/>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U</a:t>
            </a:r>
          </a:p>
        </p:txBody>
      </p:sp>
      <p:cxnSp>
        <p:nvCxnSpPr>
          <p:cNvPr id="39" name="Straight Connector 38">
            <a:extLst>
              <a:ext uri="{FF2B5EF4-FFF2-40B4-BE49-F238E27FC236}">
                <a16:creationId xmlns:a16="http://schemas.microsoft.com/office/drawing/2014/main" id="{9012A271-CE43-4255-9BA7-3DFEFEF75427}"/>
              </a:ext>
            </a:extLst>
          </p:cNvPr>
          <p:cNvCxnSpPr>
            <a:cxnSpLocks/>
          </p:cNvCxnSpPr>
          <p:nvPr/>
        </p:nvCxnSpPr>
        <p:spPr>
          <a:xfrm rot="5400000">
            <a:off x="3070970" y="3171813"/>
            <a:ext cx="62421" cy="171849"/>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40" name="TextBox 39">
            <a:extLst>
              <a:ext uri="{FF2B5EF4-FFF2-40B4-BE49-F238E27FC236}">
                <a16:creationId xmlns:a16="http://schemas.microsoft.com/office/drawing/2014/main" id="{30AA14C2-A2D7-4B0A-94B5-1B7B9551D5F1}"/>
              </a:ext>
            </a:extLst>
          </p:cNvPr>
          <p:cNvSpPr txBox="1"/>
          <p:nvPr/>
        </p:nvSpPr>
        <p:spPr>
          <a:xfrm>
            <a:off x="2577872" y="3215120"/>
            <a:ext cx="372840" cy="245856"/>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J-9</a:t>
            </a:r>
          </a:p>
        </p:txBody>
      </p:sp>
      <p:cxnSp>
        <p:nvCxnSpPr>
          <p:cNvPr id="41" name="Straight Connector 40">
            <a:extLst>
              <a:ext uri="{FF2B5EF4-FFF2-40B4-BE49-F238E27FC236}">
                <a16:creationId xmlns:a16="http://schemas.microsoft.com/office/drawing/2014/main" id="{D5B65C9E-D62B-4FB7-B820-0E9D4691E14F}"/>
              </a:ext>
            </a:extLst>
          </p:cNvPr>
          <p:cNvCxnSpPr>
            <a:cxnSpLocks/>
          </p:cNvCxnSpPr>
          <p:nvPr/>
        </p:nvCxnSpPr>
        <p:spPr>
          <a:xfrm flipH="1">
            <a:off x="3188105" y="3792417"/>
            <a:ext cx="205668" cy="96446"/>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C6424F3B-D949-47A7-8653-FD494AB14A7C}"/>
              </a:ext>
            </a:extLst>
          </p:cNvPr>
          <p:cNvCxnSpPr>
            <a:cxnSpLocks/>
          </p:cNvCxnSpPr>
          <p:nvPr/>
        </p:nvCxnSpPr>
        <p:spPr>
          <a:xfrm>
            <a:off x="3484946" y="3728999"/>
            <a:ext cx="1591475" cy="6474"/>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
        <p:nvSpPr>
          <p:cNvPr id="43" name="TextBox 42">
            <a:extLst>
              <a:ext uri="{FF2B5EF4-FFF2-40B4-BE49-F238E27FC236}">
                <a16:creationId xmlns:a16="http://schemas.microsoft.com/office/drawing/2014/main" id="{EC614B6C-A420-45DE-BAB0-C8F0C7D34672}"/>
              </a:ext>
            </a:extLst>
          </p:cNvPr>
          <p:cNvSpPr txBox="1"/>
          <p:nvPr/>
        </p:nvSpPr>
        <p:spPr>
          <a:xfrm>
            <a:off x="2575211" y="3590309"/>
            <a:ext cx="391845"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J-8</a:t>
            </a:r>
          </a:p>
        </p:txBody>
      </p:sp>
      <p:cxnSp>
        <p:nvCxnSpPr>
          <p:cNvPr id="44" name="Straight Arrow Connector 43">
            <a:extLst>
              <a:ext uri="{FF2B5EF4-FFF2-40B4-BE49-F238E27FC236}">
                <a16:creationId xmlns:a16="http://schemas.microsoft.com/office/drawing/2014/main" id="{928A14B4-8FED-46EB-BD3A-F4228372542C}"/>
              </a:ext>
            </a:extLst>
          </p:cNvPr>
          <p:cNvCxnSpPr>
            <a:cxnSpLocks/>
          </p:cNvCxnSpPr>
          <p:nvPr/>
        </p:nvCxnSpPr>
        <p:spPr>
          <a:xfrm>
            <a:off x="2967056" y="3694655"/>
            <a:ext cx="513057" cy="2378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5" name="Straight Arrow Connector 44">
            <a:extLst>
              <a:ext uri="{FF2B5EF4-FFF2-40B4-BE49-F238E27FC236}">
                <a16:creationId xmlns:a16="http://schemas.microsoft.com/office/drawing/2014/main" id="{344B9B16-3F5F-4429-A074-B8BA337CFF69}"/>
              </a:ext>
            </a:extLst>
          </p:cNvPr>
          <p:cNvCxnSpPr>
            <a:cxnSpLocks/>
          </p:cNvCxnSpPr>
          <p:nvPr/>
        </p:nvCxnSpPr>
        <p:spPr>
          <a:xfrm>
            <a:off x="2985104" y="3702828"/>
            <a:ext cx="299282" cy="9092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A1AD2BA4-AFBD-4FED-8837-EA04003BBC89}"/>
              </a:ext>
            </a:extLst>
          </p:cNvPr>
          <p:cNvCxnSpPr>
            <a:cxnSpLocks/>
          </p:cNvCxnSpPr>
          <p:nvPr/>
        </p:nvCxnSpPr>
        <p:spPr>
          <a:xfrm rot="5400000" flipV="1">
            <a:off x="4520348" y="3313271"/>
            <a:ext cx="6368" cy="1105778"/>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B820E047-71D6-4CBD-9254-244D0D4372D1}"/>
              </a:ext>
            </a:extLst>
          </p:cNvPr>
          <p:cNvCxnSpPr>
            <a:cxnSpLocks/>
          </p:cNvCxnSpPr>
          <p:nvPr/>
        </p:nvCxnSpPr>
        <p:spPr>
          <a:xfrm rot="4140000" flipH="1" flipV="1">
            <a:off x="3813280" y="3750288"/>
            <a:ext cx="6927" cy="381185"/>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47ED4B3C-FFC6-45DD-83AF-87EB6EFDC3D3}"/>
              </a:ext>
            </a:extLst>
          </p:cNvPr>
          <p:cNvCxnSpPr>
            <a:cxnSpLocks/>
          </p:cNvCxnSpPr>
          <p:nvPr/>
        </p:nvCxnSpPr>
        <p:spPr>
          <a:xfrm rot="5580000">
            <a:off x="3375968" y="4061047"/>
            <a:ext cx="135570" cy="181379"/>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49" name="TextBox 48">
            <a:extLst>
              <a:ext uri="{FF2B5EF4-FFF2-40B4-BE49-F238E27FC236}">
                <a16:creationId xmlns:a16="http://schemas.microsoft.com/office/drawing/2014/main" id="{ECB2FE94-1D54-48A0-A0B3-C3BCD2CFF813}"/>
              </a:ext>
            </a:extLst>
          </p:cNvPr>
          <p:cNvSpPr txBox="1"/>
          <p:nvPr/>
        </p:nvSpPr>
        <p:spPr>
          <a:xfrm>
            <a:off x="3843356" y="4043014"/>
            <a:ext cx="394115"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J-7</a:t>
            </a:r>
          </a:p>
        </p:txBody>
      </p:sp>
      <p:cxnSp>
        <p:nvCxnSpPr>
          <p:cNvPr id="50" name="Straight Arrow Connector 49">
            <a:extLst>
              <a:ext uri="{FF2B5EF4-FFF2-40B4-BE49-F238E27FC236}">
                <a16:creationId xmlns:a16="http://schemas.microsoft.com/office/drawing/2014/main" id="{9244D07F-A798-4DB5-BDC5-BC8EF0FE1C89}"/>
              </a:ext>
            </a:extLst>
          </p:cNvPr>
          <p:cNvCxnSpPr>
            <a:cxnSpLocks/>
          </p:cNvCxnSpPr>
          <p:nvPr/>
        </p:nvCxnSpPr>
        <p:spPr>
          <a:xfrm flipH="1" flipV="1">
            <a:off x="3499398" y="4116359"/>
            <a:ext cx="317345" cy="9953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a16="http://schemas.microsoft.com/office/drawing/2014/main" id="{2379CB8F-782C-44B3-9C3B-1059E7FC0164}"/>
              </a:ext>
            </a:extLst>
          </p:cNvPr>
          <p:cNvCxnSpPr>
            <a:cxnSpLocks/>
          </p:cNvCxnSpPr>
          <p:nvPr/>
        </p:nvCxnSpPr>
        <p:spPr>
          <a:xfrm flipV="1">
            <a:off x="3927563" y="3875017"/>
            <a:ext cx="0" cy="34087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980608FF-1B63-453E-9951-1DEB57DFF6FE}"/>
              </a:ext>
            </a:extLst>
          </p:cNvPr>
          <p:cNvCxnSpPr>
            <a:cxnSpLocks/>
          </p:cNvCxnSpPr>
          <p:nvPr/>
        </p:nvCxnSpPr>
        <p:spPr>
          <a:xfrm>
            <a:off x="5952777" y="3764699"/>
            <a:ext cx="1793043" cy="0"/>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80433AE6-1451-493B-937B-071F47E85EB3}"/>
              </a:ext>
            </a:extLst>
          </p:cNvPr>
          <p:cNvCxnSpPr>
            <a:cxnSpLocks/>
          </p:cNvCxnSpPr>
          <p:nvPr/>
        </p:nvCxnSpPr>
        <p:spPr>
          <a:xfrm flipV="1">
            <a:off x="7734875" y="3693327"/>
            <a:ext cx="269317" cy="79176"/>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128530BE-92BF-49F3-A031-E1C4D49FAE8B}"/>
              </a:ext>
            </a:extLst>
          </p:cNvPr>
          <p:cNvCxnSpPr>
            <a:cxnSpLocks/>
          </p:cNvCxnSpPr>
          <p:nvPr/>
        </p:nvCxnSpPr>
        <p:spPr>
          <a:xfrm flipV="1">
            <a:off x="5952777" y="3874236"/>
            <a:ext cx="1998909" cy="1"/>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
        <p:nvSpPr>
          <p:cNvPr id="55" name="TextBox 54">
            <a:extLst>
              <a:ext uri="{FF2B5EF4-FFF2-40B4-BE49-F238E27FC236}">
                <a16:creationId xmlns:a16="http://schemas.microsoft.com/office/drawing/2014/main" id="{F436CF97-8B53-4088-BCED-4831B43DA5B1}"/>
              </a:ext>
            </a:extLst>
          </p:cNvPr>
          <p:cNvSpPr txBox="1"/>
          <p:nvPr/>
        </p:nvSpPr>
        <p:spPr>
          <a:xfrm>
            <a:off x="7973762" y="3460169"/>
            <a:ext cx="379541" cy="24638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U-8</a:t>
            </a:r>
          </a:p>
        </p:txBody>
      </p:sp>
      <p:sp>
        <p:nvSpPr>
          <p:cNvPr id="56" name="TextBox 55">
            <a:extLst>
              <a:ext uri="{FF2B5EF4-FFF2-40B4-BE49-F238E27FC236}">
                <a16:creationId xmlns:a16="http://schemas.microsoft.com/office/drawing/2014/main" id="{3359B6D5-BBDB-44B3-BFA5-A735B0779EFF}"/>
              </a:ext>
            </a:extLst>
          </p:cNvPr>
          <p:cNvSpPr txBox="1"/>
          <p:nvPr/>
        </p:nvSpPr>
        <p:spPr>
          <a:xfrm>
            <a:off x="7951686" y="3847353"/>
            <a:ext cx="375575"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U-7</a:t>
            </a:r>
          </a:p>
        </p:txBody>
      </p:sp>
    </p:spTree>
    <p:extLst>
      <p:ext uri="{BB962C8B-B14F-4D97-AF65-F5344CB8AC3E}">
        <p14:creationId xmlns:p14="http://schemas.microsoft.com/office/powerpoint/2010/main" val="3152755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down)">
                                      <p:cBhvr>
                                        <p:cTn id="7" dur="500"/>
                                        <p:tgtEl>
                                          <p:spTgt spid="2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down)">
                                      <p:cBhvr>
                                        <p:cTn id="11" dur="500"/>
                                        <p:tgtEl>
                                          <p:spTgt spid="25"/>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down)">
                                      <p:cBhvr>
                                        <p:cTn id="15" dur="500"/>
                                        <p:tgtEl>
                                          <p:spTgt spid="24"/>
                                        </p:tgtEl>
                                      </p:cBhvr>
                                    </p:animEffect>
                                  </p:childTnLst>
                                </p:cTn>
                              </p:par>
                            </p:childTnLst>
                          </p:cTn>
                        </p:par>
                        <p:par>
                          <p:cTn id="16" fill="hold">
                            <p:stCondLst>
                              <p:cond delay="1500"/>
                            </p:stCondLst>
                            <p:childTnLst>
                              <p:par>
                                <p:cTn id="17" presetID="1" presetClass="entr" presetSubtype="0" fill="hold" grpId="0" nodeType="afterEffect">
                                  <p:stCondLst>
                                    <p:cond delay="0"/>
                                  </p:stCondLst>
                                  <p:childTnLst>
                                    <p:set>
                                      <p:cBhvr>
                                        <p:cTn id="18" dur="1" fill="hold">
                                          <p:stCondLst>
                                            <p:cond delay="0"/>
                                          </p:stCondLst>
                                        </p:cTn>
                                        <p:tgtEl>
                                          <p:spTgt spid="2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nodeType="clickEffect">
                                  <p:stCondLst>
                                    <p:cond delay="0"/>
                                  </p:stCondLst>
                                  <p:childTnLst>
                                    <p:set>
                                      <p:cBhvr>
                                        <p:cTn id="22" dur="1" fill="hold">
                                          <p:stCondLst>
                                            <p:cond delay="0"/>
                                          </p:stCondLst>
                                        </p:cTn>
                                        <p:tgtEl>
                                          <p:spTgt spid="48"/>
                                        </p:tgtEl>
                                        <p:attrNameLst>
                                          <p:attrName>style.visibility</p:attrName>
                                        </p:attrNameLst>
                                      </p:cBhvr>
                                      <p:to>
                                        <p:strVal val="visible"/>
                                      </p:to>
                                    </p:set>
                                    <p:animEffect transition="in" filter="wipe(left)">
                                      <p:cBhvr>
                                        <p:cTn id="23" dur="500"/>
                                        <p:tgtEl>
                                          <p:spTgt spid="48"/>
                                        </p:tgtEl>
                                      </p:cBhvr>
                                    </p:animEffect>
                                  </p:childTnLst>
                                </p:cTn>
                              </p:par>
                            </p:childTnLst>
                          </p:cTn>
                        </p:par>
                        <p:par>
                          <p:cTn id="24" fill="hold">
                            <p:stCondLst>
                              <p:cond delay="500"/>
                            </p:stCondLst>
                            <p:childTnLst>
                              <p:par>
                                <p:cTn id="25" presetID="22" presetClass="entr" presetSubtype="8" fill="hold" nodeType="afterEffect">
                                  <p:stCondLst>
                                    <p:cond delay="0"/>
                                  </p:stCondLst>
                                  <p:childTnLst>
                                    <p:set>
                                      <p:cBhvr>
                                        <p:cTn id="26" dur="1" fill="hold">
                                          <p:stCondLst>
                                            <p:cond delay="0"/>
                                          </p:stCondLst>
                                        </p:cTn>
                                        <p:tgtEl>
                                          <p:spTgt spid="47"/>
                                        </p:tgtEl>
                                        <p:attrNameLst>
                                          <p:attrName>style.visibility</p:attrName>
                                        </p:attrNameLst>
                                      </p:cBhvr>
                                      <p:to>
                                        <p:strVal val="visible"/>
                                      </p:to>
                                    </p:set>
                                    <p:animEffect transition="in" filter="wipe(left)">
                                      <p:cBhvr>
                                        <p:cTn id="27" dur="500"/>
                                        <p:tgtEl>
                                          <p:spTgt spid="47"/>
                                        </p:tgtEl>
                                      </p:cBhvr>
                                    </p:animEffect>
                                  </p:childTnLst>
                                </p:cTn>
                              </p:par>
                            </p:childTnLst>
                          </p:cTn>
                        </p:par>
                        <p:par>
                          <p:cTn id="28" fill="hold">
                            <p:stCondLst>
                              <p:cond delay="1000"/>
                            </p:stCondLst>
                            <p:childTnLst>
                              <p:par>
                                <p:cTn id="29" presetID="22" presetClass="entr" presetSubtype="8" fill="hold" nodeType="afterEffect">
                                  <p:stCondLst>
                                    <p:cond delay="0"/>
                                  </p:stCondLst>
                                  <p:childTnLst>
                                    <p:set>
                                      <p:cBhvr>
                                        <p:cTn id="30" dur="1" fill="hold">
                                          <p:stCondLst>
                                            <p:cond delay="0"/>
                                          </p:stCondLst>
                                        </p:cTn>
                                        <p:tgtEl>
                                          <p:spTgt spid="46"/>
                                        </p:tgtEl>
                                        <p:attrNameLst>
                                          <p:attrName>style.visibility</p:attrName>
                                        </p:attrNameLst>
                                      </p:cBhvr>
                                      <p:to>
                                        <p:strVal val="visible"/>
                                      </p:to>
                                    </p:set>
                                    <p:animEffect transition="in" filter="wipe(left)">
                                      <p:cBhvr>
                                        <p:cTn id="31" dur="500"/>
                                        <p:tgtEl>
                                          <p:spTgt spid="46"/>
                                        </p:tgtEl>
                                      </p:cBhvr>
                                    </p:animEffect>
                                  </p:childTnLst>
                                </p:cTn>
                              </p:par>
                            </p:childTnLst>
                          </p:cTn>
                        </p:par>
                        <p:par>
                          <p:cTn id="32" fill="hold">
                            <p:stCondLst>
                              <p:cond delay="1500"/>
                            </p:stCondLst>
                            <p:childTnLst>
                              <p:par>
                                <p:cTn id="33" presetID="1" presetClass="entr" presetSubtype="0" fill="hold" nodeType="afterEffect">
                                  <p:stCondLst>
                                    <p:cond delay="0"/>
                                  </p:stCondLst>
                                  <p:childTnLst>
                                    <p:set>
                                      <p:cBhvr>
                                        <p:cTn id="34" dur="1" fill="hold">
                                          <p:stCondLst>
                                            <p:cond delay="0"/>
                                          </p:stCondLst>
                                        </p:cTn>
                                        <p:tgtEl>
                                          <p:spTgt spid="50"/>
                                        </p:tgtEl>
                                        <p:attrNameLst>
                                          <p:attrName>style.visibility</p:attrName>
                                        </p:attrNameLst>
                                      </p:cBhvr>
                                      <p:to>
                                        <p:strVal val="visible"/>
                                      </p:to>
                                    </p:set>
                                  </p:childTnLst>
                                </p:cTn>
                              </p:par>
                            </p:childTnLst>
                          </p:cTn>
                        </p:par>
                        <p:par>
                          <p:cTn id="35" fill="hold">
                            <p:stCondLst>
                              <p:cond delay="1500"/>
                            </p:stCondLst>
                            <p:childTnLst>
                              <p:par>
                                <p:cTn id="36" presetID="1" presetClass="entr" presetSubtype="0" fill="hold" nodeType="afterEffect">
                                  <p:stCondLst>
                                    <p:cond delay="0"/>
                                  </p:stCondLst>
                                  <p:childTnLst>
                                    <p:set>
                                      <p:cBhvr>
                                        <p:cTn id="37" dur="1" fill="hold">
                                          <p:stCondLst>
                                            <p:cond delay="0"/>
                                          </p:stCondLst>
                                        </p:cTn>
                                        <p:tgtEl>
                                          <p:spTgt spid="51"/>
                                        </p:tgtEl>
                                        <p:attrNameLst>
                                          <p:attrName>style.visibility</p:attrName>
                                        </p:attrNameLst>
                                      </p:cBhvr>
                                      <p:to>
                                        <p:strVal val="visible"/>
                                      </p:to>
                                    </p:set>
                                  </p:childTnLst>
                                </p:cTn>
                              </p:par>
                            </p:childTnLst>
                          </p:cTn>
                        </p:par>
                        <p:par>
                          <p:cTn id="38" fill="hold">
                            <p:stCondLst>
                              <p:cond delay="1500"/>
                            </p:stCondLst>
                            <p:childTnLst>
                              <p:par>
                                <p:cTn id="39" presetID="1" presetClass="entr" presetSubtype="0" fill="hold" grpId="0" nodeType="afterEffect">
                                  <p:stCondLst>
                                    <p:cond delay="0"/>
                                  </p:stCondLst>
                                  <p:childTnLst>
                                    <p:set>
                                      <p:cBhvr>
                                        <p:cTn id="40" dur="1" fill="hold">
                                          <p:stCondLst>
                                            <p:cond delay="0"/>
                                          </p:stCondLst>
                                        </p:cTn>
                                        <p:tgtEl>
                                          <p:spTgt spid="49"/>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nodeType="clickEffect">
                                  <p:stCondLst>
                                    <p:cond delay="0"/>
                                  </p:stCondLst>
                                  <p:childTnLst>
                                    <p:set>
                                      <p:cBhvr>
                                        <p:cTn id="44" dur="1" fill="hold">
                                          <p:stCondLst>
                                            <p:cond delay="0"/>
                                          </p:stCondLst>
                                        </p:cTn>
                                        <p:tgtEl>
                                          <p:spTgt spid="41"/>
                                        </p:tgtEl>
                                        <p:attrNameLst>
                                          <p:attrName>style.visibility</p:attrName>
                                        </p:attrNameLst>
                                      </p:cBhvr>
                                      <p:to>
                                        <p:strVal val="visible"/>
                                      </p:to>
                                    </p:set>
                                    <p:animEffect transition="in" filter="wipe(left)">
                                      <p:cBhvr>
                                        <p:cTn id="45" dur="500"/>
                                        <p:tgtEl>
                                          <p:spTgt spid="41"/>
                                        </p:tgtEl>
                                      </p:cBhvr>
                                    </p:animEffect>
                                  </p:childTnLst>
                                </p:cTn>
                              </p:par>
                            </p:childTnLst>
                          </p:cTn>
                        </p:par>
                        <p:par>
                          <p:cTn id="46" fill="hold">
                            <p:stCondLst>
                              <p:cond delay="500"/>
                            </p:stCondLst>
                            <p:childTnLst>
                              <p:par>
                                <p:cTn id="47" presetID="22" presetClass="entr" presetSubtype="8" fill="hold" nodeType="afterEffect">
                                  <p:stCondLst>
                                    <p:cond delay="0"/>
                                  </p:stCondLst>
                                  <p:childTnLst>
                                    <p:set>
                                      <p:cBhvr>
                                        <p:cTn id="48" dur="1" fill="hold">
                                          <p:stCondLst>
                                            <p:cond delay="0"/>
                                          </p:stCondLst>
                                        </p:cTn>
                                        <p:tgtEl>
                                          <p:spTgt spid="42"/>
                                        </p:tgtEl>
                                        <p:attrNameLst>
                                          <p:attrName>style.visibility</p:attrName>
                                        </p:attrNameLst>
                                      </p:cBhvr>
                                      <p:to>
                                        <p:strVal val="visible"/>
                                      </p:to>
                                    </p:set>
                                    <p:animEffect transition="in" filter="wipe(left)">
                                      <p:cBhvr>
                                        <p:cTn id="49" dur="500"/>
                                        <p:tgtEl>
                                          <p:spTgt spid="42"/>
                                        </p:tgtEl>
                                      </p:cBhvr>
                                    </p:animEffect>
                                  </p:childTnLst>
                                </p:cTn>
                              </p:par>
                            </p:childTnLst>
                          </p:cTn>
                        </p:par>
                        <p:par>
                          <p:cTn id="50" fill="hold">
                            <p:stCondLst>
                              <p:cond delay="1000"/>
                            </p:stCondLst>
                            <p:childTnLst>
                              <p:par>
                                <p:cTn id="51" presetID="1" presetClass="entr" presetSubtype="0" fill="hold" grpId="0" nodeType="afterEffect">
                                  <p:stCondLst>
                                    <p:cond delay="0"/>
                                  </p:stCondLst>
                                  <p:childTnLst>
                                    <p:set>
                                      <p:cBhvr>
                                        <p:cTn id="52" dur="1" fill="hold">
                                          <p:stCondLst>
                                            <p:cond delay="0"/>
                                          </p:stCondLst>
                                        </p:cTn>
                                        <p:tgtEl>
                                          <p:spTgt spid="43"/>
                                        </p:tgtEl>
                                        <p:attrNameLst>
                                          <p:attrName>style.visibility</p:attrName>
                                        </p:attrNameLst>
                                      </p:cBhvr>
                                      <p:to>
                                        <p:strVal val="visible"/>
                                      </p:to>
                                    </p:set>
                                  </p:childTnLst>
                                </p:cTn>
                              </p:par>
                            </p:childTnLst>
                          </p:cTn>
                        </p:par>
                        <p:par>
                          <p:cTn id="53" fill="hold">
                            <p:stCondLst>
                              <p:cond delay="1000"/>
                            </p:stCondLst>
                            <p:childTnLst>
                              <p:par>
                                <p:cTn id="54" presetID="1" presetClass="entr" presetSubtype="0" fill="hold" nodeType="afterEffect">
                                  <p:stCondLst>
                                    <p:cond delay="0"/>
                                  </p:stCondLst>
                                  <p:childTnLst>
                                    <p:set>
                                      <p:cBhvr>
                                        <p:cTn id="55" dur="1" fill="hold">
                                          <p:stCondLst>
                                            <p:cond delay="0"/>
                                          </p:stCondLst>
                                        </p:cTn>
                                        <p:tgtEl>
                                          <p:spTgt spid="44"/>
                                        </p:tgtEl>
                                        <p:attrNameLst>
                                          <p:attrName>style.visibility</p:attrName>
                                        </p:attrNameLst>
                                      </p:cBhvr>
                                      <p:to>
                                        <p:strVal val="visible"/>
                                      </p:to>
                                    </p:set>
                                  </p:childTnLst>
                                </p:cTn>
                              </p:par>
                            </p:childTnLst>
                          </p:cTn>
                        </p:par>
                        <p:par>
                          <p:cTn id="56" fill="hold">
                            <p:stCondLst>
                              <p:cond delay="1000"/>
                            </p:stCondLst>
                            <p:childTnLst>
                              <p:par>
                                <p:cTn id="57" presetID="1" presetClass="entr" presetSubtype="0" fill="hold" nodeType="afterEffect">
                                  <p:stCondLst>
                                    <p:cond delay="0"/>
                                  </p:stCondLst>
                                  <p:childTnLst>
                                    <p:set>
                                      <p:cBhvr>
                                        <p:cTn id="58" dur="1" fill="hold">
                                          <p:stCondLst>
                                            <p:cond delay="0"/>
                                          </p:stCondLst>
                                        </p:cTn>
                                        <p:tgtEl>
                                          <p:spTgt spid="45"/>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22" presetClass="entr" presetSubtype="8" fill="hold" nodeType="click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left)">
                                      <p:cBhvr>
                                        <p:cTn id="63" dur="500"/>
                                        <p:tgtEl>
                                          <p:spTgt spid="39"/>
                                        </p:tgtEl>
                                      </p:cBhvr>
                                    </p:animEffect>
                                  </p:childTnLst>
                                </p:cTn>
                              </p:par>
                            </p:childTnLst>
                          </p:cTn>
                        </p:par>
                        <p:par>
                          <p:cTn id="64" fill="hold">
                            <p:stCondLst>
                              <p:cond delay="500"/>
                            </p:stCondLst>
                            <p:childTnLst>
                              <p:par>
                                <p:cTn id="65" presetID="1" presetClass="entr" presetSubtype="0" fill="hold" grpId="0" nodeType="afterEffect">
                                  <p:stCondLst>
                                    <p:cond delay="0"/>
                                  </p:stCondLst>
                                  <p:childTnLst>
                                    <p:set>
                                      <p:cBhvr>
                                        <p:cTn id="66" dur="1" fill="hold">
                                          <p:stCondLst>
                                            <p:cond delay="0"/>
                                          </p:stCondLst>
                                        </p:cTn>
                                        <p:tgtEl>
                                          <p:spTgt spid="40"/>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22" presetClass="entr" presetSubtype="8" fill="hold" nodeType="clickEffect">
                                  <p:stCondLst>
                                    <p:cond delay="0"/>
                                  </p:stCondLst>
                                  <p:childTnLst>
                                    <p:set>
                                      <p:cBhvr>
                                        <p:cTn id="70" dur="1" fill="hold">
                                          <p:stCondLst>
                                            <p:cond delay="0"/>
                                          </p:stCondLst>
                                        </p:cTn>
                                        <p:tgtEl>
                                          <p:spTgt spid="31"/>
                                        </p:tgtEl>
                                        <p:attrNameLst>
                                          <p:attrName>style.visibility</p:attrName>
                                        </p:attrNameLst>
                                      </p:cBhvr>
                                      <p:to>
                                        <p:strVal val="visible"/>
                                      </p:to>
                                    </p:set>
                                    <p:animEffect transition="in" filter="wipe(left)">
                                      <p:cBhvr>
                                        <p:cTn id="71" dur="500"/>
                                        <p:tgtEl>
                                          <p:spTgt spid="31"/>
                                        </p:tgtEl>
                                      </p:cBhvr>
                                    </p:animEffect>
                                  </p:childTnLst>
                                </p:cTn>
                              </p:par>
                            </p:childTnLst>
                          </p:cTn>
                        </p:par>
                        <p:par>
                          <p:cTn id="72" fill="hold">
                            <p:stCondLst>
                              <p:cond delay="500"/>
                            </p:stCondLst>
                            <p:childTnLst>
                              <p:par>
                                <p:cTn id="73" presetID="1" presetClass="entr" presetSubtype="0" fill="hold" grpId="0" nodeType="afterEffect">
                                  <p:stCondLst>
                                    <p:cond delay="0"/>
                                  </p:stCondLst>
                                  <p:childTnLst>
                                    <p:set>
                                      <p:cBhvr>
                                        <p:cTn id="74" dur="1" fill="hold">
                                          <p:stCondLst>
                                            <p:cond delay="0"/>
                                          </p:stCondLst>
                                        </p:cTn>
                                        <p:tgtEl>
                                          <p:spTgt spid="30"/>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22" presetClass="entr" presetSubtype="8" fill="hold" nodeType="click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wipe(left)">
                                      <p:cBhvr>
                                        <p:cTn id="79" dur="500"/>
                                        <p:tgtEl>
                                          <p:spTgt spid="32"/>
                                        </p:tgtEl>
                                      </p:cBhvr>
                                    </p:animEffect>
                                  </p:childTnLst>
                                </p:cTn>
                              </p:par>
                            </p:childTnLst>
                          </p:cTn>
                        </p:par>
                        <p:par>
                          <p:cTn id="80" fill="hold">
                            <p:stCondLst>
                              <p:cond delay="500"/>
                            </p:stCondLst>
                            <p:childTnLst>
                              <p:par>
                                <p:cTn id="81" presetID="1" presetClass="entr" presetSubtype="0" fill="hold" grpId="0" nodeType="afterEffect">
                                  <p:stCondLst>
                                    <p:cond delay="0"/>
                                  </p:stCondLst>
                                  <p:childTnLst>
                                    <p:set>
                                      <p:cBhvr>
                                        <p:cTn id="82" dur="1" fill="hold">
                                          <p:stCondLst>
                                            <p:cond delay="0"/>
                                          </p:stCondLst>
                                        </p:cTn>
                                        <p:tgtEl>
                                          <p:spTgt spid="33"/>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22" presetClass="entr" presetSubtype="4" fill="hold" nodeType="clickEffect">
                                  <p:stCondLst>
                                    <p:cond delay="0"/>
                                  </p:stCondLst>
                                  <p:childTnLst>
                                    <p:set>
                                      <p:cBhvr>
                                        <p:cTn id="86" dur="1" fill="hold">
                                          <p:stCondLst>
                                            <p:cond delay="0"/>
                                          </p:stCondLst>
                                        </p:cTn>
                                        <p:tgtEl>
                                          <p:spTgt spid="37"/>
                                        </p:tgtEl>
                                        <p:attrNameLst>
                                          <p:attrName>style.visibility</p:attrName>
                                        </p:attrNameLst>
                                      </p:cBhvr>
                                      <p:to>
                                        <p:strVal val="visible"/>
                                      </p:to>
                                    </p:set>
                                    <p:animEffect transition="in" filter="wipe(down)">
                                      <p:cBhvr>
                                        <p:cTn id="87" dur="500"/>
                                        <p:tgtEl>
                                          <p:spTgt spid="37"/>
                                        </p:tgtEl>
                                      </p:cBhvr>
                                    </p:animEffect>
                                  </p:childTnLst>
                                </p:cTn>
                              </p:par>
                            </p:childTnLst>
                          </p:cTn>
                        </p:par>
                        <p:par>
                          <p:cTn id="88" fill="hold">
                            <p:stCondLst>
                              <p:cond delay="500"/>
                            </p:stCondLst>
                            <p:childTnLst>
                              <p:par>
                                <p:cTn id="89" presetID="22" presetClass="entr" presetSubtype="4" fill="hold" nodeType="afterEffect">
                                  <p:stCondLst>
                                    <p:cond delay="0"/>
                                  </p:stCondLst>
                                  <p:childTnLst>
                                    <p:set>
                                      <p:cBhvr>
                                        <p:cTn id="90" dur="1" fill="hold">
                                          <p:stCondLst>
                                            <p:cond delay="0"/>
                                          </p:stCondLst>
                                        </p:cTn>
                                        <p:tgtEl>
                                          <p:spTgt spid="36"/>
                                        </p:tgtEl>
                                        <p:attrNameLst>
                                          <p:attrName>style.visibility</p:attrName>
                                        </p:attrNameLst>
                                      </p:cBhvr>
                                      <p:to>
                                        <p:strVal val="visible"/>
                                      </p:to>
                                    </p:set>
                                    <p:animEffect transition="in" filter="wipe(down)">
                                      <p:cBhvr>
                                        <p:cTn id="91" dur="500"/>
                                        <p:tgtEl>
                                          <p:spTgt spid="36"/>
                                        </p:tgtEl>
                                      </p:cBhvr>
                                    </p:animEffect>
                                  </p:childTnLst>
                                </p:cTn>
                              </p:par>
                            </p:childTnLst>
                          </p:cTn>
                        </p:par>
                        <p:par>
                          <p:cTn id="92" fill="hold">
                            <p:stCondLst>
                              <p:cond delay="1000"/>
                            </p:stCondLst>
                            <p:childTnLst>
                              <p:par>
                                <p:cTn id="93" presetID="1" presetClass="entr" presetSubtype="0" fill="hold" grpId="0" nodeType="afterEffect">
                                  <p:stCondLst>
                                    <p:cond delay="0"/>
                                  </p:stCondLst>
                                  <p:childTnLst>
                                    <p:set>
                                      <p:cBhvr>
                                        <p:cTn id="94" dur="1" fill="hold">
                                          <p:stCondLst>
                                            <p:cond delay="0"/>
                                          </p:stCondLst>
                                        </p:cTn>
                                        <p:tgtEl>
                                          <p:spTgt spid="38"/>
                                        </p:tgtEl>
                                        <p:attrNameLst>
                                          <p:attrName>style.visibility</p:attrName>
                                        </p:attrNameLst>
                                      </p:cBhvr>
                                      <p:to>
                                        <p:strVal val="visible"/>
                                      </p:to>
                                    </p:set>
                                  </p:childTnLst>
                                </p:cTn>
                              </p:par>
                            </p:childTnLst>
                          </p:cTn>
                        </p:par>
                      </p:childTnLst>
                    </p:cTn>
                  </p:par>
                  <p:par>
                    <p:cTn id="95" fill="hold">
                      <p:stCondLst>
                        <p:cond delay="indefinite"/>
                      </p:stCondLst>
                      <p:childTnLst>
                        <p:par>
                          <p:cTn id="96" fill="hold">
                            <p:stCondLst>
                              <p:cond delay="0"/>
                            </p:stCondLst>
                            <p:childTnLst>
                              <p:par>
                                <p:cTn id="97" presetID="22" presetClass="entr" presetSubtype="8" fill="hold" nodeType="clickEffect">
                                  <p:stCondLst>
                                    <p:cond delay="0"/>
                                  </p:stCondLst>
                                  <p:childTnLst>
                                    <p:set>
                                      <p:cBhvr>
                                        <p:cTn id="98" dur="1" fill="hold">
                                          <p:stCondLst>
                                            <p:cond delay="0"/>
                                          </p:stCondLst>
                                        </p:cTn>
                                        <p:tgtEl>
                                          <p:spTgt spid="54"/>
                                        </p:tgtEl>
                                        <p:attrNameLst>
                                          <p:attrName>style.visibility</p:attrName>
                                        </p:attrNameLst>
                                      </p:cBhvr>
                                      <p:to>
                                        <p:strVal val="visible"/>
                                      </p:to>
                                    </p:set>
                                    <p:animEffect transition="in" filter="wipe(left)">
                                      <p:cBhvr>
                                        <p:cTn id="99" dur="500"/>
                                        <p:tgtEl>
                                          <p:spTgt spid="54"/>
                                        </p:tgtEl>
                                      </p:cBhvr>
                                    </p:animEffect>
                                  </p:childTnLst>
                                </p:cTn>
                              </p:par>
                            </p:childTnLst>
                          </p:cTn>
                        </p:par>
                        <p:par>
                          <p:cTn id="100" fill="hold">
                            <p:stCondLst>
                              <p:cond delay="500"/>
                            </p:stCondLst>
                            <p:childTnLst>
                              <p:par>
                                <p:cTn id="101" presetID="1" presetClass="entr" presetSubtype="0" fill="hold" grpId="0" nodeType="afterEffect">
                                  <p:stCondLst>
                                    <p:cond delay="0"/>
                                  </p:stCondLst>
                                  <p:childTnLst>
                                    <p:set>
                                      <p:cBhvr>
                                        <p:cTn id="102" dur="1" fill="hold">
                                          <p:stCondLst>
                                            <p:cond delay="0"/>
                                          </p:stCondLst>
                                        </p:cTn>
                                        <p:tgtEl>
                                          <p:spTgt spid="56"/>
                                        </p:tgtEl>
                                        <p:attrNameLst>
                                          <p:attrName>style.visibility</p:attrName>
                                        </p:attrNameLst>
                                      </p:cBhvr>
                                      <p:to>
                                        <p:strVal val="visible"/>
                                      </p:to>
                                    </p:set>
                                  </p:childTnLst>
                                </p:cTn>
                              </p:par>
                            </p:childTnLst>
                          </p:cTn>
                        </p:par>
                      </p:childTnLst>
                    </p:cTn>
                  </p:par>
                  <p:par>
                    <p:cTn id="103" fill="hold">
                      <p:stCondLst>
                        <p:cond delay="indefinite"/>
                      </p:stCondLst>
                      <p:childTnLst>
                        <p:par>
                          <p:cTn id="104" fill="hold">
                            <p:stCondLst>
                              <p:cond delay="0"/>
                            </p:stCondLst>
                            <p:childTnLst>
                              <p:par>
                                <p:cTn id="105" presetID="22" presetClass="entr" presetSubtype="8" fill="hold" nodeType="clickEffect">
                                  <p:stCondLst>
                                    <p:cond delay="0"/>
                                  </p:stCondLst>
                                  <p:childTnLst>
                                    <p:set>
                                      <p:cBhvr>
                                        <p:cTn id="106" dur="1" fill="hold">
                                          <p:stCondLst>
                                            <p:cond delay="0"/>
                                          </p:stCondLst>
                                        </p:cTn>
                                        <p:tgtEl>
                                          <p:spTgt spid="52"/>
                                        </p:tgtEl>
                                        <p:attrNameLst>
                                          <p:attrName>style.visibility</p:attrName>
                                        </p:attrNameLst>
                                      </p:cBhvr>
                                      <p:to>
                                        <p:strVal val="visible"/>
                                      </p:to>
                                    </p:set>
                                    <p:animEffect transition="in" filter="wipe(left)">
                                      <p:cBhvr>
                                        <p:cTn id="107" dur="500"/>
                                        <p:tgtEl>
                                          <p:spTgt spid="52"/>
                                        </p:tgtEl>
                                      </p:cBhvr>
                                    </p:animEffect>
                                  </p:childTnLst>
                                </p:cTn>
                              </p:par>
                            </p:childTnLst>
                          </p:cTn>
                        </p:par>
                        <p:par>
                          <p:cTn id="108" fill="hold">
                            <p:stCondLst>
                              <p:cond delay="500"/>
                            </p:stCondLst>
                            <p:childTnLst>
                              <p:par>
                                <p:cTn id="109" presetID="22" presetClass="entr" presetSubtype="8" fill="hold" nodeType="afterEffect">
                                  <p:stCondLst>
                                    <p:cond delay="0"/>
                                  </p:stCondLst>
                                  <p:childTnLst>
                                    <p:set>
                                      <p:cBhvr>
                                        <p:cTn id="110" dur="1" fill="hold">
                                          <p:stCondLst>
                                            <p:cond delay="0"/>
                                          </p:stCondLst>
                                        </p:cTn>
                                        <p:tgtEl>
                                          <p:spTgt spid="53"/>
                                        </p:tgtEl>
                                        <p:attrNameLst>
                                          <p:attrName>style.visibility</p:attrName>
                                        </p:attrNameLst>
                                      </p:cBhvr>
                                      <p:to>
                                        <p:strVal val="visible"/>
                                      </p:to>
                                    </p:set>
                                    <p:animEffect transition="in" filter="wipe(left)">
                                      <p:cBhvr>
                                        <p:cTn id="111" dur="500"/>
                                        <p:tgtEl>
                                          <p:spTgt spid="53"/>
                                        </p:tgtEl>
                                      </p:cBhvr>
                                    </p:animEffect>
                                  </p:childTnLst>
                                </p:cTn>
                              </p:par>
                            </p:childTnLst>
                          </p:cTn>
                        </p:par>
                        <p:par>
                          <p:cTn id="112" fill="hold">
                            <p:stCondLst>
                              <p:cond delay="1000"/>
                            </p:stCondLst>
                            <p:childTnLst>
                              <p:par>
                                <p:cTn id="113" presetID="1" presetClass="entr" presetSubtype="0" fill="hold" grpId="0" nodeType="afterEffect">
                                  <p:stCondLst>
                                    <p:cond delay="0"/>
                                  </p:stCondLst>
                                  <p:childTnLst>
                                    <p:set>
                                      <p:cBhvr>
                                        <p:cTn id="114" dur="1" fill="hold">
                                          <p:stCondLst>
                                            <p:cond delay="0"/>
                                          </p:stCondLst>
                                        </p:cTn>
                                        <p:tgtEl>
                                          <p:spTgt spid="55"/>
                                        </p:tgtEl>
                                        <p:attrNameLst>
                                          <p:attrName>style.visibility</p:attrName>
                                        </p:attrNameLst>
                                      </p:cBhvr>
                                      <p:to>
                                        <p:strVal val="visible"/>
                                      </p:to>
                                    </p:set>
                                  </p:childTnLst>
                                </p:cTn>
                              </p:par>
                            </p:childTnLst>
                          </p:cTn>
                        </p:par>
                      </p:childTnLst>
                    </p:cTn>
                  </p:par>
                  <p:par>
                    <p:cTn id="115" fill="hold">
                      <p:stCondLst>
                        <p:cond delay="indefinite"/>
                      </p:stCondLst>
                      <p:childTnLst>
                        <p:par>
                          <p:cTn id="116" fill="hold">
                            <p:stCondLst>
                              <p:cond delay="0"/>
                            </p:stCondLst>
                            <p:childTnLst>
                              <p:par>
                                <p:cTn id="117" presetID="22" presetClass="entr" presetSubtype="8" fill="hold" nodeType="clickEffect">
                                  <p:stCondLst>
                                    <p:cond delay="0"/>
                                  </p:stCondLst>
                                  <p:childTnLst>
                                    <p:set>
                                      <p:cBhvr>
                                        <p:cTn id="118" dur="1" fill="hold">
                                          <p:stCondLst>
                                            <p:cond delay="0"/>
                                          </p:stCondLst>
                                        </p:cTn>
                                        <p:tgtEl>
                                          <p:spTgt spid="34"/>
                                        </p:tgtEl>
                                        <p:attrNameLst>
                                          <p:attrName>style.visibility</p:attrName>
                                        </p:attrNameLst>
                                      </p:cBhvr>
                                      <p:to>
                                        <p:strVal val="visible"/>
                                      </p:to>
                                    </p:set>
                                    <p:animEffect transition="in" filter="wipe(left)">
                                      <p:cBhvr>
                                        <p:cTn id="119" dur="500"/>
                                        <p:tgtEl>
                                          <p:spTgt spid="34"/>
                                        </p:tgtEl>
                                      </p:cBhvr>
                                    </p:animEffect>
                                  </p:childTnLst>
                                </p:cTn>
                              </p:par>
                            </p:childTnLst>
                          </p:cTn>
                        </p:par>
                        <p:par>
                          <p:cTn id="120" fill="hold">
                            <p:stCondLst>
                              <p:cond delay="500"/>
                            </p:stCondLst>
                            <p:childTnLst>
                              <p:par>
                                <p:cTn id="121" presetID="1" presetClass="entr" presetSubtype="0" fill="hold" grpId="0" nodeType="afterEffect">
                                  <p:stCondLst>
                                    <p:cond delay="0"/>
                                  </p:stCondLst>
                                  <p:childTnLst>
                                    <p:set>
                                      <p:cBhvr>
                                        <p:cTn id="122"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30" grpId="0" animBg="1"/>
      <p:bldP spid="33" grpId="0" animBg="1"/>
      <p:bldP spid="35" grpId="0" animBg="1"/>
      <p:bldP spid="38" grpId="0" animBg="1"/>
      <p:bldP spid="40" grpId="0" animBg="1"/>
      <p:bldP spid="43" grpId="0" animBg="1"/>
      <p:bldP spid="49" grpId="0" animBg="1"/>
      <p:bldP spid="55" grpId="0" animBg="1"/>
      <p:bldP spid="56" grpId="0" animBg="1"/>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T</a:t>
            </a:r>
          </a:p>
        </p:txBody>
      </p:sp>
      <p:pic>
        <p:nvPicPr>
          <p:cNvPr id="4" name="Picture 3" descr="Diagram, engineering drawing&#10;&#10;Description automatically generated">
            <a:extLst>
              <a:ext uri="{FF2B5EF4-FFF2-40B4-BE49-F238E27FC236}">
                <a16:creationId xmlns:a16="http://schemas.microsoft.com/office/drawing/2014/main" id="{82368483-44E4-4B04-A1D8-96CA9611514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2" y="1315112"/>
            <a:ext cx="7306695" cy="5542888"/>
          </a:xfrm>
          <a:prstGeom prst="rect">
            <a:avLst/>
          </a:prstGeom>
        </p:spPr>
      </p:pic>
      <p:sp>
        <p:nvSpPr>
          <p:cNvPr id="11" name="Rectangle 10">
            <a:extLst>
              <a:ext uri="{FF2B5EF4-FFF2-40B4-BE49-F238E27FC236}">
                <a16:creationId xmlns:a16="http://schemas.microsoft.com/office/drawing/2014/main" id="{72967681-8646-470B-857C-BC7AFBC51B39}"/>
              </a:ext>
            </a:extLst>
          </p:cNvPr>
          <p:cNvSpPr/>
          <p:nvPr/>
        </p:nvSpPr>
        <p:spPr>
          <a:xfrm>
            <a:off x="2073025" y="4063008"/>
            <a:ext cx="912686" cy="369332"/>
          </a:xfrm>
          <a:prstGeom prst="rect">
            <a:avLst/>
          </a:prstGeom>
        </p:spPr>
        <p:txBody>
          <a:bodyPr wrap="none">
            <a:spAutoFit/>
          </a:bodyPr>
          <a:lstStyle/>
          <a:p>
            <a:r>
              <a:rPr lang="en-US" dirty="0">
                <a:solidFill>
                  <a:prstClr val="black"/>
                </a:solidFill>
                <a:latin typeface="Calibri" panose="020F0502020204030204"/>
              </a:rPr>
              <a:t>Taxiway</a:t>
            </a:r>
          </a:p>
        </p:txBody>
      </p:sp>
      <p:sp>
        <p:nvSpPr>
          <p:cNvPr id="12" name="TextBox 11">
            <a:extLst>
              <a:ext uri="{FF2B5EF4-FFF2-40B4-BE49-F238E27FC236}">
                <a16:creationId xmlns:a16="http://schemas.microsoft.com/office/drawing/2014/main" id="{E060049E-A715-4F23-9FBD-0FDBF6BDCA55}"/>
              </a:ext>
            </a:extLst>
          </p:cNvPr>
          <p:cNvSpPr txBox="1"/>
          <p:nvPr/>
        </p:nvSpPr>
        <p:spPr>
          <a:xfrm>
            <a:off x="2157164" y="4432340"/>
            <a:ext cx="744408"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T</a:t>
            </a:r>
            <a:endParaRPr lang="en-US" sz="6000" b="1" dirty="0">
              <a:solidFill>
                <a:srgbClr val="FFC000"/>
              </a:solidFill>
              <a:latin typeface="Arial" pitchFamily="34" charset="0"/>
              <a:cs typeface="Arial" pitchFamily="34" charset="0"/>
            </a:endParaRPr>
          </a:p>
        </p:txBody>
      </p:sp>
      <p:sp>
        <p:nvSpPr>
          <p:cNvPr id="14" name="Rectangle 18">
            <a:extLst>
              <a:ext uri="{FF2B5EF4-FFF2-40B4-BE49-F238E27FC236}">
                <a16:creationId xmlns:a16="http://schemas.microsoft.com/office/drawing/2014/main" id="{92CDD873-E3F6-43E8-89CF-D27B607E1205}"/>
              </a:ext>
            </a:extLst>
          </p:cNvPr>
          <p:cNvSpPr>
            <a:spLocks noChangeAspect="1"/>
          </p:cNvSpPr>
          <p:nvPr/>
        </p:nvSpPr>
        <p:spPr>
          <a:xfrm rot="4741704">
            <a:off x="1854516" y="4142358"/>
            <a:ext cx="3833625" cy="1320056"/>
          </a:xfrm>
          <a:custGeom>
            <a:avLst/>
            <a:gdLst>
              <a:gd name="connsiteX0" fmla="*/ 0 w 350360"/>
              <a:gd name="connsiteY0" fmla="*/ 0 h 121037"/>
              <a:gd name="connsiteX1" fmla="*/ 350360 w 350360"/>
              <a:gd name="connsiteY1" fmla="*/ 0 h 121037"/>
              <a:gd name="connsiteX2" fmla="*/ 350360 w 350360"/>
              <a:gd name="connsiteY2" fmla="*/ 121037 h 121037"/>
              <a:gd name="connsiteX3" fmla="*/ 0 w 350360"/>
              <a:gd name="connsiteY3" fmla="*/ 121037 h 121037"/>
              <a:gd name="connsiteX4" fmla="*/ 0 w 350360"/>
              <a:gd name="connsiteY4" fmla="*/ 0 h 121037"/>
              <a:gd name="connsiteX0" fmla="*/ 0 w 350360"/>
              <a:gd name="connsiteY0" fmla="*/ 0 h 121037"/>
              <a:gd name="connsiteX1" fmla="*/ 350360 w 350360"/>
              <a:gd name="connsiteY1" fmla="*/ 0 h 121037"/>
              <a:gd name="connsiteX2" fmla="*/ 313635 w 350360"/>
              <a:gd name="connsiteY2" fmla="*/ 28903 h 121037"/>
              <a:gd name="connsiteX3" fmla="*/ 350360 w 350360"/>
              <a:gd name="connsiteY3" fmla="*/ 121037 h 121037"/>
              <a:gd name="connsiteX4" fmla="*/ 0 w 350360"/>
              <a:gd name="connsiteY4" fmla="*/ 121037 h 121037"/>
              <a:gd name="connsiteX5" fmla="*/ 0 w 350360"/>
              <a:gd name="connsiteY5" fmla="*/ 0 h 121037"/>
              <a:gd name="connsiteX0" fmla="*/ 0 w 2909694"/>
              <a:gd name="connsiteY0" fmla="*/ 1326931 h 1447968"/>
              <a:gd name="connsiteX1" fmla="*/ 350360 w 2909694"/>
              <a:gd name="connsiteY1" fmla="*/ 1326931 h 1447968"/>
              <a:gd name="connsiteX2" fmla="*/ 2909694 w 2909694"/>
              <a:gd name="connsiteY2" fmla="*/ 0 h 1447968"/>
              <a:gd name="connsiteX3" fmla="*/ 350360 w 2909694"/>
              <a:gd name="connsiteY3" fmla="*/ 1447968 h 1447968"/>
              <a:gd name="connsiteX4" fmla="*/ 0 w 2909694"/>
              <a:gd name="connsiteY4" fmla="*/ 1447968 h 1447968"/>
              <a:gd name="connsiteX5" fmla="*/ 0 w 2909694"/>
              <a:gd name="connsiteY5" fmla="*/ 1326931 h 1447968"/>
              <a:gd name="connsiteX0" fmla="*/ 0 w 2909694"/>
              <a:gd name="connsiteY0" fmla="*/ 1326931 h 1447968"/>
              <a:gd name="connsiteX1" fmla="*/ 350360 w 2909694"/>
              <a:gd name="connsiteY1" fmla="*/ 1326931 h 1447968"/>
              <a:gd name="connsiteX2" fmla="*/ 2909694 w 2909694"/>
              <a:gd name="connsiteY2" fmla="*/ 0 h 1447968"/>
              <a:gd name="connsiteX3" fmla="*/ 350360 w 2909694"/>
              <a:gd name="connsiteY3" fmla="*/ 1447968 h 1447968"/>
              <a:gd name="connsiteX4" fmla="*/ 0 w 2909694"/>
              <a:gd name="connsiteY4" fmla="*/ 1447968 h 1447968"/>
              <a:gd name="connsiteX5" fmla="*/ 0 w 2909694"/>
              <a:gd name="connsiteY5" fmla="*/ 1326931 h 1447968"/>
              <a:gd name="connsiteX0" fmla="*/ 0 w 2909694"/>
              <a:gd name="connsiteY0" fmla="*/ 1326931 h 1447968"/>
              <a:gd name="connsiteX1" fmla="*/ 350360 w 2909694"/>
              <a:gd name="connsiteY1" fmla="*/ 1326931 h 1447968"/>
              <a:gd name="connsiteX2" fmla="*/ 2909694 w 2909694"/>
              <a:gd name="connsiteY2" fmla="*/ 0 h 1447968"/>
              <a:gd name="connsiteX3" fmla="*/ 350360 w 2909694"/>
              <a:gd name="connsiteY3" fmla="*/ 1447968 h 1447968"/>
              <a:gd name="connsiteX4" fmla="*/ 0 w 2909694"/>
              <a:gd name="connsiteY4" fmla="*/ 1447968 h 1447968"/>
              <a:gd name="connsiteX5" fmla="*/ 0 w 2909694"/>
              <a:gd name="connsiteY5" fmla="*/ 1326931 h 1447968"/>
              <a:gd name="connsiteX0" fmla="*/ 0 w 2878163"/>
              <a:gd name="connsiteY0" fmla="*/ 1305910 h 1426947"/>
              <a:gd name="connsiteX1" fmla="*/ 350360 w 2878163"/>
              <a:gd name="connsiteY1" fmla="*/ 1305910 h 1426947"/>
              <a:gd name="connsiteX2" fmla="*/ 2878163 w 2878163"/>
              <a:gd name="connsiteY2" fmla="*/ 0 h 1426947"/>
              <a:gd name="connsiteX3" fmla="*/ 350360 w 2878163"/>
              <a:gd name="connsiteY3" fmla="*/ 1426947 h 1426947"/>
              <a:gd name="connsiteX4" fmla="*/ 0 w 2878163"/>
              <a:gd name="connsiteY4" fmla="*/ 1426947 h 1426947"/>
              <a:gd name="connsiteX5" fmla="*/ 0 w 2878163"/>
              <a:gd name="connsiteY5" fmla="*/ 1305910 h 1426947"/>
              <a:gd name="connsiteX0" fmla="*/ 0 w 3171154"/>
              <a:gd name="connsiteY0" fmla="*/ 1464960 h 1585997"/>
              <a:gd name="connsiteX1" fmla="*/ 350360 w 3171154"/>
              <a:gd name="connsiteY1" fmla="*/ 1464960 h 1585997"/>
              <a:gd name="connsiteX2" fmla="*/ 2878163 w 3171154"/>
              <a:gd name="connsiteY2" fmla="*/ 159050 h 1585997"/>
              <a:gd name="connsiteX3" fmla="*/ 2836118 w 3171154"/>
              <a:gd name="connsiteY3" fmla="*/ 180069 h 1585997"/>
              <a:gd name="connsiteX4" fmla="*/ 350360 w 3171154"/>
              <a:gd name="connsiteY4" fmla="*/ 1585997 h 1585997"/>
              <a:gd name="connsiteX5" fmla="*/ 0 w 3171154"/>
              <a:gd name="connsiteY5" fmla="*/ 1585997 h 1585997"/>
              <a:gd name="connsiteX6" fmla="*/ 0 w 3171154"/>
              <a:gd name="connsiteY6" fmla="*/ 1464960 h 1585997"/>
              <a:gd name="connsiteX0" fmla="*/ 0 w 3143549"/>
              <a:gd name="connsiteY0" fmla="*/ 1568289 h 1689326"/>
              <a:gd name="connsiteX1" fmla="*/ 350360 w 3143549"/>
              <a:gd name="connsiteY1" fmla="*/ 1568289 h 1689326"/>
              <a:gd name="connsiteX2" fmla="*/ 2878163 w 3143549"/>
              <a:gd name="connsiteY2" fmla="*/ 262379 h 1689326"/>
              <a:gd name="connsiteX3" fmla="*/ 2773059 w 3143549"/>
              <a:gd name="connsiteY3" fmla="*/ 115233 h 1689326"/>
              <a:gd name="connsiteX4" fmla="*/ 350360 w 3143549"/>
              <a:gd name="connsiteY4" fmla="*/ 1689326 h 1689326"/>
              <a:gd name="connsiteX5" fmla="*/ 0 w 3143549"/>
              <a:gd name="connsiteY5" fmla="*/ 1689326 h 1689326"/>
              <a:gd name="connsiteX6" fmla="*/ 0 w 3143549"/>
              <a:gd name="connsiteY6" fmla="*/ 1568289 h 1689326"/>
              <a:gd name="connsiteX0" fmla="*/ 0 w 3143549"/>
              <a:gd name="connsiteY0" fmla="*/ 1568289 h 1689326"/>
              <a:gd name="connsiteX1" fmla="*/ 350360 w 3143549"/>
              <a:gd name="connsiteY1" fmla="*/ 1568289 h 1689326"/>
              <a:gd name="connsiteX2" fmla="*/ 2878163 w 3143549"/>
              <a:gd name="connsiteY2" fmla="*/ 262379 h 1689326"/>
              <a:gd name="connsiteX3" fmla="*/ 2773059 w 3143549"/>
              <a:gd name="connsiteY3" fmla="*/ 115233 h 1689326"/>
              <a:gd name="connsiteX4" fmla="*/ 350360 w 3143549"/>
              <a:gd name="connsiteY4" fmla="*/ 1689326 h 1689326"/>
              <a:gd name="connsiteX5" fmla="*/ 0 w 3143549"/>
              <a:gd name="connsiteY5" fmla="*/ 1689326 h 1689326"/>
              <a:gd name="connsiteX6" fmla="*/ 0 w 3143549"/>
              <a:gd name="connsiteY6" fmla="*/ 1568289 h 1689326"/>
              <a:gd name="connsiteX0" fmla="*/ 0 w 2878163"/>
              <a:gd name="connsiteY0" fmla="*/ 1305910 h 1426947"/>
              <a:gd name="connsiteX1" fmla="*/ 350360 w 2878163"/>
              <a:gd name="connsiteY1" fmla="*/ 1305910 h 1426947"/>
              <a:gd name="connsiteX2" fmla="*/ 2878163 w 2878163"/>
              <a:gd name="connsiteY2" fmla="*/ 0 h 1426947"/>
              <a:gd name="connsiteX3" fmla="*/ 350360 w 2878163"/>
              <a:gd name="connsiteY3" fmla="*/ 1426947 h 1426947"/>
              <a:gd name="connsiteX4" fmla="*/ 0 w 2878163"/>
              <a:gd name="connsiteY4" fmla="*/ 1426947 h 1426947"/>
              <a:gd name="connsiteX5" fmla="*/ 0 w 2878163"/>
              <a:gd name="connsiteY5" fmla="*/ 1305910 h 1426947"/>
              <a:gd name="connsiteX0" fmla="*/ 0 w 3182963"/>
              <a:gd name="connsiteY0" fmla="*/ 1453055 h 1574092"/>
              <a:gd name="connsiteX1" fmla="*/ 350360 w 3182963"/>
              <a:gd name="connsiteY1" fmla="*/ 1453055 h 1574092"/>
              <a:gd name="connsiteX2" fmla="*/ 3182963 w 3182963"/>
              <a:gd name="connsiteY2" fmla="*/ 0 h 1574092"/>
              <a:gd name="connsiteX3" fmla="*/ 350360 w 3182963"/>
              <a:gd name="connsiteY3" fmla="*/ 1574092 h 1574092"/>
              <a:gd name="connsiteX4" fmla="*/ 0 w 3182963"/>
              <a:gd name="connsiteY4" fmla="*/ 1574092 h 1574092"/>
              <a:gd name="connsiteX5" fmla="*/ 0 w 3182963"/>
              <a:gd name="connsiteY5" fmla="*/ 1453055 h 1574092"/>
              <a:gd name="connsiteX0" fmla="*/ 0 w 3182963"/>
              <a:gd name="connsiteY0" fmla="*/ 1459893 h 1580930"/>
              <a:gd name="connsiteX1" fmla="*/ 350360 w 3182963"/>
              <a:gd name="connsiteY1" fmla="*/ 1459893 h 1580930"/>
              <a:gd name="connsiteX2" fmla="*/ 3182963 w 3182963"/>
              <a:gd name="connsiteY2" fmla="*/ 6838 h 1580930"/>
              <a:gd name="connsiteX3" fmla="*/ 350360 w 3182963"/>
              <a:gd name="connsiteY3" fmla="*/ 1580930 h 1580930"/>
              <a:gd name="connsiteX4" fmla="*/ 0 w 3182963"/>
              <a:gd name="connsiteY4" fmla="*/ 1580930 h 1580930"/>
              <a:gd name="connsiteX5" fmla="*/ 0 w 3182963"/>
              <a:gd name="connsiteY5" fmla="*/ 1459893 h 1580930"/>
              <a:gd name="connsiteX0" fmla="*/ 0 w 3203986"/>
              <a:gd name="connsiteY0" fmla="*/ 1334573 h 1455610"/>
              <a:gd name="connsiteX1" fmla="*/ 350360 w 3203986"/>
              <a:gd name="connsiteY1" fmla="*/ 1334573 h 1455610"/>
              <a:gd name="connsiteX2" fmla="*/ 3203986 w 3203986"/>
              <a:gd name="connsiteY2" fmla="*/ 7642 h 1455610"/>
              <a:gd name="connsiteX3" fmla="*/ 350360 w 3203986"/>
              <a:gd name="connsiteY3" fmla="*/ 1455610 h 1455610"/>
              <a:gd name="connsiteX4" fmla="*/ 0 w 3203986"/>
              <a:gd name="connsiteY4" fmla="*/ 1455610 h 1455610"/>
              <a:gd name="connsiteX5" fmla="*/ 0 w 3203986"/>
              <a:gd name="connsiteY5" fmla="*/ 1334573 h 1455610"/>
              <a:gd name="connsiteX0" fmla="*/ 0 w 3161944"/>
              <a:gd name="connsiteY0" fmla="*/ 1438995 h 1560032"/>
              <a:gd name="connsiteX1" fmla="*/ 350360 w 3161944"/>
              <a:gd name="connsiteY1" fmla="*/ 1438995 h 1560032"/>
              <a:gd name="connsiteX2" fmla="*/ 3161944 w 3161944"/>
              <a:gd name="connsiteY2" fmla="*/ 6960 h 1560032"/>
              <a:gd name="connsiteX3" fmla="*/ 350360 w 3161944"/>
              <a:gd name="connsiteY3" fmla="*/ 1560032 h 1560032"/>
              <a:gd name="connsiteX4" fmla="*/ 0 w 3161944"/>
              <a:gd name="connsiteY4" fmla="*/ 1560032 h 1560032"/>
              <a:gd name="connsiteX5" fmla="*/ 0 w 3161944"/>
              <a:gd name="connsiteY5" fmla="*/ 1438995 h 1560032"/>
              <a:gd name="connsiteX0" fmla="*/ 0 w 3161944"/>
              <a:gd name="connsiteY0" fmla="*/ 1558102 h 1679139"/>
              <a:gd name="connsiteX1" fmla="*/ 350360 w 3161944"/>
              <a:gd name="connsiteY1" fmla="*/ 1558102 h 1679139"/>
              <a:gd name="connsiteX2" fmla="*/ 3161944 w 3161944"/>
              <a:gd name="connsiteY2" fmla="*/ 126067 h 1679139"/>
              <a:gd name="connsiteX3" fmla="*/ 350360 w 3161944"/>
              <a:gd name="connsiteY3" fmla="*/ 1679139 h 1679139"/>
              <a:gd name="connsiteX4" fmla="*/ 0 w 3161944"/>
              <a:gd name="connsiteY4" fmla="*/ 1679139 h 1679139"/>
              <a:gd name="connsiteX5" fmla="*/ 0 w 3161944"/>
              <a:gd name="connsiteY5" fmla="*/ 1558102 h 1679139"/>
              <a:gd name="connsiteX0" fmla="*/ 0 w 3161944"/>
              <a:gd name="connsiteY0" fmla="*/ 1432035 h 1553072"/>
              <a:gd name="connsiteX1" fmla="*/ 350360 w 3161944"/>
              <a:gd name="connsiteY1" fmla="*/ 1432035 h 1553072"/>
              <a:gd name="connsiteX2" fmla="*/ 3161944 w 3161944"/>
              <a:gd name="connsiteY2" fmla="*/ 0 h 1553072"/>
              <a:gd name="connsiteX3" fmla="*/ 350360 w 3161944"/>
              <a:gd name="connsiteY3" fmla="*/ 1553072 h 1553072"/>
              <a:gd name="connsiteX4" fmla="*/ 0 w 3161944"/>
              <a:gd name="connsiteY4" fmla="*/ 1553072 h 1553072"/>
              <a:gd name="connsiteX5" fmla="*/ 0 w 3161944"/>
              <a:gd name="connsiteY5" fmla="*/ 1432035 h 1553072"/>
              <a:gd name="connsiteX0" fmla="*/ 0 w 3330109"/>
              <a:gd name="connsiteY0" fmla="*/ 1810408 h 1931445"/>
              <a:gd name="connsiteX1" fmla="*/ 350360 w 3330109"/>
              <a:gd name="connsiteY1" fmla="*/ 1810408 h 1931445"/>
              <a:gd name="connsiteX2" fmla="*/ 3330109 w 3330109"/>
              <a:gd name="connsiteY2" fmla="*/ 0 h 1931445"/>
              <a:gd name="connsiteX3" fmla="*/ 350360 w 3330109"/>
              <a:gd name="connsiteY3" fmla="*/ 1931445 h 1931445"/>
              <a:gd name="connsiteX4" fmla="*/ 0 w 3330109"/>
              <a:gd name="connsiteY4" fmla="*/ 1931445 h 1931445"/>
              <a:gd name="connsiteX5" fmla="*/ 0 w 3330109"/>
              <a:gd name="connsiteY5" fmla="*/ 1810408 h 1931445"/>
              <a:gd name="connsiteX0" fmla="*/ 0 w 3330109"/>
              <a:gd name="connsiteY0" fmla="*/ 1819534 h 1940571"/>
              <a:gd name="connsiteX1" fmla="*/ 350360 w 3330109"/>
              <a:gd name="connsiteY1" fmla="*/ 1819534 h 1940571"/>
              <a:gd name="connsiteX2" fmla="*/ 3330109 w 3330109"/>
              <a:gd name="connsiteY2" fmla="*/ 9126 h 1940571"/>
              <a:gd name="connsiteX3" fmla="*/ 350360 w 3330109"/>
              <a:gd name="connsiteY3" fmla="*/ 1940571 h 1940571"/>
              <a:gd name="connsiteX4" fmla="*/ 0 w 3330109"/>
              <a:gd name="connsiteY4" fmla="*/ 1940571 h 1940571"/>
              <a:gd name="connsiteX5" fmla="*/ 0 w 3330109"/>
              <a:gd name="connsiteY5" fmla="*/ 1819534 h 1940571"/>
              <a:gd name="connsiteX0" fmla="*/ 0 w 3330109"/>
              <a:gd name="connsiteY0" fmla="*/ 1966036 h 2087073"/>
              <a:gd name="connsiteX1" fmla="*/ 350360 w 3330109"/>
              <a:gd name="connsiteY1" fmla="*/ 1966036 h 2087073"/>
              <a:gd name="connsiteX2" fmla="*/ 3330109 w 3330109"/>
              <a:gd name="connsiteY2" fmla="*/ 155628 h 2087073"/>
              <a:gd name="connsiteX3" fmla="*/ 350360 w 3330109"/>
              <a:gd name="connsiteY3" fmla="*/ 2087073 h 2087073"/>
              <a:gd name="connsiteX4" fmla="*/ 0 w 3330109"/>
              <a:gd name="connsiteY4" fmla="*/ 2087073 h 2087073"/>
              <a:gd name="connsiteX5" fmla="*/ 0 w 3330109"/>
              <a:gd name="connsiteY5" fmla="*/ 1966036 h 2087073"/>
              <a:gd name="connsiteX0" fmla="*/ 0 w 3617089"/>
              <a:gd name="connsiteY0" fmla="*/ 2135914 h 2256951"/>
              <a:gd name="connsiteX1" fmla="*/ 350360 w 3617089"/>
              <a:gd name="connsiteY1" fmla="*/ 2135914 h 2256951"/>
              <a:gd name="connsiteX2" fmla="*/ 3161938 w 3617089"/>
              <a:gd name="connsiteY2" fmla="*/ 178362 h 2256951"/>
              <a:gd name="connsiteX3" fmla="*/ 3330109 w 3617089"/>
              <a:gd name="connsiteY3" fmla="*/ 325506 h 2256951"/>
              <a:gd name="connsiteX4" fmla="*/ 350360 w 3617089"/>
              <a:gd name="connsiteY4" fmla="*/ 2256951 h 2256951"/>
              <a:gd name="connsiteX5" fmla="*/ 0 w 3617089"/>
              <a:gd name="connsiteY5" fmla="*/ 2256951 h 2256951"/>
              <a:gd name="connsiteX6" fmla="*/ 0 w 3617089"/>
              <a:gd name="connsiteY6" fmla="*/ 2135914 h 2256951"/>
              <a:gd name="connsiteX0" fmla="*/ 0 w 3330109"/>
              <a:gd name="connsiteY0" fmla="*/ 1957552 h 2078589"/>
              <a:gd name="connsiteX1" fmla="*/ 350360 w 3330109"/>
              <a:gd name="connsiteY1" fmla="*/ 1957552 h 2078589"/>
              <a:gd name="connsiteX2" fmla="*/ 3161938 w 3330109"/>
              <a:gd name="connsiteY2" fmla="*/ 0 h 2078589"/>
              <a:gd name="connsiteX3" fmla="*/ 3330109 w 3330109"/>
              <a:gd name="connsiteY3" fmla="*/ 147144 h 2078589"/>
              <a:gd name="connsiteX4" fmla="*/ 350360 w 3330109"/>
              <a:gd name="connsiteY4" fmla="*/ 2078589 h 2078589"/>
              <a:gd name="connsiteX5" fmla="*/ 0 w 3330109"/>
              <a:gd name="connsiteY5" fmla="*/ 2078589 h 2078589"/>
              <a:gd name="connsiteX6" fmla="*/ 0 w 3330109"/>
              <a:gd name="connsiteY6" fmla="*/ 1957552 h 2078589"/>
              <a:gd name="connsiteX0" fmla="*/ 0 w 3161938"/>
              <a:gd name="connsiteY0" fmla="*/ 1957552 h 2078589"/>
              <a:gd name="connsiteX1" fmla="*/ 350360 w 3161938"/>
              <a:gd name="connsiteY1" fmla="*/ 1957552 h 2078589"/>
              <a:gd name="connsiteX2" fmla="*/ 3161938 w 3161938"/>
              <a:gd name="connsiteY2" fmla="*/ 0 h 2078589"/>
              <a:gd name="connsiteX3" fmla="*/ 2121419 w 3161938"/>
              <a:gd name="connsiteY3" fmla="*/ 1103585 h 2078589"/>
              <a:gd name="connsiteX4" fmla="*/ 350360 w 3161938"/>
              <a:gd name="connsiteY4" fmla="*/ 2078589 h 2078589"/>
              <a:gd name="connsiteX5" fmla="*/ 0 w 3161938"/>
              <a:gd name="connsiteY5" fmla="*/ 2078589 h 2078589"/>
              <a:gd name="connsiteX6" fmla="*/ 0 w 3161938"/>
              <a:gd name="connsiteY6" fmla="*/ 1957552 h 2078589"/>
              <a:gd name="connsiteX0" fmla="*/ 0 w 2121419"/>
              <a:gd name="connsiteY0" fmla="*/ 1032642 h 1153679"/>
              <a:gd name="connsiteX1" fmla="*/ 350360 w 2121419"/>
              <a:gd name="connsiteY1" fmla="*/ 1032642 h 1153679"/>
              <a:gd name="connsiteX2" fmla="*/ 2079372 w 2121419"/>
              <a:gd name="connsiteY2" fmla="*/ 0 h 1153679"/>
              <a:gd name="connsiteX3" fmla="*/ 2121419 w 2121419"/>
              <a:gd name="connsiteY3" fmla="*/ 178675 h 1153679"/>
              <a:gd name="connsiteX4" fmla="*/ 350360 w 2121419"/>
              <a:gd name="connsiteY4" fmla="*/ 1153679 h 1153679"/>
              <a:gd name="connsiteX5" fmla="*/ 0 w 2121419"/>
              <a:gd name="connsiteY5" fmla="*/ 1153679 h 1153679"/>
              <a:gd name="connsiteX6" fmla="*/ 0 w 2121419"/>
              <a:gd name="connsiteY6" fmla="*/ 1032642 h 1153679"/>
              <a:gd name="connsiteX0" fmla="*/ 0 w 2121419"/>
              <a:gd name="connsiteY0" fmla="*/ 1032642 h 1153679"/>
              <a:gd name="connsiteX1" fmla="*/ 350360 w 2121419"/>
              <a:gd name="connsiteY1" fmla="*/ 980090 h 1153679"/>
              <a:gd name="connsiteX2" fmla="*/ 2079372 w 2121419"/>
              <a:gd name="connsiteY2" fmla="*/ 0 h 1153679"/>
              <a:gd name="connsiteX3" fmla="*/ 2121419 w 2121419"/>
              <a:gd name="connsiteY3" fmla="*/ 178675 h 1153679"/>
              <a:gd name="connsiteX4" fmla="*/ 350360 w 2121419"/>
              <a:gd name="connsiteY4" fmla="*/ 1153679 h 1153679"/>
              <a:gd name="connsiteX5" fmla="*/ 0 w 2121419"/>
              <a:gd name="connsiteY5" fmla="*/ 1153679 h 1153679"/>
              <a:gd name="connsiteX6" fmla="*/ 0 w 2121419"/>
              <a:gd name="connsiteY6" fmla="*/ 1032642 h 1153679"/>
              <a:gd name="connsiteX0" fmla="*/ 0 w 2121419"/>
              <a:gd name="connsiteY0" fmla="*/ 1032642 h 1153679"/>
              <a:gd name="connsiteX1" fmla="*/ 350360 w 2121419"/>
              <a:gd name="connsiteY1" fmla="*/ 980090 h 1153679"/>
              <a:gd name="connsiteX2" fmla="*/ 2079372 w 2121419"/>
              <a:gd name="connsiteY2" fmla="*/ 0 h 1153679"/>
              <a:gd name="connsiteX3" fmla="*/ 2121419 w 2121419"/>
              <a:gd name="connsiteY3" fmla="*/ 178675 h 1153679"/>
              <a:gd name="connsiteX4" fmla="*/ 360871 w 2121419"/>
              <a:gd name="connsiteY4" fmla="*/ 1111637 h 1153679"/>
              <a:gd name="connsiteX5" fmla="*/ 0 w 2121419"/>
              <a:gd name="connsiteY5" fmla="*/ 1153679 h 1153679"/>
              <a:gd name="connsiteX6" fmla="*/ 0 w 2121419"/>
              <a:gd name="connsiteY6" fmla="*/ 1032642 h 1153679"/>
              <a:gd name="connsiteX0" fmla="*/ 0 w 2121419"/>
              <a:gd name="connsiteY0" fmla="*/ 1032642 h 1153679"/>
              <a:gd name="connsiteX1" fmla="*/ 350360 w 2121419"/>
              <a:gd name="connsiteY1" fmla="*/ 980090 h 1153679"/>
              <a:gd name="connsiteX2" fmla="*/ 2079372 w 2121419"/>
              <a:gd name="connsiteY2" fmla="*/ 0 h 1153679"/>
              <a:gd name="connsiteX3" fmla="*/ 2121419 w 2121419"/>
              <a:gd name="connsiteY3" fmla="*/ 178675 h 1153679"/>
              <a:gd name="connsiteX4" fmla="*/ 360871 w 2121419"/>
              <a:gd name="connsiteY4" fmla="*/ 1111637 h 1153679"/>
              <a:gd name="connsiteX5" fmla="*/ 0 w 2121419"/>
              <a:gd name="connsiteY5" fmla="*/ 1153679 h 1153679"/>
              <a:gd name="connsiteX6" fmla="*/ 0 w 2121419"/>
              <a:gd name="connsiteY6" fmla="*/ 1032642 h 1153679"/>
              <a:gd name="connsiteX0" fmla="*/ 0 w 2132383"/>
              <a:gd name="connsiteY0" fmla="*/ 980090 h 1101127"/>
              <a:gd name="connsiteX1" fmla="*/ 350360 w 2132383"/>
              <a:gd name="connsiteY1" fmla="*/ 927538 h 1101127"/>
              <a:gd name="connsiteX2" fmla="*/ 2132383 w 2132383"/>
              <a:gd name="connsiteY2" fmla="*/ 0 h 1101127"/>
              <a:gd name="connsiteX3" fmla="*/ 2121419 w 2132383"/>
              <a:gd name="connsiteY3" fmla="*/ 126123 h 1101127"/>
              <a:gd name="connsiteX4" fmla="*/ 360871 w 2132383"/>
              <a:gd name="connsiteY4" fmla="*/ 1059085 h 1101127"/>
              <a:gd name="connsiteX5" fmla="*/ 0 w 2132383"/>
              <a:gd name="connsiteY5" fmla="*/ 1101127 h 1101127"/>
              <a:gd name="connsiteX6" fmla="*/ 0 w 2132383"/>
              <a:gd name="connsiteY6" fmla="*/ 980090 h 1101127"/>
              <a:gd name="connsiteX0" fmla="*/ 0 w 2132383"/>
              <a:gd name="connsiteY0" fmla="*/ 980090 h 1101127"/>
              <a:gd name="connsiteX1" fmla="*/ 350360 w 2132383"/>
              <a:gd name="connsiteY1" fmla="*/ 927538 h 1101127"/>
              <a:gd name="connsiteX2" fmla="*/ 2132383 w 2132383"/>
              <a:gd name="connsiteY2" fmla="*/ 0 h 1101127"/>
              <a:gd name="connsiteX3" fmla="*/ 2121419 w 2132383"/>
              <a:gd name="connsiteY3" fmla="*/ 126123 h 1101127"/>
              <a:gd name="connsiteX4" fmla="*/ 360871 w 2132383"/>
              <a:gd name="connsiteY4" fmla="*/ 1059085 h 1101127"/>
              <a:gd name="connsiteX5" fmla="*/ 0 w 2132383"/>
              <a:gd name="connsiteY5" fmla="*/ 1101127 h 1101127"/>
              <a:gd name="connsiteX6" fmla="*/ 0 w 2132383"/>
              <a:gd name="connsiteY6" fmla="*/ 980090 h 1101127"/>
              <a:gd name="connsiteX0" fmla="*/ 0 w 2121419"/>
              <a:gd name="connsiteY0" fmla="*/ 1032642 h 1153679"/>
              <a:gd name="connsiteX1" fmla="*/ 350360 w 2121419"/>
              <a:gd name="connsiteY1" fmla="*/ 980090 h 1153679"/>
              <a:gd name="connsiteX2" fmla="*/ 2111179 w 2121419"/>
              <a:gd name="connsiteY2" fmla="*/ 0 h 1153679"/>
              <a:gd name="connsiteX3" fmla="*/ 2121419 w 2121419"/>
              <a:gd name="connsiteY3" fmla="*/ 178675 h 1153679"/>
              <a:gd name="connsiteX4" fmla="*/ 360871 w 2121419"/>
              <a:gd name="connsiteY4" fmla="*/ 1111637 h 1153679"/>
              <a:gd name="connsiteX5" fmla="*/ 0 w 2121419"/>
              <a:gd name="connsiteY5" fmla="*/ 1153679 h 1153679"/>
              <a:gd name="connsiteX6" fmla="*/ 0 w 2121419"/>
              <a:gd name="connsiteY6" fmla="*/ 1032642 h 1153679"/>
              <a:gd name="connsiteX0" fmla="*/ 0 w 2121419"/>
              <a:gd name="connsiteY0" fmla="*/ 1032642 h 1153679"/>
              <a:gd name="connsiteX1" fmla="*/ 350360 w 2121419"/>
              <a:gd name="connsiteY1" fmla="*/ 980090 h 1153679"/>
              <a:gd name="connsiteX2" fmla="*/ 2111179 w 2121419"/>
              <a:gd name="connsiteY2" fmla="*/ 0 h 1153679"/>
              <a:gd name="connsiteX3" fmla="*/ 2121419 w 2121419"/>
              <a:gd name="connsiteY3" fmla="*/ 178675 h 1153679"/>
              <a:gd name="connsiteX4" fmla="*/ 360871 w 2121419"/>
              <a:gd name="connsiteY4" fmla="*/ 1111637 h 1153679"/>
              <a:gd name="connsiteX5" fmla="*/ 0 w 2121419"/>
              <a:gd name="connsiteY5" fmla="*/ 1153679 h 1153679"/>
              <a:gd name="connsiteX6" fmla="*/ 0 w 2121419"/>
              <a:gd name="connsiteY6" fmla="*/ 1032642 h 1153679"/>
              <a:gd name="connsiteX0" fmla="*/ 0 w 2121419"/>
              <a:gd name="connsiteY0" fmla="*/ 1032642 h 1153679"/>
              <a:gd name="connsiteX1" fmla="*/ 350360 w 2121419"/>
              <a:gd name="connsiteY1" fmla="*/ 980090 h 1153679"/>
              <a:gd name="connsiteX2" fmla="*/ 2111179 w 2121419"/>
              <a:gd name="connsiteY2" fmla="*/ 0 h 1153679"/>
              <a:gd name="connsiteX3" fmla="*/ 2121419 w 2121419"/>
              <a:gd name="connsiteY3" fmla="*/ 178675 h 1153679"/>
              <a:gd name="connsiteX4" fmla="*/ 360871 w 2121419"/>
              <a:gd name="connsiteY4" fmla="*/ 1111637 h 1153679"/>
              <a:gd name="connsiteX5" fmla="*/ 0 w 2121419"/>
              <a:gd name="connsiteY5" fmla="*/ 1153679 h 1153679"/>
              <a:gd name="connsiteX6" fmla="*/ 0 w 2121419"/>
              <a:gd name="connsiteY6" fmla="*/ 1032642 h 1153679"/>
              <a:gd name="connsiteX0" fmla="*/ 0 w 2312254"/>
              <a:gd name="connsiteY0" fmla="*/ 1032642 h 1153679"/>
              <a:gd name="connsiteX1" fmla="*/ 350360 w 2312254"/>
              <a:gd name="connsiteY1" fmla="*/ 980090 h 1153679"/>
              <a:gd name="connsiteX2" fmla="*/ 2111179 w 2312254"/>
              <a:gd name="connsiteY2" fmla="*/ 0 h 1153679"/>
              <a:gd name="connsiteX3" fmla="*/ 2312254 w 2312254"/>
              <a:gd name="connsiteY3" fmla="*/ 136634 h 1153679"/>
              <a:gd name="connsiteX4" fmla="*/ 360871 w 2312254"/>
              <a:gd name="connsiteY4" fmla="*/ 1111637 h 1153679"/>
              <a:gd name="connsiteX5" fmla="*/ 0 w 2312254"/>
              <a:gd name="connsiteY5" fmla="*/ 1153679 h 1153679"/>
              <a:gd name="connsiteX6" fmla="*/ 0 w 2312254"/>
              <a:gd name="connsiteY6" fmla="*/ 1032642 h 1153679"/>
              <a:gd name="connsiteX0" fmla="*/ 0 w 2312254"/>
              <a:gd name="connsiteY0" fmla="*/ 1043152 h 1164189"/>
              <a:gd name="connsiteX1" fmla="*/ 350360 w 2312254"/>
              <a:gd name="connsiteY1" fmla="*/ 990600 h 1164189"/>
              <a:gd name="connsiteX2" fmla="*/ 2270205 w 2312254"/>
              <a:gd name="connsiteY2" fmla="*/ 0 h 1164189"/>
              <a:gd name="connsiteX3" fmla="*/ 2312254 w 2312254"/>
              <a:gd name="connsiteY3" fmla="*/ 147144 h 1164189"/>
              <a:gd name="connsiteX4" fmla="*/ 360871 w 2312254"/>
              <a:gd name="connsiteY4" fmla="*/ 1122147 h 1164189"/>
              <a:gd name="connsiteX5" fmla="*/ 0 w 2312254"/>
              <a:gd name="connsiteY5" fmla="*/ 1164189 h 1164189"/>
              <a:gd name="connsiteX6" fmla="*/ 0 w 2312254"/>
              <a:gd name="connsiteY6" fmla="*/ 1043152 h 1164189"/>
              <a:gd name="connsiteX0" fmla="*/ 0 w 2312254"/>
              <a:gd name="connsiteY0" fmla="*/ 1043152 h 1164189"/>
              <a:gd name="connsiteX1" fmla="*/ 350360 w 2312254"/>
              <a:gd name="connsiteY1" fmla="*/ 990600 h 1164189"/>
              <a:gd name="connsiteX2" fmla="*/ 2270205 w 2312254"/>
              <a:gd name="connsiteY2" fmla="*/ 0 h 1164189"/>
              <a:gd name="connsiteX3" fmla="*/ 2312254 w 2312254"/>
              <a:gd name="connsiteY3" fmla="*/ 147144 h 1164189"/>
              <a:gd name="connsiteX4" fmla="*/ 1524267 w 2312254"/>
              <a:gd name="connsiteY4" fmla="*/ 567729 h 1164189"/>
              <a:gd name="connsiteX5" fmla="*/ 360871 w 2312254"/>
              <a:gd name="connsiteY5" fmla="*/ 1122147 h 1164189"/>
              <a:gd name="connsiteX6" fmla="*/ 0 w 2312254"/>
              <a:gd name="connsiteY6" fmla="*/ 1164189 h 1164189"/>
              <a:gd name="connsiteX7" fmla="*/ 0 w 2312254"/>
              <a:gd name="connsiteY7" fmla="*/ 1043152 h 1164189"/>
              <a:gd name="connsiteX0" fmla="*/ 0 w 2312254"/>
              <a:gd name="connsiteY0" fmla="*/ 1043152 h 1164189"/>
              <a:gd name="connsiteX1" fmla="*/ 350360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60871 w 2312254"/>
              <a:gd name="connsiteY5" fmla="*/ 1122147 h 1164189"/>
              <a:gd name="connsiteX6" fmla="*/ 0 w 2312254"/>
              <a:gd name="connsiteY6" fmla="*/ 1164189 h 1164189"/>
              <a:gd name="connsiteX7" fmla="*/ 0 w 2312254"/>
              <a:gd name="connsiteY7" fmla="*/ 1043152 h 1164189"/>
              <a:gd name="connsiteX0" fmla="*/ 0 w 2312254"/>
              <a:gd name="connsiteY0" fmla="*/ 1043152 h 1164189"/>
              <a:gd name="connsiteX1" fmla="*/ 350360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60871 w 2312254"/>
              <a:gd name="connsiteY5" fmla="*/ 1122147 h 1164189"/>
              <a:gd name="connsiteX6" fmla="*/ 0 w 2312254"/>
              <a:gd name="connsiteY6" fmla="*/ 1164189 h 1164189"/>
              <a:gd name="connsiteX7" fmla="*/ 0 w 2312254"/>
              <a:gd name="connsiteY7" fmla="*/ 1043152 h 1164189"/>
              <a:gd name="connsiteX0" fmla="*/ 0 w 2312254"/>
              <a:gd name="connsiteY0" fmla="*/ 1043152 h 1164189"/>
              <a:gd name="connsiteX1" fmla="*/ 350360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39667 w 2312254"/>
              <a:gd name="connsiteY5" fmla="*/ 1153678 h 1164189"/>
              <a:gd name="connsiteX6" fmla="*/ 0 w 2312254"/>
              <a:gd name="connsiteY6" fmla="*/ 1164189 h 1164189"/>
              <a:gd name="connsiteX7" fmla="*/ 0 w 2312254"/>
              <a:gd name="connsiteY7" fmla="*/ 1043152 h 1164189"/>
              <a:gd name="connsiteX0" fmla="*/ 0 w 2312254"/>
              <a:gd name="connsiteY0" fmla="*/ 1043152 h 1164189"/>
              <a:gd name="connsiteX1" fmla="*/ 360962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39667 w 2312254"/>
              <a:gd name="connsiteY5" fmla="*/ 1153678 h 1164189"/>
              <a:gd name="connsiteX6" fmla="*/ 0 w 2312254"/>
              <a:gd name="connsiteY6" fmla="*/ 1164189 h 1164189"/>
              <a:gd name="connsiteX7" fmla="*/ 0 w 2312254"/>
              <a:gd name="connsiteY7" fmla="*/ 1043152 h 1164189"/>
              <a:gd name="connsiteX0" fmla="*/ 0 w 2312254"/>
              <a:gd name="connsiteY0" fmla="*/ 1043152 h 1164189"/>
              <a:gd name="connsiteX1" fmla="*/ 360962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39667 w 2312254"/>
              <a:gd name="connsiteY5" fmla="*/ 1111637 h 1164189"/>
              <a:gd name="connsiteX6" fmla="*/ 0 w 2312254"/>
              <a:gd name="connsiteY6" fmla="*/ 1164189 h 1164189"/>
              <a:gd name="connsiteX7" fmla="*/ 0 w 2312254"/>
              <a:gd name="connsiteY7" fmla="*/ 1043152 h 1164189"/>
              <a:gd name="connsiteX0" fmla="*/ 10602 w 2312254"/>
              <a:gd name="connsiteY0" fmla="*/ 990600 h 1164189"/>
              <a:gd name="connsiteX1" fmla="*/ 360962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39667 w 2312254"/>
              <a:gd name="connsiteY5" fmla="*/ 1111637 h 1164189"/>
              <a:gd name="connsiteX6" fmla="*/ 0 w 2312254"/>
              <a:gd name="connsiteY6" fmla="*/ 1164189 h 1164189"/>
              <a:gd name="connsiteX7" fmla="*/ 10602 w 2312254"/>
              <a:gd name="connsiteY7" fmla="*/ 990600 h 1164189"/>
              <a:gd name="connsiteX0" fmla="*/ 10602 w 2312254"/>
              <a:gd name="connsiteY0" fmla="*/ 1022131 h 1164189"/>
              <a:gd name="connsiteX1" fmla="*/ 360962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39667 w 2312254"/>
              <a:gd name="connsiteY5" fmla="*/ 1111637 h 1164189"/>
              <a:gd name="connsiteX6" fmla="*/ 0 w 2312254"/>
              <a:gd name="connsiteY6" fmla="*/ 1164189 h 1164189"/>
              <a:gd name="connsiteX7" fmla="*/ 10602 w 2312254"/>
              <a:gd name="connsiteY7" fmla="*/ 1022131 h 1164189"/>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1534868 w 2312254"/>
              <a:gd name="connsiteY4" fmla="*/ 609771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1534868 w 2312254"/>
              <a:gd name="connsiteY4" fmla="*/ 609771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1725703 w 2312254"/>
              <a:gd name="connsiteY4" fmla="*/ 483647 h 1132658"/>
              <a:gd name="connsiteX5" fmla="*/ 1534868 w 2312254"/>
              <a:gd name="connsiteY5" fmla="*/ 609771 h 1132658"/>
              <a:gd name="connsiteX6" fmla="*/ 339667 w 2312254"/>
              <a:gd name="connsiteY6" fmla="*/ 1111637 h 1132658"/>
              <a:gd name="connsiteX7" fmla="*/ 0 w 2312254"/>
              <a:gd name="connsiteY7" fmla="*/ 1132658 h 1132658"/>
              <a:gd name="connsiteX8" fmla="*/ 10602 w 2312254"/>
              <a:gd name="connsiteY8"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1725703 w 2312254"/>
              <a:gd name="connsiteY4" fmla="*/ 483647 h 1132658"/>
              <a:gd name="connsiteX5" fmla="*/ 1534868 w 2312254"/>
              <a:gd name="connsiteY5" fmla="*/ 609771 h 1132658"/>
              <a:gd name="connsiteX6" fmla="*/ 339667 w 2312254"/>
              <a:gd name="connsiteY6" fmla="*/ 1111637 h 1132658"/>
              <a:gd name="connsiteX7" fmla="*/ 0 w 2312254"/>
              <a:gd name="connsiteY7" fmla="*/ 1132658 h 1132658"/>
              <a:gd name="connsiteX8" fmla="*/ 10602 w 2312254"/>
              <a:gd name="connsiteY8"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1534868 w 2312254"/>
              <a:gd name="connsiteY4" fmla="*/ 609771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1534868 w 2312254"/>
              <a:gd name="connsiteY4" fmla="*/ 609771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339667 w 2312254"/>
              <a:gd name="connsiteY4" fmla="*/ 1111637 h 1132658"/>
              <a:gd name="connsiteX5" fmla="*/ 0 w 2312254"/>
              <a:gd name="connsiteY5" fmla="*/ 1132658 h 1132658"/>
              <a:gd name="connsiteX6" fmla="*/ 10602 w 2312254"/>
              <a:gd name="connsiteY6"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538299 w 2312254"/>
              <a:gd name="connsiteY4" fmla="*/ 1040695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538299 w 2312254"/>
              <a:gd name="connsiteY4" fmla="*/ 1040695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538299 w 2312254"/>
              <a:gd name="connsiteY4" fmla="*/ 1040695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339667 w 2312254"/>
              <a:gd name="connsiteY4" fmla="*/ 1111637 h 1132658"/>
              <a:gd name="connsiteX5" fmla="*/ 0 w 2312254"/>
              <a:gd name="connsiteY5" fmla="*/ 1132658 h 1132658"/>
              <a:gd name="connsiteX6" fmla="*/ 10602 w 2312254"/>
              <a:gd name="connsiteY6"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861585 w 2312254"/>
              <a:gd name="connsiteY4" fmla="*/ 904060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882790 w 2312254"/>
              <a:gd name="connsiteY4" fmla="*/ 935591 h 1132658"/>
              <a:gd name="connsiteX5" fmla="*/ 339667 w 2312254"/>
              <a:gd name="connsiteY5" fmla="*/ 1111637 h 1132658"/>
              <a:gd name="connsiteX6" fmla="*/ 0 w 2312254"/>
              <a:gd name="connsiteY6" fmla="*/ 1132658 h 1132658"/>
              <a:gd name="connsiteX7" fmla="*/ 10602 w 2312254"/>
              <a:gd name="connsiteY7" fmla="*/ 1022131 h 1132658"/>
              <a:gd name="connsiteX0" fmla="*/ 31806 w 2333458"/>
              <a:gd name="connsiteY0" fmla="*/ 1022131 h 1227251"/>
              <a:gd name="connsiteX1" fmla="*/ 382166 w 2333458"/>
              <a:gd name="connsiteY1" fmla="*/ 990600 h 1227251"/>
              <a:gd name="connsiteX2" fmla="*/ 2291409 w 2333458"/>
              <a:gd name="connsiteY2" fmla="*/ 0 h 1227251"/>
              <a:gd name="connsiteX3" fmla="*/ 2333458 w 2333458"/>
              <a:gd name="connsiteY3" fmla="*/ 147144 h 1227251"/>
              <a:gd name="connsiteX4" fmla="*/ 903994 w 2333458"/>
              <a:gd name="connsiteY4" fmla="*/ 935591 h 1227251"/>
              <a:gd name="connsiteX5" fmla="*/ 360871 w 2333458"/>
              <a:gd name="connsiteY5" fmla="*/ 1111637 h 1227251"/>
              <a:gd name="connsiteX6" fmla="*/ 0 w 2333458"/>
              <a:gd name="connsiteY6" fmla="*/ 1227251 h 1227251"/>
              <a:gd name="connsiteX7" fmla="*/ 31806 w 2333458"/>
              <a:gd name="connsiteY7" fmla="*/ 1022131 h 1227251"/>
              <a:gd name="connsiteX0" fmla="*/ 31806 w 2333458"/>
              <a:gd name="connsiteY0" fmla="*/ 1022131 h 1227251"/>
              <a:gd name="connsiteX1" fmla="*/ 382166 w 2333458"/>
              <a:gd name="connsiteY1" fmla="*/ 990600 h 1227251"/>
              <a:gd name="connsiteX2" fmla="*/ 2291409 w 2333458"/>
              <a:gd name="connsiteY2" fmla="*/ 0 h 1227251"/>
              <a:gd name="connsiteX3" fmla="*/ 2333458 w 2333458"/>
              <a:gd name="connsiteY3" fmla="*/ 147144 h 1227251"/>
              <a:gd name="connsiteX4" fmla="*/ 903994 w 2333458"/>
              <a:gd name="connsiteY4" fmla="*/ 935591 h 1227251"/>
              <a:gd name="connsiteX5" fmla="*/ 382074 w 2333458"/>
              <a:gd name="connsiteY5" fmla="*/ 1174699 h 1227251"/>
              <a:gd name="connsiteX6" fmla="*/ 0 w 2333458"/>
              <a:gd name="connsiteY6" fmla="*/ 1227251 h 1227251"/>
              <a:gd name="connsiteX7" fmla="*/ 31806 w 2333458"/>
              <a:gd name="connsiteY7" fmla="*/ 1022131 h 122725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872188 w 2301652"/>
              <a:gd name="connsiteY4" fmla="*/ 935591 h 1206231"/>
              <a:gd name="connsiteX5" fmla="*/ 350268 w 2301652"/>
              <a:gd name="connsiteY5" fmla="*/ 1174699 h 1206231"/>
              <a:gd name="connsiteX6" fmla="*/ 10603 w 2301652"/>
              <a:gd name="connsiteY6" fmla="*/ 1206231 h 1206231"/>
              <a:gd name="connsiteX7" fmla="*/ 0 w 2301652"/>
              <a:gd name="connsiteY7"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872188 w 2301652"/>
              <a:gd name="connsiteY4" fmla="*/ 935591 h 1206231"/>
              <a:gd name="connsiteX5" fmla="*/ 329066 w 2301652"/>
              <a:gd name="connsiteY5" fmla="*/ 1174699 h 1206231"/>
              <a:gd name="connsiteX6" fmla="*/ 10603 w 2301652"/>
              <a:gd name="connsiteY6" fmla="*/ 1206231 h 1206231"/>
              <a:gd name="connsiteX7" fmla="*/ 0 w 2301652"/>
              <a:gd name="connsiteY7"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149177 w 2301652"/>
              <a:gd name="connsiteY4" fmla="*/ 807661 h 1206231"/>
              <a:gd name="connsiteX5" fmla="*/ 872188 w 2301652"/>
              <a:gd name="connsiteY5" fmla="*/ 935591 h 1206231"/>
              <a:gd name="connsiteX6" fmla="*/ 329066 w 2301652"/>
              <a:gd name="connsiteY6" fmla="*/ 1174699 h 1206231"/>
              <a:gd name="connsiteX7" fmla="*/ 10603 w 2301652"/>
              <a:gd name="connsiteY7" fmla="*/ 1206231 h 1206231"/>
              <a:gd name="connsiteX8" fmla="*/ 0 w 2301652"/>
              <a:gd name="connsiteY8"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149177 w 2301652"/>
              <a:gd name="connsiteY4" fmla="*/ 807661 h 1206231"/>
              <a:gd name="connsiteX5" fmla="*/ 903996 w 2301652"/>
              <a:gd name="connsiteY5" fmla="*/ 977632 h 1206231"/>
              <a:gd name="connsiteX6" fmla="*/ 329066 w 2301652"/>
              <a:gd name="connsiteY6" fmla="*/ 1174699 h 1206231"/>
              <a:gd name="connsiteX7" fmla="*/ 10603 w 2301652"/>
              <a:gd name="connsiteY7" fmla="*/ 1206231 h 1206231"/>
              <a:gd name="connsiteX8" fmla="*/ 0 w 2301652"/>
              <a:gd name="connsiteY8"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149177 w 2301652"/>
              <a:gd name="connsiteY4" fmla="*/ 807661 h 1206231"/>
              <a:gd name="connsiteX5" fmla="*/ 903996 w 2301652"/>
              <a:gd name="connsiteY5" fmla="*/ 977632 h 1206231"/>
              <a:gd name="connsiteX6" fmla="*/ 329066 w 2301652"/>
              <a:gd name="connsiteY6" fmla="*/ 1174699 h 1206231"/>
              <a:gd name="connsiteX7" fmla="*/ 10603 w 2301652"/>
              <a:gd name="connsiteY7" fmla="*/ 1206231 h 1206231"/>
              <a:gd name="connsiteX8" fmla="*/ 0 w 2301652"/>
              <a:gd name="connsiteY8"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149177 w 2301652"/>
              <a:gd name="connsiteY4" fmla="*/ 807661 h 1206231"/>
              <a:gd name="connsiteX5" fmla="*/ 872554 w 2301652"/>
              <a:gd name="connsiteY5" fmla="*/ 894504 h 1206231"/>
              <a:gd name="connsiteX6" fmla="*/ 329066 w 2301652"/>
              <a:gd name="connsiteY6" fmla="*/ 1174699 h 1206231"/>
              <a:gd name="connsiteX7" fmla="*/ 10603 w 2301652"/>
              <a:gd name="connsiteY7" fmla="*/ 1206231 h 1206231"/>
              <a:gd name="connsiteX8" fmla="*/ 0 w 2301652"/>
              <a:gd name="connsiteY8"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170142 w 2301652"/>
              <a:gd name="connsiteY4" fmla="*/ 745316 h 1206231"/>
              <a:gd name="connsiteX5" fmla="*/ 872554 w 2301652"/>
              <a:gd name="connsiteY5" fmla="*/ 894504 h 1206231"/>
              <a:gd name="connsiteX6" fmla="*/ 329066 w 2301652"/>
              <a:gd name="connsiteY6" fmla="*/ 1174699 h 1206231"/>
              <a:gd name="connsiteX7" fmla="*/ 10603 w 2301652"/>
              <a:gd name="connsiteY7" fmla="*/ 1206231 h 1206231"/>
              <a:gd name="connsiteX8" fmla="*/ 0 w 2301652"/>
              <a:gd name="connsiteY8"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170142 w 2301652"/>
              <a:gd name="connsiteY4" fmla="*/ 745316 h 1206231"/>
              <a:gd name="connsiteX5" fmla="*/ 329066 w 2301652"/>
              <a:gd name="connsiteY5" fmla="*/ 1174699 h 1206231"/>
              <a:gd name="connsiteX6" fmla="*/ 10603 w 2301652"/>
              <a:gd name="connsiteY6" fmla="*/ 1206231 h 1206231"/>
              <a:gd name="connsiteX7" fmla="*/ 0 w 2301652"/>
              <a:gd name="connsiteY7"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086294 w 2301652"/>
              <a:gd name="connsiteY4" fmla="*/ 818052 h 1206231"/>
              <a:gd name="connsiteX5" fmla="*/ 329066 w 2301652"/>
              <a:gd name="connsiteY5" fmla="*/ 1174699 h 1206231"/>
              <a:gd name="connsiteX6" fmla="*/ 10603 w 2301652"/>
              <a:gd name="connsiteY6" fmla="*/ 1206231 h 1206231"/>
              <a:gd name="connsiteX7" fmla="*/ 0 w 2301652"/>
              <a:gd name="connsiteY7" fmla="*/ 1022131 h 1206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01652" h="1206231">
                <a:moveTo>
                  <a:pt x="0" y="1022131"/>
                </a:moveTo>
                <a:lnTo>
                  <a:pt x="350360" y="990600"/>
                </a:lnTo>
                <a:lnTo>
                  <a:pt x="2259603" y="0"/>
                </a:lnTo>
                <a:lnTo>
                  <a:pt x="2301652" y="147144"/>
                </a:lnTo>
                <a:cubicBezTo>
                  <a:pt x="2116581" y="281754"/>
                  <a:pt x="1415058" y="646793"/>
                  <a:pt x="1086294" y="818052"/>
                </a:cubicBezTo>
                <a:cubicBezTo>
                  <a:pt x="757530" y="989311"/>
                  <a:pt x="522322" y="1097880"/>
                  <a:pt x="329066" y="1174699"/>
                </a:cubicBezTo>
                <a:lnTo>
                  <a:pt x="10603" y="1206231"/>
                </a:lnTo>
                <a:lnTo>
                  <a:pt x="0" y="1022131"/>
                </a:lnTo>
                <a:close/>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446445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P spid="14" grpId="0" animBg="1"/>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T</a:t>
            </a:r>
          </a:p>
        </p:txBody>
      </p:sp>
      <p:pic>
        <p:nvPicPr>
          <p:cNvPr id="7" name="Picture 6">
            <a:extLst>
              <a:ext uri="{FF2B5EF4-FFF2-40B4-BE49-F238E27FC236}">
                <a16:creationId xmlns:a16="http://schemas.microsoft.com/office/drawing/2014/main" id="{F5C3D0DD-4DD1-422E-8B92-854179CDEB1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43485" y="1306286"/>
            <a:ext cx="3505030" cy="5551714"/>
          </a:xfrm>
          <a:prstGeom prst="rect">
            <a:avLst/>
          </a:prstGeom>
        </p:spPr>
      </p:pic>
      <p:cxnSp>
        <p:nvCxnSpPr>
          <p:cNvPr id="8" name="Straight Connector 7">
            <a:extLst>
              <a:ext uri="{FF2B5EF4-FFF2-40B4-BE49-F238E27FC236}">
                <a16:creationId xmlns:a16="http://schemas.microsoft.com/office/drawing/2014/main" id="{5D4E66D1-B721-4D47-A609-41DA4E6F3073}"/>
              </a:ext>
            </a:extLst>
          </p:cNvPr>
          <p:cNvCxnSpPr>
            <a:cxnSpLocks/>
          </p:cNvCxnSpPr>
          <p:nvPr/>
        </p:nvCxnSpPr>
        <p:spPr>
          <a:xfrm flipH="1" flipV="1">
            <a:off x="5033554" y="2760617"/>
            <a:ext cx="2412275" cy="3622767"/>
          </a:xfrm>
          <a:prstGeom prst="line">
            <a:avLst/>
          </a:prstGeom>
          <a:ln w="5715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AA23A8A1-1FBE-435B-90C8-EBD1ADEDC920}"/>
              </a:ext>
            </a:extLst>
          </p:cNvPr>
          <p:cNvCxnSpPr>
            <a:cxnSpLocks/>
          </p:cNvCxnSpPr>
          <p:nvPr/>
        </p:nvCxnSpPr>
        <p:spPr>
          <a:xfrm flipH="1" flipV="1">
            <a:off x="4728754" y="1994263"/>
            <a:ext cx="304800" cy="766354"/>
          </a:xfrm>
          <a:prstGeom prst="line">
            <a:avLst/>
          </a:prstGeom>
          <a:ln w="57150">
            <a:solidFill>
              <a:srgbClr val="FFC000"/>
            </a:solidFill>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6410A2F6-BB70-4C86-AD16-F736A746E274}"/>
              </a:ext>
            </a:extLst>
          </p:cNvPr>
          <p:cNvSpPr txBox="1"/>
          <p:nvPr/>
        </p:nvSpPr>
        <p:spPr>
          <a:xfrm>
            <a:off x="6096000" y="4572000"/>
            <a:ext cx="374114"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T</a:t>
            </a:r>
            <a:endParaRPr lang="en-US" sz="32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2284335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F</a:t>
            </a:r>
          </a:p>
        </p:txBody>
      </p:sp>
      <p:pic>
        <p:nvPicPr>
          <p:cNvPr id="4" name="Content Placeholder 3" descr="Diagram, engineering drawing&#10;&#10;Description automatically generated">
            <a:extLst>
              <a:ext uri="{FF2B5EF4-FFF2-40B4-BE49-F238E27FC236}">
                <a16:creationId xmlns:a16="http://schemas.microsoft.com/office/drawing/2014/main" id="{1AE551BA-0C78-417C-A034-120E0518C937}"/>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1727200" y="1339273"/>
            <a:ext cx="7422292" cy="5518727"/>
          </a:xfrm>
        </p:spPr>
      </p:pic>
      <p:sp>
        <p:nvSpPr>
          <p:cNvPr id="18" name="Freeform: Shape 17">
            <a:extLst>
              <a:ext uri="{FF2B5EF4-FFF2-40B4-BE49-F238E27FC236}">
                <a16:creationId xmlns:a16="http://schemas.microsoft.com/office/drawing/2014/main" id="{0A925DEA-5AB3-4D67-8919-EA737CC15502}"/>
              </a:ext>
            </a:extLst>
          </p:cNvPr>
          <p:cNvSpPr/>
          <p:nvPr/>
        </p:nvSpPr>
        <p:spPr>
          <a:xfrm>
            <a:off x="5874328" y="3069660"/>
            <a:ext cx="600446" cy="650082"/>
          </a:xfrm>
          <a:custGeom>
            <a:avLst/>
            <a:gdLst>
              <a:gd name="connsiteX0" fmla="*/ 302419 w 452437"/>
              <a:gd name="connsiteY0" fmla="*/ 457200 h 650082"/>
              <a:gd name="connsiteX1" fmla="*/ 311944 w 452437"/>
              <a:gd name="connsiteY1" fmla="*/ 330994 h 650082"/>
              <a:gd name="connsiteX2" fmla="*/ 342900 w 452437"/>
              <a:gd name="connsiteY2" fmla="*/ 278607 h 650082"/>
              <a:gd name="connsiteX3" fmla="*/ 376237 w 452437"/>
              <a:gd name="connsiteY3" fmla="*/ 290513 h 650082"/>
              <a:gd name="connsiteX4" fmla="*/ 390525 w 452437"/>
              <a:gd name="connsiteY4" fmla="*/ 254794 h 650082"/>
              <a:gd name="connsiteX5" fmla="*/ 378619 w 452437"/>
              <a:gd name="connsiteY5" fmla="*/ 245269 h 650082"/>
              <a:gd name="connsiteX6" fmla="*/ 395287 w 452437"/>
              <a:gd name="connsiteY6" fmla="*/ 221457 h 650082"/>
              <a:gd name="connsiteX7" fmla="*/ 392906 w 452437"/>
              <a:gd name="connsiteY7" fmla="*/ 211932 h 650082"/>
              <a:gd name="connsiteX8" fmla="*/ 416719 w 452437"/>
              <a:gd name="connsiteY8" fmla="*/ 150019 h 650082"/>
              <a:gd name="connsiteX9" fmla="*/ 452437 w 452437"/>
              <a:gd name="connsiteY9" fmla="*/ 152400 h 650082"/>
              <a:gd name="connsiteX10" fmla="*/ 442912 w 452437"/>
              <a:gd name="connsiteY10" fmla="*/ 4763 h 650082"/>
              <a:gd name="connsiteX11" fmla="*/ 247650 w 452437"/>
              <a:gd name="connsiteY11" fmla="*/ 0 h 650082"/>
              <a:gd name="connsiteX12" fmla="*/ 121444 w 452437"/>
              <a:gd name="connsiteY12" fmla="*/ 176213 h 650082"/>
              <a:gd name="connsiteX13" fmla="*/ 0 w 452437"/>
              <a:gd name="connsiteY13" fmla="*/ 195263 h 650082"/>
              <a:gd name="connsiteX14" fmla="*/ 211931 w 452437"/>
              <a:gd name="connsiteY14" fmla="*/ 638175 h 650082"/>
              <a:gd name="connsiteX15" fmla="*/ 280987 w 452437"/>
              <a:gd name="connsiteY15" fmla="*/ 650082 h 650082"/>
              <a:gd name="connsiteX16" fmla="*/ 302419 w 452437"/>
              <a:gd name="connsiteY16" fmla="*/ 457200 h 650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2437" h="650082">
                <a:moveTo>
                  <a:pt x="302419" y="457200"/>
                </a:moveTo>
                <a:lnTo>
                  <a:pt x="311944" y="330994"/>
                </a:lnTo>
                <a:lnTo>
                  <a:pt x="342900" y="278607"/>
                </a:lnTo>
                <a:lnTo>
                  <a:pt x="376237" y="290513"/>
                </a:lnTo>
                <a:lnTo>
                  <a:pt x="390525" y="254794"/>
                </a:lnTo>
                <a:lnTo>
                  <a:pt x="378619" y="245269"/>
                </a:lnTo>
                <a:lnTo>
                  <a:pt x="395287" y="221457"/>
                </a:lnTo>
                <a:lnTo>
                  <a:pt x="392906" y="211932"/>
                </a:lnTo>
                <a:lnTo>
                  <a:pt x="416719" y="150019"/>
                </a:lnTo>
                <a:lnTo>
                  <a:pt x="452437" y="152400"/>
                </a:lnTo>
                <a:lnTo>
                  <a:pt x="442912" y="4763"/>
                </a:lnTo>
                <a:lnTo>
                  <a:pt x="247650" y="0"/>
                </a:lnTo>
                <a:lnTo>
                  <a:pt x="121444" y="176213"/>
                </a:lnTo>
                <a:lnTo>
                  <a:pt x="0" y="195263"/>
                </a:lnTo>
                <a:lnTo>
                  <a:pt x="211931" y="638175"/>
                </a:lnTo>
                <a:lnTo>
                  <a:pt x="280987" y="650082"/>
                </a:lnTo>
                <a:lnTo>
                  <a:pt x="302419" y="457200"/>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 name="Rectangle 18">
            <a:extLst>
              <a:ext uri="{FF2B5EF4-FFF2-40B4-BE49-F238E27FC236}">
                <a16:creationId xmlns:a16="http://schemas.microsoft.com/office/drawing/2014/main" id="{3D7EE478-4CE0-4D17-8618-62342653948B}"/>
              </a:ext>
            </a:extLst>
          </p:cNvPr>
          <p:cNvSpPr/>
          <p:nvPr/>
        </p:nvSpPr>
        <p:spPr>
          <a:xfrm>
            <a:off x="5484173" y="2875860"/>
            <a:ext cx="990600" cy="112391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0" name="TextBox 19">
            <a:extLst>
              <a:ext uri="{FF2B5EF4-FFF2-40B4-BE49-F238E27FC236}">
                <a16:creationId xmlns:a16="http://schemas.microsoft.com/office/drawing/2014/main" id="{DB481B7F-014C-4CE9-8300-9B3F07413021}"/>
              </a:ext>
            </a:extLst>
          </p:cNvPr>
          <p:cNvSpPr txBox="1"/>
          <p:nvPr/>
        </p:nvSpPr>
        <p:spPr>
          <a:xfrm>
            <a:off x="4453708" y="4369107"/>
            <a:ext cx="94927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F</a:t>
            </a:r>
            <a:endParaRPr lang="en-US" sz="6000" b="1" dirty="0">
              <a:solidFill>
                <a:srgbClr val="FFC000"/>
              </a:solidFill>
              <a:latin typeface="Arial" pitchFamily="34" charset="0"/>
              <a:cs typeface="Arial" pitchFamily="34" charset="0"/>
            </a:endParaRPr>
          </a:p>
        </p:txBody>
      </p:sp>
      <p:sp>
        <p:nvSpPr>
          <p:cNvPr id="21" name="TextBox 20">
            <a:extLst>
              <a:ext uri="{FF2B5EF4-FFF2-40B4-BE49-F238E27FC236}">
                <a16:creationId xmlns:a16="http://schemas.microsoft.com/office/drawing/2014/main" id="{5CE03A04-DF48-4D26-8DD9-6A053A03099C}"/>
              </a:ext>
            </a:extLst>
          </p:cNvPr>
          <p:cNvSpPr txBox="1"/>
          <p:nvPr/>
        </p:nvSpPr>
        <p:spPr>
          <a:xfrm>
            <a:off x="4453708" y="3999775"/>
            <a:ext cx="949270" cy="369332"/>
          </a:xfrm>
          <a:prstGeom prst="rect">
            <a:avLst/>
          </a:prstGeom>
          <a:noFill/>
        </p:spPr>
        <p:txBody>
          <a:bodyPr wrap="square" rtlCol="0">
            <a:spAutoFit/>
          </a:bodyPr>
          <a:lstStyle/>
          <a:p>
            <a:r>
              <a:rPr lang="en-US" dirty="0">
                <a:solidFill>
                  <a:prstClr val="black"/>
                </a:solidFill>
                <a:latin typeface="Calibri" panose="020F0502020204030204"/>
              </a:rPr>
              <a:t>Taxiway</a:t>
            </a:r>
            <a:endParaRPr lang="en-US" sz="2400" dirty="0">
              <a:solidFill>
                <a:prstClr val="black"/>
              </a:solidFill>
              <a:latin typeface="Calibri" panose="020F0502020204030204"/>
            </a:endParaRPr>
          </a:p>
        </p:txBody>
      </p:sp>
    </p:spTree>
    <p:extLst>
      <p:ext uri="{BB962C8B-B14F-4D97-AF65-F5344CB8AC3E}">
        <p14:creationId xmlns:p14="http://schemas.microsoft.com/office/powerpoint/2010/main" val="3893363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F</a:t>
            </a:r>
          </a:p>
        </p:txBody>
      </p:sp>
      <p:pic>
        <p:nvPicPr>
          <p:cNvPr id="18" name="Content Placeholder 3">
            <a:extLst>
              <a:ext uri="{FF2B5EF4-FFF2-40B4-BE49-F238E27FC236}">
                <a16:creationId xmlns:a16="http://schemas.microsoft.com/office/drawing/2014/main" id="{0B454D20-4C24-4921-B7DC-0E19F898296A}"/>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rot="5400000">
            <a:off x="2639422" y="1512094"/>
            <a:ext cx="5490755" cy="5201057"/>
          </a:xfrm>
          <a:prstGeom prst="rect">
            <a:avLst/>
          </a:prstGeom>
        </p:spPr>
      </p:pic>
      <p:sp>
        <p:nvSpPr>
          <p:cNvPr id="20" name="Freeform: Shape 19">
            <a:extLst>
              <a:ext uri="{FF2B5EF4-FFF2-40B4-BE49-F238E27FC236}">
                <a16:creationId xmlns:a16="http://schemas.microsoft.com/office/drawing/2014/main" id="{FC6E7527-4F70-49E0-8DCD-C93C62E0797A}"/>
              </a:ext>
            </a:extLst>
          </p:cNvPr>
          <p:cNvSpPr/>
          <p:nvPr/>
        </p:nvSpPr>
        <p:spPr>
          <a:xfrm>
            <a:off x="3292929" y="3676403"/>
            <a:ext cx="1951376" cy="3051786"/>
          </a:xfrm>
          <a:custGeom>
            <a:avLst/>
            <a:gdLst>
              <a:gd name="connsiteX0" fmla="*/ 0 w 1962150"/>
              <a:gd name="connsiteY0" fmla="*/ 3000375 h 3000375"/>
              <a:gd name="connsiteX1" fmla="*/ 771525 w 1962150"/>
              <a:gd name="connsiteY1" fmla="*/ 1638300 h 3000375"/>
              <a:gd name="connsiteX2" fmla="*/ 1257300 w 1962150"/>
              <a:gd name="connsiteY2" fmla="*/ 466725 h 3000375"/>
              <a:gd name="connsiteX3" fmla="*/ 1962150 w 1962150"/>
              <a:gd name="connsiteY3" fmla="*/ 0 h 3000375"/>
              <a:gd name="connsiteX4" fmla="*/ 1952625 w 1962150"/>
              <a:gd name="connsiteY4" fmla="*/ 9525 h 30003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62150" h="3000375">
                <a:moveTo>
                  <a:pt x="0" y="3000375"/>
                </a:moveTo>
                <a:lnTo>
                  <a:pt x="771525" y="1638300"/>
                </a:lnTo>
                <a:lnTo>
                  <a:pt x="1257300" y="466725"/>
                </a:lnTo>
                <a:lnTo>
                  <a:pt x="1962150" y="0"/>
                </a:lnTo>
                <a:lnTo>
                  <a:pt x="1952625" y="9525"/>
                </a:ln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
        <p:nvSpPr>
          <p:cNvPr id="21" name="TextBox 20">
            <a:extLst>
              <a:ext uri="{FF2B5EF4-FFF2-40B4-BE49-F238E27FC236}">
                <a16:creationId xmlns:a16="http://schemas.microsoft.com/office/drawing/2014/main" id="{84441609-87E0-4224-87C7-700DE1F7F8BE}"/>
              </a:ext>
            </a:extLst>
          </p:cNvPr>
          <p:cNvSpPr txBox="1"/>
          <p:nvPr/>
        </p:nvSpPr>
        <p:spPr>
          <a:xfrm>
            <a:off x="4028405" y="4726721"/>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F</a:t>
            </a:r>
          </a:p>
        </p:txBody>
      </p:sp>
      <p:sp>
        <p:nvSpPr>
          <p:cNvPr id="30" name="Freeform: Shape 29">
            <a:extLst>
              <a:ext uri="{FF2B5EF4-FFF2-40B4-BE49-F238E27FC236}">
                <a16:creationId xmlns:a16="http://schemas.microsoft.com/office/drawing/2014/main" id="{4C26AB2D-18A2-49C2-ABCC-DA3FA2647243}"/>
              </a:ext>
            </a:extLst>
          </p:cNvPr>
          <p:cNvSpPr/>
          <p:nvPr/>
        </p:nvSpPr>
        <p:spPr>
          <a:xfrm>
            <a:off x="6238501" y="3229016"/>
            <a:ext cx="1714500" cy="2403231"/>
          </a:xfrm>
          <a:custGeom>
            <a:avLst/>
            <a:gdLst>
              <a:gd name="connsiteX0" fmla="*/ 1151793 w 1714500"/>
              <a:gd name="connsiteY0" fmla="*/ 1808285 h 2403231"/>
              <a:gd name="connsiteX1" fmla="*/ 1198685 w 1714500"/>
              <a:gd name="connsiteY1" fmla="*/ 1400908 h 2403231"/>
              <a:gd name="connsiteX2" fmla="*/ 1178169 w 1714500"/>
              <a:gd name="connsiteY2" fmla="*/ 1380393 h 2403231"/>
              <a:gd name="connsiteX3" fmla="*/ 1321777 w 1714500"/>
              <a:gd name="connsiteY3" fmla="*/ 1134208 h 2403231"/>
              <a:gd name="connsiteX4" fmla="*/ 1392116 w 1714500"/>
              <a:gd name="connsiteY4" fmla="*/ 1181100 h 2403231"/>
              <a:gd name="connsiteX5" fmla="*/ 1403839 w 1714500"/>
              <a:gd name="connsiteY5" fmla="*/ 1160585 h 2403231"/>
              <a:gd name="connsiteX6" fmla="*/ 1427285 w 1714500"/>
              <a:gd name="connsiteY6" fmla="*/ 1169377 h 2403231"/>
              <a:gd name="connsiteX7" fmla="*/ 1521069 w 1714500"/>
              <a:gd name="connsiteY7" fmla="*/ 1011116 h 2403231"/>
              <a:gd name="connsiteX8" fmla="*/ 1494693 w 1714500"/>
              <a:gd name="connsiteY8" fmla="*/ 999393 h 2403231"/>
              <a:gd name="connsiteX9" fmla="*/ 1579685 w 1714500"/>
              <a:gd name="connsiteY9" fmla="*/ 838200 h 2403231"/>
              <a:gd name="connsiteX10" fmla="*/ 1506416 w 1714500"/>
              <a:gd name="connsiteY10" fmla="*/ 805962 h 2403231"/>
              <a:gd name="connsiteX11" fmla="*/ 1632439 w 1714500"/>
              <a:gd name="connsiteY11" fmla="*/ 597877 h 2403231"/>
              <a:gd name="connsiteX12" fmla="*/ 1714500 w 1714500"/>
              <a:gd name="connsiteY12" fmla="*/ 597877 h 2403231"/>
              <a:gd name="connsiteX13" fmla="*/ 1714500 w 1714500"/>
              <a:gd name="connsiteY13" fmla="*/ 293077 h 2403231"/>
              <a:gd name="connsiteX14" fmla="*/ 1298331 w 1714500"/>
              <a:gd name="connsiteY14" fmla="*/ 0 h 2403231"/>
              <a:gd name="connsiteX15" fmla="*/ 1175239 w 1714500"/>
              <a:gd name="connsiteY15" fmla="*/ 123093 h 2403231"/>
              <a:gd name="connsiteX16" fmla="*/ 1477108 w 1714500"/>
              <a:gd name="connsiteY16" fmla="*/ 507023 h 2403231"/>
              <a:gd name="connsiteX17" fmla="*/ 1225062 w 1714500"/>
              <a:gd name="connsiteY17" fmla="*/ 597877 h 2403231"/>
              <a:gd name="connsiteX18" fmla="*/ 870439 w 1714500"/>
              <a:gd name="connsiteY18" fmla="*/ 1116623 h 2403231"/>
              <a:gd name="connsiteX19" fmla="*/ 202223 w 1714500"/>
              <a:gd name="connsiteY19" fmla="*/ 700454 h 2403231"/>
              <a:gd name="connsiteX20" fmla="*/ 0 w 1714500"/>
              <a:gd name="connsiteY20" fmla="*/ 770793 h 2403231"/>
              <a:gd name="connsiteX21" fmla="*/ 5862 w 1714500"/>
              <a:gd name="connsiteY21" fmla="*/ 1022839 h 2403231"/>
              <a:gd name="connsiteX22" fmla="*/ 96716 w 1714500"/>
              <a:gd name="connsiteY22" fmla="*/ 1233854 h 2403231"/>
              <a:gd name="connsiteX23" fmla="*/ 864577 w 1714500"/>
              <a:gd name="connsiteY23" fmla="*/ 1392116 h 2403231"/>
              <a:gd name="connsiteX24" fmla="*/ 656493 w 1714500"/>
              <a:gd name="connsiteY24" fmla="*/ 2382716 h 2403231"/>
              <a:gd name="connsiteX25" fmla="*/ 1005254 w 1714500"/>
              <a:gd name="connsiteY25" fmla="*/ 2403231 h 2403231"/>
              <a:gd name="connsiteX26" fmla="*/ 1016977 w 1714500"/>
              <a:gd name="connsiteY26" fmla="*/ 1787770 h 2403231"/>
              <a:gd name="connsiteX27" fmla="*/ 1151793 w 1714500"/>
              <a:gd name="connsiteY27" fmla="*/ 1808285 h 2403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714500" h="2403231">
                <a:moveTo>
                  <a:pt x="1151793" y="1808285"/>
                </a:moveTo>
                <a:lnTo>
                  <a:pt x="1198685" y="1400908"/>
                </a:lnTo>
                <a:lnTo>
                  <a:pt x="1178169" y="1380393"/>
                </a:lnTo>
                <a:lnTo>
                  <a:pt x="1321777" y="1134208"/>
                </a:lnTo>
                <a:lnTo>
                  <a:pt x="1392116" y="1181100"/>
                </a:lnTo>
                <a:lnTo>
                  <a:pt x="1403839" y="1160585"/>
                </a:lnTo>
                <a:lnTo>
                  <a:pt x="1427285" y="1169377"/>
                </a:lnTo>
                <a:lnTo>
                  <a:pt x="1521069" y="1011116"/>
                </a:lnTo>
                <a:lnTo>
                  <a:pt x="1494693" y="999393"/>
                </a:lnTo>
                <a:lnTo>
                  <a:pt x="1579685" y="838200"/>
                </a:lnTo>
                <a:lnTo>
                  <a:pt x="1506416" y="805962"/>
                </a:lnTo>
                <a:lnTo>
                  <a:pt x="1632439" y="597877"/>
                </a:lnTo>
                <a:lnTo>
                  <a:pt x="1714500" y="597877"/>
                </a:lnTo>
                <a:lnTo>
                  <a:pt x="1714500" y="293077"/>
                </a:lnTo>
                <a:lnTo>
                  <a:pt x="1298331" y="0"/>
                </a:lnTo>
                <a:lnTo>
                  <a:pt x="1175239" y="123093"/>
                </a:lnTo>
                <a:lnTo>
                  <a:pt x="1477108" y="507023"/>
                </a:lnTo>
                <a:lnTo>
                  <a:pt x="1225062" y="597877"/>
                </a:lnTo>
                <a:lnTo>
                  <a:pt x="870439" y="1116623"/>
                </a:lnTo>
                <a:lnTo>
                  <a:pt x="202223" y="700454"/>
                </a:lnTo>
                <a:lnTo>
                  <a:pt x="0" y="770793"/>
                </a:lnTo>
                <a:lnTo>
                  <a:pt x="5862" y="1022839"/>
                </a:lnTo>
                <a:lnTo>
                  <a:pt x="96716" y="1233854"/>
                </a:lnTo>
                <a:lnTo>
                  <a:pt x="864577" y="1392116"/>
                </a:lnTo>
                <a:lnTo>
                  <a:pt x="656493" y="2382716"/>
                </a:lnTo>
                <a:lnTo>
                  <a:pt x="1005254" y="2403231"/>
                </a:lnTo>
                <a:lnTo>
                  <a:pt x="1016977" y="1787770"/>
                </a:lnTo>
                <a:lnTo>
                  <a:pt x="1151793" y="1808285"/>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6242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Fire Stations</a:t>
            </a:r>
          </a:p>
        </p:txBody>
      </p:sp>
      <p:pic>
        <p:nvPicPr>
          <p:cNvPr id="4" name="Picture 3" descr="Diagram, engineering drawing&#10;&#10;Description automatically generated">
            <a:extLst>
              <a:ext uri="{FF2B5EF4-FFF2-40B4-BE49-F238E27FC236}">
                <a16:creationId xmlns:a16="http://schemas.microsoft.com/office/drawing/2014/main" id="{7E37625F-2E7D-48B0-8ABC-4B5C2B1E80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71600"/>
            <a:ext cx="7306695" cy="5486400"/>
          </a:xfrm>
          <a:prstGeom prst="rect">
            <a:avLst/>
          </a:prstGeom>
        </p:spPr>
      </p:pic>
      <p:sp>
        <p:nvSpPr>
          <p:cNvPr id="14" name="TextBox 13">
            <a:extLst>
              <a:ext uri="{FF2B5EF4-FFF2-40B4-BE49-F238E27FC236}">
                <a16:creationId xmlns:a16="http://schemas.microsoft.com/office/drawing/2014/main" id="{0B2437D4-3473-4118-913E-DB61F6427284}"/>
              </a:ext>
            </a:extLst>
          </p:cNvPr>
          <p:cNvSpPr txBox="1"/>
          <p:nvPr/>
        </p:nvSpPr>
        <p:spPr>
          <a:xfrm>
            <a:off x="4482258" y="3365743"/>
            <a:ext cx="1238798" cy="264688"/>
          </a:xfrm>
          <a:prstGeom prst="rect">
            <a:avLst/>
          </a:prstGeom>
          <a:solidFill>
            <a:srgbClr val="FDFDFD"/>
          </a:solidFill>
          <a:ln w="19050">
            <a:solidFill>
              <a:srgbClr val="FF0000"/>
            </a:solidFill>
          </a:ln>
        </p:spPr>
        <p:txBody>
          <a:bodyPr wrap="square" lIns="9144" tIns="9144" rIns="9144" bIns="9144" rtlCol="0">
            <a:spAutoFit/>
          </a:bodyPr>
          <a:lstStyle/>
          <a:p>
            <a:r>
              <a:rPr lang="en-US" sz="1600" b="1" dirty="0">
                <a:solidFill>
                  <a:srgbClr val="FF0000"/>
                </a:solidFill>
                <a:latin typeface="Calibri" panose="020F0502020204030204" pitchFamily="34" charset="0"/>
              </a:rPr>
              <a:t>Fire Station 1</a:t>
            </a:r>
          </a:p>
        </p:txBody>
      </p:sp>
      <p:sp>
        <p:nvSpPr>
          <p:cNvPr id="15" name="Rectangle 14">
            <a:extLst>
              <a:ext uri="{FF2B5EF4-FFF2-40B4-BE49-F238E27FC236}">
                <a16:creationId xmlns:a16="http://schemas.microsoft.com/office/drawing/2014/main" id="{A9093BB8-C00C-49A6-866C-E5DC25F24652}"/>
              </a:ext>
            </a:extLst>
          </p:cNvPr>
          <p:cNvSpPr/>
          <p:nvPr/>
        </p:nvSpPr>
        <p:spPr bwMode="auto">
          <a:xfrm rot="18067466">
            <a:off x="5733804" y="3631399"/>
            <a:ext cx="250751" cy="171290"/>
          </a:xfrm>
          <a:prstGeom prst="rect">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Times New Roman" pitchFamily="18" charset="0"/>
            </a:endParaRPr>
          </a:p>
        </p:txBody>
      </p:sp>
    </p:spTree>
    <p:extLst>
      <p:ext uri="{BB962C8B-B14F-4D97-AF65-F5344CB8AC3E}">
        <p14:creationId xmlns:p14="http://schemas.microsoft.com/office/powerpoint/2010/main" val="1353864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Deice Pads</a:t>
            </a:r>
          </a:p>
        </p:txBody>
      </p:sp>
      <p:pic>
        <p:nvPicPr>
          <p:cNvPr id="4" name="Picture 3" descr="Diagram, engineering drawing&#10;&#10;Description automatically generated">
            <a:extLst>
              <a:ext uri="{FF2B5EF4-FFF2-40B4-BE49-F238E27FC236}">
                <a16:creationId xmlns:a16="http://schemas.microsoft.com/office/drawing/2014/main" id="{449BA2CC-2C5E-4888-B705-5D77372195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1450" y="1330858"/>
            <a:ext cx="7306695" cy="5527141"/>
          </a:xfrm>
          <a:prstGeom prst="rect">
            <a:avLst/>
          </a:prstGeom>
        </p:spPr>
      </p:pic>
      <p:sp>
        <p:nvSpPr>
          <p:cNvPr id="25" name="Freeform: Shape 24">
            <a:extLst>
              <a:ext uri="{FF2B5EF4-FFF2-40B4-BE49-F238E27FC236}">
                <a16:creationId xmlns:a16="http://schemas.microsoft.com/office/drawing/2014/main" id="{0620956E-D174-4555-B3B4-1884108EDB38}"/>
              </a:ext>
            </a:extLst>
          </p:cNvPr>
          <p:cNvSpPr/>
          <p:nvPr/>
        </p:nvSpPr>
        <p:spPr>
          <a:xfrm>
            <a:off x="6307931" y="3197717"/>
            <a:ext cx="478802" cy="507206"/>
          </a:xfrm>
          <a:custGeom>
            <a:avLst/>
            <a:gdLst>
              <a:gd name="connsiteX0" fmla="*/ 300037 w 438150"/>
              <a:gd name="connsiteY0" fmla="*/ 319088 h 507206"/>
              <a:gd name="connsiteX1" fmla="*/ 311943 w 438150"/>
              <a:gd name="connsiteY1" fmla="*/ 202406 h 507206"/>
              <a:gd name="connsiteX2" fmla="*/ 340518 w 438150"/>
              <a:gd name="connsiteY2" fmla="*/ 154781 h 507206"/>
              <a:gd name="connsiteX3" fmla="*/ 359568 w 438150"/>
              <a:gd name="connsiteY3" fmla="*/ 166688 h 507206"/>
              <a:gd name="connsiteX4" fmla="*/ 378618 w 438150"/>
              <a:gd name="connsiteY4" fmla="*/ 128588 h 507206"/>
              <a:gd name="connsiteX5" fmla="*/ 366712 w 438150"/>
              <a:gd name="connsiteY5" fmla="*/ 123825 h 507206"/>
              <a:gd name="connsiteX6" fmla="*/ 390525 w 438150"/>
              <a:gd name="connsiteY6" fmla="*/ 88106 h 507206"/>
              <a:gd name="connsiteX7" fmla="*/ 383381 w 438150"/>
              <a:gd name="connsiteY7" fmla="*/ 78581 h 507206"/>
              <a:gd name="connsiteX8" fmla="*/ 409575 w 438150"/>
              <a:gd name="connsiteY8" fmla="*/ 21431 h 507206"/>
              <a:gd name="connsiteX9" fmla="*/ 438150 w 438150"/>
              <a:gd name="connsiteY9" fmla="*/ 26194 h 507206"/>
              <a:gd name="connsiteX10" fmla="*/ 433387 w 438150"/>
              <a:gd name="connsiteY10" fmla="*/ 0 h 507206"/>
              <a:gd name="connsiteX11" fmla="*/ 45243 w 438150"/>
              <a:gd name="connsiteY11" fmla="*/ 2381 h 507206"/>
              <a:gd name="connsiteX12" fmla="*/ 0 w 438150"/>
              <a:gd name="connsiteY12" fmla="*/ 123825 h 507206"/>
              <a:gd name="connsiteX13" fmla="*/ 135731 w 438150"/>
              <a:gd name="connsiteY13" fmla="*/ 247650 h 507206"/>
              <a:gd name="connsiteX14" fmla="*/ 147637 w 438150"/>
              <a:gd name="connsiteY14" fmla="*/ 371475 h 507206"/>
              <a:gd name="connsiteX15" fmla="*/ 176212 w 438150"/>
              <a:gd name="connsiteY15" fmla="*/ 507206 h 507206"/>
              <a:gd name="connsiteX16" fmla="*/ 254793 w 438150"/>
              <a:gd name="connsiteY16" fmla="*/ 504825 h 507206"/>
              <a:gd name="connsiteX17" fmla="*/ 300037 w 438150"/>
              <a:gd name="connsiteY17" fmla="*/ 319088 h 5072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38150" h="507206">
                <a:moveTo>
                  <a:pt x="300037" y="319088"/>
                </a:moveTo>
                <a:lnTo>
                  <a:pt x="311943" y="202406"/>
                </a:lnTo>
                <a:lnTo>
                  <a:pt x="340518" y="154781"/>
                </a:lnTo>
                <a:lnTo>
                  <a:pt x="359568" y="166688"/>
                </a:lnTo>
                <a:lnTo>
                  <a:pt x="378618" y="128588"/>
                </a:lnTo>
                <a:lnTo>
                  <a:pt x="366712" y="123825"/>
                </a:lnTo>
                <a:lnTo>
                  <a:pt x="390525" y="88106"/>
                </a:lnTo>
                <a:lnTo>
                  <a:pt x="383381" y="78581"/>
                </a:lnTo>
                <a:lnTo>
                  <a:pt x="409575" y="21431"/>
                </a:lnTo>
                <a:lnTo>
                  <a:pt x="438150" y="26194"/>
                </a:lnTo>
                <a:lnTo>
                  <a:pt x="433387" y="0"/>
                </a:lnTo>
                <a:lnTo>
                  <a:pt x="45243" y="2381"/>
                </a:lnTo>
                <a:lnTo>
                  <a:pt x="0" y="123825"/>
                </a:lnTo>
                <a:lnTo>
                  <a:pt x="135731" y="247650"/>
                </a:lnTo>
                <a:lnTo>
                  <a:pt x="147637" y="371475"/>
                </a:lnTo>
                <a:lnTo>
                  <a:pt x="176212" y="507206"/>
                </a:lnTo>
                <a:lnTo>
                  <a:pt x="254793" y="504825"/>
                </a:lnTo>
                <a:lnTo>
                  <a:pt x="300037" y="319088"/>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2" name="TextBox 31">
            <a:extLst>
              <a:ext uri="{FF2B5EF4-FFF2-40B4-BE49-F238E27FC236}">
                <a16:creationId xmlns:a16="http://schemas.microsoft.com/office/drawing/2014/main" id="{FCA4E03F-753E-485E-AE0A-BAFDDC5B600B}"/>
              </a:ext>
            </a:extLst>
          </p:cNvPr>
          <p:cNvSpPr txBox="1"/>
          <p:nvPr/>
        </p:nvSpPr>
        <p:spPr>
          <a:xfrm>
            <a:off x="3471296" y="2872247"/>
            <a:ext cx="414337" cy="246221"/>
          </a:xfrm>
          <a:prstGeom prst="rect">
            <a:avLst/>
          </a:prstGeom>
          <a:noFill/>
          <a:ln w="19050">
            <a:solidFill>
              <a:srgbClr val="663300"/>
            </a:solidFill>
          </a:ln>
        </p:spPr>
        <p:style>
          <a:lnRef idx="3">
            <a:schemeClr val="lt1"/>
          </a:lnRef>
          <a:fillRef idx="1">
            <a:schemeClr val="accent3"/>
          </a:fillRef>
          <a:effectRef idx="1">
            <a:schemeClr val="accent3"/>
          </a:effectRef>
          <a:fontRef idx="minor">
            <a:schemeClr val="lt1"/>
          </a:fontRef>
        </p:style>
        <p:txBody>
          <a:bodyPr wrap="square">
            <a:spAutoFit/>
          </a:bodyPr>
          <a:lstStyle/>
          <a:p>
            <a:pPr algn="ctr" eaLnBrk="0" hangingPunct="0">
              <a:defRPr/>
            </a:pPr>
            <a:r>
              <a:rPr lang="en-US" sz="1000" b="1" dirty="0">
                <a:solidFill>
                  <a:schemeClr val="tx1"/>
                </a:solidFill>
                <a:latin typeface="Calibri" panose="020F0502020204030204" pitchFamily="34" charset="0"/>
              </a:rPr>
              <a:t>4R</a:t>
            </a:r>
          </a:p>
        </p:txBody>
      </p:sp>
      <p:sp>
        <p:nvSpPr>
          <p:cNvPr id="33" name="TextBox 32">
            <a:extLst>
              <a:ext uri="{FF2B5EF4-FFF2-40B4-BE49-F238E27FC236}">
                <a16:creationId xmlns:a16="http://schemas.microsoft.com/office/drawing/2014/main" id="{8CCE773B-38B9-4CEB-963B-01ABBD4CF9FD}"/>
              </a:ext>
            </a:extLst>
          </p:cNvPr>
          <p:cNvSpPr txBox="1"/>
          <p:nvPr/>
        </p:nvSpPr>
        <p:spPr>
          <a:xfrm>
            <a:off x="2908750" y="3198042"/>
            <a:ext cx="1531187" cy="369332"/>
          </a:xfrm>
          <a:prstGeom prst="rect">
            <a:avLst/>
          </a:prstGeom>
          <a:solidFill>
            <a:srgbClr val="663300"/>
          </a:solidFill>
        </p:spPr>
        <p:style>
          <a:lnRef idx="3">
            <a:schemeClr val="lt1"/>
          </a:lnRef>
          <a:fillRef idx="1">
            <a:schemeClr val="accent3"/>
          </a:fillRef>
          <a:effectRef idx="1">
            <a:schemeClr val="accent3"/>
          </a:effectRef>
          <a:fontRef idx="minor">
            <a:schemeClr val="lt1"/>
          </a:fontRef>
        </p:style>
        <p:txBody>
          <a:bodyPr wrap="square">
            <a:spAutoFit/>
          </a:bodyPr>
          <a:lstStyle/>
          <a:p>
            <a:pPr algn="ctr" eaLnBrk="0" hangingPunct="0">
              <a:defRPr/>
            </a:pPr>
            <a:r>
              <a:rPr lang="en-US" dirty="0">
                <a:solidFill>
                  <a:prstClr val="white"/>
                </a:solidFill>
                <a:latin typeface="Calibri" panose="020F0502020204030204" pitchFamily="34" charset="0"/>
              </a:rPr>
              <a:t>4R De-Ice Pad</a:t>
            </a:r>
          </a:p>
        </p:txBody>
      </p:sp>
      <p:cxnSp>
        <p:nvCxnSpPr>
          <p:cNvPr id="34" name="Straight Arrow Connector 33">
            <a:extLst>
              <a:ext uri="{FF2B5EF4-FFF2-40B4-BE49-F238E27FC236}">
                <a16:creationId xmlns:a16="http://schemas.microsoft.com/office/drawing/2014/main" id="{5FAD9394-8D53-4315-B6AC-E9BDE153625A}"/>
              </a:ext>
            </a:extLst>
          </p:cNvPr>
          <p:cNvCxnSpPr/>
          <p:nvPr/>
        </p:nvCxnSpPr>
        <p:spPr bwMode="auto">
          <a:xfrm>
            <a:off x="2975996" y="2644291"/>
            <a:ext cx="990600" cy="0"/>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42" name="TextBox 41">
            <a:extLst>
              <a:ext uri="{FF2B5EF4-FFF2-40B4-BE49-F238E27FC236}">
                <a16:creationId xmlns:a16="http://schemas.microsoft.com/office/drawing/2014/main" id="{67C6C4F8-CF81-4364-8A0A-718A7F5A3F02}"/>
              </a:ext>
            </a:extLst>
          </p:cNvPr>
          <p:cNvSpPr txBox="1"/>
          <p:nvPr/>
        </p:nvSpPr>
        <p:spPr>
          <a:xfrm>
            <a:off x="2562804" y="2447850"/>
            <a:ext cx="356457"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4R</a:t>
            </a:r>
          </a:p>
        </p:txBody>
      </p:sp>
    </p:spTree>
    <p:extLst>
      <p:ext uri="{BB962C8B-B14F-4D97-AF65-F5344CB8AC3E}">
        <p14:creationId xmlns:p14="http://schemas.microsoft.com/office/powerpoint/2010/main" val="801283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down)">
                                      <p:cBhvr>
                                        <p:cTn id="7" dur="500"/>
                                        <p:tgtEl>
                                          <p:spTgt spid="32"/>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down)">
                                      <p:cBhvr>
                                        <p:cTn id="11" dur="500"/>
                                        <p:tgtEl>
                                          <p:spTgt spid="33"/>
                                        </p:tgtEl>
                                      </p:cBhvr>
                                    </p:animEffect>
                                  </p:childTnLst>
                                </p:cTn>
                              </p:par>
                            </p:childTnLst>
                          </p:cTn>
                        </p:par>
                        <p:par>
                          <p:cTn id="12" fill="hold">
                            <p:stCondLst>
                              <p:cond delay="1000"/>
                            </p:stCondLst>
                            <p:childTnLst>
                              <p:par>
                                <p:cTn id="13" presetID="1" presetClass="entr" presetSubtype="0" fill="hold" grpId="0" nodeType="afterEffect">
                                  <p:stCondLst>
                                    <p:cond delay="0"/>
                                  </p:stCondLst>
                                  <p:childTnLst>
                                    <p:set>
                                      <p:cBhvr>
                                        <p:cTn id="14" dur="1" fill="hold">
                                          <p:stCondLst>
                                            <p:cond delay="0"/>
                                          </p:stCondLst>
                                        </p:cTn>
                                        <p:tgtEl>
                                          <p:spTgt spid="42"/>
                                        </p:tgtEl>
                                        <p:attrNameLst>
                                          <p:attrName>style.visibility</p:attrName>
                                        </p:attrNameLst>
                                      </p:cBhvr>
                                      <p:to>
                                        <p:strVal val="visible"/>
                                      </p:to>
                                    </p:se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34"/>
                                        </p:tgtEl>
                                        <p:attrNameLst>
                                          <p:attrName>style.visibility</p:attrName>
                                        </p:attrNameLst>
                                      </p:cBhvr>
                                      <p:to>
                                        <p:strVal val="visible"/>
                                      </p:to>
                                    </p:set>
                                    <p:animEffect transition="in" filter="wipe(left)">
                                      <p:cBhvr>
                                        <p:cTn id="18"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42" grpId="0" animBg="1"/>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Ground Run-Up Enclosure (GRE)</a:t>
            </a:r>
          </a:p>
        </p:txBody>
      </p:sp>
      <p:pic>
        <p:nvPicPr>
          <p:cNvPr id="3" name="Picture 2" descr="Diagram, engineering drawing&#10;&#10;Description automatically generated">
            <a:extLst>
              <a:ext uri="{FF2B5EF4-FFF2-40B4-BE49-F238E27FC236}">
                <a16:creationId xmlns:a16="http://schemas.microsoft.com/office/drawing/2014/main" id="{66798212-3A20-4F21-BBFC-8B0AA993BD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39913"/>
            <a:ext cx="7306695" cy="5518087"/>
          </a:xfrm>
          <a:prstGeom prst="rect">
            <a:avLst/>
          </a:prstGeom>
        </p:spPr>
      </p:pic>
      <p:sp>
        <p:nvSpPr>
          <p:cNvPr id="10" name="Freeform 2">
            <a:extLst>
              <a:ext uri="{FF2B5EF4-FFF2-40B4-BE49-F238E27FC236}">
                <a16:creationId xmlns:a16="http://schemas.microsoft.com/office/drawing/2014/main" id="{73E2B350-351D-4A8E-8AFE-9A032B847E91}"/>
              </a:ext>
            </a:extLst>
          </p:cNvPr>
          <p:cNvSpPr/>
          <p:nvPr/>
        </p:nvSpPr>
        <p:spPr bwMode="auto">
          <a:xfrm rot="3672446">
            <a:off x="4276687" y="1812069"/>
            <a:ext cx="357325" cy="406763"/>
          </a:xfrm>
          <a:custGeom>
            <a:avLst/>
            <a:gdLst>
              <a:gd name="connsiteX0" fmla="*/ 223594 w 327048"/>
              <a:gd name="connsiteY0" fmla="*/ 373770 h 373770"/>
              <a:gd name="connsiteX1" fmla="*/ 166861 w 327048"/>
              <a:gd name="connsiteY1" fmla="*/ 313700 h 373770"/>
              <a:gd name="connsiteX2" fmla="*/ 163524 w 327048"/>
              <a:gd name="connsiteY2" fmla="*/ 307025 h 373770"/>
              <a:gd name="connsiteX3" fmla="*/ 176873 w 327048"/>
              <a:gd name="connsiteY3" fmla="*/ 287002 h 373770"/>
              <a:gd name="connsiteX4" fmla="*/ 193559 w 327048"/>
              <a:gd name="connsiteY4" fmla="*/ 270316 h 373770"/>
              <a:gd name="connsiteX5" fmla="*/ 243618 w 327048"/>
              <a:gd name="connsiteY5" fmla="*/ 196897 h 373770"/>
              <a:gd name="connsiteX6" fmla="*/ 327048 w 327048"/>
              <a:gd name="connsiteY6" fmla="*/ 60071 h 373770"/>
              <a:gd name="connsiteX7" fmla="*/ 206908 w 327048"/>
              <a:gd name="connsiteY7" fmla="*/ 0 h 373770"/>
              <a:gd name="connsiteX8" fmla="*/ 86768 w 327048"/>
              <a:gd name="connsiteY8" fmla="*/ 210246 h 373770"/>
              <a:gd name="connsiteX9" fmla="*/ 90105 w 327048"/>
              <a:gd name="connsiteY9" fmla="*/ 256967 h 373770"/>
              <a:gd name="connsiteX10" fmla="*/ 50059 w 327048"/>
              <a:gd name="connsiteY10" fmla="*/ 250292 h 373770"/>
              <a:gd name="connsiteX11" fmla="*/ 13349 w 327048"/>
              <a:gd name="connsiteY11" fmla="*/ 236944 h 373770"/>
              <a:gd name="connsiteX12" fmla="*/ 0 w 327048"/>
              <a:gd name="connsiteY12" fmla="*/ 246955 h 373770"/>
              <a:gd name="connsiteX13" fmla="*/ 223594 w 327048"/>
              <a:gd name="connsiteY13" fmla="*/ 373770 h 373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27048" h="373770">
                <a:moveTo>
                  <a:pt x="223594" y="373770"/>
                </a:moveTo>
                <a:lnTo>
                  <a:pt x="166861" y="313700"/>
                </a:lnTo>
                <a:lnTo>
                  <a:pt x="163524" y="307025"/>
                </a:lnTo>
                <a:lnTo>
                  <a:pt x="176873" y="287002"/>
                </a:lnTo>
                <a:lnTo>
                  <a:pt x="193559" y="270316"/>
                </a:lnTo>
                <a:lnTo>
                  <a:pt x="243618" y="196897"/>
                </a:lnTo>
                <a:lnTo>
                  <a:pt x="327048" y="60071"/>
                </a:lnTo>
                <a:lnTo>
                  <a:pt x="206908" y="0"/>
                </a:lnTo>
                <a:lnTo>
                  <a:pt x="86768" y="210246"/>
                </a:lnTo>
                <a:lnTo>
                  <a:pt x="90105" y="256967"/>
                </a:lnTo>
                <a:lnTo>
                  <a:pt x="50059" y="250292"/>
                </a:lnTo>
                <a:lnTo>
                  <a:pt x="13349" y="236944"/>
                </a:lnTo>
                <a:lnTo>
                  <a:pt x="0" y="246955"/>
                </a:lnTo>
                <a:lnTo>
                  <a:pt x="223594" y="373770"/>
                </a:lnTo>
                <a:close/>
              </a:path>
            </a:pathLst>
          </a:custGeom>
          <a:solidFill>
            <a:schemeClr val="accent1">
              <a:lumMod val="40000"/>
              <a:lumOff val="6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US" sz="2400">
              <a:solidFill>
                <a:prstClr val="black"/>
              </a:solidFill>
              <a:latin typeface="Times New Roman" pitchFamily="18" charset="0"/>
            </a:endParaRPr>
          </a:p>
        </p:txBody>
      </p:sp>
      <p:sp>
        <p:nvSpPr>
          <p:cNvPr id="11" name="TextBox 10">
            <a:extLst>
              <a:ext uri="{FF2B5EF4-FFF2-40B4-BE49-F238E27FC236}">
                <a16:creationId xmlns:a16="http://schemas.microsoft.com/office/drawing/2014/main" id="{1417ED7B-F2DE-45DF-AC40-DE44C83FF180}"/>
              </a:ext>
            </a:extLst>
          </p:cNvPr>
          <p:cNvSpPr txBox="1"/>
          <p:nvPr/>
        </p:nvSpPr>
        <p:spPr>
          <a:xfrm>
            <a:off x="4455349" y="2175879"/>
            <a:ext cx="752687" cy="369332"/>
          </a:xfrm>
          <a:prstGeom prst="rect">
            <a:avLst/>
          </a:prstGeom>
          <a:solidFill>
            <a:schemeClr val="accent1">
              <a:lumMod val="40000"/>
              <a:lumOff val="60000"/>
            </a:schemeClr>
          </a:solidFill>
        </p:spPr>
        <p:style>
          <a:lnRef idx="3">
            <a:schemeClr val="lt1"/>
          </a:lnRef>
          <a:fillRef idx="1">
            <a:schemeClr val="accent1"/>
          </a:fillRef>
          <a:effectRef idx="1">
            <a:schemeClr val="accent1"/>
          </a:effectRef>
          <a:fontRef idx="minor">
            <a:schemeClr val="lt1"/>
          </a:fontRef>
        </p:style>
        <p:txBody>
          <a:bodyPr wrap="square">
            <a:spAutoFit/>
          </a:bodyPr>
          <a:lstStyle/>
          <a:p>
            <a:pPr algn="ctr" eaLnBrk="0" hangingPunct="0">
              <a:defRPr/>
            </a:pPr>
            <a:r>
              <a:rPr lang="en-US" dirty="0">
                <a:solidFill>
                  <a:prstClr val="black"/>
                </a:solidFill>
              </a:rPr>
              <a:t>GRE</a:t>
            </a:r>
          </a:p>
        </p:txBody>
      </p:sp>
    </p:spTree>
    <p:extLst>
      <p:ext uri="{BB962C8B-B14F-4D97-AF65-F5344CB8AC3E}">
        <p14:creationId xmlns:p14="http://schemas.microsoft.com/office/powerpoint/2010/main" val="620894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down)">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Overview RON Spot Parking</a:t>
            </a:r>
          </a:p>
        </p:txBody>
      </p:sp>
      <p:sp>
        <p:nvSpPr>
          <p:cNvPr id="7" name="object 1131">
            <a:extLst>
              <a:ext uri="{FF2B5EF4-FFF2-40B4-BE49-F238E27FC236}">
                <a16:creationId xmlns:a16="http://schemas.microsoft.com/office/drawing/2014/main" id="{B87C118B-3312-4EED-85A3-F77768181C58}"/>
              </a:ext>
            </a:extLst>
          </p:cNvPr>
          <p:cNvSpPr/>
          <p:nvPr/>
        </p:nvSpPr>
        <p:spPr>
          <a:xfrm>
            <a:off x="1842247" y="1332411"/>
            <a:ext cx="8507506" cy="5525589"/>
          </a:xfrm>
          <a:custGeom>
            <a:avLst/>
            <a:gdLst/>
            <a:ahLst/>
            <a:cxnLst/>
            <a:rect l="l" t="t" r="r" b="b"/>
            <a:pathLst>
              <a:path w="9641840" h="7100570">
                <a:moveTo>
                  <a:pt x="0" y="7100315"/>
                </a:moveTo>
                <a:lnTo>
                  <a:pt x="9641585" y="7100315"/>
                </a:lnTo>
                <a:lnTo>
                  <a:pt x="9627869" y="7086599"/>
                </a:lnTo>
                <a:lnTo>
                  <a:pt x="0" y="7100315"/>
                </a:lnTo>
                <a:close/>
              </a:path>
              <a:path w="9641840" h="7100570">
                <a:moveTo>
                  <a:pt x="9627869" y="13715"/>
                </a:moveTo>
                <a:lnTo>
                  <a:pt x="9627869" y="7086599"/>
                </a:lnTo>
                <a:lnTo>
                  <a:pt x="9641585" y="7100315"/>
                </a:lnTo>
                <a:lnTo>
                  <a:pt x="9627869" y="13715"/>
                </a:lnTo>
                <a:close/>
              </a:path>
              <a:path w="9641840" h="7100570">
                <a:moveTo>
                  <a:pt x="9627869" y="13715"/>
                </a:moveTo>
                <a:lnTo>
                  <a:pt x="9641585" y="7100315"/>
                </a:lnTo>
                <a:lnTo>
                  <a:pt x="9641585" y="0"/>
                </a:lnTo>
                <a:lnTo>
                  <a:pt x="9627869" y="13715"/>
                </a:lnTo>
                <a:close/>
              </a:path>
              <a:path w="9641840" h="7100570">
                <a:moveTo>
                  <a:pt x="13715" y="13715"/>
                </a:moveTo>
                <a:lnTo>
                  <a:pt x="9627869" y="13715"/>
                </a:lnTo>
                <a:lnTo>
                  <a:pt x="9641585" y="0"/>
                </a:lnTo>
                <a:lnTo>
                  <a:pt x="13715" y="13715"/>
                </a:lnTo>
                <a:close/>
              </a:path>
              <a:path w="9641840" h="7100570">
                <a:moveTo>
                  <a:pt x="0" y="0"/>
                </a:moveTo>
                <a:lnTo>
                  <a:pt x="13715" y="13715"/>
                </a:lnTo>
                <a:lnTo>
                  <a:pt x="9641585" y="0"/>
                </a:lnTo>
                <a:lnTo>
                  <a:pt x="0" y="0"/>
                </a:lnTo>
                <a:close/>
              </a:path>
              <a:path w="9641840" h="7100570">
                <a:moveTo>
                  <a:pt x="0" y="7100315"/>
                </a:moveTo>
                <a:lnTo>
                  <a:pt x="9627869" y="7086599"/>
                </a:lnTo>
                <a:lnTo>
                  <a:pt x="13715" y="7086599"/>
                </a:lnTo>
                <a:lnTo>
                  <a:pt x="0" y="7100315"/>
                </a:lnTo>
                <a:close/>
              </a:path>
              <a:path w="9641840" h="7100570">
                <a:moveTo>
                  <a:pt x="0" y="0"/>
                </a:moveTo>
                <a:lnTo>
                  <a:pt x="0" y="7100315"/>
                </a:lnTo>
                <a:lnTo>
                  <a:pt x="13715" y="7086599"/>
                </a:lnTo>
                <a:lnTo>
                  <a:pt x="0" y="0"/>
                </a:lnTo>
                <a:close/>
              </a:path>
              <a:path w="9641840" h="7100570">
                <a:moveTo>
                  <a:pt x="0" y="0"/>
                </a:moveTo>
                <a:lnTo>
                  <a:pt x="13715" y="7086599"/>
                </a:lnTo>
                <a:lnTo>
                  <a:pt x="13715" y="13715"/>
                </a:lnTo>
                <a:lnTo>
                  <a:pt x="0" y="0"/>
                </a:lnTo>
                <a:close/>
              </a:path>
            </a:pathLst>
          </a:custGeom>
          <a:solidFill>
            <a:srgbClr val="000000"/>
          </a:solidFill>
        </p:spPr>
        <p:txBody>
          <a:bodyPr wrap="square" lIns="0" tIns="0" rIns="0" bIns="0" rtlCol="0"/>
          <a:lstStyle/>
          <a:p>
            <a:endParaRPr/>
          </a:p>
        </p:txBody>
      </p:sp>
      <p:pic>
        <p:nvPicPr>
          <p:cNvPr id="9" name="Picture 8">
            <a:extLst>
              <a:ext uri="{FF2B5EF4-FFF2-40B4-BE49-F238E27FC236}">
                <a16:creationId xmlns:a16="http://schemas.microsoft.com/office/drawing/2014/main" id="{C39DB78C-2BD6-4070-9430-9024CF648769}"/>
              </a:ext>
            </a:extLst>
          </p:cNvPr>
          <p:cNvPicPr/>
          <p:nvPr/>
        </p:nvPicPr>
        <p:blipFill rotWithShape="1">
          <a:blip r:embed="rId3"/>
          <a:srcRect l="17789" t="24573" r="56089" b="11859"/>
          <a:stretch/>
        </p:blipFill>
        <p:spPr bwMode="auto">
          <a:xfrm>
            <a:off x="1842247" y="1332411"/>
            <a:ext cx="8507506" cy="552558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108821427"/>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U Pad RON Parking </a:t>
            </a:r>
          </a:p>
        </p:txBody>
      </p:sp>
      <p:pic>
        <p:nvPicPr>
          <p:cNvPr id="7" name="Picture 6">
            <a:extLst>
              <a:ext uri="{FF2B5EF4-FFF2-40B4-BE49-F238E27FC236}">
                <a16:creationId xmlns:a16="http://schemas.microsoft.com/office/drawing/2014/main" id="{D19690CC-251B-4D7E-B44F-5D8FE026C663}"/>
              </a:ext>
            </a:extLst>
          </p:cNvPr>
          <p:cNvPicPr/>
          <p:nvPr/>
        </p:nvPicPr>
        <p:blipFill rotWithShape="1">
          <a:blip r:embed="rId3"/>
          <a:srcRect l="17427" t="22453" r="55545" b="11139"/>
          <a:stretch/>
        </p:blipFill>
        <p:spPr bwMode="auto">
          <a:xfrm>
            <a:off x="1959429" y="1464309"/>
            <a:ext cx="6854281" cy="506711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153193698"/>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Ground Run-Up Enclosure (GRE) Operations</a:t>
            </a:r>
          </a:p>
        </p:txBody>
      </p:sp>
      <p:pic>
        <p:nvPicPr>
          <p:cNvPr id="6" name="Picture 5" descr="Site Photos 031.jpg">
            <a:extLst>
              <a:ext uri="{FF2B5EF4-FFF2-40B4-BE49-F238E27FC236}">
                <a16:creationId xmlns:a16="http://schemas.microsoft.com/office/drawing/2014/main" id="{A62DD4A2-BBBC-46FA-8003-21BE9229FDC3}"/>
              </a:ext>
            </a:extLst>
          </p:cNvPr>
          <p:cNvPicPr>
            <a:picLocks noChangeAspect="1"/>
          </p:cNvPicPr>
          <p:nvPr/>
        </p:nvPicPr>
        <p:blipFill>
          <a:blip r:embed="rId3" cstate="screen"/>
          <a:srcRect/>
          <a:stretch>
            <a:fillRect/>
          </a:stretch>
        </p:blipFill>
        <p:spPr bwMode="auto">
          <a:xfrm>
            <a:off x="1524000" y="2000203"/>
            <a:ext cx="9144000" cy="3167062"/>
          </a:xfrm>
          <a:prstGeom prst="rect">
            <a:avLst/>
          </a:prstGeom>
          <a:noFill/>
          <a:ln w="9525">
            <a:noFill/>
            <a:miter lim="800000"/>
            <a:headEnd/>
            <a:tailEnd/>
          </a:ln>
        </p:spPr>
      </p:pic>
    </p:spTree>
    <p:extLst>
      <p:ext uri="{BB962C8B-B14F-4D97-AF65-F5344CB8AC3E}">
        <p14:creationId xmlns:p14="http://schemas.microsoft.com/office/powerpoint/2010/main" val="3869440822"/>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Ground Run-Up Enclosure (GRE) Topics</a:t>
            </a:r>
          </a:p>
        </p:txBody>
      </p:sp>
      <p:sp>
        <p:nvSpPr>
          <p:cNvPr id="4" name="Rectangle 3">
            <a:extLst>
              <a:ext uri="{FF2B5EF4-FFF2-40B4-BE49-F238E27FC236}">
                <a16:creationId xmlns:a16="http://schemas.microsoft.com/office/drawing/2014/main" id="{4E205FA9-9745-4341-8915-51BD8B063D33}"/>
              </a:ext>
            </a:extLst>
          </p:cNvPr>
          <p:cNvSpPr/>
          <p:nvPr/>
        </p:nvSpPr>
        <p:spPr>
          <a:xfrm>
            <a:off x="1532966" y="1387564"/>
            <a:ext cx="4234004" cy="2877711"/>
          </a:xfrm>
          <a:prstGeom prst="rect">
            <a:avLst/>
          </a:prstGeom>
        </p:spPr>
        <p:txBody>
          <a:bodyPr wrap="square">
            <a:spAutoFit/>
          </a:bodyPr>
          <a:lstStyle/>
          <a:p>
            <a:pPr marL="457200" indent="-457200">
              <a:buAutoNum type="arabicPeriod"/>
            </a:pPr>
            <a:r>
              <a:rPr lang="en-US" dirty="0"/>
              <a:t>Introduction</a:t>
            </a:r>
          </a:p>
          <a:p>
            <a:pPr marL="457200" indent="-457200">
              <a:spcBef>
                <a:spcPts val="600"/>
              </a:spcBef>
              <a:buFontTx/>
              <a:buAutoNum type="arabicPeriod"/>
            </a:pPr>
            <a:r>
              <a:rPr lang="en-US" dirty="0"/>
              <a:t>Hours of Operation and Scheduling</a:t>
            </a:r>
          </a:p>
          <a:p>
            <a:pPr marL="457200" indent="-457200">
              <a:spcBef>
                <a:spcPts val="600"/>
              </a:spcBef>
              <a:buFontTx/>
              <a:buAutoNum type="arabicPeriod"/>
            </a:pPr>
            <a:r>
              <a:rPr lang="en-US" dirty="0"/>
              <a:t>Aircraft Access to the GRE</a:t>
            </a:r>
          </a:p>
          <a:p>
            <a:pPr marL="457200" indent="-457200">
              <a:spcBef>
                <a:spcPts val="600"/>
              </a:spcBef>
              <a:buFontTx/>
              <a:buAutoNum type="arabicPeriod"/>
            </a:pPr>
            <a:r>
              <a:rPr lang="en-US" dirty="0"/>
              <a:t>Aircraft Ingress to the GRE</a:t>
            </a:r>
          </a:p>
          <a:p>
            <a:pPr marL="457200" indent="-457200">
              <a:spcBef>
                <a:spcPts val="600"/>
              </a:spcBef>
              <a:buAutoNum type="arabicPeriod"/>
            </a:pPr>
            <a:r>
              <a:rPr lang="en-US" dirty="0"/>
              <a:t>Run-ups within the GRE</a:t>
            </a:r>
          </a:p>
          <a:p>
            <a:pPr marL="457200" indent="-457200">
              <a:spcBef>
                <a:spcPts val="600"/>
              </a:spcBef>
              <a:buAutoNum type="arabicPeriod"/>
            </a:pPr>
            <a:r>
              <a:rPr lang="en-US" dirty="0"/>
              <a:t>Run-ups at Alternate Locations</a:t>
            </a:r>
          </a:p>
          <a:p>
            <a:pPr marL="457200" indent="-457200">
              <a:spcBef>
                <a:spcPts val="600"/>
              </a:spcBef>
              <a:buAutoNum type="arabicPeriod"/>
            </a:pPr>
            <a:r>
              <a:rPr lang="en-US" dirty="0"/>
              <a:t>Safety</a:t>
            </a:r>
          </a:p>
          <a:p>
            <a:pPr marL="457200" indent="-457200">
              <a:spcBef>
                <a:spcPts val="600"/>
              </a:spcBef>
              <a:buAutoNum type="arabicPeriod"/>
            </a:pPr>
            <a:r>
              <a:rPr lang="en-US" sz="2000" dirty="0"/>
              <a:t>Other Features</a:t>
            </a:r>
          </a:p>
        </p:txBody>
      </p:sp>
      <p:pic>
        <p:nvPicPr>
          <p:cNvPr id="5" name="Picture 4" descr="Ob Lights.jpg">
            <a:extLst>
              <a:ext uri="{FF2B5EF4-FFF2-40B4-BE49-F238E27FC236}">
                <a16:creationId xmlns:a16="http://schemas.microsoft.com/office/drawing/2014/main" id="{5CAC0BD8-FDCA-4958-818E-D27D9DB215DB}"/>
              </a:ext>
            </a:extLst>
          </p:cNvPr>
          <p:cNvPicPr>
            <a:picLocks noChangeAspect="1"/>
          </p:cNvPicPr>
          <p:nvPr/>
        </p:nvPicPr>
        <p:blipFill>
          <a:blip r:embed="rId3" cstate="print"/>
          <a:stretch>
            <a:fillRect/>
          </a:stretch>
        </p:blipFill>
        <p:spPr>
          <a:xfrm>
            <a:off x="1532966" y="5177121"/>
            <a:ext cx="1127031" cy="1127031"/>
          </a:xfrm>
          <a:prstGeom prst="rect">
            <a:avLst/>
          </a:prstGeom>
        </p:spPr>
      </p:pic>
      <p:pic>
        <p:nvPicPr>
          <p:cNvPr id="7" name="Picture 6" descr="B777.jpg">
            <a:extLst>
              <a:ext uri="{FF2B5EF4-FFF2-40B4-BE49-F238E27FC236}">
                <a16:creationId xmlns:a16="http://schemas.microsoft.com/office/drawing/2014/main" id="{0A41770A-CCF8-4D9D-BC30-7B10451B1294}"/>
              </a:ext>
            </a:extLst>
          </p:cNvPr>
          <p:cNvPicPr>
            <a:picLocks noChangeAspect="1"/>
          </p:cNvPicPr>
          <p:nvPr/>
        </p:nvPicPr>
        <p:blipFill>
          <a:blip r:embed="rId4" cstate="print"/>
          <a:stretch>
            <a:fillRect/>
          </a:stretch>
        </p:blipFill>
        <p:spPr>
          <a:xfrm>
            <a:off x="2675966" y="5177121"/>
            <a:ext cx="1127031" cy="1127031"/>
          </a:xfrm>
          <a:prstGeom prst="rect">
            <a:avLst/>
          </a:prstGeom>
        </p:spPr>
      </p:pic>
      <p:pic>
        <p:nvPicPr>
          <p:cNvPr id="8" name="Picture 7" descr="Tug 2.jpg">
            <a:extLst>
              <a:ext uri="{FF2B5EF4-FFF2-40B4-BE49-F238E27FC236}">
                <a16:creationId xmlns:a16="http://schemas.microsoft.com/office/drawing/2014/main" id="{89C698BC-8D77-4E43-A639-8931ED0C80C9}"/>
              </a:ext>
            </a:extLst>
          </p:cNvPr>
          <p:cNvPicPr>
            <a:picLocks noChangeAspect="1"/>
          </p:cNvPicPr>
          <p:nvPr/>
        </p:nvPicPr>
        <p:blipFill>
          <a:blip r:embed="rId5" cstate="print"/>
          <a:stretch>
            <a:fillRect/>
          </a:stretch>
        </p:blipFill>
        <p:spPr>
          <a:xfrm>
            <a:off x="3818966" y="5177121"/>
            <a:ext cx="1127031" cy="1127031"/>
          </a:xfrm>
          <a:prstGeom prst="rect">
            <a:avLst/>
          </a:prstGeom>
        </p:spPr>
      </p:pic>
      <p:pic>
        <p:nvPicPr>
          <p:cNvPr id="9" name="Picture 8" descr="JBD.jpg">
            <a:extLst>
              <a:ext uri="{FF2B5EF4-FFF2-40B4-BE49-F238E27FC236}">
                <a16:creationId xmlns:a16="http://schemas.microsoft.com/office/drawing/2014/main" id="{68B692EC-4CAD-4614-8E49-8395C2862D6F}"/>
              </a:ext>
            </a:extLst>
          </p:cNvPr>
          <p:cNvPicPr>
            <a:picLocks noChangeAspect="1"/>
          </p:cNvPicPr>
          <p:nvPr/>
        </p:nvPicPr>
        <p:blipFill>
          <a:blip r:embed="rId6" cstate="print"/>
          <a:stretch>
            <a:fillRect/>
          </a:stretch>
        </p:blipFill>
        <p:spPr>
          <a:xfrm>
            <a:off x="4961966" y="5179640"/>
            <a:ext cx="1127031" cy="1127031"/>
          </a:xfrm>
          <a:prstGeom prst="rect">
            <a:avLst/>
          </a:prstGeom>
        </p:spPr>
      </p:pic>
      <p:pic>
        <p:nvPicPr>
          <p:cNvPr id="10" name="Picture 9" descr="Aerial.jpg">
            <a:extLst>
              <a:ext uri="{FF2B5EF4-FFF2-40B4-BE49-F238E27FC236}">
                <a16:creationId xmlns:a16="http://schemas.microsoft.com/office/drawing/2014/main" id="{28542935-19ED-43E0-B602-52364F809E58}"/>
              </a:ext>
            </a:extLst>
          </p:cNvPr>
          <p:cNvPicPr>
            <a:picLocks noChangeAspect="1"/>
          </p:cNvPicPr>
          <p:nvPr/>
        </p:nvPicPr>
        <p:blipFill>
          <a:blip r:embed="rId7" cstate="print"/>
          <a:stretch>
            <a:fillRect/>
          </a:stretch>
        </p:blipFill>
        <p:spPr>
          <a:xfrm>
            <a:off x="6104966" y="5177121"/>
            <a:ext cx="1127031" cy="1127031"/>
          </a:xfrm>
          <a:prstGeom prst="rect">
            <a:avLst/>
          </a:prstGeom>
        </p:spPr>
      </p:pic>
      <p:pic>
        <p:nvPicPr>
          <p:cNvPr id="11" name="Picture 10" descr="Painting.jpg">
            <a:extLst>
              <a:ext uri="{FF2B5EF4-FFF2-40B4-BE49-F238E27FC236}">
                <a16:creationId xmlns:a16="http://schemas.microsoft.com/office/drawing/2014/main" id="{FBC6AB89-7736-4031-A03C-1078623DB606}"/>
              </a:ext>
            </a:extLst>
          </p:cNvPr>
          <p:cNvPicPr>
            <a:picLocks noChangeAspect="1"/>
          </p:cNvPicPr>
          <p:nvPr/>
        </p:nvPicPr>
        <p:blipFill>
          <a:blip r:embed="rId8" cstate="print"/>
          <a:stretch>
            <a:fillRect/>
          </a:stretch>
        </p:blipFill>
        <p:spPr>
          <a:xfrm>
            <a:off x="7247966" y="5188605"/>
            <a:ext cx="1127031" cy="1127031"/>
          </a:xfrm>
          <a:prstGeom prst="rect">
            <a:avLst/>
          </a:prstGeom>
        </p:spPr>
      </p:pic>
      <p:pic>
        <p:nvPicPr>
          <p:cNvPr id="12" name="Picture 11" descr="A330 Engine.jpg">
            <a:extLst>
              <a:ext uri="{FF2B5EF4-FFF2-40B4-BE49-F238E27FC236}">
                <a16:creationId xmlns:a16="http://schemas.microsoft.com/office/drawing/2014/main" id="{29E3D579-4074-4872-BF8B-CDEAEF109318}"/>
              </a:ext>
            </a:extLst>
          </p:cNvPr>
          <p:cNvPicPr>
            <a:picLocks noChangeAspect="1"/>
          </p:cNvPicPr>
          <p:nvPr/>
        </p:nvPicPr>
        <p:blipFill>
          <a:blip r:embed="rId9" cstate="print"/>
          <a:stretch>
            <a:fillRect/>
          </a:stretch>
        </p:blipFill>
        <p:spPr>
          <a:xfrm>
            <a:off x="8390966" y="5190566"/>
            <a:ext cx="1127031" cy="1127031"/>
          </a:xfrm>
          <a:prstGeom prst="rect">
            <a:avLst/>
          </a:prstGeom>
        </p:spPr>
      </p:pic>
      <p:pic>
        <p:nvPicPr>
          <p:cNvPr id="13" name="Picture 12" descr="Panels.jpg">
            <a:extLst>
              <a:ext uri="{FF2B5EF4-FFF2-40B4-BE49-F238E27FC236}">
                <a16:creationId xmlns:a16="http://schemas.microsoft.com/office/drawing/2014/main" id="{CD9376CC-66EB-4835-8DD5-2DDA47A5E0EF}"/>
              </a:ext>
            </a:extLst>
          </p:cNvPr>
          <p:cNvPicPr>
            <a:picLocks noChangeAspect="1"/>
          </p:cNvPicPr>
          <p:nvPr/>
        </p:nvPicPr>
        <p:blipFill>
          <a:blip r:embed="rId10" cstate="print"/>
          <a:stretch>
            <a:fillRect/>
          </a:stretch>
        </p:blipFill>
        <p:spPr>
          <a:xfrm>
            <a:off x="9533966" y="5199531"/>
            <a:ext cx="1127031" cy="1127031"/>
          </a:xfrm>
          <a:prstGeom prst="rect">
            <a:avLst/>
          </a:prstGeom>
        </p:spPr>
      </p:pic>
    </p:spTree>
    <p:extLst>
      <p:ext uri="{BB962C8B-B14F-4D97-AF65-F5344CB8AC3E}">
        <p14:creationId xmlns:p14="http://schemas.microsoft.com/office/powerpoint/2010/main" val="1252284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slide(fromBottom)">
                                      <p:cBhvr>
                                        <p:cTn id="7" dur="500"/>
                                        <p:tgtEl>
                                          <p:spTgt spid="4">
                                            <p:txEl>
                                              <p:pRg st="0" end="0"/>
                                            </p:txEl>
                                          </p:spTgt>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slide(fromBottom)">
                                      <p:cBhvr>
                                        <p:cTn id="11" dur="500"/>
                                        <p:tgtEl>
                                          <p:spTgt spid="4">
                                            <p:txEl>
                                              <p:pRg st="1" end="1"/>
                                            </p:txEl>
                                          </p:spTgt>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slide(fromBottom)">
                                      <p:cBhvr>
                                        <p:cTn id="15" dur="500"/>
                                        <p:tgtEl>
                                          <p:spTgt spid="4">
                                            <p:txEl>
                                              <p:pRg st="2" end="2"/>
                                            </p:txEl>
                                          </p:spTgt>
                                        </p:tgtEl>
                                      </p:cBhvr>
                                    </p:animEffect>
                                  </p:childTnLst>
                                </p:cTn>
                              </p:par>
                            </p:childTnLst>
                          </p:cTn>
                        </p:par>
                        <p:par>
                          <p:cTn id="16" fill="hold">
                            <p:stCondLst>
                              <p:cond delay="1500"/>
                            </p:stCondLst>
                            <p:childTnLst>
                              <p:par>
                                <p:cTn id="17" presetID="12" presetClass="entr" presetSubtype="4" fill="hold" nodeType="after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slide(fromBottom)">
                                      <p:cBhvr>
                                        <p:cTn id="19" dur="500"/>
                                        <p:tgtEl>
                                          <p:spTgt spid="4">
                                            <p:txEl>
                                              <p:pRg st="3" end="3"/>
                                            </p:txEl>
                                          </p:spTgt>
                                        </p:tgtEl>
                                      </p:cBhvr>
                                    </p:animEffect>
                                  </p:childTnLst>
                                </p:cTn>
                              </p:par>
                            </p:childTnLst>
                          </p:cTn>
                        </p:par>
                        <p:par>
                          <p:cTn id="20" fill="hold">
                            <p:stCondLst>
                              <p:cond delay="2000"/>
                            </p:stCondLst>
                            <p:childTnLst>
                              <p:par>
                                <p:cTn id="21" presetID="12" presetClass="entr" presetSubtype="4" fill="hold" nodeType="after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Effect transition="in" filter="slide(fromBottom)">
                                      <p:cBhvr>
                                        <p:cTn id="23" dur="500"/>
                                        <p:tgtEl>
                                          <p:spTgt spid="4">
                                            <p:txEl>
                                              <p:pRg st="4" end="4"/>
                                            </p:txEl>
                                          </p:spTgt>
                                        </p:tgtEl>
                                      </p:cBhvr>
                                    </p:animEffect>
                                  </p:childTnLst>
                                </p:cTn>
                              </p:par>
                            </p:childTnLst>
                          </p:cTn>
                        </p:par>
                        <p:par>
                          <p:cTn id="24" fill="hold">
                            <p:stCondLst>
                              <p:cond delay="2500"/>
                            </p:stCondLst>
                            <p:childTnLst>
                              <p:par>
                                <p:cTn id="25" presetID="12" presetClass="entr" presetSubtype="4" fill="hold" nodeType="after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slide(fromBottom)">
                                      <p:cBhvr>
                                        <p:cTn id="27" dur="500"/>
                                        <p:tgtEl>
                                          <p:spTgt spid="4">
                                            <p:txEl>
                                              <p:pRg st="5" end="5"/>
                                            </p:txEl>
                                          </p:spTgt>
                                        </p:tgtEl>
                                      </p:cBhvr>
                                    </p:animEffect>
                                  </p:childTnLst>
                                </p:cTn>
                              </p:par>
                            </p:childTnLst>
                          </p:cTn>
                        </p:par>
                        <p:par>
                          <p:cTn id="28" fill="hold">
                            <p:stCondLst>
                              <p:cond delay="3000"/>
                            </p:stCondLst>
                            <p:childTnLst>
                              <p:par>
                                <p:cTn id="29" presetID="12" presetClass="entr" presetSubtype="4" fill="hold" nodeType="after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animEffect transition="in" filter="slide(fromBottom)">
                                      <p:cBhvr>
                                        <p:cTn id="31" dur="500"/>
                                        <p:tgtEl>
                                          <p:spTgt spid="4">
                                            <p:txEl>
                                              <p:pRg st="6" end="6"/>
                                            </p:txEl>
                                          </p:spTgt>
                                        </p:tgtEl>
                                      </p:cBhvr>
                                    </p:animEffect>
                                  </p:childTnLst>
                                </p:cTn>
                              </p:par>
                            </p:childTnLst>
                          </p:cTn>
                        </p:par>
                        <p:par>
                          <p:cTn id="32" fill="hold">
                            <p:stCondLst>
                              <p:cond delay="3500"/>
                            </p:stCondLst>
                            <p:childTnLst>
                              <p:par>
                                <p:cTn id="33" presetID="12" presetClass="entr" presetSubtype="4" fill="hold" nodeType="after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animEffect transition="in" filter="slide(fromBottom)">
                                      <p:cBhvr>
                                        <p:cTn id="35" dur="500"/>
                                        <p:tgtEl>
                                          <p:spTgt spid="4">
                                            <p:txEl>
                                              <p:pRg st="7" end="7"/>
                                            </p:txEl>
                                          </p:spTgt>
                                        </p:tgtEl>
                                      </p:cBhvr>
                                    </p:animEffect>
                                  </p:childTnLst>
                                </p:cTn>
                              </p:par>
                            </p:childTnLst>
                          </p:cTn>
                        </p:par>
                        <p:par>
                          <p:cTn id="36" fill="hold">
                            <p:stCondLst>
                              <p:cond delay="4000"/>
                            </p:stCondLst>
                            <p:childTnLst>
                              <p:par>
                                <p:cTn id="37" presetID="2" presetClass="entr" presetSubtype="8" fill="hold" nodeType="after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500" fill="hold"/>
                                        <p:tgtEl>
                                          <p:spTgt spid="5"/>
                                        </p:tgtEl>
                                        <p:attrNameLst>
                                          <p:attrName>ppt_x</p:attrName>
                                        </p:attrNameLst>
                                      </p:cBhvr>
                                      <p:tavLst>
                                        <p:tav tm="0">
                                          <p:val>
                                            <p:strVal val="0-#ppt_w/2"/>
                                          </p:val>
                                        </p:tav>
                                        <p:tav tm="100000">
                                          <p:val>
                                            <p:strVal val="#ppt_x"/>
                                          </p:val>
                                        </p:tav>
                                      </p:tavLst>
                                    </p:anim>
                                    <p:anim calcmode="lin" valueType="num">
                                      <p:cBhvr additive="base">
                                        <p:cTn id="40" dur="500" fill="hold"/>
                                        <p:tgtEl>
                                          <p:spTgt spid="5"/>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500" fill="hold"/>
                                        <p:tgtEl>
                                          <p:spTgt spid="7"/>
                                        </p:tgtEl>
                                        <p:attrNameLst>
                                          <p:attrName>ppt_x</p:attrName>
                                        </p:attrNameLst>
                                      </p:cBhvr>
                                      <p:tavLst>
                                        <p:tav tm="0">
                                          <p:val>
                                            <p:strVal val="0-#ppt_w/2"/>
                                          </p:val>
                                        </p:tav>
                                        <p:tav tm="100000">
                                          <p:val>
                                            <p:strVal val="#ppt_x"/>
                                          </p:val>
                                        </p:tav>
                                      </p:tavLst>
                                    </p:anim>
                                    <p:anim calcmode="lin" valueType="num">
                                      <p:cBhvr additive="base">
                                        <p:cTn id="44" dur="500" fill="hold"/>
                                        <p:tgtEl>
                                          <p:spTgt spid="7"/>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500" fill="hold"/>
                                        <p:tgtEl>
                                          <p:spTgt spid="8"/>
                                        </p:tgtEl>
                                        <p:attrNameLst>
                                          <p:attrName>ppt_x</p:attrName>
                                        </p:attrNameLst>
                                      </p:cBhvr>
                                      <p:tavLst>
                                        <p:tav tm="0">
                                          <p:val>
                                            <p:strVal val="0-#ppt_w/2"/>
                                          </p:val>
                                        </p:tav>
                                        <p:tav tm="100000">
                                          <p:val>
                                            <p:strVal val="#ppt_x"/>
                                          </p:val>
                                        </p:tav>
                                      </p:tavLst>
                                    </p:anim>
                                    <p:anim calcmode="lin" valueType="num">
                                      <p:cBhvr additive="base">
                                        <p:cTn id="48" dur="500" fill="hold"/>
                                        <p:tgtEl>
                                          <p:spTgt spid="8"/>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500" fill="hold"/>
                                        <p:tgtEl>
                                          <p:spTgt spid="9"/>
                                        </p:tgtEl>
                                        <p:attrNameLst>
                                          <p:attrName>ppt_x</p:attrName>
                                        </p:attrNameLst>
                                      </p:cBhvr>
                                      <p:tavLst>
                                        <p:tav tm="0">
                                          <p:val>
                                            <p:strVal val="0-#ppt_w/2"/>
                                          </p:val>
                                        </p:tav>
                                        <p:tav tm="100000">
                                          <p:val>
                                            <p:strVal val="#ppt_x"/>
                                          </p:val>
                                        </p:tav>
                                      </p:tavLst>
                                    </p:anim>
                                    <p:anim calcmode="lin" valueType="num">
                                      <p:cBhvr additive="base">
                                        <p:cTn id="52" dur="500" fill="hold"/>
                                        <p:tgtEl>
                                          <p:spTgt spid="9"/>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500" fill="hold"/>
                                        <p:tgtEl>
                                          <p:spTgt spid="10"/>
                                        </p:tgtEl>
                                        <p:attrNameLst>
                                          <p:attrName>ppt_x</p:attrName>
                                        </p:attrNameLst>
                                      </p:cBhvr>
                                      <p:tavLst>
                                        <p:tav tm="0">
                                          <p:val>
                                            <p:strVal val="0-#ppt_w/2"/>
                                          </p:val>
                                        </p:tav>
                                        <p:tav tm="100000">
                                          <p:val>
                                            <p:strVal val="#ppt_x"/>
                                          </p:val>
                                        </p:tav>
                                      </p:tavLst>
                                    </p:anim>
                                    <p:anim calcmode="lin" valueType="num">
                                      <p:cBhvr additive="base">
                                        <p:cTn id="56" dur="500" fill="hold"/>
                                        <p:tgtEl>
                                          <p:spTgt spid="10"/>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500" fill="hold"/>
                                        <p:tgtEl>
                                          <p:spTgt spid="11"/>
                                        </p:tgtEl>
                                        <p:attrNameLst>
                                          <p:attrName>ppt_x</p:attrName>
                                        </p:attrNameLst>
                                      </p:cBhvr>
                                      <p:tavLst>
                                        <p:tav tm="0">
                                          <p:val>
                                            <p:strVal val="0-#ppt_w/2"/>
                                          </p:val>
                                        </p:tav>
                                        <p:tav tm="100000">
                                          <p:val>
                                            <p:strVal val="#ppt_x"/>
                                          </p:val>
                                        </p:tav>
                                      </p:tavLst>
                                    </p:anim>
                                    <p:anim calcmode="lin" valueType="num">
                                      <p:cBhvr additive="base">
                                        <p:cTn id="60" dur="500" fill="hold"/>
                                        <p:tgtEl>
                                          <p:spTgt spid="11"/>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additive="base">
                                        <p:cTn id="63" dur="500" fill="hold"/>
                                        <p:tgtEl>
                                          <p:spTgt spid="12"/>
                                        </p:tgtEl>
                                        <p:attrNameLst>
                                          <p:attrName>ppt_x</p:attrName>
                                        </p:attrNameLst>
                                      </p:cBhvr>
                                      <p:tavLst>
                                        <p:tav tm="0">
                                          <p:val>
                                            <p:strVal val="0-#ppt_w/2"/>
                                          </p:val>
                                        </p:tav>
                                        <p:tav tm="100000">
                                          <p:val>
                                            <p:strVal val="#ppt_x"/>
                                          </p:val>
                                        </p:tav>
                                      </p:tavLst>
                                    </p:anim>
                                    <p:anim calcmode="lin" valueType="num">
                                      <p:cBhvr additive="base">
                                        <p:cTn id="64" dur="500" fill="hold"/>
                                        <p:tgtEl>
                                          <p:spTgt spid="12"/>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500" fill="hold"/>
                                        <p:tgtEl>
                                          <p:spTgt spid="13"/>
                                        </p:tgtEl>
                                        <p:attrNameLst>
                                          <p:attrName>ppt_x</p:attrName>
                                        </p:attrNameLst>
                                      </p:cBhvr>
                                      <p:tavLst>
                                        <p:tav tm="0">
                                          <p:val>
                                            <p:strVal val="0-#ppt_w/2"/>
                                          </p:val>
                                        </p:tav>
                                        <p:tav tm="100000">
                                          <p:val>
                                            <p:strVal val="#ppt_x"/>
                                          </p:val>
                                        </p:tav>
                                      </p:tavLst>
                                    </p:anim>
                                    <p:anim calcmode="lin" valueType="num">
                                      <p:cBhvr additive="base">
                                        <p:cTn id="6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Introduction</a:t>
            </a:r>
          </a:p>
        </p:txBody>
      </p:sp>
      <p:pic>
        <p:nvPicPr>
          <p:cNvPr id="14" name="Picture 13" descr="Avianca.png">
            <a:extLst>
              <a:ext uri="{FF2B5EF4-FFF2-40B4-BE49-F238E27FC236}">
                <a16:creationId xmlns:a16="http://schemas.microsoft.com/office/drawing/2014/main" id="{4B758293-A55B-452E-8FDC-9E3582FEB1F0}"/>
              </a:ext>
            </a:extLst>
          </p:cNvPr>
          <p:cNvPicPr>
            <a:picLocks noChangeAspect="1"/>
          </p:cNvPicPr>
          <p:nvPr/>
        </p:nvPicPr>
        <p:blipFill>
          <a:blip r:embed="rId3" cstate="print"/>
          <a:stretch>
            <a:fillRect/>
          </a:stretch>
        </p:blipFill>
        <p:spPr>
          <a:xfrm>
            <a:off x="1524000" y="1358020"/>
            <a:ext cx="9144000" cy="2782006"/>
          </a:xfrm>
          <a:prstGeom prst="rect">
            <a:avLst/>
          </a:prstGeom>
        </p:spPr>
      </p:pic>
      <p:sp>
        <p:nvSpPr>
          <p:cNvPr id="15" name="Rectangle 4">
            <a:extLst>
              <a:ext uri="{FF2B5EF4-FFF2-40B4-BE49-F238E27FC236}">
                <a16:creationId xmlns:a16="http://schemas.microsoft.com/office/drawing/2014/main" id="{EC2E1A4F-5D40-4DC3-9B27-F90397B31758}"/>
              </a:ext>
            </a:extLst>
          </p:cNvPr>
          <p:cNvSpPr>
            <a:spLocks noChangeArrowheads="1"/>
          </p:cNvSpPr>
          <p:nvPr/>
        </p:nvSpPr>
        <p:spPr bwMode="auto">
          <a:xfrm>
            <a:off x="2345602" y="4276247"/>
            <a:ext cx="7500796" cy="2031968"/>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dirty="0">
                <a:latin typeface="Tahoma" pitchFamily="34" charset="0"/>
              </a:rPr>
              <a:t>All run-ups should be conducted at the GRE</a:t>
            </a:r>
          </a:p>
          <a:p>
            <a:pPr marL="285750" indent="-285750">
              <a:spcBef>
                <a:spcPct val="50000"/>
              </a:spcBef>
              <a:buFont typeface="Arial" panose="020B0604020202020204" pitchFamily="34" charset="0"/>
              <a:buChar char="•"/>
            </a:pPr>
            <a:r>
              <a:rPr lang="en-US" dirty="0">
                <a:latin typeface="Tahoma" pitchFamily="34" charset="0"/>
              </a:rPr>
              <a:t>Designed to minimize the acoustic impact of ground run-ups</a:t>
            </a:r>
          </a:p>
          <a:p>
            <a:pPr marL="285750" indent="-285750">
              <a:spcBef>
                <a:spcPct val="50000"/>
              </a:spcBef>
              <a:buFont typeface="Arial" panose="020B0604020202020204" pitchFamily="34" charset="0"/>
              <a:buChar char="•"/>
            </a:pPr>
            <a:r>
              <a:rPr lang="en-US" dirty="0">
                <a:latin typeface="Tahoma" pitchFamily="34" charset="0"/>
              </a:rPr>
              <a:t>Lined with acoustic panels</a:t>
            </a:r>
          </a:p>
          <a:p>
            <a:pPr marL="285750" indent="-285750">
              <a:spcBef>
                <a:spcPct val="50000"/>
              </a:spcBef>
              <a:buFont typeface="Arial" panose="020B0604020202020204" pitchFamily="34" charset="0"/>
              <a:buChar char="•"/>
            </a:pPr>
            <a:r>
              <a:rPr lang="en-US" dirty="0">
                <a:latin typeface="Tahoma" pitchFamily="34" charset="0"/>
              </a:rPr>
              <a:t>Can accommodate aircraft up to a B747-8</a:t>
            </a:r>
          </a:p>
          <a:p>
            <a:pPr marL="457200" indent="-457200">
              <a:spcBef>
                <a:spcPct val="50000"/>
              </a:spcBef>
            </a:pPr>
            <a:endParaRPr lang="en-US" dirty="0">
              <a:solidFill>
                <a:schemeClr val="bg1"/>
              </a:solidFill>
              <a:effectLst>
                <a:outerShdw blurRad="38100" dist="38100" dir="2700000" algn="tl">
                  <a:srgbClr val="000000">
                    <a:alpha val="43137"/>
                  </a:srgbClr>
                </a:outerShdw>
              </a:effectLst>
              <a:latin typeface="Times New Roman" pitchFamily="18" charset="0"/>
            </a:endParaRPr>
          </a:p>
        </p:txBody>
      </p:sp>
    </p:spTree>
    <p:extLst>
      <p:ext uri="{BB962C8B-B14F-4D97-AF65-F5344CB8AC3E}">
        <p14:creationId xmlns:p14="http://schemas.microsoft.com/office/powerpoint/2010/main" val="1171382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slide(fromBottom)">
                                      <p:cBhvr>
                                        <p:cTn id="7" dur="500"/>
                                        <p:tgtEl>
                                          <p:spTgt spid="15">
                                            <p:txEl>
                                              <p:pRg st="0" end="0"/>
                                            </p:txEl>
                                          </p:spTgt>
                                        </p:tgtEl>
                                      </p:cBhvr>
                                    </p:animEffect>
                                  </p:childTnLst>
                                </p:cTn>
                              </p:par>
                            </p:childTnLst>
                          </p:cTn>
                        </p:par>
                        <p:par>
                          <p:cTn id="8" fill="hold">
                            <p:stCondLst>
                              <p:cond delay="500"/>
                            </p:stCondLst>
                            <p:childTnLst>
                              <p:par>
                                <p:cTn id="9" presetID="12" presetClass="entr" presetSubtype="4" fill="hold" nodeType="afterEffect">
                                  <p:stCondLst>
                                    <p:cond delay="500"/>
                                  </p:stCondLst>
                                  <p:childTnLst>
                                    <p:set>
                                      <p:cBhvr>
                                        <p:cTn id="10" dur="1" fill="hold">
                                          <p:stCondLst>
                                            <p:cond delay="0"/>
                                          </p:stCondLst>
                                        </p:cTn>
                                        <p:tgtEl>
                                          <p:spTgt spid="15">
                                            <p:txEl>
                                              <p:pRg st="1" end="1"/>
                                            </p:txEl>
                                          </p:spTgt>
                                        </p:tgtEl>
                                        <p:attrNameLst>
                                          <p:attrName>style.visibility</p:attrName>
                                        </p:attrNameLst>
                                      </p:cBhvr>
                                      <p:to>
                                        <p:strVal val="visible"/>
                                      </p:to>
                                    </p:set>
                                    <p:animEffect transition="in" filter="slide(fromBottom)">
                                      <p:cBhvr>
                                        <p:cTn id="11" dur="500"/>
                                        <p:tgtEl>
                                          <p:spTgt spid="15">
                                            <p:txEl>
                                              <p:pRg st="1" end="1"/>
                                            </p:txEl>
                                          </p:spTgt>
                                        </p:tgtEl>
                                      </p:cBhvr>
                                    </p:animEffect>
                                  </p:childTnLst>
                                </p:cTn>
                              </p:par>
                            </p:childTnLst>
                          </p:cTn>
                        </p:par>
                        <p:par>
                          <p:cTn id="12" fill="hold">
                            <p:stCondLst>
                              <p:cond delay="1500"/>
                            </p:stCondLst>
                            <p:childTnLst>
                              <p:par>
                                <p:cTn id="13" presetID="12" presetClass="entr" presetSubtype="4" fill="hold" nodeType="afterEffect">
                                  <p:stCondLst>
                                    <p:cond delay="500"/>
                                  </p:stCondLst>
                                  <p:childTnLst>
                                    <p:set>
                                      <p:cBhvr>
                                        <p:cTn id="14" dur="1" fill="hold">
                                          <p:stCondLst>
                                            <p:cond delay="0"/>
                                          </p:stCondLst>
                                        </p:cTn>
                                        <p:tgtEl>
                                          <p:spTgt spid="15">
                                            <p:txEl>
                                              <p:pRg st="2" end="2"/>
                                            </p:txEl>
                                          </p:spTgt>
                                        </p:tgtEl>
                                        <p:attrNameLst>
                                          <p:attrName>style.visibility</p:attrName>
                                        </p:attrNameLst>
                                      </p:cBhvr>
                                      <p:to>
                                        <p:strVal val="visible"/>
                                      </p:to>
                                    </p:set>
                                    <p:animEffect transition="in" filter="slide(fromBottom)">
                                      <p:cBhvr>
                                        <p:cTn id="15" dur="500"/>
                                        <p:tgtEl>
                                          <p:spTgt spid="15">
                                            <p:txEl>
                                              <p:pRg st="2" end="2"/>
                                            </p:txEl>
                                          </p:spTgt>
                                        </p:tgtEl>
                                      </p:cBhvr>
                                    </p:animEffect>
                                  </p:childTnLst>
                                </p:cTn>
                              </p:par>
                            </p:childTnLst>
                          </p:cTn>
                        </p:par>
                        <p:par>
                          <p:cTn id="16" fill="hold">
                            <p:stCondLst>
                              <p:cond delay="2500"/>
                            </p:stCondLst>
                            <p:childTnLst>
                              <p:par>
                                <p:cTn id="17" presetID="12" presetClass="entr" presetSubtype="4" fill="hold" nodeType="afterEffect">
                                  <p:stCondLst>
                                    <p:cond delay="500"/>
                                  </p:stCondLst>
                                  <p:childTnLst>
                                    <p:set>
                                      <p:cBhvr>
                                        <p:cTn id="18" dur="1" fill="hold">
                                          <p:stCondLst>
                                            <p:cond delay="0"/>
                                          </p:stCondLst>
                                        </p:cTn>
                                        <p:tgtEl>
                                          <p:spTgt spid="15">
                                            <p:txEl>
                                              <p:pRg st="3" end="3"/>
                                            </p:txEl>
                                          </p:spTgt>
                                        </p:tgtEl>
                                        <p:attrNameLst>
                                          <p:attrName>style.visibility</p:attrName>
                                        </p:attrNameLst>
                                      </p:cBhvr>
                                      <p:to>
                                        <p:strVal val="visible"/>
                                      </p:to>
                                    </p:set>
                                    <p:animEffect transition="in" filter="slide(fromBottom)">
                                      <p:cBhvr>
                                        <p:cTn id="19" dur="500"/>
                                        <p:tgtEl>
                                          <p:spTgt spid="1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Introduction – Bird’s Eye View</a:t>
            </a:r>
          </a:p>
        </p:txBody>
      </p:sp>
      <p:pic>
        <p:nvPicPr>
          <p:cNvPr id="5" name="Picture 4" descr="0DTW16  USER MANUAL DRAWING (GRE LAYOUT).jpg">
            <a:extLst>
              <a:ext uri="{FF2B5EF4-FFF2-40B4-BE49-F238E27FC236}">
                <a16:creationId xmlns:a16="http://schemas.microsoft.com/office/drawing/2014/main" id="{64DA7A54-1087-47A6-9A69-E7FB63C1AA3D}"/>
              </a:ext>
            </a:extLst>
          </p:cNvPr>
          <p:cNvPicPr>
            <a:picLocks noChangeAspect="1"/>
          </p:cNvPicPr>
          <p:nvPr/>
        </p:nvPicPr>
        <p:blipFill>
          <a:blip r:embed="rId3" cstate="print"/>
          <a:srcRect/>
          <a:stretch>
            <a:fillRect/>
          </a:stretch>
        </p:blipFill>
        <p:spPr>
          <a:xfrm rot="10800000">
            <a:off x="1927155" y="1294645"/>
            <a:ext cx="8066508" cy="5487154"/>
          </a:xfrm>
          <a:prstGeom prst="rect">
            <a:avLst/>
          </a:prstGeom>
        </p:spPr>
      </p:pic>
      <p:sp>
        <p:nvSpPr>
          <p:cNvPr id="9" name="TextBox 8">
            <a:extLst>
              <a:ext uri="{FF2B5EF4-FFF2-40B4-BE49-F238E27FC236}">
                <a16:creationId xmlns:a16="http://schemas.microsoft.com/office/drawing/2014/main" id="{AE4C015A-6F60-47ED-B887-9FB4B84276FA}"/>
              </a:ext>
            </a:extLst>
          </p:cNvPr>
          <p:cNvSpPr txBox="1"/>
          <p:nvPr/>
        </p:nvSpPr>
        <p:spPr>
          <a:xfrm flipH="1">
            <a:off x="4419600" y="1981201"/>
            <a:ext cx="1981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Turnaround Point</a:t>
            </a:r>
          </a:p>
        </p:txBody>
      </p:sp>
      <p:sp>
        <p:nvSpPr>
          <p:cNvPr id="10" name="TextBox 9">
            <a:extLst>
              <a:ext uri="{FF2B5EF4-FFF2-40B4-BE49-F238E27FC236}">
                <a16:creationId xmlns:a16="http://schemas.microsoft.com/office/drawing/2014/main" id="{AA8A8E31-7160-43E0-BFEE-FAE86BFC157C}"/>
              </a:ext>
            </a:extLst>
          </p:cNvPr>
          <p:cNvSpPr txBox="1"/>
          <p:nvPr/>
        </p:nvSpPr>
        <p:spPr>
          <a:xfrm flipH="1">
            <a:off x="5105400" y="2888377"/>
            <a:ext cx="1981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Aircraft Lead-In Lines</a:t>
            </a:r>
          </a:p>
        </p:txBody>
      </p:sp>
      <p:cxnSp>
        <p:nvCxnSpPr>
          <p:cNvPr id="3" name="Straight Arrow Connector 2">
            <a:extLst>
              <a:ext uri="{FF2B5EF4-FFF2-40B4-BE49-F238E27FC236}">
                <a16:creationId xmlns:a16="http://schemas.microsoft.com/office/drawing/2014/main" id="{C2F362F3-3CA6-40AE-9576-F7C41A0C1167}"/>
              </a:ext>
            </a:extLst>
          </p:cNvPr>
          <p:cNvCxnSpPr/>
          <p:nvPr/>
        </p:nvCxnSpPr>
        <p:spPr bwMode="auto">
          <a:xfrm flipH="1">
            <a:off x="4419600" y="2353901"/>
            <a:ext cx="387790" cy="715224"/>
          </a:xfrm>
          <a:prstGeom prst="straightConnector1">
            <a:avLst/>
          </a:prstGeom>
          <a:solidFill>
            <a:schemeClr val="accent1"/>
          </a:solidFill>
          <a:ln w="9525" cap="flat" cmpd="sng" algn="ctr">
            <a:solidFill>
              <a:schemeClr val="bg1"/>
            </a:solidFill>
            <a:prstDash val="solid"/>
            <a:round/>
            <a:headEnd type="none" w="med" len="med"/>
            <a:tailEnd type="triangle"/>
          </a:ln>
          <a:effectLst/>
        </p:spPr>
      </p:cxnSp>
      <p:sp>
        <p:nvSpPr>
          <p:cNvPr id="16" name="TextBox 15">
            <a:extLst>
              <a:ext uri="{FF2B5EF4-FFF2-40B4-BE49-F238E27FC236}">
                <a16:creationId xmlns:a16="http://schemas.microsoft.com/office/drawing/2014/main" id="{74996DE8-AB53-42BA-9871-AD8DA00C2DD3}"/>
              </a:ext>
            </a:extLst>
          </p:cNvPr>
          <p:cNvSpPr txBox="1"/>
          <p:nvPr/>
        </p:nvSpPr>
        <p:spPr>
          <a:xfrm flipH="1">
            <a:off x="4419600" y="3837802"/>
            <a:ext cx="340995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Centerline w/ Nose Gear Positions</a:t>
            </a:r>
          </a:p>
        </p:txBody>
      </p:sp>
      <p:sp>
        <p:nvSpPr>
          <p:cNvPr id="17" name="TextBox 16">
            <a:extLst>
              <a:ext uri="{FF2B5EF4-FFF2-40B4-BE49-F238E27FC236}">
                <a16:creationId xmlns:a16="http://schemas.microsoft.com/office/drawing/2014/main" id="{9E84C429-2CA2-44B4-A2D4-498B5E8EDC55}"/>
              </a:ext>
            </a:extLst>
          </p:cNvPr>
          <p:cNvSpPr txBox="1"/>
          <p:nvPr/>
        </p:nvSpPr>
        <p:spPr>
          <a:xfrm rot="16200000" flipH="1">
            <a:off x="2881700" y="4890701"/>
            <a:ext cx="1981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Aircraft Limit Lines</a:t>
            </a:r>
          </a:p>
        </p:txBody>
      </p:sp>
    </p:spTree>
    <p:extLst>
      <p:ext uri="{BB962C8B-B14F-4D97-AF65-F5344CB8AC3E}">
        <p14:creationId xmlns:p14="http://schemas.microsoft.com/office/powerpoint/2010/main" val="2335076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slide(fromRight)">
                                      <p:cBhvr>
                                        <p:cTn id="7" dur="500"/>
                                        <p:tgtEl>
                                          <p:spTgt spid="5"/>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500"/>
                            </p:stCondLst>
                            <p:childTnLst>
                              <p:par>
                                <p:cTn id="13" presetID="22" presetClass="entr" presetSubtype="8" fill="hold" grpId="0" nodeType="afterEffect">
                                  <p:stCondLst>
                                    <p:cond delay="500"/>
                                  </p:stCondLst>
                                  <p:childTnLst>
                                    <p:set>
                                      <p:cBhvr>
                                        <p:cTn id="14" dur="1" fill="hold">
                                          <p:stCondLst>
                                            <p:cond delay="0"/>
                                          </p:stCondLst>
                                        </p:cTn>
                                        <p:tgtEl>
                                          <p:spTgt spid="10"/>
                                        </p:tgtEl>
                                        <p:attrNameLst>
                                          <p:attrName>style.visibility</p:attrName>
                                        </p:attrNameLst>
                                      </p:cBhvr>
                                      <p:to>
                                        <p:strVal val="visible"/>
                                      </p:to>
                                    </p:set>
                                    <p:animEffect transition="in" filter="wipe(left)">
                                      <p:cBhvr>
                                        <p:cTn id="15" dur="500"/>
                                        <p:tgtEl>
                                          <p:spTgt spid="10"/>
                                        </p:tgtEl>
                                      </p:cBhvr>
                                    </p:animEffect>
                                  </p:childTnLst>
                                </p:cTn>
                              </p:par>
                            </p:childTnLst>
                          </p:cTn>
                        </p:par>
                        <p:par>
                          <p:cTn id="16" fill="hold">
                            <p:stCondLst>
                              <p:cond delay="2500"/>
                            </p:stCondLst>
                            <p:childTnLst>
                              <p:par>
                                <p:cTn id="17" presetID="22" presetClass="entr" presetSubtype="8"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childTnLst>
                          </p:cTn>
                        </p:par>
                        <p:par>
                          <p:cTn id="20" fill="hold">
                            <p:stCondLst>
                              <p:cond delay="3000"/>
                            </p:stCondLst>
                            <p:childTnLst>
                              <p:par>
                                <p:cTn id="21" presetID="22" presetClass="entr" presetSubtype="4"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down)">
                                      <p:cBhvr>
                                        <p:cTn id="2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6" grpId="0"/>
      <p:bldP spid="17" grpId="0"/>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descr="0DTW16  USER MANUAL DRAWING (GRE LAYOUT).jpg"/>
          <p:cNvPicPr>
            <a:picLocks noChangeAspect="1"/>
          </p:cNvPicPr>
          <p:nvPr/>
        </p:nvPicPr>
        <p:blipFill>
          <a:blip r:embed="rId2" cstate="print"/>
          <a:stretch>
            <a:fillRect/>
          </a:stretch>
        </p:blipFill>
        <p:spPr>
          <a:xfrm>
            <a:off x="2047708" y="1066800"/>
            <a:ext cx="8339828" cy="5180091"/>
          </a:xfrm>
          <a:prstGeom prst="rect">
            <a:avLst/>
          </a:prstGeom>
        </p:spPr>
      </p:pic>
      <p:sp>
        <p:nvSpPr>
          <p:cNvPr id="22" name="TextBox 21"/>
          <p:cNvSpPr txBox="1"/>
          <p:nvPr/>
        </p:nvSpPr>
        <p:spPr>
          <a:xfrm flipH="1">
            <a:off x="5705475" y="3494902"/>
            <a:ext cx="1219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Egress Door</a:t>
            </a:r>
          </a:p>
        </p:txBody>
      </p:sp>
      <p:sp>
        <p:nvSpPr>
          <p:cNvPr id="23" name="TextBox 22"/>
          <p:cNvSpPr txBox="1"/>
          <p:nvPr/>
        </p:nvSpPr>
        <p:spPr>
          <a:xfrm flipH="1">
            <a:off x="8763000" y="2590801"/>
            <a:ext cx="1981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Wind Speed Display</a:t>
            </a:r>
          </a:p>
        </p:txBody>
      </p:sp>
      <p:cxnSp>
        <p:nvCxnSpPr>
          <p:cNvPr id="26" name="Straight Arrow Connector 25"/>
          <p:cNvCxnSpPr/>
          <p:nvPr/>
        </p:nvCxnSpPr>
        <p:spPr>
          <a:xfrm flipV="1">
            <a:off x="3114675" y="3429000"/>
            <a:ext cx="0" cy="1295400"/>
          </a:xfrm>
          <a:prstGeom prst="straightConnector1">
            <a:avLst/>
          </a:prstGeom>
          <a:ln>
            <a:solidFill>
              <a:schemeClr val="bg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rot="16200000" flipH="1">
            <a:off x="2407251" y="3938201"/>
            <a:ext cx="11430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H = 41’-10”</a:t>
            </a:r>
          </a:p>
        </p:txBody>
      </p:sp>
      <p:sp>
        <p:nvSpPr>
          <p:cNvPr id="28" name="TextBox 27"/>
          <p:cNvSpPr txBox="1"/>
          <p:nvPr/>
        </p:nvSpPr>
        <p:spPr>
          <a:xfrm flipH="1">
            <a:off x="4381500" y="1981201"/>
            <a:ext cx="19812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Jet Blast Deflector</a:t>
            </a:r>
          </a:p>
        </p:txBody>
      </p:sp>
      <p:cxnSp>
        <p:nvCxnSpPr>
          <p:cNvPr id="29" name="Straight Arrow Connector 28"/>
          <p:cNvCxnSpPr/>
          <p:nvPr/>
        </p:nvCxnSpPr>
        <p:spPr>
          <a:xfrm flipH="1">
            <a:off x="4572001" y="2209800"/>
            <a:ext cx="104775" cy="6858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flipH="1">
            <a:off x="7620000" y="3805536"/>
            <a:ext cx="1219200" cy="646331"/>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Fire Extinguisher Cabinet</a:t>
            </a:r>
          </a:p>
        </p:txBody>
      </p:sp>
      <p:sp>
        <p:nvSpPr>
          <p:cNvPr id="31" name="TextBox 30"/>
          <p:cNvSpPr txBox="1"/>
          <p:nvPr/>
        </p:nvSpPr>
        <p:spPr>
          <a:xfrm flipH="1">
            <a:off x="6629400" y="3581401"/>
            <a:ext cx="1219200" cy="461665"/>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Acoustic Panels</a:t>
            </a:r>
          </a:p>
        </p:txBody>
      </p:sp>
      <p:cxnSp>
        <p:nvCxnSpPr>
          <p:cNvPr id="32" name="Straight Arrow Connector 31"/>
          <p:cNvCxnSpPr>
            <a:cxnSpLocks/>
          </p:cNvCxnSpPr>
          <p:nvPr/>
        </p:nvCxnSpPr>
        <p:spPr>
          <a:xfrm flipV="1">
            <a:off x="6248400" y="3051018"/>
            <a:ext cx="541699" cy="512109"/>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a:cxnSpLocks/>
            <a:stCxn id="31" idx="0"/>
          </p:cNvCxnSpPr>
          <p:nvPr/>
        </p:nvCxnSpPr>
        <p:spPr>
          <a:xfrm flipV="1">
            <a:off x="7239000" y="2895600"/>
            <a:ext cx="295276" cy="685801"/>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a:cxnSpLocks/>
            <a:stCxn id="30" idx="0"/>
          </p:cNvCxnSpPr>
          <p:nvPr/>
        </p:nvCxnSpPr>
        <p:spPr>
          <a:xfrm flipV="1">
            <a:off x="8229600" y="3340729"/>
            <a:ext cx="126749" cy="464807"/>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a:cxnSpLocks/>
          </p:cNvCxnSpPr>
          <p:nvPr/>
        </p:nvCxnSpPr>
        <p:spPr>
          <a:xfrm>
            <a:off x="9601200" y="2895600"/>
            <a:ext cx="221810" cy="6096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flipH="1">
            <a:off x="2286000" y="1836421"/>
            <a:ext cx="19812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Obstruction Lights</a:t>
            </a:r>
          </a:p>
        </p:txBody>
      </p:sp>
      <p:cxnSp>
        <p:nvCxnSpPr>
          <p:cNvPr id="39" name="Straight Arrow Connector 38"/>
          <p:cNvCxnSpPr/>
          <p:nvPr/>
        </p:nvCxnSpPr>
        <p:spPr>
          <a:xfrm flipH="1">
            <a:off x="2438400" y="2057400"/>
            <a:ext cx="76200" cy="6096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flipH="1">
            <a:off x="7239000" y="2057401"/>
            <a:ext cx="19812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Operation Lights</a:t>
            </a:r>
          </a:p>
        </p:txBody>
      </p:sp>
      <p:cxnSp>
        <p:nvCxnSpPr>
          <p:cNvPr id="41" name="Straight Arrow Connector 40"/>
          <p:cNvCxnSpPr>
            <a:cxnSpLocks/>
          </p:cNvCxnSpPr>
          <p:nvPr/>
        </p:nvCxnSpPr>
        <p:spPr>
          <a:xfrm flipH="1">
            <a:off x="7239000" y="2286000"/>
            <a:ext cx="295276" cy="304801"/>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51" name="TextBox 50"/>
          <p:cNvSpPr txBox="1"/>
          <p:nvPr/>
        </p:nvSpPr>
        <p:spPr>
          <a:xfrm flipH="1">
            <a:off x="8686800" y="2133601"/>
            <a:ext cx="16002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Flashing Beacon</a:t>
            </a:r>
          </a:p>
        </p:txBody>
      </p:sp>
      <p:cxnSp>
        <p:nvCxnSpPr>
          <p:cNvPr id="52" name="Straight Arrow Connector 51"/>
          <p:cNvCxnSpPr/>
          <p:nvPr/>
        </p:nvCxnSpPr>
        <p:spPr>
          <a:xfrm flipH="1">
            <a:off x="8763000" y="2362200"/>
            <a:ext cx="176944" cy="3810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55" name="Explosion 1 54"/>
          <p:cNvSpPr>
            <a:spLocks noChangeAspect="1"/>
          </p:cNvSpPr>
          <p:nvPr/>
        </p:nvSpPr>
        <p:spPr bwMode="auto">
          <a:xfrm>
            <a:off x="8686800" y="2667000"/>
            <a:ext cx="164592" cy="182880"/>
          </a:xfrm>
          <a:prstGeom prst="irregularSeal1">
            <a:avLst/>
          </a:prstGeom>
          <a:solidFill>
            <a:srgbClr val="FF0000"/>
          </a:solidFill>
          <a:ln w="9525" cap="flat" cmpd="sng" algn="ctr">
            <a:solidFill>
              <a:srgbClr val="FFCC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44" name="Title 1">
            <a:extLst>
              <a:ext uri="{FF2B5EF4-FFF2-40B4-BE49-F238E27FC236}">
                <a16:creationId xmlns:a16="http://schemas.microsoft.com/office/drawing/2014/main" id="{665CBFDC-D4E2-4F71-A9A0-A823A974DC2B}"/>
              </a:ext>
            </a:extLst>
          </p:cNvPr>
          <p:cNvSpPr>
            <a:spLocks noGrp="1" noChangeArrowheads="1"/>
          </p:cNvSpPr>
          <p:nvPr>
            <p:ph type="title"/>
          </p:nvPr>
        </p:nvSpPr>
        <p:spPr>
          <a:xfrm>
            <a:off x="203200" y="0"/>
            <a:ext cx="10363200" cy="787400"/>
          </a:xfrm>
        </p:spPr>
        <p:txBody>
          <a:bodyPr/>
          <a:lstStyle/>
          <a:p>
            <a:r>
              <a:rPr lang="en-US" altLang="en-US" sz="2400" dirty="0"/>
              <a:t>Introduction – Front View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500"/>
                                  </p:stCondLst>
                                  <p:childTnLst>
                                    <p:set>
                                      <p:cBhvr>
                                        <p:cTn id="6" dur="1" fill="hold">
                                          <p:stCondLst>
                                            <p:cond delay="0"/>
                                          </p:stCondLst>
                                        </p:cTn>
                                        <p:tgtEl>
                                          <p:spTgt spid="21"/>
                                        </p:tgtEl>
                                        <p:attrNameLst>
                                          <p:attrName>style.visibility</p:attrName>
                                        </p:attrNameLst>
                                      </p:cBhvr>
                                      <p:to>
                                        <p:strVal val="visible"/>
                                      </p:to>
                                    </p:set>
                                    <p:animEffect transition="in" filter="slide(fromRight)">
                                      <p:cBhvr>
                                        <p:cTn id="7" dur="500"/>
                                        <p:tgtEl>
                                          <p:spTgt spid="21"/>
                                        </p:tgtEl>
                                      </p:cBhvr>
                                    </p:animEffect>
                                  </p:childTnLst>
                                </p:cTn>
                              </p:par>
                            </p:childTnLst>
                          </p:cTn>
                        </p:par>
                        <p:par>
                          <p:cTn id="8" fill="hold">
                            <p:stCondLst>
                              <p:cond delay="1000"/>
                            </p:stCondLst>
                            <p:childTnLst>
                              <p:par>
                                <p:cTn id="9" presetID="22" presetClass="entr" presetSubtype="4" fill="hold" grpId="0" nodeType="afterEffect">
                                  <p:stCondLst>
                                    <p:cond delay="500"/>
                                  </p:stCondLst>
                                  <p:childTnLst>
                                    <p:set>
                                      <p:cBhvr>
                                        <p:cTn id="10" dur="1" fill="hold">
                                          <p:stCondLst>
                                            <p:cond delay="0"/>
                                          </p:stCondLst>
                                        </p:cTn>
                                        <p:tgtEl>
                                          <p:spTgt spid="27"/>
                                        </p:tgtEl>
                                        <p:attrNameLst>
                                          <p:attrName>style.visibility</p:attrName>
                                        </p:attrNameLst>
                                      </p:cBhvr>
                                      <p:to>
                                        <p:strVal val="visible"/>
                                      </p:to>
                                    </p:set>
                                    <p:animEffect transition="in" filter="wipe(down)">
                                      <p:cBhvr>
                                        <p:cTn id="11" dur="500"/>
                                        <p:tgtEl>
                                          <p:spTgt spid="27"/>
                                        </p:tgtEl>
                                      </p:cBhvr>
                                    </p:animEffect>
                                  </p:childTnLst>
                                </p:cTn>
                              </p:par>
                              <p:par>
                                <p:cTn id="12" presetID="16" presetClass="entr" presetSubtype="42" fill="hold" nodeType="withEffect">
                                  <p:stCondLst>
                                    <p:cond delay="500"/>
                                  </p:stCondLst>
                                  <p:childTnLst>
                                    <p:set>
                                      <p:cBhvr>
                                        <p:cTn id="13" dur="1" fill="hold">
                                          <p:stCondLst>
                                            <p:cond delay="0"/>
                                          </p:stCondLst>
                                        </p:cTn>
                                        <p:tgtEl>
                                          <p:spTgt spid="26"/>
                                        </p:tgtEl>
                                        <p:attrNameLst>
                                          <p:attrName>style.visibility</p:attrName>
                                        </p:attrNameLst>
                                      </p:cBhvr>
                                      <p:to>
                                        <p:strVal val="visible"/>
                                      </p:to>
                                    </p:set>
                                    <p:animEffect transition="in" filter="barn(outHorizontal)">
                                      <p:cBhvr>
                                        <p:cTn id="14" dur="500"/>
                                        <p:tgtEl>
                                          <p:spTgt spid="26"/>
                                        </p:tgtEl>
                                      </p:cBhvr>
                                    </p:animEffect>
                                  </p:childTnLst>
                                </p:cTn>
                              </p:par>
                            </p:childTnLst>
                          </p:cTn>
                        </p:par>
                        <p:par>
                          <p:cTn id="15" fill="hold">
                            <p:stCondLst>
                              <p:cond delay="2000"/>
                            </p:stCondLst>
                            <p:childTnLst>
                              <p:par>
                                <p:cTn id="16" presetID="22" presetClass="entr" presetSubtype="8"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left)">
                                      <p:cBhvr>
                                        <p:cTn id="18" dur="500"/>
                                        <p:tgtEl>
                                          <p:spTgt spid="38"/>
                                        </p:tgtEl>
                                      </p:cBhvr>
                                    </p:animEffect>
                                  </p:childTnLst>
                                </p:cTn>
                              </p:par>
                            </p:childTnLst>
                          </p:cTn>
                        </p:par>
                        <p:par>
                          <p:cTn id="19" fill="hold">
                            <p:stCondLst>
                              <p:cond delay="2500"/>
                            </p:stCondLst>
                            <p:childTnLst>
                              <p:par>
                                <p:cTn id="20" presetID="22" presetClass="entr" presetSubtype="1" fill="hold" nodeType="after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wipe(up)">
                                      <p:cBhvr>
                                        <p:cTn id="22" dur="500"/>
                                        <p:tgtEl>
                                          <p:spTgt spid="39"/>
                                        </p:tgtEl>
                                      </p:cBhvr>
                                    </p:animEffect>
                                  </p:childTnLst>
                                </p:cTn>
                              </p:par>
                            </p:childTnLst>
                          </p:cTn>
                        </p:par>
                        <p:par>
                          <p:cTn id="23" fill="hold">
                            <p:stCondLst>
                              <p:cond delay="3000"/>
                            </p:stCondLst>
                            <p:childTnLst>
                              <p:par>
                                <p:cTn id="24" presetID="22" presetClass="entr" presetSubtype="8" fill="hold" grpId="0" nodeType="after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wipe(left)">
                                      <p:cBhvr>
                                        <p:cTn id="26" dur="500"/>
                                        <p:tgtEl>
                                          <p:spTgt spid="28"/>
                                        </p:tgtEl>
                                      </p:cBhvr>
                                    </p:animEffect>
                                  </p:childTnLst>
                                </p:cTn>
                              </p:par>
                            </p:childTnLst>
                          </p:cTn>
                        </p:par>
                        <p:par>
                          <p:cTn id="27" fill="hold">
                            <p:stCondLst>
                              <p:cond delay="3500"/>
                            </p:stCondLst>
                            <p:childTnLst>
                              <p:par>
                                <p:cTn id="28" presetID="22" presetClass="entr" presetSubtype="1" fill="hold" nodeType="after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wipe(up)">
                                      <p:cBhvr>
                                        <p:cTn id="30" dur="500"/>
                                        <p:tgtEl>
                                          <p:spTgt spid="29"/>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wipe(left)">
                                      <p:cBhvr>
                                        <p:cTn id="34" dur="500"/>
                                        <p:tgtEl>
                                          <p:spTgt spid="22"/>
                                        </p:tgtEl>
                                      </p:cBhvr>
                                    </p:animEffect>
                                  </p:childTnLst>
                                </p:cTn>
                              </p:par>
                            </p:childTnLst>
                          </p:cTn>
                        </p:par>
                        <p:par>
                          <p:cTn id="35" fill="hold">
                            <p:stCondLst>
                              <p:cond delay="4500"/>
                            </p:stCondLst>
                            <p:childTnLst>
                              <p:par>
                                <p:cTn id="36" presetID="22" presetClass="entr" presetSubtype="8" fill="hold" nodeType="afterEffect">
                                  <p:stCondLst>
                                    <p:cond delay="0"/>
                                  </p:stCondLst>
                                  <p:childTnLst>
                                    <p:set>
                                      <p:cBhvr>
                                        <p:cTn id="37" dur="1" fill="hold">
                                          <p:stCondLst>
                                            <p:cond delay="0"/>
                                          </p:stCondLst>
                                        </p:cTn>
                                        <p:tgtEl>
                                          <p:spTgt spid="32"/>
                                        </p:tgtEl>
                                        <p:attrNameLst>
                                          <p:attrName>style.visibility</p:attrName>
                                        </p:attrNameLst>
                                      </p:cBhvr>
                                      <p:to>
                                        <p:strVal val="visible"/>
                                      </p:to>
                                    </p:set>
                                    <p:animEffect transition="in" filter="wipe(left)">
                                      <p:cBhvr>
                                        <p:cTn id="38" dur="500"/>
                                        <p:tgtEl>
                                          <p:spTgt spid="32"/>
                                        </p:tgtEl>
                                      </p:cBhvr>
                                    </p:animEffect>
                                  </p:childTnLst>
                                </p:cTn>
                              </p:par>
                            </p:childTnLst>
                          </p:cTn>
                        </p:par>
                        <p:par>
                          <p:cTn id="39" fill="hold">
                            <p:stCondLst>
                              <p:cond delay="5000"/>
                            </p:stCondLst>
                            <p:childTnLst>
                              <p:par>
                                <p:cTn id="40" presetID="22" presetClass="entr" presetSubtype="8" fill="hold" grpId="0" nodeType="after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wipe(left)">
                                      <p:cBhvr>
                                        <p:cTn id="42" dur="500"/>
                                        <p:tgtEl>
                                          <p:spTgt spid="31"/>
                                        </p:tgtEl>
                                      </p:cBhvr>
                                    </p:animEffect>
                                  </p:childTnLst>
                                </p:cTn>
                              </p:par>
                            </p:childTnLst>
                          </p:cTn>
                        </p:par>
                        <p:par>
                          <p:cTn id="43" fill="hold">
                            <p:stCondLst>
                              <p:cond delay="5500"/>
                            </p:stCondLst>
                            <p:childTnLst>
                              <p:par>
                                <p:cTn id="44" presetID="22" presetClass="entr" presetSubtype="4" fill="hold" nodeType="after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wipe(down)">
                                      <p:cBhvr>
                                        <p:cTn id="46" dur="500"/>
                                        <p:tgtEl>
                                          <p:spTgt spid="33"/>
                                        </p:tgtEl>
                                      </p:cBhvr>
                                    </p:animEffect>
                                  </p:childTnLst>
                                </p:cTn>
                              </p:par>
                            </p:childTnLst>
                          </p:cTn>
                        </p:par>
                        <p:par>
                          <p:cTn id="47" fill="hold">
                            <p:stCondLst>
                              <p:cond delay="6000"/>
                            </p:stCondLst>
                            <p:childTnLst>
                              <p:par>
                                <p:cTn id="48" presetID="22" presetClass="entr" presetSubtype="8" fill="hold" grpId="0" nodeType="afterEffect">
                                  <p:stCondLst>
                                    <p:cond delay="0"/>
                                  </p:stCondLst>
                                  <p:childTnLst>
                                    <p:set>
                                      <p:cBhvr>
                                        <p:cTn id="49" dur="1" fill="hold">
                                          <p:stCondLst>
                                            <p:cond delay="0"/>
                                          </p:stCondLst>
                                        </p:cTn>
                                        <p:tgtEl>
                                          <p:spTgt spid="30"/>
                                        </p:tgtEl>
                                        <p:attrNameLst>
                                          <p:attrName>style.visibility</p:attrName>
                                        </p:attrNameLst>
                                      </p:cBhvr>
                                      <p:to>
                                        <p:strVal val="visible"/>
                                      </p:to>
                                    </p:set>
                                    <p:animEffect transition="in" filter="wipe(left)">
                                      <p:cBhvr>
                                        <p:cTn id="50" dur="500"/>
                                        <p:tgtEl>
                                          <p:spTgt spid="30"/>
                                        </p:tgtEl>
                                      </p:cBhvr>
                                    </p:animEffect>
                                  </p:childTnLst>
                                </p:cTn>
                              </p:par>
                            </p:childTnLst>
                          </p:cTn>
                        </p:par>
                        <p:par>
                          <p:cTn id="51" fill="hold">
                            <p:stCondLst>
                              <p:cond delay="6500"/>
                            </p:stCondLst>
                            <p:childTnLst>
                              <p:par>
                                <p:cTn id="52" presetID="22" presetClass="entr" presetSubtype="4" fill="hold" nodeType="afterEffect">
                                  <p:stCondLst>
                                    <p:cond delay="0"/>
                                  </p:stCondLst>
                                  <p:childTnLst>
                                    <p:set>
                                      <p:cBhvr>
                                        <p:cTn id="53" dur="1" fill="hold">
                                          <p:stCondLst>
                                            <p:cond delay="0"/>
                                          </p:stCondLst>
                                        </p:cTn>
                                        <p:tgtEl>
                                          <p:spTgt spid="34"/>
                                        </p:tgtEl>
                                        <p:attrNameLst>
                                          <p:attrName>style.visibility</p:attrName>
                                        </p:attrNameLst>
                                      </p:cBhvr>
                                      <p:to>
                                        <p:strVal val="visible"/>
                                      </p:to>
                                    </p:set>
                                    <p:animEffect transition="in" filter="wipe(down)">
                                      <p:cBhvr>
                                        <p:cTn id="54" dur="500"/>
                                        <p:tgtEl>
                                          <p:spTgt spid="34"/>
                                        </p:tgtEl>
                                      </p:cBhvr>
                                    </p:animEffect>
                                  </p:childTnLst>
                                </p:cTn>
                              </p:par>
                            </p:childTnLst>
                          </p:cTn>
                        </p:par>
                        <p:par>
                          <p:cTn id="55" fill="hold">
                            <p:stCondLst>
                              <p:cond delay="7000"/>
                            </p:stCondLst>
                            <p:childTnLst>
                              <p:par>
                                <p:cTn id="56" presetID="22" presetClass="entr" presetSubtype="8" fill="hold" grpId="0" nodeType="after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wipe(left)">
                                      <p:cBhvr>
                                        <p:cTn id="58" dur="500"/>
                                        <p:tgtEl>
                                          <p:spTgt spid="23"/>
                                        </p:tgtEl>
                                      </p:cBhvr>
                                    </p:animEffect>
                                  </p:childTnLst>
                                </p:cTn>
                              </p:par>
                            </p:childTnLst>
                          </p:cTn>
                        </p:par>
                        <p:par>
                          <p:cTn id="59" fill="hold">
                            <p:stCondLst>
                              <p:cond delay="7500"/>
                            </p:stCondLst>
                            <p:childTnLst>
                              <p:par>
                                <p:cTn id="60" presetID="22" presetClass="entr" presetSubtype="1" fill="hold" nodeType="afterEffect">
                                  <p:stCondLst>
                                    <p:cond delay="0"/>
                                  </p:stCondLst>
                                  <p:childTnLst>
                                    <p:set>
                                      <p:cBhvr>
                                        <p:cTn id="61" dur="1" fill="hold">
                                          <p:stCondLst>
                                            <p:cond delay="0"/>
                                          </p:stCondLst>
                                        </p:cTn>
                                        <p:tgtEl>
                                          <p:spTgt spid="36"/>
                                        </p:tgtEl>
                                        <p:attrNameLst>
                                          <p:attrName>style.visibility</p:attrName>
                                        </p:attrNameLst>
                                      </p:cBhvr>
                                      <p:to>
                                        <p:strVal val="visible"/>
                                      </p:to>
                                    </p:set>
                                    <p:animEffect transition="in" filter="wipe(up)">
                                      <p:cBhvr>
                                        <p:cTn id="62" dur="500"/>
                                        <p:tgtEl>
                                          <p:spTgt spid="36"/>
                                        </p:tgtEl>
                                      </p:cBhvr>
                                    </p:animEffect>
                                  </p:childTnLst>
                                </p:cTn>
                              </p:par>
                            </p:childTnLst>
                          </p:cTn>
                        </p:par>
                        <p:par>
                          <p:cTn id="63" fill="hold">
                            <p:stCondLst>
                              <p:cond delay="8000"/>
                            </p:stCondLst>
                            <p:childTnLst>
                              <p:par>
                                <p:cTn id="64" presetID="22" presetClass="entr" presetSubtype="8" fill="hold" grpId="0" nodeType="afterEffect">
                                  <p:stCondLst>
                                    <p:cond delay="0"/>
                                  </p:stCondLst>
                                  <p:childTnLst>
                                    <p:set>
                                      <p:cBhvr>
                                        <p:cTn id="65" dur="1" fill="hold">
                                          <p:stCondLst>
                                            <p:cond delay="0"/>
                                          </p:stCondLst>
                                        </p:cTn>
                                        <p:tgtEl>
                                          <p:spTgt spid="51"/>
                                        </p:tgtEl>
                                        <p:attrNameLst>
                                          <p:attrName>style.visibility</p:attrName>
                                        </p:attrNameLst>
                                      </p:cBhvr>
                                      <p:to>
                                        <p:strVal val="visible"/>
                                      </p:to>
                                    </p:set>
                                    <p:animEffect transition="in" filter="wipe(left)">
                                      <p:cBhvr>
                                        <p:cTn id="66" dur="500"/>
                                        <p:tgtEl>
                                          <p:spTgt spid="51"/>
                                        </p:tgtEl>
                                      </p:cBhvr>
                                    </p:animEffect>
                                  </p:childTnLst>
                                </p:cTn>
                              </p:par>
                            </p:childTnLst>
                          </p:cTn>
                        </p:par>
                        <p:par>
                          <p:cTn id="67" fill="hold">
                            <p:stCondLst>
                              <p:cond delay="8500"/>
                            </p:stCondLst>
                            <p:childTnLst>
                              <p:par>
                                <p:cTn id="68" presetID="22" presetClass="entr" presetSubtype="1" fill="hold" nodeType="afterEffect">
                                  <p:stCondLst>
                                    <p:cond delay="0"/>
                                  </p:stCondLst>
                                  <p:childTnLst>
                                    <p:set>
                                      <p:cBhvr>
                                        <p:cTn id="69" dur="1" fill="hold">
                                          <p:stCondLst>
                                            <p:cond delay="0"/>
                                          </p:stCondLst>
                                        </p:cTn>
                                        <p:tgtEl>
                                          <p:spTgt spid="52"/>
                                        </p:tgtEl>
                                        <p:attrNameLst>
                                          <p:attrName>style.visibility</p:attrName>
                                        </p:attrNameLst>
                                      </p:cBhvr>
                                      <p:to>
                                        <p:strVal val="visible"/>
                                      </p:to>
                                    </p:set>
                                    <p:animEffect transition="in" filter="wipe(up)">
                                      <p:cBhvr>
                                        <p:cTn id="70" dur="500"/>
                                        <p:tgtEl>
                                          <p:spTgt spid="52"/>
                                        </p:tgtEl>
                                      </p:cBhvr>
                                    </p:animEffect>
                                  </p:childTnLst>
                                </p:cTn>
                              </p:par>
                            </p:childTnLst>
                          </p:cTn>
                        </p:par>
                        <p:par>
                          <p:cTn id="71" fill="hold">
                            <p:stCondLst>
                              <p:cond delay="9000"/>
                            </p:stCondLst>
                            <p:childTnLst>
                              <p:par>
                                <p:cTn id="72" presetID="1" presetClass="entr" presetSubtype="0" fill="hold" grpId="0" nodeType="afterEffect">
                                  <p:stCondLst>
                                    <p:cond delay="0"/>
                                  </p:stCondLst>
                                  <p:childTnLst>
                                    <p:set>
                                      <p:cBhvr>
                                        <p:cTn id="73" dur="1" fill="hold">
                                          <p:stCondLst>
                                            <p:cond delay="0"/>
                                          </p:stCondLst>
                                        </p:cTn>
                                        <p:tgtEl>
                                          <p:spTgt spid="55"/>
                                        </p:tgtEl>
                                        <p:attrNameLst>
                                          <p:attrName>style.visibility</p:attrName>
                                        </p:attrNameLst>
                                      </p:cBhvr>
                                      <p:to>
                                        <p:strVal val="visible"/>
                                      </p:to>
                                    </p:set>
                                  </p:childTnLst>
                                </p:cTn>
                              </p:par>
                            </p:childTnLst>
                          </p:cTn>
                        </p:par>
                        <p:par>
                          <p:cTn id="74" fill="hold">
                            <p:stCondLst>
                              <p:cond delay="9000"/>
                            </p:stCondLst>
                            <p:childTnLst>
                              <p:par>
                                <p:cTn id="75" presetID="22" presetClass="entr" presetSubtype="8" fill="hold" grpId="0" nodeType="afterEffect">
                                  <p:stCondLst>
                                    <p:cond delay="0"/>
                                  </p:stCondLst>
                                  <p:childTnLst>
                                    <p:set>
                                      <p:cBhvr>
                                        <p:cTn id="76" dur="1" fill="hold">
                                          <p:stCondLst>
                                            <p:cond delay="0"/>
                                          </p:stCondLst>
                                        </p:cTn>
                                        <p:tgtEl>
                                          <p:spTgt spid="40"/>
                                        </p:tgtEl>
                                        <p:attrNameLst>
                                          <p:attrName>style.visibility</p:attrName>
                                        </p:attrNameLst>
                                      </p:cBhvr>
                                      <p:to>
                                        <p:strVal val="visible"/>
                                      </p:to>
                                    </p:set>
                                    <p:animEffect transition="in" filter="wipe(left)">
                                      <p:cBhvr>
                                        <p:cTn id="77" dur="500"/>
                                        <p:tgtEl>
                                          <p:spTgt spid="40"/>
                                        </p:tgtEl>
                                      </p:cBhvr>
                                    </p:animEffect>
                                  </p:childTnLst>
                                </p:cTn>
                              </p:par>
                            </p:childTnLst>
                          </p:cTn>
                        </p:par>
                        <p:par>
                          <p:cTn id="78" fill="hold">
                            <p:stCondLst>
                              <p:cond delay="9500"/>
                            </p:stCondLst>
                            <p:childTnLst>
                              <p:par>
                                <p:cTn id="79" presetID="22" presetClass="entr" presetSubtype="1" fill="hold" nodeType="afterEffect">
                                  <p:stCondLst>
                                    <p:cond delay="0"/>
                                  </p:stCondLst>
                                  <p:childTnLst>
                                    <p:set>
                                      <p:cBhvr>
                                        <p:cTn id="80" dur="1" fill="hold">
                                          <p:stCondLst>
                                            <p:cond delay="0"/>
                                          </p:stCondLst>
                                        </p:cTn>
                                        <p:tgtEl>
                                          <p:spTgt spid="41"/>
                                        </p:tgtEl>
                                        <p:attrNameLst>
                                          <p:attrName>style.visibility</p:attrName>
                                        </p:attrNameLst>
                                      </p:cBhvr>
                                      <p:to>
                                        <p:strVal val="visible"/>
                                      </p:to>
                                    </p:set>
                                    <p:animEffect transition="in" filter="wipe(up)">
                                      <p:cBhvr>
                                        <p:cTn id="81"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7" grpId="0"/>
      <p:bldP spid="28" grpId="0"/>
      <p:bldP spid="30" grpId="0"/>
      <p:bldP spid="31" grpId="0"/>
      <p:bldP spid="38" grpId="0"/>
      <p:bldP spid="40" grpId="0"/>
      <p:bldP spid="51" grpId="0"/>
      <p:bldP spid="55" grpId="0" animBg="1"/>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2931356" y="2366506"/>
            <a:ext cx="8449523" cy="1616469"/>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dirty="0">
                <a:latin typeface="Tahoma" pitchFamily="34" charset="0"/>
              </a:rPr>
              <a:t>The GRE is available for use 24 hours per day.</a:t>
            </a:r>
          </a:p>
          <a:p>
            <a:pPr marL="285750" indent="-285750">
              <a:spcBef>
                <a:spcPct val="50000"/>
              </a:spcBef>
              <a:buFont typeface="Arial" panose="020B0604020202020204" pitchFamily="34" charset="0"/>
              <a:buChar char="•"/>
            </a:pPr>
            <a:r>
              <a:rPr lang="en-US" dirty="0">
                <a:latin typeface="Tahoma" pitchFamily="34" charset="0"/>
              </a:rPr>
              <a:t>During snow events the GRE may be closed.</a:t>
            </a:r>
          </a:p>
          <a:p>
            <a:pPr marL="285750" indent="-285750">
              <a:spcBef>
                <a:spcPct val="50000"/>
              </a:spcBef>
              <a:buFont typeface="Arial" panose="020B0604020202020204" pitchFamily="34" charset="0"/>
              <a:buChar char="•"/>
            </a:pPr>
            <a:r>
              <a:rPr lang="en-US" dirty="0">
                <a:latin typeface="Tahoma" pitchFamily="34" charset="0"/>
              </a:rPr>
              <a:t>Each run-up must be pre-arranged with Airfield Operations at 734-942-3685.</a:t>
            </a:r>
          </a:p>
          <a:p>
            <a:pPr marL="285750" indent="-285750">
              <a:spcBef>
                <a:spcPct val="50000"/>
              </a:spcBef>
              <a:buFont typeface="Arial" panose="020B0604020202020204" pitchFamily="34" charset="0"/>
              <a:buChar char="•"/>
            </a:pPr>
            <a:r>
              <a:rPr lang="en-US" dirty="0">
                <a:latin typeface="Tahoma" pitchFamily="34" charset="0"/>
              </a:rPr>
              <a:t>First-come, first-served basis.</a:t>
            </a:r>
          </a:p>
        </p:txBody>
      </p:sp>
      <p:pic>
        <p:nvPicPr>
          <p:cNvPr id="10" name="Picture 9" descr="B777.jpg"/>
          <p:cNvPicPr>
            <a:picLocks noChangeAspect="1"/>
          </p:cNvPicPr>
          <p:nvPr/>
        </p:nvPicPr>
        <p:blipFill>
          <a:blip r:embed="rId2" cstate="print"/>
          <a:stretch>
            <a:fillRect/>
          </a:stretch>
        </p:blipFill>
        <p:spPr>
          <a:xfrm>
            <a:off x="395290" y="1960024"/>
            <a:ext cx="2429435" cy="2429435"/>
          </a:xfrm>
          <a:prstGeom prst="rect">
            <a:avLst/>
          </a:prstGeom>
        </p:spPr>
      </p:pic>
      <p:sp>
        <p:nvSpPr>
          <p:cNvPr id="5" name="Title 1">
            <a:extLst>
              <a:ext uri="{FF2B5EF4-FFF2-40B4-BE49-F238E27FC236}">
                <a16:creationId xmlns:a16="http://schemas.microsoft.com/office/drawing/2014/main" id="{55877FA9-DDE1-42C9-8D87-9116FC802658}"/>
              </a:ext>
            </a:extLst>
          </p:cNvPr>
          <p:cNvSpPr>
            <a:spLocks noGrp="1" noChangeArrowheads="1"/>
          </p:cNvSpPr>
          <p:nvPr>
            <p:ph type="title"/>
          </p:nvPr>
        </p:nvSpPr>
        <p:spPr>
          <a:xfrm>
            <a:off x="203200" y="0"/>
            <a:ext cx="10363200" cy="787400"/>
          </a:xfrm>
        </p:spPr>
        <p:txBody>
          <a:bodyPr/>
          <a:lstStyle/>
          <a:p>
            <a:r>
              <a:rPr lang="en-US" altLang="en-US" sz="2400" dirty="0"/>
              <a:t>Hours of Operations and Scheduling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50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par>
                          <p:cTn id="8" fill="hold">
                            <p:stCondLst>
                              <p:cond delay="1000"/>
                            </p:stCondLst>
                            <p:childTnLst>
                              <p:par>
                                <p:cTn id="9" presetID="22" presetClass="entr" presetSubtype="8" fill="hold" nodeType="afterEffect">
                                  <p:stCondLst>
                                    <p:cond delay="500"/>
                                  </p:stCondLst>
                                  <p:childTnLst>
                                    <p:set>
                                      <p:cBhvr>
                                        <p:cTn id="10" dur="1" fill="hold">
                                          <p:stCondLst>
                                            <p:cond delay="0"/>
                                          </p:stCondLst>
                                        </p:cTn>
                                        <p:tgtEl>
                                          <p:spTgt spid="9">
                                            <p:txEl>
                                              <p:pRg st="1" end="1"/>
                                            </p:txEl>
                                          </p:spTgt>
                                        </p:tgtEl>
                                        <p:attrNameLst>
                                          <p:attrName>style.visibility</p:attrName>
                                        </p:attrNameLst>
                                      </p:cBhvr>
                                      <p:to>
                                        <p:strVal val="visible"/>
                                      </p:to>
                                    </p:set>
                                    <p:animEffect transition="in" filter="wipe(left)">
                                      <p:cBhvr>
                                        <p:cTn id="11" dur="500"/>
                                        <p:tgtEl>
                                          <p:spTgt spid="9">
                                            <p:txEl>
                                              <p:pRg st="1" end="1"/>
                                            </p:txEl>
                                          </p:spTgt>
                                        </p:tgtEl>
                                      </p:cBhvr>
                                    </p:animEffect>
                                  </p:childTnLst>
                                </p:cTn>
                              </p:par>
                            </p:childTnLst>
                          </p:cTn>
                        </p:par>
                        <p:par>
                          <p:cTn id="12" fill="hold">
                            <p:stCondLst>
                              <p:cond delay="2000"/>
                            </p:stCondLst>
                            <p:childTnLst>
                              <p:par>
                                <p:cTn id="13" presetID="22" presetClass="entr" presetSubtype="8" fill="hold" nodeType="afterEffect">
                                  <p:stCondLst>
                                    <p:cond delay="500"/>
                                  </p:stCondLst>
                                  <p:childTnLst>
                                    <p:set>
                                      <p:cBhvr>
                                        <p:cTn id="14" dur="1" fill="hold">
                                          <p:stCondLst>
                                            <p:cond delay="0"/>
                                          </p:stCondLst>
                                        </p:cTn>
                                        <p:tgtEl>
                                          <p:spTgt spid="9">
                                            <p:txEl>
                                              <p:pRg st="2" end="2"/>
                                            </p:txEl>
                                          </p:spTgt>
                                        </p:tgtEl>
                                        <p:attrNameLst>
                                          <p:attrName>style.visibility</p:attrName>
                                        </p:attrNameLst>
                                      </p:cBhvr>
                                      <p:to>
                                        <p:strVal val="visible"/>
                                      </p:to>
                                    </p:set>
                                    <p:animEffect transition="in" filter="wipe(left)">
                                      <p:cBhvr>
                                        <p:cTn id="15" dur="500"/>
                                        <p:tgtEl>
                                          <p:spTgt spid="9">
                                            <p:txEl>
                                              <p:pRg st="2" end="2"/>
                                            </p:txEl>
                                          </p:spTgt>
                                        </p:tgtEl>
                                      </p:cBhvr>
                                    </p:animEffect>
                                  </p:childTnLst>
                                </p:cTn>
                              </p:par>
                            </p:childTnLst>
                          </p:cTn>
                        </p:par>
                        <p:par>
                          <p:cTn id="16" fill="hold">
                            <p:stCondLst>
                              <p:cond delay="3000"/>
                            </p:stCondLst>
                            <p:childTnLst>
                              <p:par>
                                <p:cTn id="17" presetID="22" presetClass="entr" presetSubtype="8" fill="hold" nodeType="afterEffect">
                                  <p:stCondLst>
                                    <p:cond delay="500"/>
                                  </p:stCondLst>
                                  <p:childTnLst>
                                    <p:set>
                                      <p:cBhvr>
                                        <p:cTn id="18" dur="1" fill="hold">
                                          <p:stCondLst>
                                            <p:cond delay="0"/>
                                          </p:stCondLst>
                                        </p:cTn>
                                        <p:tgtEl>
                                          <p:spTgt spid="9">
                                            <p:txEl>
                                              <p:pRg st="3" end="3"/>
                                            </p:txEl>
                                          </p:spTgt>
                                        </p:tgtEl>
                                        <p:attrNameLst>
                                          <p:attrName>style.visibility</p:attrName>
                                        </p:attrNameLst>
                                      </p:cBhvr>
                                      <p:to>
                                        <p:strVal val="visible"/>
                                      </p:to>
                                    </p:set>
                                    <p:animEffect transition="in" filter="wipe(left)">
                                      <p:cBhvr>
                                        <p:cTn id="19"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cdn-www.airliners.net/aviation-photos/small/5/8/5/1272585.jpg"/>
          <p:cNvPicPr>
            <a:picLocks noChangeAspect="1" noChangeArrowheads="1"/>
          </p:cNvPicPr>
          <p:nvPr/>
        </p:nvPicPr>
        <p:blipFill>
          <a:blip r:embed="rId2" cstate="print"/>
          <a:srcRect/>
          <a:stretch>
            <a:fillRect/>
          </a:stretch>
        </p:blipFill>
        <p:spPr bwMode="auto">
          <a:xfrm>
            <a:off x="203200" y="1420453"/>
            <a:ext cx="2819400" cy="1917192"/>
          </a:xfrm>
          <a:prstGeom prst="rect">
            <a:avLst/>
          </a:prstGeom>
          <a:noFill/>
        </p:spPr>
      </p:pic>
      <p:sp>
        <p:nvSpPr>
          <p:cNvPr id="8" name="Title 1">
            <a:extLst>
              <a:ext uri="{FF2B5EF4-FFF2-40B4-BE49-F238E27FC236}">
                <a16:creationId xmlns:a16="http://schemas.microsoft.com/office/drawing/2014/main" id="{5B117464-ACD4-4636-BF0D-7B1D696BDBE0}"/>
              </a:ext>
            </a:extLst>
          </p:cNvPr>
          <p:cNvSpPr>
            <a:spLocks noGrp="1" noChangeArrowheads="1"/>
          </p:cNvSpPr>
          <p:nvPr>
            <p:ph type="title"/>
          </p:nvPr>
        </p:nvSpPr>
        <p:spPr>
          <a:xfrm>
            <a:off x="203200" y="0"/>
            <a:ext cx="10363200" cy="787400"/>
          </a:xfrm>
        </p:spPr>
        <p:txBody>
          <a:bodyPr/>
          <a:lstStyle/>
          <a:p>
            <a:r>
              <a:rPr lang="en-US" altLang="en-US" sz="2400" dirty="0"/>
              <a:t>Aircraft Access – Towed via Towbar</a:t>
            </a:r>
          </a:p>
        </p:txBody>
      </p:sp>
      <p:sp>
        <p:nvSpPr>
          <p:cNvPr id="2" name="Rectangle 1">
            <a:extLst>
              <a:ext uri="{FF2B5EF4-FFF2-40B4-BE49-F238E27FC236}">
                <a16:creationId xmlns:a16="http://schemas.microsoft.com/office/drawing/2014/main" id="{41C47AE4-792A-47D7-90A6-771BFDB9D73E}"/>
              </a:ext>
            </a:extLst>
          </p:cNvPr>
          <p:cNvSpPr/>
          <p:nvPr/>
        </p:nvSpPr>
        <p:spPr>
          <a:xfrm>
            <a:off x="3473512" y="2182505"/>
            <a:ext cx="8718488" cy="2492990"/>
          </a:xfrm>
          <a:prstGeom prst="rect">
            <a:avLst/>
          </a:prstGeom>
        </p:spPr>
        <p:txBody>
          <a:bodyPr wrap="square">
            <a:spAutoFit/>
          </a:bodyPr>
          <a:lstStyle/>
          <a:p>
            <a:r>
              <a:rPr lang="en-US" dirty="0"/>
              <a:t>Aircraft towed to the GRE via a tug using a towbar shall:</a:t>
            </a:r>
          </a:p>
          <a:p>
            <a:pPr marL="806450" indent="-342900">
              <a:spcBef>
                <a:spcPts val="600"/>
              </a:spcBef>
              <a:buFont typeface="Arial" panose="020B0604020202020204" pitchFamily="34" charset="0"/>
              <a:buChar char="•"/>
            </a:pPr>
            <a:r>
              <a:rPr lang="en-US" dirty="0"/>
              <a:t>Contact Airfield Operations at 734-942-3685 for an escort.</a:t>
            </a:r>
          </a:p>
          <a:p>
            <a:pPr marL="806450" indent="-342900">
              <a:spcBef>
                <a:spcPts val="600"/>
              </a:spcBef>
              <a:buFont typeface="Arial" panose="020B0604020202020204" pitchFamily="34" charset="0"/>
              <a:buChar char="•"/>
            </a:pPr>
            <a:r>
              <a:rPr lang="en-US" dirty="0"/>
              <a:t>Being escorted proceed to the GRE.</a:t>
            </a:r>
          </a:p>
          <a:p>
            <a:pPr marL="806450" indent="-342900">
              <a:spcBef>
                <a:spcPts val="600"/>
              </a:spcBef>
              <a:buFont typeface="Arial" panose="020B0604020202020204" pitchFamily="34" charset="0"/>
              <a:buChar char="•"/>
            </a:pPr>
            <a:r>
              <a:rPr lang="en-US" dirty="0"/>
              <a:t>Position the aircraft in the GRE safely.  Use wing walkers if possible.</a:t>
            </a:r>
          </a:p>
          <a:p>
            <a:pPr marL="806450" indent="-342900">
              <a:spcBef>
                <a:spcPts val="600"/>
              </a:spcBef>
              <a:buFont typeface="Arial" panose="020B0604020202020204" pitchFamily="34" charset="0"/>
              <a:buChar char="•"/>
            </a:pPr>
            <a:r>
              <a:rPr lang="en-US" dirty="0"/>
              <a:t>Notify Airfield Operations when the aircraft run-up is complete. </a:t>
            </a:r>
          </a:p>
          <a:p>
            <a:pPr marL="806450" indent="-342900">
              <a:spcBef>
                <a:spcPts val="600"/>
              </a:spcBef>
              <a:buFont typeface="Arial" panose="020B0604020202020204" pitchFamily="34" charset="0"/>
              <a:buChar char="•"/>
            </a:pPr>
            <a:r>
              <a:rPr lang="en-US" dirty="0"/>
              <a:t>Wait for Airfield Operations escort you back.</a:t>
            </a:r>
          </a:p>
          <a:p>
            <a:pPr marL="806450" indent="-342900">
              <a:spcBef>
                <a:spcPts val="600"/>
              </a:spcBef>
              <a:buFont typeface="Arial" panose="020B0604020202020204" pitchFamily="34" charset="0"/>
              <a:buChar char="•"/>
            </a:pPr>
            <a:r>
              <a:rPr lang="en-US" dirty="0"/>
              <a:t>Report any damage or unsafe conditions.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0"/>
                                  </p:stCondLst>
                                  <p:childTnLst>
                                    <p:set>
                                      <p:cBhvr>
                                        <p:cTn id="6" dur="1" fill="hold">
                                          <p:stCondLst>
                                            <p:cond delay="0"/>
                                          </p:stCondLst>
                                        </p:cTn>
                                        <p:tgtEl>
                                          <p:spTgt spid="27650"/>
                                        </p:tgtEl>
                                        <p:attrNameLst>
                                          <p:attrName>style.visibility</p:attrName>
                                        </p:attrNameLst>
                                      </p:cBhvr>
                                      <p:to>
                                        <p:strVal val="visible"/>
                                      </p:to>
                                    </p:set>
                                    <p:anim calcmode="lin" valueType="num">
                                      <p:cBhvr additive="base">
                                        <p:cTn id="7" dur="500"/>
                                        <p:tgtEl>
                                          <p:spTgt spid="27650"/>
                                        </p:tgtEl>
                                        <p:attrNameLst>
                                          <p:attrName>ppt_x</p:attrName>
                                        </p:attrNameLst>
                                      </p:cBhvr>
                                      <p:tavLst>
                                        <p:tav tm="0">
                                          <p:val>
                                            <p:strVal val="#ppt_x+#ppt_w*1.125000"/>
                                          </p:val>
                                        </p:tav>
                                        <p:tav tm="100000">
                                          <p:val>
                                            <p:strVal val="#ppt_x"/>
                                          </p:val>
                                        </p:tav>
                                      </p:tavLst>
                                    </p:anim>
                                    <p:animEffect transition="in" filter="wipe(left)">
                                      <p:cBhvr>
                                        <p:cTn id="8" dur="500"/>
                                        <p:tgtEl>
                                          <p:spTgt spid="27650"/>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 calcmode="lin" valueType="num">
                                      <p:cBhvr additive="base">
                                        <p:cTn id="12" dur="500"/>
                                        <p:tgtEl>
                                          <p:spTgt spid="2">
                                            <p:txEl>
                                              <p:pRg st="0" end="0"/>
                                            </p:txEl>
                                          </p:spTgt>
                                        </p:tgtEl>
                                        <p:attrNameLst>
                                          <p:attrName>ppt_y</p:attrName>
                                        </p:attrNameLst>
                                      </p:cBhvr>
                                      <p:tavLst>
                                        <p:tav tm="0">
                                          <p:val>
                                            <p:strVal val="#ppt_y+#ppt_h*1.125000"/>
                                          </p:val>
                                        </p:tav>
                                        <p:tav tm="100000">
                                          <p:val>
                                            <p:strVal val="#ppt_y"/>
                                          </p:val>
                                        </p:tav>
                                      </p:tavLst>
                                    </p:anim>
                                    <p:animEffect transition="in" filter="wipe(up)">
                                      <p:cBhvr>
                                        <p:cTn id="13" dur="500"/>
                                        <p:tgtEl>
                                          <p:spTgt spid="2">
                                            <p:txEl>
                                              <p:pRg st="0" end="0"/>
                                            </p:txEl>
                                          </p:spTgt>
                                        </p:tgtEl>
                                      </p:cBhvr>
                                    </p:animEffect>
                                  </p:childTnLst>
                                </p:cTn>
                              </p:par>
                            </p:childTnLst>
                          </p:cTn>
                        </p:par>
                        <p:par>
                          <p:cTn id="14" fill="hold">
                            <p:stCondLst>
                              <p:cond delay="1000"/>
                            </p:stCondLst>
                            <p:childTnLst>
                              <p:par>
                                <p:cTn id="15" presetID="12" presetClass="entr" presetSubtype="4" fill="hold" nodeType="after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 calcmode="lin" valueType="num">
                                      <p:cBhvr additive="base">
                                        <p:cTn id="17" dur="500"/>
                                        <p:tgtEl>
                                          <p:spTgt spid="2">
                                            <p:txEl>
                                              <p:pRg st="1" end="1"/>
                                            </p:txEl>
                                          </p:spTgt>
                                        </p:tgtEl>
                                        <p:attrNameLst>
                                          <p:attrName>ppt_y</p:attrName>
                                        </p:attrNameLst>
                                      </p:cBhvr>
                                      <p:tavLst>
                                        <p:tav tm="0">
                                          <p:val>
                                            <p:strVal val="#ppt_y+#ppt_h*1.125000"/>
                                          </p:val>
                                        </p:tav>
                                        <p:tav tm="100000">
                                          <p:val>
                                            <p:strVal val="#ppt_y"/>
                                          </p:val>
                                        </p:tav>
                                      </p:tavLst>
                                    </p:anim>
                                    <p:animEffect transition="in" filter="wipe(up)">
                                      <p:cBhvr>
                                        <p:cTn id="18" dur="500"/>
                                        <p:tgtEl>
                                          <p:spTgt spid="2">
                                            <p:txEl>
                                              <p:pRg st="1" end="1"/>
                                            </p:txEl>
                                          </p:spTgt>
                                        </p:tgtEl>
                                      </p:cBhvr>
                                    </p:animEffect>
                                  </p:childTnLst>
                                </p:cTn>
                              </p:par>
                            </p:childTnLst>
                          </p:cTn>
                        </p:par>
                        <p:par>
                          <p:cTn id="19" fill="hold">
                            <p:stCondLst>
                              <p:cond delay="1500"/>
                            </p:stCondLst>
                            <p:childTnLst>
                              <p:par>
                                <p:cTn id="20" presetID="12" presetClass="entr" presetSubtype="4" fill="hold" nodeType="after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 calcmode="lin" valueType="num">
                                      <p:cBhvr additive="base">
                                        <p:cTn id="22" dur="500"/>
                                        <p:tgtEl>
                                          <p:spTgt spid="2">
                                            <p:txEl>
                                              <p:pRg st="2" end="2"/>
                                            </p:txEl>
                                          </p:spTgt>
                                        </p:tgtEl>
                                        <p:attrNameLst>
                                          <p:attrName>ppt_y</p:attrName>
                                        </p:attrNameLst>
                                      </p:cBhvr>
                                      <p:tavLst>
                                        <p:tav tm="0">
                                          <p:val>
                                            <p:strVal val="#ppt_y+#ppt_h*1.125000"/>
                                          </p:val>
                                        </p:tav>
                                        <p:tav tm="100000">
                                          <p:val>
                                            <p:strVal val="#ppt_y"/>
                                          </p:val>
                                        </p:tav>
                                      </p:tavLst>
                                    </p:anim>
                                    <p:animEffect transition="in" filter="wipe(up)">
                                      <p:cBhvr>
                                        <p:cTn id="23" dur="500"/>
                                        <p:tgtEl>
                                          <p:spTgt spid="2">
                                            <p:txEl>
                                              <p:pRg st="2" end="2"/>
                                            </p:txEl>
                                          </p:spTgt>
                                        </p:tgtEl>
                                      </p:cBhvr>
                                    </p:animEffect>
                                  </p:childTnLst>
                                </p:cTn>
                              </p:par>
                            </p:childTnLst>
                          </p:cTn>
                        </p:par>
                        <p:par>
                          <p:cTn id="24" fill="hold">
                            <p:stCondLst>
                              <p:cond delay="2000"/>
                            </p:stCondLst>
                            <p:childTnLst>
                              <p:par>
                                <p:cTn id="25" presetID="12" presetClass="entr" presetSubtype="4" fill="hold" nodeType="afterEffect">
                                  <p:stCondLst>
                                    <p:cond delay="0"/>
                                  </p:stCondLst>
                                  <p:childTnLst>
                                    <p:set>
                                      <p:cBhvr>
                                        <p:cTn id="26" dur="1" fill="hold">
                                          <p:stCondLst>
                                            <p:cond delay="0"/>
                                          </p:stCondLst>
                                        </p:cTn>
                                        <p:tgtEl>
                                          <p:spTgt spid="2">
                                            <p:txEl>
                                              <p:pRg st="3" end="3"/>
                                            </p:txEl>
                                          </p:spTgt>
                                        </p:tgtEl>
                                        <p:attrNameLst>
                                          <p:attrName>style.visibility</p:attrName>
                                        </p:attrNameLst>
                                      </p:cBhvr>
                                      <p:to>
                                        <p:strVal val="visible"/>
                                      </p:to>
                                    </p:set>
                                    <p:anim calcmode="lin" valueType="num">
                                      <p:cBhvr additive="base">
                                        <p:cTn id="27" dur="500"/>
                                        <p:tgtEl>
                                          <p:spTgt spid="2">
                                            <p:txEl>
                                              <p:pRg st="3" end="3"/>
                                            </p:txEl>
                                          </p:spTgt>
                                        </p:tgtEl>
                                        <p:attrNameLst>
                                          <p:attrName>ppt_y</p:attrName>
                                        </p:attrNameLst>
                                      </p:cBhvr>
                                      <p:tavLst>
                                        <p:tav tm="0">
                                          <p:val>
                                            <p:strVal val="#ppt_y+#ppt_h*1.125000"/>
                                          </p:val>
                                        </p:tav>
                                        <p:tav tm="100000">
                                          <p:val>
                                            <p:strVal val="#ppt_y"/>
                                          </p:val>
                                        </p:tav>
                                      </p:tavLst>
                                    </p:anim>
                                    <p:animEffect transition="in" filter="wipe(up)">
                                      <p:cBhvr>
                                        <p:cTn id="28" dur="500"/>
                                        <p:tgtEl>
                                          <p:spTgt spid="2">
                                            <p:txEl>
                                              <p:pRg st="3" end="3"/>
                                            </p:txEl>
                                          </p:spTgt>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2">
                                            <p:txEl>
                                              <p:pRg st="4" end="4"/>
                                            </p:txEl>
                                          </p:spTgt>
                                        </p:tgtEl>
                                        <p:attrNameLst>
                                          <p:attrName>style.visibility</p:attrName>
                                        </p:attrNameLst>
                                      </p:cBhvr>
                                      <p:to>
                                        <p:strVal val="visible"/>
                                      </p:to>
                                    </p:set>
                                    <p:anim calcmode="lin" valueType="num">
                                      <p:cBhvr additive="base">
                                        <p:cTn id="32" dur="500"/>
                                        <p:tgtEl>
                                          <p:spTgt spid="2">
                                            <p:txEl>
                                              <p:pRg st="4" end="4"/>
                                            </p:txEl>
                                          </p:spTgt>
                                        </p:tgtEl>
                                        <p:attrNameLst>
                                          <p:attrName>ppt_y</p:attrName>
                                        </p:attrNameLst>
                                      </p:cBhvr>
                                      <p:tavLst>
                                        <p:tav tm="0">
                                          <p:val>
                                            <p:strVal val="#ppt_y+#ppt_h*1.125000"/>
                                          </p:val>
                                        </p:tav>
                                        <p:tav tm="100000">
                                          <p:val>
                                            <p:strVal val="#ppt_y"/>
                                          </p:val>
                                        </p:tav>
                                      </p:tavLst>
                                    </p:anim>
                                    <p:animEffect transition="in" filter="wipe(up)">
                                      <p:cBhvr>
                                        <p:cTn id="33" dur="500"/>
                                        <p:tgtEl>
                                          <p:spTgt spid="2">
                                            <p:txEl>
                                              <p:pRg st="4" end="4"/>
                                            </p:txEl>
                                          </p:spTgt>
                                        </p:tgtEl>
                                      </p:cBhvr>
                                    </p:animEffect>
                                  </p:childTnLst>
                                </p:cTn>
                              </p:par>
                            </p:childTnLst>
                          </p:cTn>
                        </p:par>
                        <p:par>
                          <p:cTn id="34" fill="hold">
                            <p:stCondLst>
                              <p:cond delay="3000"/>
                            </p:stCondLst>
                            <p:childTnLst>
                              <p:par>
                                <p:cTn id="35" presetID="12" presetClass="entr" presetSubtype="4" fill="hold" nodeType="after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500"/>
                                        <p:tgtEl>
                                          <p:spTgt spid="2">
                                            <p:txEl>
                                              <p:pRg st="5" end="5"/>
                                            </p:txEl>
                                          </p:spTgt>
                                        </p:tgtEl>
                                        <p:attrNameLst>
                                          <p:attrName>ppt_y</p:attrName>
                                        </p:attrNameLst>
                                      </p:cBhvr>
                                      <p:tavLst>
                                        <p:tav tm="0">
                                          <p:val>
                                            <p:strVal val="#ppt_y+#ppt_h*1.125000"/>
                                          </p:val>
                                        </p:tav>
                                        <p:tav tm="100000">
                                          <p:val>
                                            <p:strVal val="#ppt_y"/>
                                          </p:val>
                                        </p:tav>
                                      </p:tavLst>
                                    </p:anim>
                                    <p:animEffect transition="in" filter="wipe(up)">
                                      <p:cBhvr>
                                        <p:cTn id="38" dur="500"/>
                                        <p:tgtEl>
                                          <p:spTgt spid="2">
                                            <p:txEl>
                                              <p:pRg st="5" end="5"/>
                                            </p:txEl>
                                          </p:spTgt>
                                        </p:tgtEl>
                                      </p:cBhvr>
                                    </p:animEffect>
                                  </p:childTnLst>
                                </p:cTn>
                              </p:par>
                            </p:childTnLst>
                          </p:cTn>
                        </p:par>
                        <p:par>
                          <p:cTn id="39" fill="hold">
                            <p:stCondLst>
                              <p:cond delay="3500"/>
                            </p:stCondLst>
                            <p:childTnLst>
                              <p:par>
                                <p:cTn id="40" presetID="12" presetClass="entr" presetSubtype="4" fill="hold" nodeType="afterEffect">
                                  <p:stCondLst>
                                    <p:cond delay="0"/>
                                  </p:stCondLst>
                                  <p:childTnLst>
                                    <p:set>
                                      <p:cBhvr>
                                        <p:cTn id="41" dur="1" fill="hold">
                                          <p:stCondLst>
                                            <p:cond delay="0"/>
                                          </p:stCondLst>
                                        </p:cTn>
                                        <p:tgtEl>
                                          <p:spTgt spid="2">
                                            <p:txEl>
                                              <p:pRg st="6" end="6"/>
                                            </p:txEl>
                                          </p:spTgt>
                                        </p:tgtEl>
                                        <p:attrNameLst>
                                          <p:attrName>style.visibility</p:attrName>
                                        </p:attrNameLst>
                                      </p:cBhvr>
                                      <p:to>
                                        <p:strVal val="visible"/>
                                      </p:to>
                                    </p:set>
                                    <p:anim calcmode="lin" valueType="num">
                                      <p:cBhvr additive="base">
                                        <p:cTn id="42" dur="500"/>
                                        <p:tgtEl>
                                          <p:spTgt spid="2">
                                            <p:txEl>
                                              <p:pRg st="6" end="6"/>
                                            </p:txEl>
                                          </p:spTgt>
                                        </p:tgtEl>
                                        <p:attrNameLst>
                                          <p:attrName>ppt_y</p:attrName>
                                        </p:attrNameLst>
                                      </p:cBhvr>
                                      <p:tavLst>
                                        <p:tav tm="0">
                                          <p:val>
                                            <p:strVal val="#ppt_y+#ppt_h*1.125000"/>
                                          </p:val>
                                        </p:tav>
                                        <p:tav tm="100000">
                                          <p:val>
                                            <p:strVal val="#ppt_y"/>
                                          </p:val>
                                        </p:tav>
                                      </p:tavLst>
                                    </p:anim>
                                    <p:animEffect transition="in" filter="wipe(up)">
                                      <p:cBhvr>
                                        <p:cTn id="43"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OP VIEW WITHOUT PLANES.jpg"/>
          <p:cNvPicPr>
            <a:picLocks noChangeAspect="1"/>
          </p:cNvPicPr>
          <p:nvPr/>
        </p:nvPicPr>
        <p:blipFill>
          <a:blip r:embed="rId2" cstate="print"/>
          <a:stretch>
            <a:fillRect/>
          </a:stretch>
        </p:blipFill>
        <p:spPr>
          <a:xfrm>
            <a:off x="1519286" y="1524001"/>
            <a:ext cx="9148714" cy="4713838"/>
          </a:xfrm>
          <a:prstGeom prst="rect">
            <a:avLst/>
          </a:prstGeom>
        </p:spPr>
      </p:pic>
      <p:sp>
        <p:nvSpPr>
          <p:cNvPr id="8" name="Text Box 3"/>
          <p:cNvSpPr txBox="1">
            <a:spLocks noChangeArrowheads="1"/>
          </p:cNvSpPr>
          <p:nvPr/>
        </p:nvSpPr>
        <p:spPr bwMode="auto">
          <a:xfrm>
            <a:off x="3335617" y="1134928"/>
            <a:ext cx="5380776" cy="338554"/>
          </a:xfrm>
          <a:prstGeom prst="rect">
            <a:avLst/>
          </a:prstGeom>
          <a:noFill/>
          <a:ln w="9525">
            <a:noFill/>
            <a:miter lim="800000"/>
            <a:headEnd/>
            <a:tailEnd/>
          </a:ln>
        </p:spPr>
        <p:txBody>
          <a:bodyPr wrap="square">
            <a:spAutoFit/>
          </a:bodyPr>
          <a:lstStyle/>
          <a:p>
            <a:pPr algn="ctr">
              <a:spcBef>
                <a:spcPct val="50000"/>
              </a:spcBef>
            </a:pPr>
            <a:r>
              <a:rPr lang="en-US" sz="1600" b="1" dirty="0">
                <a:latin typeface="Tahoma" pitchFamily="34" charset="0"/>
                <a:cs typeface="Tahoma" pitchFamily="34" charset="0"/>
              </a:rPr>
              <a:t>B747-400, pushback operation, GRE wing walkers</a:t>
            </a:r>
            <a:endParaRPr lang="en-US" sz="1200" dirty="0">
              <a:latin typeface="Tahoma" pitchFamily="34" charset="0"/>
              <a:cs typeface="Tahoma" pitchFamily="34" charset="0"/>
            </a:endParaRPr>
          </a:p>
        </p:txBody>
      </p:sp>
      <p:grpSp>
        <p:nvGrpSpPr>
          <p:cNvPr id="10" name="Group 9"/>
          <p:cNvGrpSpPr/>
          <p:nvPr/>
        </p:nvGrpSpPr>
        <p:grpSpPr>
          <a:xfrm>
            <a:off x="1907721" y="2254746"/>
            <a:ext cx="3919947" cy="3352800"/>
            <a:chOff x="838200" y="2529840"/>
            <a:chExt cx="3919947" cy="3352800"/>
          </a:xfrm>
        </p:grpSpPr>
        <p:pic>
          <p:nvPicPr>
            <p:cNvPr id="9" name="Picture 8" descr="TUG LARGE.png"/>
            <p:cNvPicPr>
              <a:picLocks noChangeAspect="1"/>
            </p:cNvPicPr>
            <p:nvPr/>
          </p:nvPicPr>
          <p:blipFill>
            <a:blip r:embed="rId3" cstate="print"/>
            <a:stretch>
              <a:fillRect/>
            </a:stretch>
          </p:blipFill>
          <p:spPr>
            <a:xfrm>
              <a:off x="914400" y="4038600"/>
              <a:ext cx="676657" cy="298705"/>
            </a:xfrm>
            <a:prstGeom prst="rect">
              <a:avLst/>
            </a:prstGeom>
          </p:spPr>
        </p:pic>
        <p:pic>
          <p:nvPicPr>
            <p:cNvPr id="7" name="Picture 6" descr="747.png"/>
            <p:cNvPicPr>
              <a:picLocks noChangeAspect="1"/>
            </p:cNvPicPr>
            <p:nvPr/>
          </p:nvPicPr>
          <p:blipFill>
            <a:blip r:embed="rId4" cstate="print"/>
            <a:stretch>
              <a:fillRect/>
            </a:stretch>
          </p:blipFill>
          <p:spPr>
            <a:xfrm>
              <a:off x="838200" y="2529840"/>
              <a:ext cx="3919947" cy="3352800"/>
            </a:xfrm>
            <a:prstGeom prst="rect">
              <a:avLst/>
            </a:prstGeom>
          </p:spPr>
        </p:pic>
      </p:grpSp>
      <p:pic>
        <p:nvPicPr>
          <p:cNvPr id="12" name="Picture 11" descr="TUG LARGE.png"/>
          <p:cNvPicPr>
            <a:picLocks noChangeAspect="1"/>
          </p:cNvPicPr>
          <p:nvPr/>
        </p:nvPicPr>
        <p:blipFill>
          <a:blip r:embed="rId3" cstate="print"/>
          <a:stretch>
            <a:fillRect/>
          </a:stretch>
        </p:blipFill>
        <p:spPr>
          <a:xfrm>
            <a:off x="5687677" y="3781793"/>
            <a:ext cx="676657" cy="298705"/>
          </a:xfrm>
          <a:prstGeom prst="rect">
            <a:avLst/>
          </a:prstGeom>
        </p:spPr>
      </p:pic>
      <p:pic>
        <p:nvPicPr>
          <p:cNvPr id="13" name="Picture 12" descr="747.png"/>
          <p:cNvPicPr>
            <a:picLocks noChangeAspect="1"/>
          </p:cNvPicPr>
          <p:nvPr/>
        </p:nvPicPr>
        <p:blipFill>
          <a:blip r:embed="rId4" cstate="print"/>
          <a:stretch>
            <a:fillRect/>
          </a:stretch>
        </p:blipFill>
        <p:spPr>
          <a:xfrm>
            <a:off x="5518191" y="2291153"/>
            <a:ext cx="3919947" cy="3352800"/>
          </a:xfrm>
          <a:prstGeom prst="rect">
            <a:avLst/>
          </a:prstGeom>
        </p:spPr>
      </p:pic>
      <p:sp>
        <p:nvSpPr>
          <p:cNvPr id="14" name="Rounded Rectangle 13"/>
          <p:cNvSpPr/>
          <p:nvPr/>
        </p:nvSpPr>
        <p:spPr bwMode="auto">
          <a:xfrm>
            <a:off x="1781558" y="1899427"/>
            <a:ext cx="2667000" cy="3048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sz="1100" dirty="0"/>
              <a:t>Stop aircraft at designated position.</a:t>
            </a:r>
          </a:p>
        </p:txBody>
      </p:sp>
      <p:sp>
        <p:nvSpPr>
          <p:cNvPr id="20" name="Title 1">
            <a:extLst>
              <a:ext uri="{FF2B5EF4-FFF2-40B4-BE49-F238E27FC236}">
                <a16:creationId xmlns:a16="http://schemas.microsoft.com/office/drawing/2014/main" id="{6F8DE09F-C23B-4139-821B-F86F92B757CC}"/>
              </a:ext>
            </a:extLst>
          </p:cNvPr>
          <p:cNvSpPr>
            <a:spLocks noGrp="1" noChangeArrowheads="1"/>
          </p:cNvSpPr>
          <p:nvPr>
            <p:ph type="title"/>
          </p:nvPr>
        </p:nvSpPr>
        <p:spPr>
          <a:xfrm>
            <a:off x="203200" y="0"/>
            <a:ext cx="10363200" cy="787400"/>
          </a:xfrm>
        </p:spPr>
        <p:txBody>
          <a:bodyPr/>
          <a:lstStyle/>
          <a:p>
            <a:r>
              <a:rPr lang="en-US" altLang="en-US" sz="2400" dirty="0"/>
              <a:t>Aircraft Ingress – Tow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63" presetClass="path" presetSubtype="0" accel="50000" decel="50000" fill="hold" nodeType="afterEffect">
                                  <p:stCondLst>
                                    <p:cond delay="0"/>
                                  </p:stCondLst>
                                  <p:childTnLst>
                                    <p:animMotion origin="layout" path="M -0.04948 0.00509 L 0.31132 0.00277 " pathEditMode="relative" rAng="0" ptsTypes="AA">
                                      <p:cBhvr>
                                        <p:cTn id="10" dur="3000" fill="hold"/>
                                        <p:tgtEl>
                                          <p:spTgt spid="10"/>
                                        </p:tgtEl>
                                        <p:attrNameLst>
                                          <p:attrName>ppt_x</p:attrName>
                                          <p:attrName>ppt_y</p:attrName>
                                        </p:attrNameLst>
                                      </p:cBhvr>
                                      <p:rCtr x="18034" y="-116"/>
                                    </p:animMotion>
                                  </p:childTnLst>
                                </p:cTn>
                              </p:par>
                            </p:childTnLst>
                          </p:cTn>
                        </p:par>
                        <p:par>
                          <p:cTn id="11" fill="hold">
                            <p:stCondLst>
                              <p:cond delay="3500"/>
                            </p:stCondLst>
                            <p:childTnLst>
                              <p:par>
                                <p:cTn id="12" presetID="1" presetClass="exit" presetSubtype="0" fill="hold" nodeType="afterEffect">
                                  <p:stCondLst>
                                    <p:cond delay="0"/>
                                  </p:stCondLst>
                                  <p:childTnLst>
                                    <p:set>
                                      <p:cBhvr>
                                        <p:cTn id="13" dur="1" fill="hold">
                                          <p:stCondLst>
                                            <p:cond delay="0"/>
                                          </p:stCondLst>
                                        </p:cTn>
                                        <p:tgtEl>
                                          <p:spTgt spid="10"/>
                                        </p:tgtEl>
                                        <p:attrNameLst>
                                          <p:attrName>style.visibility</p:attrName>
                                        </p:attrNameLst>
                                      </p:cBhvr>
                                      <p:to>
                                        <p:strVal val="hidden"/>
                                      </p:to>
                                    </p:set>
                                  </p:childTnLst>
                                </p:cTn>
                              </p:par>
                            </p:childTnLst>
                          </p:cTn>
                        </p:par>
                        <p:par>
                          <p:cTn id="14" fill="hold">
                            <p:stCondLst>
                              <p:cond delay="3500"/>
                            </p:stCondLst>
                            <p:childTnLst>
                              <p:par>
                                <p:cTn id="15" presetID="1"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par>
                                <p:cTn id="21" presetID="35" presetClass="path" presetSubtype="0" accel="50000" decel="50000" fill="hold" nodeType="withEffect">
                                  <p:stCondLst>
                                    <p:cond delay="0"/>
                                  </p:stCondLst>
                                  <p:childTnLst>
                                    <p:animMotion origin="layout" path="M -8.33333E-7 1.85185E-6 L -0.55885 0.00046 " pathEditMode="relative" rAng="0" ptsTypes="AA">
                                      <p:cBhvr>
                                        <p:cTn id="22" dur="2000" fill="hold"/>
                                        <p:tgtEl>
                                          <p:spTgt spid="12"/>
                                        </p:tgtEl>
                                        <p:attrNameLst>
                                          <p:attrName>ppt_x</p:attrName>
                                          <p:attrName>ppt_y</p:attrName>
                                        </p:attrNameLst>
                                      </p:cBhvr>
                                      <p:rCtr x="-27943" y="2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4" grpId="0" animBg="1"/>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OP VIEW WITHOUT PLANES.jpg"/>
          <p:cNvPicPr>
            <a:picLocks noChangeAspect="1"/>
          </p:cNvPicPr>
          <p:nvPr/>
        </p:nvPicPr>
        <p:blipFill>
          <a:blip r:embed="rId2" cstate="print"/>
          <a:stretch>
            <a:fillRect/>
          </a:stretch>
        </p:blipFill>
        <p:spPr>
          <a:xfrm>
            <a:off x="1519286" y="1524001"/>
            <a:ext cx="9148714" cy="4668570"/>
          </a:xfrm>
          <a:prstGeom prst="rect">
            <a:avLst/>
          </a:prstGeom>
        </p:spPr>
      </p:pic>
      <p:sp>
        <p:nvSpPr>
          <p:cNvPr id="8" name="Text Box 3"/>
          <p:cNvSpPr txBox="1">
            <a:spLocks noChangeArrowheads="1"/>
          </p:cNvSpPr>
          <p:nvPr/>
        </p:nvSpPr>
        <p:spPr bwMode="auto">
          <a:xfrm>
            <a:off x="4403376" y="1143465"/>
            <a:ext cx="3380534" cy="338554"/>
          </a:xfrm>
          <a:prstGeom prst="rect">
            <a:avLst/>
          </a:prstGeom>
          <a:noFill/>
          <a:ln w="9525">
            <a:noFill/>
            <a:miter lim="800000"/>
            <a:headEnd/>
            <a:tailEnd/>
          </a:ln>
        </p:spPr>
        <p:txBody>
          <a:bodyPr wrap="square">
            <a:spAutoFit/>
          </a:bodyPr>
          <a:lstStyle/>
          <a:p>
            <a:pPr algn="ctr">
              <a:spcBef>
                <a:spcPct val="50000"/>
              </a:spcBef>
            </a:pPr>
            <a:r>
              <a:rPr lang="en-US" sz="1600" b="1" dirty="0">
                <a:latin typeface="Tahoma" pitchFamily="34" charset="0"/>
                <a:cs typeface="Tahoma" pitchFamily="34" charset="0"/>
              </a:rPr>
              <a:t>B757-300, pushback operation</a:t>
            </a:r>
            <a:endParaRPr lang="en-US" sz="1200" dirty="0">
              <a:latin typeface="Tahoma" pitchFamily="34" charset="0"/>
              <a:cs typeface="Tahoma" pitchFamily="34" charset="0"/>
            </a:endParaRPr>
          </a:p>
        </p:txBody>
      </p:sp>
      <p:grpSp>
        <p:nvGrpSpPr>
          <p:cNvPr id="12" name="Group 11"/>
          <p:cNvGrpSpPr/>
          <p:nvPr/>
        </p:nvGrpSpPr>
        <p:grpSpPr>
          <a:xfrm>
            <a:off x="3388379" y="2839771"/>
            <a:ext cx="3088622" cy="2286000"/>
            <a:chOff x="1920240" y="3048000"/>
            <a:chExt cx="3088622" cy="2286000"/>
          </a:xfrm>
        </p:grpSpPr>
        <p:pic>
          <p:nvPicPr>
            <p:cNvPr id="9" name="Picture 8" descr="B757.png"/>
            <p:cNvPicPr>
              <a:picLocks noChangeAspect="1"/>
            </p:cNvPicPr>
            <p:nvPr/>
          </p:nvPicPr>
          <p:blipFill>
            <a:blip r:embed="rId3" cstate="print"/>
            <a:stretch>
              <a:fillRect/>
            </a:stretch>
          </p:blipFill>
          <p:spPr>
            <a:xfrm>
              <a:off x="2133600" y="3048000"/>
              <a:ext cx="2875262" cy="2286000"/>
            </a:xfrm>
            <a:prstGeom prst="rect">
              <a:avLst/>
            </a:prstGeom>
          </p:spPr>
        </p:pic>
        <p:pic>
          <p:nvPicPr>
            <p:cNvPr id="11" name="Picture 10" descr="TUG SMALL.png"/>
            <p:cNvPicPr>
              <a:picLocks noChangeAspect="1"/>
            </p:cNvPicPr>
            <p:nvPr/>
          </p:nvPicPr>
          <p:blipFill>
            <a:blip r:embed="rId4" cstate="print"/>
            <a:stretch>
              <a:fillRect/>
            </a:stretch>
          </p:blipFill>
          <p:spPr>
            <a:xfrm rot="10800000">
              <a:off x="1920240" y="4038600"/>
              <a:ext cx="463297" cy="246889"/>
            </a:xfrm>
            <a:prstGeom prst="rect">
              <a:avLst/>
            </a:prstGeom>
          </p:spPr>
        </p:pic>
      </p:grpSp>
      <p:pic>
        <p:nvPicPr>
          <p:cNvPr id="13" name="Picture 12" descr="TUG SMALL.png"/>
          <p:cNvPicPr>
            <a:picLocks noChangeAspect="1"/>
          </p:cNvPicPr>
          <p:nvPr/>
        </p:nvPicPr>
        <p:blipFill>
          <a:blip r:embed="rId4" cstate="print"/>
          <a:stretch>
            <a:fillRect/>
          </a:stretch>
        </p:blipFill>
        <p:spPr>
          <a:xfrm rot="10800000">
            <a:off x="6458713" y="3838954"/>
            <a:ext cx="463297" cy="246889"/>
          </a:xfrm>
          <a:prstGeom prst="rect">
            <a:avLst/>
          </a:prstGeom>
        </p:spPr>
      </p:pic>
      <p:pic>
        <p:nvPicPr>
          <p:cNvPr id="15" name="Picture 14" descr="B757.png"/>
          <p:cNvPicPr>
            <a:picLocks noChangeAspect="1"/>
          </p:cNvPicPr>
          <p:nvPr/>
        </p:nvPicPr>
        <p:blipFill>
          <a:blip r:embed="rId3" cstate="print"/>
          <a:stretch>
            <a:fillRect/>
          </a:stretch>
        </p:blipFill>
        <p:spPr>
          <a:xfrm>
            <a:off x="6659907" y="2839771"/>
            <a:ext cx="2875262" cy="2286000"/>
          </a:xfrm>
          <a:prstGeom prst="rect">
            <a:avLst/>
          </a:prstGeom>
        </p:spPr>
      </p:pic>
      <p:sp>
        <p:nvSpPr>
          <p:cNvPr id="17" name="Rounded Rectangle 16"/>
          <p:cNvSpPr/>
          <p:nvPr/>
        </p:nvSpPr>
        <p:spPr bwMode="auto">
          <a:xfrm>
            <a:off x="4419600" y="2590800"/>
            <a:ext cx="2667000" cy="3048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sz="1100" dirty="0"/>
              <a:t>Stop aircraft at designated position.</a:t>
            </a:r>
          </a:p>
        </p:txBody>
      </p:sp>
      <p:sp>
        <p:nvSpPr>
          <p:cNvPr id="14" name="Title 1">
            <a:extLst>
              <a:ext uri="{FF2B5EF4-FFF2-40B4-BE49-F238E27FC236}">
                <a16:creationId xmlns:a16="http://schemas.microsoft.com/office/drawing/2014/main" id="{BC1D6856-520F-4BDA-B468-407EADB9131D}"/>
              </a:ext>
            </a:extLst>
          </p:cNvPr>
          <p:cNvSpPr>
            <a:spLocks noGrp="1" noChangeArrowheads="1"/>
          </p:cNvSpPr>
          <p:nvPr>
            <p:ph type="title"/>
          </p:nvPr>
        </p:nvSpPr>
        <p:spPr>
          <a:xfrm>
            <a:off x="203200" y="0"/>
            <a:ext cx="10363200" cy="787400"/>
          </a:xfrm>
        </p:spPr>
        <p:txBody>
          <a:bodyPr/>
          <a:lstStyle/>
          <a:p>
            <a:r>
              <a:rPr lang="en-US" altLang="en-US" sz="2400" dirty="0"/>
              <a:t>Aircraft Ingress – Tow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63" presetClass="path" presetSubtype="0" accel="50000" decel="50000" fill="hold" nodeType="afterEffect">
                                  <p:stCondLst>
                                    <p:cond delay="0"/>
                                  </p:stCondLst>
                                  <p:childTnLst>
                                    <p:animMotion origin="layout" path="M 2.70833E-6 2.96296E-6 L 0.25117 -0.00301 " pathEditMode="relative" rAng="0" ptsTypes="AA">
                                      <p:cBhvr>
                                        <p:cTn id="10" dur="3000" fill="hold"/>
                                        <p:tgtEl>
                                          <p:spTgt spid="12"/>
                                        </p:tgtEl>
                                        <p:attrNameLst>
                                          <p:attrName>ppt_x</p:attrName>
                                          <p:attrName>ppt_y</p:attrName>
                                        </p:attrNameLst>
                                      </p:cBhvr>
                                      <p:rCtr x="12552" y="-162"/>
                                    </p:animMotion>
                                  </p:childTnLst>
                                </p:cTn>
                              </p:par>
                            </p:childTnLst>
                          </p:cTn>
                        </p:par>
                        <p:par>
                          <p:cTn id="11" fill="hold">
                            <p:stCondLst>
                              <p:cond delay="3500"/>
                            </p:stCondLst>
                            <p:childTnLst>
                              <p:par>
                                <p:cTn id="12" presetID="1" presetClass="exit" presetSubtype="0" fill="hold" nodeType="afterEffect">
                                  <p:stCondLst>
                                    <p:cond delay="0"/>
                                  </p:stCondLst>
                                  <p:childTnLst>
                                    <p:set>
                                      <p:cBhvr>
                                        <p:cTn id="13" dur="1" fill="hold">
                                          <p:stCondLst>
                                            <p:cond delay="0"/>
                                          </p:stCondLst>
                                        </p:cTn>
                                        <p:tgtEl>
                                          <p:spTgt spid="12"/>
                                        </p:tgtEl>
                                        <p:attrNameLst>
                                          <p:attrName>style.visibility</p:attrName>
                                        </p:attrNameLst>
                                      </p:cBhvr>
                                      <p:to>
                                        <p:strVal val="hidden"/>
                                      </p:to>
                                    </p:set>
                                  </p:childTnLst>
                                </p:cTn>
                              </p:par>
                              <p:par>
                                <p:cTn id="14" presetID="1" presetClass="entr" presetSubtype="0"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childTnLst>
                                </p:cTn>
                              </p:par>
                              <p:par>
                                <p:cTn id="18" presetID="1" presetClass="entr" presetSubtype="0" fill="hold" grpId="1" nodeType="withEffect">
                                  <p:stCondLst>
                                    <p:cond delay="0"/>
                                  </p:stCondLst>
                                  <p:childTnLst>
                                    <p:set>
                                      <p:cBhvr>
                                        <p:cTn id="19" dur="1" fill="hold">
                                          <p:stCondLst>
                                            <p:cond delay="0"/>
                                          </p:stCondLst>
                                        </p:cTn>
                                        <p:tgtEl>
                                          <p:spTgt spid="17"/>
                                        </p:tgtEl>
                                        <p:attrNameLst>
                                          <p:attrName>style.visibility</p:attrName>
                                        </p:attrNameLst>
                                      </p:cBhvr>
                                      <p:to>
                                        <p:strVal val="visible"/>
                                      </p:to>
                                    </p:set>
                                  </p:childTnLst>
                                </p:cTn>
                              </p:par>
                            </p:childTnLst>
                          </p:cTn>
                        </p:par>
                        <p:par>
                          <p:cTn id="20" fill="hold">
                            <p:stCondLst>
                              <p:cond delay="3500"/>
                            </p:stCondLst>
                            <p:childTnLst>
                              <p:par>
                                <p:cTn id="21" presetID="35" presetClass="path" presetSubtype="0" accel="50000" decel="50000" fill="hold" nodeType="afterEffect">
                                  <p:stCondLst>
                                    <p:cond delay="0"/>
                                  </p:stCondLst>
                                  <p:childTnLst>
                                    <p:animMotion origin="layout" path="M 2.08333E-6 2.22222E-6 L -0.61706 0.00416 " pathEditMode="relative" rAng="0" ptsTypes="AA">
                                      <p:cBhvr>
                                        <p:cTn id="22" dur="2000" fill="hold"/>
                                        <p:tgtEl>
                                          <p:spTgt spid="13"/>
                                        </p:tgtEl>
                                        <p:attrNameLst>
                                          <p:attrName>ppt_x</p:attrName>
                                          <p:attrName>ppt_y</p:attrName>
                                        </p:attrNameLst>
                                      </p:cBhvr>
                                      <p:rCtr x="-30859" y="208"/>
                                    </p:animMotion>
                                  </p:childTnLst>
                                </p:cTn>
                              </p:par>
                            </p:childTnLst>
                          </p:cTn>
                        </p:par>
                        <p:par>
                          <p:cTn id="23" fill="hold">
                            <p:stCondLst>
                              <p:cond delay="5500"/>
                            </p:stCondLst>
                            <p:childTnLst>
                              <p:par>
                                <p:cTn id="24" presetID="1" presetClass="entr" presetSubtype="0"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7" grpId="0" animBg="1"/>
      <p:bldP spid="17" grpId="1" animBg="1"/>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1600200" y="4569632"/>
            <a:ext cx="6882897" cy="785472"/>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dirty="0">
                <a:latin typeface="Tahoma" pitchFamily="34" charset="0"/>
              </a:rPr>
              <a:t>High power run-ups should be conducted in the GRE.</a:t>
            </a:r>
          </a:p>
          <a:p>
            <a:pPr marL="285750" indent="-285750">
              <a:spcBef>
                <a:spcPct val="50000"/>
              </a:spcBef>
              <a:buFont typeface="Arial" panose="020B0604020202020204" pitchFamily="34" charset="0"/>
              <a:buChar char="•"/>
            </a:pPr>
            <a:r>
              <a:rPr lang="en-US" dirty="0">
                <a:latin typeface="Tahoma" pitchFamily="34" charset="0"/>
              </a:rPr>
              <a:t>The GRE is designed to allow run-ups in most wind conditions.</a:t>
            </a:r>
          </a:p>
        </p:txBody>
      </p:sp>
      <p:pic>
        <p:nvPicPr>
          <p:cNvPr id="10" name="Picture 9" descr="CRJ TAXI IN FRONT LEFT.jpg"/>
          <p:cNvPicPr>
            <a:picLocks noChangeAspect="1"/>
          </p:cNvPicPr>
          <p:nvPr/>
        </p:nvPicPr>
        <p:blipFill>
          <a:blip r:embed="rId2" cstate="print"/>
          <a:stretch>
            <a:fillRect/>
          </a:stretch>
        </p:blipFill>
        <p:spPr>
          <a:xfrm>
            <a:off x="1524000" y="1217712"/>
            <a:ext cx="4572000" cy="304948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5" name="Title 1">
            <a:extLst>
              <a:ext uri="{FF2B5EF4-FFF2-40B4-BE49-F238E27FC236}">
                <a16:creationId xmlns:a16="http://schemas.microsoft.com/office/drawing/2014/main" id="{A9997B62-5F08-4945-99A3-29C73032540C}"/>
              </a:ext>
            </a:extLst>
          </p:cNvPr>
          <p:cNvSpPr>
            <a:spLocks noGrp="1" noChangeArrowheads="1"/>
          </p:cNvSpPr>
          <p:nvPr>
            <p:ph type="title"/>
          </p:nvPr>
        </p:nvSpPr>
        <p:spPr>
          <a:xfrm>
            <a:off x="203200" y="0"/>
            <a:ext cx="10363200" cy="787400"/>
          </a:xfrm>
        </p:spPr>
        <p:txBody>
          <a:bodyPr/>
          <a:lstStyle/>
          <a:p>
            <a:r>
              <a:rPr lang="en-US" altLang="en-US" sz="2400" dirty="0"/>
              <a:t>Run-ups Within the GRE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500"/>
                                  </p:stCondLst>
                                  <p:childTnLst>
                                    <p:set>
                                      <p:cBhvr>
                                        <p:cTn id="6" dur="1" fill="hold">
                                          <p:stCondLst>
                                            <p:cond delay="0"/>
                                          </p:stCondLst>
                                        </p:cTn>
                                        <p:tgtEl>
                                          <p:spTgt spid="10"/>
                                        </p:tgtEl>
                                        <p:attrNameLst>
                                          <p:attrName>style.visibility</p:attrName>
                                        </p:attrNameLst>
                                      </p:cBhvr>
                                      <p:to>
                                        <p:strVal val="visible"/>
                                      </p:to>
                                    </p:set>
                                    <p:animEffect transition="in" filter="slide(fromLeft)">
                                      <p:cBhvr>
                                        <p:cTn id="7" dur="500"/>
                                        <p:tgtEl>
                                          <p:spTgt spid="10"/>
                                        </p:tgtEl>
                                      </p:cBhvr>
                                    </p:animEffect>
                                  </p:childTnLst>
                                </p:cTn>
                              </p:par>
                            </p:childTnLst>
                          </p:cTn>
                        </p:par>
                        <p:par>
                          <p:cTn id="8" fill="hold">
                            <p:stCondLst>
                              <p:cond delay="1000"/>
                            </p:stCondLst>
                            <p:childTnLst>
                              <p:par>
                                <p:cTn id="9" presetID="12" presetClass="entr" presetSubtype="4" fill="hold" nodeType="afterEffect">
                                  <p:stCondLst>
                                    <p:cond delay="50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slide(fromBottom)">
                                      <p:cBhvr>
                                        <p:cTn id="11" dur="500"/>
                                        <p:tgtEl>
                                          <p:spTgt spid="9">
                                            <p:txEl>
                                              <p:pRg st="0" end="0"/>
                                            </p:txEl>
                                          </p:spTgt>
                                        </p:tgtEl>
                                      </p:cBhvr>
                                    </p:animEffect>
                                  </p:childTnLst>
                                </p:cTn>
                              </p:par>
                            </p:childTnLst>
                          </p:cTn>
                        </p:par>
                        <p:par>
                          <p:cTn id="12" fill="hold">
                            <p:stCondLst>
                              <p:cond delay="2000"/>
                            </p:stCondLst>
                            <p:childTnLst>
                              <p:par>
                                <p:cTn id="13" presetID="12" presetClass="entr" presetSubtype="4" fill="hold" nodeType="afterEffect">
                                  <p:stCondLst>
                                    <p:cond delay="500"/>
                                  </p:stCondLst>
                                  <p:childTnLst>
                                    <p:set>
                                      <p:cBhvr>
                                        <p:cTn id="14" dur="1" fill="hold">
                                          <p:stCondLst>
                                            <p:cond delay="0"/>
                                          </p:stCondLst>
                                        </p:cTn>
                                        <p:tgtEl>
                                          <p:spTgt spid="9">
                                            <p:txEl>
                                              <p:pRg st="1" end="1"/>
                                            </p:txEl>
                                          </p:spTgt>
                                        </p:tgtEl>
                                        <p:attrNameLst>
                                          <p:attrName>style.visibility</p:attrName>
                                        </p:attrNameLst>
                                      </p:cBhvr>
                                      <p:to>
                                        <p:strVal val="visible"/>
                                      </p:to>
                                    </p:set>
                                    <p:animEffect transition="in" filter="slide(fromBottom)">
                                      <p:cBhvr>
                                        <p:cTn id="15"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TOP VIEW WITHOUT PLANES.jpg"/>
          <p:cNvPicPr>
            <a:picLocks noChangeAspect="1"/>
          </p:cNvPicPr>
          <p:nvPr/>
        </p:nvPicPr>
        <p:blipFill>
          <a:blip r:embed="rId2" cstate="print"/>
          <a:stretch>
            <a:fillRect/>
          </a:stretch>
        </p:blipFill>
        <p:spPr>
          <a:xfrm>
            <a:off x="1652705" y="1295400"/>
            <a:ext cx="8862896" cy="4969598"/>
          </a:xfrm>
          <a:prstGeom prst="rect">
            <a:avLst/>
          </a:prstGeom>
        </p:spPr>
      </p:pic>
      <p:pic>
        <p:nvPicPr>
          <p:cNvPr id="8" name="Picture 7" descr="747.png"/>
          <p:cNvPicPr>
            <a:picLocks noChangeAspect="1"/>
          </p:cNvPicPr>
          <p:nvPr/>
        </p:nvPicPr>
        <p:blipFill>
          <a:blip r:embed="rId3" cstate="print"/>
          <a:stretch>
            <a:fillRect/>
          </a:stretch>
        </p:blipFill>
        <p:spPr>
          <a:xfrm>
            <a:off x="5662204" y="2151333"/>
            <a:ext cx="3919947" cy="3352800"/>
          </a:xfrm>
          <a:prstGeom prst="rect">
            <a:avLst/>
          </a:prstGeom>
        </p:spPr>
      </p:pic>
      <p:sp>
        <p:nvSpPr>
          <p:cNvPr id="9" name="TextBox 8"/>
          <p:cNvSpPr txBox="1"/>
          <p:nvPr/>
        </p:nvSpPr>
        <p:spPr>
          <a:xfrm>
            <a:off x="1828801" y="4484958"/>
            <a:ext cx="3967753" cy="369332"/>
          </a:xfrm>
          <a:prstGeom prst="rect">
            <a:avLst/>
          </a:prstGeom>
          <a:noFill/>
        </p:spPr>
        <p:txBody>
          <a:bodyPr wrap="none" rtlCol="0">
            <a:spAutoFit/>
          </a:bodyPr>
          <a:lstStyle/>
          <a:p>
            <a:r>
              <a:rPr lang="en-US" dirty="0">
                <a:solidFill>
                  <a:srgbClr val="CFCFCF"/>
                </a:solidFill>
              </a:rPr>
              <a:t>Aircraft in proper position within GRE</a:t>
            </a:r>
          </a:p>
        </p:txBody>
      </p:sp>
      <p:sp>
        <p:nvSpPr>
          <p:cNvPr id="10" name="Title 1">
            <a:extLst>
              <a:ext uri="{FF2B5EF4-FFF2-40B4-BE49-F238E27FC236}">
                <a16:creationId xmlns:a16="http://schemas.microsoft.com/office/drawing/2014/main" id="{B859F303-3E09-47E8-89AC-73C869447A25}"/>
              </a:ext>
            </a:extLst>
          </p:cNvPr>
          <p:cNvSpPr>
            <a:spLocks noGrp="1" noChangeArrowheads="1"/>
          </p:cNvSpPr>
          <p:nvPr>
            <p:ph type="title"/>
          </p:nvPr>
        </p:nvSpPr>
        <p:spPr>
          <a:xfrm>
            <a:off x="203200" y="0"/>
            <a:ext cx="10363200" cy="787400"/>
          </a:xfrm>
        </p:spPr>
        <p:txBody>
          <a:bodyPr/>
          <a:lstStyle/>
          <a:p>
            <a:r>
              <a:rPr lang="en-US" altLang="en-US" sz="2400" dirty="0"/>
              <a:t>Run-ups Within the GRE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1600200" y="4648200"/>
            <a:ext cx="9067800" cy="1339470"/>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dirty="0">
                <a:latin typeface="Tahoma" pitchFamily="34" charset="0"/>
              </a:rPr>
              <a:t>If wind conditions do not allow the GRE to be used, the alternate run-up location is the apron immediately in front of the GRE.</a:t>
            </a:r>
          </a:p>
          <a:p>
            <a:pPr marL="285750" indent="-285750">
              <a:spcBef>
                <a:spcPct val="50000"/>
              </a:spcBef>
              <a:buFont typeface="Arial" panose="020B0604020202020204" pitchFamily="34" charset="0"/>
              <a:buChar char="•"/>
            </a:pPr>
            <a:r>
              <a:rPr lang="en-US" dirty="0">
                <a:latin typeface="Tahoma" pitchFamily="34" charset="0"/>
              </a:rPr>
              <a:t>Under no circumstances should a run-up be performed with the engines pointed toward the GRE side walls.</a:t>
            </a:r>
            <a:endParaRPr lang="en-US" dirty="0">
              <a:latin typeface="Times New Roman" pitchFamily="18" charset="0"/>
            </a:endParaRPr>
          </a:p>
        </p:txBody>
      </p:sp>
      <p:pic>
        <p:nvPicPr>
          <p:cNvPr id="7" name="Picture 6" descr="CRJ TAXI IN FRONT LEFT.jpg"/>
          <p:cNvPicPr>
            <a:picLocks noChangeAspect="1"/>
          </p:cNvPicPr>
          <p:nvPr/>
        </p:nvPicPr>
        <p:blipFill>
          <a:blip r:embed="rId2" cstate="print"/>
          <a:stretch>
            <a:fillRect/>
          </a:stretch>
        </p:blipFill>
        <p:spPr>
          <a:xfrm>
            <a:off x="1524001" y="1217712"/>
            <a:ext cx="4571999" cy="304948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8" name="Oval 7"/>
          <p:cNvSpPr/>
          <p:nvPr/>
        </p:nvSpPr>
        <p:spPr bwMode="auto">
          <a:xfrm>
            <a:off x="1752600" y="2438400"/>
            <a:ext cx="3429000" cy="1066800"/>
          </a:xfrm>
          <a:prstGeom prst="ellips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0" name="Title 1">
            <a:extLst>
              <a:ext uri="{FF2B5EF4-FFF2-40B4-BE49-F238E27FC236}">
                <a16:creationId xmlns:a16="http://schemas.microsoft.com/office/drawing/2014/main" id="{9515AF26-793A-4E3D-AE65-5AA74DC222DC}"/>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slide(fromLeft)">
                                      <p:cBhvr>
                                        <p:cTn id="7" dur="500"/>
                                        <p:tgtEl>
                                          <p:spTgt spid="7"/>
                                        </p:tgtEl>
                                      </p:cBhvr>
                                    </p:animEffect>
                                  </p:childTnLst>
                                </p:cTn>
                              </p:par>
                            </p:childTnLst>
                          </p:cTn>
                        </p:par>
                        <p:par>
                          <p:cTn id="8" fill="hold">
                            <p:stCondLst>
                              <p:cond delay="1000"/>
                            </p:stCondLst>
                            <p:childTnLst>
                              <p:par>
                                <p:cTn id="9" presetID="22" presetClass="entr" presetSubtype="8" fill="hold" nodeType="afterEffect">
                                  <p:stCondLst>
                                    <p:cond delay="50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wipe(left)">
                                      <p:cBhvr>
                                        <p:cTn id="11" dur="500"/>
                                        <p:tgtEl>
                                          <p:spTgt spid="9">
                                            <p:txEl>
                                              <p:pRg st="0" end="0"/>
                                            </p:txEl>
                                          </p:spTgt>
                                        </p:tgtEl>
                                      </p:cBhvr>
                                    </p:animEffect>
                                  </p:childTnLst>
                                </p:cTn>
                              </p:par>
                            </p:childTnLst>
                          </p:cTn>
                        </p:par>
                        <p:par>
                          <p:cTn id="12" fill="hold">
                            <p:stCondLst>
                              <p:cond delay="2000"/>
                            </p:stCondLst>
                            <p:childTnLst>
                              <p:par>
                                <p:cTn id="13" presetID="21" presetClass="entr" presetSubtype="1" fill="hold" grpId="0" nodeType="afterEffect">
                                  <p:stCondLst>
                                    <p:cond delay="500"/>
                                  </p:stCondLst>
                                  <p:childTnLst>
                                    <p:set>
                                      <p:cBhvr>
                                        <p:cTn id="14" dur="1" fill="hold">
                                          <p:stCondLst>
                                            <p:cond delay="0"/>
                                          </p:stCondLst>
                                        </p:cTn>
                                        <p:tgtEl>
                                          <p:spTgt spid="8"/>
                                        </p:tgtEl>
                                        <p:attrNameLst>
                                          <p:attrName>style.visibility</p:attrName>
                                        </p:attrNameLst>
                                      </p:cBhvr>
                                      <p:to>
                                        <p:strVal val="visible"/>
                                      </p:to>
                                    </p:set>
                                    <p:animEffect transition="in" filter="wheel(1)">
                                      <p:cBhvr>
                                        <p:cTn id="15" dur="500"/>
                                        <p:tgtEl>
                                          <p:spTgt spid="8"/>
                                        </p:tgtEl>
                                      </p:cBhvr>
                                    </p:animEffect>
                                  </p:childTnLst>
                                </p:cTn>
                              </p:par>
                            </p:childTnLst>
                          </p:cTn>
                        </p:par>
                        <p:par>
                          <p:cTn id="16" fill="hold">
                            <p:stCondLst>
                              <p:cond delay="3000"/>
                            </p:stCondLst>
                            <p:childTnLst>
                              <p:par>
                                <p:cTn id="17" presetID="22" presetClass="entr" presetSubtype="8" fill="hold" nodeType="afterEffect">
                                  <p:stCondLst>
                                    <p:cond delay="50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wipe(left)">
                                      <p:cBhvr>
                                        <p:cTn id="19"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p:cNvPicPr>
            <a:picLocks noChangeAspect="1" noChangeArrowheads="1"/>
          </p:cNvPicPr>
          <p:nvPr/>
        </p:nvPicPr>
        <p:blipFill>
          <a:blip r:embed="rId2" cstate="print"/>
          <a:srcRect/>
          <a:stretch>
            <a:fillRect/>
          </a:stretch>
        </p:blipFill>
        <p:spPr bwMode="auto">
          <a:xfrm>
            <a:off x="1470317" y="1140757"/>
            <a:ext cx="8534401" cy="5160475"/>
          </a:xfrm>
          <a:prstGeom prst="rect">
            <a:avLst/>
          </a:prstGeom>
          <a:noFill/>
          <a:ln w="9525">
            <a:noFill/>
            <a:miter lim="800000"/>
            <a:headEnd/>
            <a:tailEnd/>
          </a:ln>
        </p:spPr>
      </p:pic>
      <p:sp>
        <p:nvSpPr>
          <p:cNvPr id="2" name="Rectangle 1">
            <a:extLst>
              <a:ext uri="{FF2B5EF4-FFF2-40B4-BE49-F238E27FC236}">
                <a16:creationId xmlns:a16="http://schemas.microsoft.com/office/drawing/2014/main" id="{A1138274-8072-4022-81BE-926F9F4E2AEC}"/>
              </a:ext>
            </a:extLst>
          </p:cNvPr>
          <p:cNvSpPr/>
          <p:nvPr/>
        </p:nvSpPr>
        <p:spPr bwMode="auto">
          <a:xfrm>
            <a:off x="1557196" y="5522614"/>
            <a:ext cx="5006566" cy="697117"/>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pitchFamily="1" charset="-128"/>
            </a:endParaRPr>
          </a:p>
        </p:txBody>
      </p:sp>
      <p:sp>
        <p:nvSpPr>
          <p:cNvPr id="3" name="Rectangle 2">
            <a:extLst>
              <a:ext uri="{FF2B5EF4-FFF2-40B4-BE49-F238E27FC236}">
                <a16:creationId xmlns:a16="http://schemas.microsoft.com/office/drawing/2014/main" id="{45181BD7-07AE-45DF-AA3E-F7556310A0DA}"/>
              </a:ext>
            </a:extLst>
          </p:cNvPr>
          <p:cNvSpPr/>
          <p:nvPr/>
        </p:nvSpPr>
        <p:spPr bwMode="auto">
          <a:xfrm>
            <a:off x="6627137" y="2245259"/>
            <a:ext cx="3377581" cy="398353"/>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pitchFamily="1" charset="-128"/>
            </a:endParaRPr>
          </a:p>
        </p:txBody>
      </p:sp>
      <p:sp>
        <p:nvSpPr>
          <p:cNvPr id="7" name="Title 1">
            <a:extLst>
              <a:ext uri="{FF2B5EF4-FFF2-40B4-BE49-F238E27FC236}">
                <a16:creationId xmlns:a16="http://schemas.microsoft.com/office/drawing/2014/main" id="{DF0C7C2B-FD88-48C4-8455-3DDE34B3A10C}"/>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TOP VIEW WITHOUT PLANES.jpg"/>
          <p:cNvPicPr>
            <a:picLocks noChangeAspect="1"/>
          </p:cNvPicPr>
          <p:nvPr/>
        </p:nvPicPr>
        <p:blipFill>
          <a:blip r:embed="rId2" cstate="print"/>
          <a:stretch>
            <a:fillRect/>
          </a:stretch>
        </p:blipFill>
        <p:spPr>
          <a:xfrm>
            <a:off x="1519286" y="1524000"/>
            <a:ext cx="9148714" cy="4731945"/>
          </a:xfrm>
          <a:prstGeom prst="rect">
            <a:avLst/>
          </a:prstGeom>
        </p:spPr>
      </p:pic>
      <p:pic>
        <p:nvPicPr>
          <p:cNvPr id="8" name="Picture 7" descr="747.png"/>
          <p:cNvPicPr>
            <a:picLocks noChangeAspect="1"/>
          </p:cNvPicPr>
          <p:nvPr/>
        </p:nvPicPr>
        <p:blipFill>
          <a:blip r:embed="rId3" cstate="print"/>
          <a:stretch>
            <a:fillRect/>
          </a:stretch>
        </p:blipFill>
        <p:spPr>
          <a:xfrm rot="16200000">
            <a:off x="1449978" y="2131152"/>
            <a:ext cx="3919947" cy="3352800"/>
          </a:xfrm>
          <a:prstGeom prst="rect">
            <a:avLst/>
          </a:prstGeom>
        </p:spPr>
      </p:pic>
      <p:sp>
        <p:nvSpPr>
          <p:cNvPr id="9" name="TextBox 8"/>
          <p:cNvSpPr txBox="1"/>
          <p:nvPr/>
        </p:nvSpPr>
        <p:spPr>
          <a:xfrm>
            <a:off x="4136680" y="4652727"/>
            <a:ext cx="4826962" cy="369332"/>
          </a:xfrm>
          <a:prstGeom prst="rect">
            <a:avLst/>
          </a:prstGeom>
          <a:noFill/>
        </p:spPr>
        <p:txBody>
          <a:bodyPr wrap="none" rtlCol="0">
            <a:spAutoFit/>
          </a:bodyPr>
          <a:lstStyle/>
          <a:p>
            <a:r>
              <a:rPr lang="en-US" dirty="0">
                <a:solidFill>
                  <a:srgbClr val="CFCFCF"/>
                </a:solidFill>
              </a:rPr>
              <a:t>Aircraft in proper position at alternate location</a:t>
            </a:r>
          </a:p>
        </p:txBody>
      </p:sp>
      <p:sp>
        <p:nvSpPr>
          <p:cNvPr id="10" name="Title 1">
            <a:extLst>
              <a:ext uri="{FF2B5EF4-FFF2-40B4-BE49-F238E27FC236}">
                <a16:creationId xmlns:a16="http://schemas.microsoft.com/office/drawing/2014/main" id="{7EA4360A-C129-4F3E-B419-2EFB4551158A}"/>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OP VIEW WITHOUT PLANES.jpg"/>
          <p:cNvPicPr>
            <a:picLocks noChangeAspect="1"/>
          </p:cNvPicPr>
          <p:nvPr/>
        </p:nvPicPr>
        <p:blipFill>
          <a:blip r:embed="rId2" cstate="print"/>
          <a:stretch>
            <a:fillRect/>
          </a:stretch>
        </p:blipFill>
        <p:spPr>
          <a:xfrm>
            <a:off x="1519286" y="1524000"/>
            <a:ext cx="9148714" cy="4731945"/>
          </a:xfrm>
          <a:prstGeom prst="rect">
            <a:avLst/>
          </a:prstGeom>
        </p:spPr>
      </p:pic>
      <p:sp>
        <p:nvSpPr>
          <p:cNvPr id="7" name="Rounded Rectangle 6"/>
          <p:cNvSpPr/>
          <p:nvPr/>
        </p:nvSpPr>
        <p:spPr bwMode="auto">
          <a:xfrm>
            <a:off x="6019800" y="3124200"/>
            <a:ext cx="3581400" cy="19812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200" b="1" u="sng" dirty="0"/>
          </a:p>
          <a:p>
            <a:endParaRPr lang="en-US" sz="1200" b="1" u="sng" dirty="0"/>
          </a:p>
          <a:p>
            <a:endParaRPr lang="en-US" sz="1200" b="1" u="sng" dirty="0"/>
          </a:p>
          <a:p>
            <a:endParaRPr lang="en-US" sz="1200" b="1" u="sng" dirty="0"/>
          </a:p>
          <a:p>
            <a:endParaRPr lang="en-US" sz="1200" b="1" u="sng" dirty="0"/>
          </a:p>
          <a:p>
            <a:r>
              <a:rPr lang="en-US" sz="1200" b="1" u="sng" dirty="0"/>
              <a:t>NEVER</a:t>
            </a:r>
            <a:r>
              <a:rPr lang="en-US" sz="1200" b="1" dirty="0"/>
              <a:t> position aircraft such that the GRE will be exposed to jet blast.  The side walls of the GRE are not rated for high velocity jet blast. </a:t>
            </a:r>
          </a:p>
        </p:txBody>
      </p:sp>
      <p:pic>
        <p:nvPicPr>
          <p:cNvPr id="10" name="Picture 9" descr="B757.png"/>
          <p:cNvPicPr>
            <a:picLocks noChangeAspect="1"/>
          </p:cNvPicPr>
          <p:nvPr/>
        </p:nvPicPr>
        <p:blipFill>
          <a:blip r:embed="rId3" cstate="print"/>
          <a:stretch>
            <a:fillRect/>
          </a:stretch>
        </p:blipFill>
        <p:spPr>
          <a:xfrm rot="19886608">
            <a:off x="2525108" y="2811504"/>
            <a:ext cx="2875262" cy="2286000"/>
          </a:xfrm>
          <a:prstGeom prst="rect">
            <a:avLst/>
          </a:prstGeom>
        </p:spPr>
      </p:pic>
      <p:sp>
        <p:nvSpPr>
          <p:cNvPr id="11" name="&quot;No&quot; Symbol 10"/>
          <p:cNvSpPr/>
          <p:nvPr/>
        </p:nvSpPr>
        <p:spPr bwMode="auto">
          <a:xfrm>
            <a:off x="2667000" y="2590800"/>
            <a:ext cx="2743200" cy="2743200"/>
          </a:xfrm>
          <a:prstGeom prst="noSmoking">
            <a:avLst>
              <a:gd name="adj" fmla="val 6425"/>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pic>
        <p:nvPicPr>
          <p:cNvPr id="29698" name="Picture 2" descr="http://htmlgiant.com/wp-content/uploads/2011/02/Danger-Sign.jpg"/>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7162801" y="3200400"/>
            <a:ext cx="1045029" cy="914400"/>
          </a:xfrm>
          <a:prstGeom prst="rect">
            <a:avLst/>
          </a:prstGeom>
          <a:noFill/>
        </p:spPr>
      </p:pic>
      <p:sp>
        <p:nvSpPr>
          <p:cNvPr id="12" name="Trapezoid 11"/>
          <p:cNvSpPr/>
          <p:nvPr/>
        </p:nvSpPr>
        <p:spPr bwMode="auto">
          <a:xfrm rot="14217014">
            <a:off x="5861138" y="1131036"/>
            <a:ext cx="990600" cy="2704180"/>
          </a:xfrm>
          <a:prstGeom prst="trapezoid">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6" name="Title 1">
            <a:extLst>
              <a:ext uri="{FF2B5EF4-FFF2-40B4-BE49-F238E27FC236}">
                <a16:creationId xmlns:a16="http://schemas.microsoft.com/office/drawing/2014/main" id="{89F14964-5ED4-4603-80D4-AC56A5F0CB07}"/>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500"/>
                                        <p:tgtEl>
                                          <p:spTgt spid="7"/>
                                        </p:tgtEl>
                                      </p:cBhvr>
                                    </p:animEffect>
                                  </p:childTnLst>
                                </p:cTn>
                              </p:par>
                              <p:par>
                                <p:cTn id="8" presetID="1" presetClass="entr" presetSubtype="0" fill="hold" nodeType="withEffect">
                                  <p:stCondLst>
                                    <p:cond delay="500"/>
                                  </p:stCondLst>
                                  <p:childTnLst>
                                    <p:set>
                                      <p:cBhvr>
                                        <p:cTn id="9" dur="1" fill="hold">
                                          <p:stCondLst>
                                            <p:cond delay="0"/>
                                          </p:stCondLst>
                                        </p:cTn>
                                        <p:tgtEl>
                                          <p:spTgt spid="29698"/>
                                        </p:tgtEl>
                                        <p:attrNameLst>
                                          <p:attrName>style.visibility</p:attrName>
                                        </p:attrNameLst>
                                      </p:cBhvr>
                                      <p:to>
                                        <p:strVal val="visible"/>
                                      </p:to>
                                    </p:set>
                                  </p:childTnLst>
                                </p:cTn>
                              </p:par>
                            </p:childTnLst>
                          </p:cTn>
                        </p:par>
                        <p:par>
                          <p:cTn id="10" fill="hold">
                            <p:stCondLst>
                              <p:cond delay="1000"/>
                            </p:stCondLst>
                            <p:childTnLst>
                              <p:par>
                                <p:cTn id="11" presetID="35"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anim calcmode="lin" valueType="num">
                                      <p:cBhvr>
                                        <p:cTn id="14" dur="2000" fill="hold"/>
                                        <p:tgtEl>
                                          <p:spTgt spid="11"/>
                                        </p:tgtEl>
                                        <p:attrNameLst>
                                          <p:attrName>style.rotation</p:attrName>
                                        </p:attrNameLst>
                                      </p:cBhvr>
                                      <p:tavLst>
                                        <p:tav tm="0">
                                          <p:val>
                                            <p:fltVal val="720"/>
                                          </p:val>
                                        </p:tav>
                                        <p:tav tm="100000">
                                          <p:val>
                                            <p:fltVal val="0"/>
                                          </p:val>
                                        </p:tav>
                                      </p:tavLst>
                                    </p:anim>
                                    <p:anim calcmode="lin" valueType="num">
                                      <p:cBhvr>
                                        <p:cTn id="15" dur="2000" fill="hold"/>
                                        <p:tgtEl>
                                          <p:spTgt spid="11"/>
                                        </p:tgtEl>
                                        <p:attrNameLst>
                                          <p:attrName>ppt_h</p:attrName>
                                        </p:attrNameLst>
                                      </p:cBhvr>
                                      <p:tavLst>
                                        <p:tav tm="0">
                                          <p:val>
                                            <p:fltVal val="0"/>
                                          </p:val>
                                        </p:tav>
                                        <p:tav tm="100000">
                                          <p:val>
                                            <p:strVal val="#ppt_h"/>
                                          </p:val>
                                        </p:tav>
                                      </p:tavLst>
                                    </p:anim>
                                    <p:anim calcmode="lin" valueType="num">
                                      <p:cBhvr>
                                        <p:cTn id="16" dur="2000" fill="hold"/>
                                        <p:tgtEl>
                                          <p:spTgt spid="11"/>
                                        </p:tgtEl>
                                        <p:attrNameLst>
                                          <p:attrName>ppt_w</p:attrName>
                                        </p:attrNameLst>
                                      </p:cBhvr>
                                      <p:tavLst>
                                        <p:tav tm="0">
                                          <p:val>
                                            <p:fltVal val="0"/>
                                          </p:val>
                                        </p:tav>
                                        <p:tav tm="100000">
                                          <p:val>
                                            <p:strVal val="#ppt_w"/>
                                          </p:val>
                                        </p:tav>
                                      </p:tavLst>
                                    </p:anim>
                                  </p:childTnLst>
                                </p:cTn>
                              </p:par>
                            </p:childTnLst>
                          </p:cTn>
                        </p:par>
                        <p:par>
                          <p:cTn id="17" fill="hold">
                            <p:stCondLst>
                              <p:cond delay="3000"/>
                            </p:stCondLst>
                            <p:childTnLst>
                              <p:par>
                                <p:cTn id="18" presetID="18" presetClass="entr" presetSubtype="3"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strips(upRight)">
                                      <p:cBhvr>
                                        <p:cTn id="2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2" grpId="0" animBg="1"/>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3705129" y="1605481"/>
            <a:ext cx="4781739" cy="369974"/>
          </a:xfrm>
          <a:prstGeom prst="rect">
            <a:avLst/>
          </a:prstGeom>
          <a:noFill/>
          <a:ln w="9525">
            <a:noFill/>
            <a:miter lim="800000"/>
            <a:headEnd/>
            <a:tailEnd/>
          </a:ln>
        </p:spPr>
        <p:txBody>
          <a:bodyPr wrap="square" lIns="92075" tIns="46038" rIns="92075" bIns="46038">
            <a:spAutoFit/>
          </a:bodyPr>
          <a:lstStyle/>
          <a:p>
            <a:pPr>
              <a:spcBef>
                <a:spcPct val="50000"/>
              </a:spcBef>
            </a:pPr>
            <a:r>
              <a:rPr lang="en-US" b="1" dirty="0">
                <a:latin typeface="Tahoma" pitchFamily="34" charset="0"/>
              </a:rPr>
              <a:t>In the event of an emergency, dial 911.</a:t>
            </a:r>
          </a:p>
        </p:txBody>
      </p:sp>
      <p:pic>
        <p:nvPicPr>
          <p:cNvPr id="39937" name="Picture 1" descr="U:\Bergin_D\My Pictures\Misc\AA Fire\1059747.jpg"/>
          <p:cNvPicPr>
            <a:picLocks noChangeAspect="1" noChangeArrowheads="1"/>
          </p:cNvPicPr>
          <p:nvPr/>
        </p:nvPicPr>
        <p:blipFill>
          <a:blip r:embed="rId2" cstate="print"/>
          <a:srcRect/>
          <a:stretch>
            <a:fillRect/>
          </a:stretch>
        </p:blipFill>
        <p:spPr bwMode="auto">
          <a:xfrm>
            <a:off x="1741255" y="2187922"/>
            <a:ext cx="8709489" cy="2912369"/>
          </a:xfrm>
          <a:prstGeom prst="rect">
            <a:avLst/>
          </a:prstGeom>
          <a:noFill/>
          <a:ln>
            <a:solidFill>
              <a:schemeClr val="tx1"/>
            </a:solidFill>
          </a:ln>
        </p:spPr>
      </p:pic>
      <p:sp>
        <p:nvSpPr>
          <p:cNvPr id="5" name="Title 1">
            <a:extLst>
              <a:ext uri="{FF2B5EF4-FFF2-40B4-BE49-F238E27FC236}">
                <a16:creationId xmlns:a16="http://schemas.microsoft.com/office/drawing/2014/main" id="{8D994081-96DF-46B7-AE1D-53E5B6D5BD21}"/>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3076">
                                            <p:txEl>
                                              <p:pRg st="0" end="0"/>
                                            </p:txEl>
                                          </p:spTgt>
                                        </p:tgtEl>
                                        <p:attrNameLst>
                                          <p:attrName>style.visibility</p:attrName>
                                        </p:attrNameLst>
                                      </p:cBhvr>
                                      <p:to>
                                        <p:strVal val="visible"/>
                                      </p:to>
                                    </p:set>
                                    <p:animEffect transition="in" filter="slide(fromBottom)">
                                      <p:cBhvr>
                                        <p:cTn id="7" dur="500"/>
                                        <p:tgtEl>
                                          <p:spTgt spid="307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indent="-457200">
              <a:spcBef>
                <a:spcPct val="50000"/>
              </a:spcBef>
            </a:pPr>
            <a:r>
              <a:rPr lang="en-US" b="1" dirty="0">
                <a:latin typeface="Tahoma" pitchFamily="34" charset="0"/>
                <a:ea typeface="Tahoma" pitchFamily="34" charset="0"/>
                <a:cs typeface="Tahoma" pitchFamily="34" charset="0"/>
              </a:rPr>
              <a:t>EGRESS DOORS</a:t>
            </a:r>
          </a:p>
        </p:txBody>
      </p:sp>
      <p:sp>
        <p:nvSpPr>
          <p:cNvPr id="9" name="Rectangle 4"/>
          <p:cNvSpPr>
            <a:spLocks noChangeArrowheads="1"/>
          </p:cNvSpPr>
          <p:nvPr/>
        </p:nvSpPr>
        <p:spPr bwMode="auto">
          <a:xfrm>
            <a:off x="1752600" y="1828800"/>
            <a:ext cx="4267200" cy="1339470"/>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b="1" dirty="0">
                <a:latin typeface="Tahoma" pitchFamily="34" charset="0"/>
              </a:rPr>
              <a:t>The GRE features two egress doors. </a:t>
            </a:r>
          </a:p>
          <a:p>
            <a:pPr marL="285750" indent="-285750">
              <a:spcBef>
                <a:spcPct val="50000"/>
              </a:spcBef>
              <a:buFont typeface="Arial" panose="020B0604020202020204" pitchFamily="34" charset="0"/>
              <a:buChar char="•"/>
            </a:pPr>
            <a:r>
              <a:rPr lang="en-US" b="1" dirty="0">
                <a:latin typeface="Tahoma" pitchFamily="34" charset="0"/>
              </a:rPr>
              <a:t>Each door has a panic bar and an illuminated “EXIT” sign.</a:t>
            </a:r>
          </a:p>
        </p:txBody>
      </p:sp>
      <p:pic>
        <p:nvPicPr>
          <p:cNvPr id="28675" name="Picture 3" descr="N:\1YVR12\Photos\2012-01-12 YVR Ribbon Cutting\YVR Ribbon Cutting 409.JPG"/>
          <p:cNvPicPr>
            <a:picLocks noChangeAspect="1" noChangeArrowheads="1"/>
          </p:cNvPicPr>
          <p:nvPr/>
        </p:nvPicPr>
        <p:blipFill>
          <a:blip r:embed="rId2" cstate="print"/>
          <a:srcRect/>
          <a:stretch>
            <a:fillRect/>
          </a:stretch>
        </p:blipFill>
        <p:spPr bwMode="auto">
          <a:xfrm>
            <a:off x="6414464" y="1066800"/>
            <a:ext cx="4253537" cy="5029200"/>
          </a:xfrm>
          <a:prstGeom prst="rect">
            <a:avLst/>
          </a:prstGeom>
          <a:noFill/>
        </p:spPr>
      </p:pic>
      <p:sp>
        <p:nvSpPr>
          <p:cNvPr id="7" name="Title 1">
            <a:extLst>
              <a:ext uri="{FF2B5EF4-FFF2-40B4-BE49-F238E27FC236}">
                <a16:creationId xmlns:a16="http://schemas.microsoft.com/office/drawing/2014/main" id="{38466B60-5A0D-427F-B417-DB16378F4A13}"/>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slide(fromBottom)">
                                      <p:cBhvr>
                                        <p:cTn id="11" dur="500"/>
                                        <p:tgtEl>
                                          <p:spTgt spid="9">
                                            <p:txEl>
                                              <p:pRg st="0" end="0"/>
                                            </p:txEl>
                                          </p:spTgt>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animEffect transition="in" filter="slide(fromBottom)">
                                      <p:cBhvr>
                                        <p:cTn id="15"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2103044" y="1335449"/>
            <a:ext cx="6538111" cy="369974"/>
          </a:xfrm>
          <a:prstGeom prst="rect">
            <a:avLst/>
          </a:prstGeom>
          <a:noFill/>
          <a:ln w="9525">
            <a:noFill/>
            <a:miter lim="800000"/>
            <a:headEnd/>
            <a:tailEnd/>
          </a:ln>
        </p:spPr>
        <p:txBody>
          <a:bodyPr wrap="square" lIns="92075" tIns="46038" rIns="92075" bIns="46038">
            <a:spAutoFit/>
          </a:bodyPr>
          <a:lstStyle/>
          <a:p>
            <a:pPr>
              <a:spcBef>
                <a:spcPct val="50000"/>
              </a:spcBef>
            </a:pPr>
            <a:r>
              <a:rPr lang="en-US" b="1" dirty="0">
                <a:latin typeface="Tahoma" pitchFamily="34" charset="0"/>
              </a:rPr>
              <a:t>Emergency Egress Doors provide a quick escape route.</a:t>
            </a:r>
            <a:endParaRPr lang="en-US" dirty="0">
              <a:latin typeface="Times New Roman" pitchFamily="18" charset="0"/>
            </a:endParaRPr>
          </a:p>
        </p:txBody>
      </p:sp>
      <p:pic>
        <p:nvPicPr>
          <p:cNvPr id="7" name="Picture 6" descr="0DTW16  USER MANUAL DRAWING (GRE LAYOUT).jpg"/>
          <p:cNvPicPr>
            <a:picLocks noChangeAspect="1"/>
          </p:cNvPicPr>
          <p:nvPr/>
        </p:nvPicPr>
        <p:blipFill>
          <a:blip r:embed="rId2" cstate="print"/>
          <a:srcRect/>
          <a:stretch>
            <a:fillRect/>
          </a:stretch>
        </p:blipFill>
        <p:spPr>
          <a:xfrm rot="10800000">
            <a:off x="1981201" y="2514601"/>
            <a:ext cx="5102763" cy="3581401"/>
          </a:xfrm>
          <a:prstGeom prst="rect">
            <a:avLst/>
          </a:prstGeom>
        </p:spPr>
      </p:pic>
      <p:sp>
        <p:nvSpPr>
          <p:cNvPr id="8" name="TextBox 7"/>
          <p:cNvSpPr txBox="1"/>
          <p:nvPr/>
        </p:nvSpPr>
        <p:spPr>
          <a:xfrm rot="16200000" flipH="1">
            <a:off x="2272100" y="4128701"/>
            <a:ext cx="1219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Egress Doors</a:t>
            </a:r>
          </a:p>
        </p:txBody>
      </p:sp>
      <p:cxnSp>
        <p:nvCxnSpPr>
          <p:cNvPr id="9" name="Straight Arrow Connector 8"/>
          <p:cNvCxnSpPr>
            <a:stCxn id="8" idx="1"/>
          </p:cNvCxnSpPr>
          <p:nvPr/>
        </p:nvCxnSpPr>
        <p:spPr>
          <a:xfrm flipV="1">
            <a:off x="2881702" y="2819400"/>
            <a:ext cx="547299" cy="8382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8" idx="3"/>
          </p:cNvCxnSpPr>
          <p:nvPr/>
        </p:nvCxnSpPr>
        <p:spPr>
          <a:xfrm>
            <a:off x="2881702" y="4876800"/>
            <a:ext cx="318699" cy="7620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pic>
        <p:nvPicPr>
          <p:cNvPr id="2050" name="Picture 2"/>
          <p:cNvPicPr>
            <a:picLocks noChangeAspect="1" noChangeArrowheads="1"/>
          </p:cNvPicPr>
          <p:nvPr/>
        </p:nvPicPr>
        <p:blipFill>
          <a:blip r:embed="rId3" cstate="print"/>
          <a:srcRect/>
          <a:stretch>
            <a:fillRect/>
          </a:stretch>
        </p:blipFill>
        <p:spPr bwMode="auto">
          <a:xfrm>
            <a:off x="1905000" y="1905001"/>
            <a:ext cx="2971800" cy="4505325"/>
          </a:xfrm>
          <a:prstGeom prst="rect">
            <a:avLst/>
          </a:prstGeom>
          <a:noFill/>
          <a:ln w="9525">
            <a:noFill/>
            <a:miter lim="800000"/>
            <a:headEnd/>
            <a:tailEnd/>
          </a:ln>
        </p:spPr>
      </p:pic>
      <p:pic>
        <p:nvPicPr>
          <p:cNvPr id="16" name="Picture 15" descr="747.png"/>
          <p:cNvPicPr>
            <a:picLocks noChangeAspect="1"/>
          </p:cNvPicPr>
          <p:nvPr/>
        </p:nvPicPr>
        <p:blipFill>
          <a:blip r:embed="rId4" cstate="print"/>
          <a:stretch>
            <a:fillRect/>
          </a:stretch>
        </p:blipFill>
        <p:spPr>
          <a:xfrm rot="10800000">
            <a:off x="2895600" y="2895600"/>
            <a:ext cx="3048000" cy="2607008"/>
          </a:xfrm>
          <a:prstGeom prst="rect">
            <a:avLst/>
          </a:prstGeom>
        </p:spPr>
      </p:pic>
      <p:sp>
        <p:nvSpPr>
          <p:cNvPr id="10" name="Title 1">
            <a:extLst>
              <a:ext uri="{FF2B5EF4-FFF2-40B4-BE49-F238E27FC236}">
                <a16:creationId xmlns:a16="http://schemas.microsoft.com/office/drawing/2014/main" id="{66FC97E1-14EB-432E-9A4C-CEE751D26D2E}"/>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500"/>
                                  </p:stCondLst>
                                  <p:childTnLst>
                                    <p:set>
                                      <p:cBhvr>
                                        <p:cTn id="6" dur="1" fill="hold">
                                          <p:stCondLst>
                                            <p:cond delay="0"/>
                                          </p:stCondLst>
                                        </p:cTn>
                                        <p:tgtEl>
                                          <p:spTgt spid="3076">
                                            <p:txEl>
                                              <p:pRg st="0" end="0"/>
                                            </p:txEl>
                                          </p:spTgt>
                                        </p:tgtEl>
                                        <p:attrNameLst>
                                          <p:attrName>style.visibility</p:attrName>
                                        </p:attrNameLst>
                                      </p:cBhvr>
                                      <p:to>
                                        <p:strVal val="visible"/>
                                      </p:to>
                                    </p:set>
                                    <p:animEffect transition="in" filter="slide(fromBottom)">
                                      <p:cBhvr>
                                        <p:cTn id="7" dur="500"/>
                                        <p:tgtEl>
                                          <p:spTgt spid="3076">
                                            <p:txEl>
                                              <p:pRg st="0" end="0"/>
                                            </p:txEl>
                                          </p:spTgt>
                                        </p:tgtEl>
                                      </p:cBhvr>
                                    </p:animEffect>
                                  </p:childTnLst>
                                </p:cTn>
                              </p:par>
                            </p:childTnLst>
                          </p:cTn>
                        </p:par>
                        <p:par>
                          <p:cTn id="8" fill="hold">
                            <p:stCondLst>
                              <p:cond delay="1000"/>
                            </p:stCondLst>
                            <p:childTnLst>
                              <p:par>
                                <p:cTn id="9" presetID="22" presetClass="entr" presetSubtype="4" fill="hold" grpId="0"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wipe(down)">
                                      <p:cBhvr>
                                        <p:cTn id="11" dur="500"/>
                                        <p:tgtEl>
                                          <p:spTgt spid="8"/>
                                        </p:tgtEl>
                                      </p:cBhvr>
                                    </p:animEffect>
                                  </p:childTnLst>
                                </p:cTn>
                              </p:par>
                              <p:par>
                                <p:cTn id="12" presetID="22" presetClass="entr" presetSubtype="4" fill="hold" nodeType="withEffect">
                                  <p:stCondLst>
                                    <p:cond delay="500"/>
                                  </p:stCondLst>
                                  <p:childTnLst>
                                    <p:set>
                                      <p:cBhvr>
                                        <p:cTn id="13" dur="1" fill="hold">
                                          <p:stCondLst>
                                            <p:cond delay="0"/>
                                          </p:stCondLst>
                                        </p:cTn>
                                        <p:tgtEl>
                                          <p:spTgt spid="9"/>
                                        </p:tgtEl>
                                        <p:attrNameLst>
                                          <p:attrName>style.visibility</p:attrName>
                                        </p:attrNameLst>
                                      </p:cBhvr>
                                      <p:to>
                                        <p:strVal val="visible"/>
                                      </p:to>
                                    </p:set>
                                    <p:animEffect transition="in" filter="wipe(down)">
                                      <p:cBhvr>
                                        <p:cTn id="14" dur="500"/>
                                        <p:tgtEl>
                                          <p:spTgt spid="9"/>
                                        </p:tgtEl>
                                      </p:cBhvr>
                                    </p:animEffect>
                                  </p:childTnLst>
                                </p:cTn>
                              </p:par>
                              <p:par>
                                <p:cTn id="15" presetID="22" presetClass="entr" presetSubtype="1" fill="hold" nodeType="withEffect">
                                  <p:stCondLst>
                                    <p:cond delay="500"/>
                                  </p:stCondLst>
                                  <p:childTnLst>
                                    <p:set>
                                      <p:cBhvr>
                                        <p:cTn id="16" dur="1" fill="hold">
                                          <p:stCondLst>
                                            <p:cond delay="0"/>
                                          </p:stCondLst>
                                        </p:cTn>
                                        <p:tgtEl>
                                          <p:spTgt spid="11"/>
                                        </p:tgtEl>
                                        <p:attrNameLst>
                                          <p:attrName>style.visibility</p:attrName>
                                        </p:attrNameLst>
                                      </p:cBhvr>
                                      <p:to>
                                        <p:strVal val="visible"/>
                                      </p:to>
                                    </p:set>
                                    <p:animEffect transition="in" filter="wipe(up)">
                                      <p:cBhvr>
                                        <p:cTn id="17" dur="500"/>
                                        <p:tgtEl>
                                          <p:spTgt spid="11"/>
                                        </p:tgtEl>
                                      </p:cBhvr>
                                    </p:animEffect>
                                  </p:childTnLst>
                                </p:cTn>
                              </p:par>
                            </p:childTnLst>
                          </p:cTn>
                        </p:par>
                        <p:par>
                          <p:cTn id="18" fill="hold">
                            <p:stCondLst>
                              <p:cond delay="2000"/>
                            </p:stCondLst>
                            <p:childTnLst>
                              <p:par>
                                <p:cTn id="19" presetID="53" presetClass="entr" presetSubtype="0" fill="hold" nodeType="afterEffect">
                                  <p:stCondLst>
                                    <p:cond delay="1000"/>
                                  </p:stCondLst>
                                  <p:childTnLst>
                                    <p:set>
                                      <p:cBhvr>
                                        <p:cTn id="20" dur="1" fill="hold">
                                          <p:stCondLst>
                                            <p:cond delay="0"/>
                                          </p:stCondLst>
                                        </p:cTn>
                                        <p:tgtEl>
                                          <p:spTgt spid="2050"/>
                                        </p:tgtEl>
                                        <p:attrNameLst>
                                          <p:attrName>style.visibility</p:attrName>
                                        </p:attrNameLst>
                                      </p:cBhvr>
                                      <p:to>
                                        <p:strVal val="visible"/>
                                      </p:to>
                                    </p:set>
                                    <p:anim calcmode="lin" valueType="num">
                                      <p:cBhvr>
                                        <p:cTn id="21" dur="500" fill="hold"/>
                                        <p:tgtEl>
                                          <p:spTgt spid="2050"/>
                                        </p:tgtEl>
                                        <p:attrNameLst>
                                          <p:attrName>ppt_w</p:attrName>
                                        </p:attrNameLst>
                                      </p:cBhvr>
                                      <p:tavLst>
                                        <p:tav tm="0">
                                          <p:val>
                                            <p:fltVal val="0"/>
                                          </p:val>
                                        </p:tav>
                                        <p:tav tm="100000">
                                          <p:val>
                                            <p:strVal val="#ppt_w"/>
                                          </p:val>
                                        </p:tav>
                                      </p:tavLst>
                                    </p:anim>
                                    <p:anim calcmode="lin" valueType="num">
                                      <p:cBhvr>
                                        <p:cTn id="22" dur="500" fill="hold"/>
                                        <p:tgtEl>
                                          <p:spTgt spid="2050"/>
                                        </p:tgtEl>
                                        <p:attrNameLst>
                                          <p:attrName>ppt_h</p:attrName>
                                        </p:attrNameLst>
                                      </p:cBhvr>
                                      <p:tavLst>
                                        <p:tav tm="0">
                                          <p:val>
                                            <p:fltVal val="0"/>
                                          </p:val>
                                        </p:tav>
                                        <p:tav tm="100000">
                                          <p:val>
                                            <p:strVal val="#ppt_h"/>
                                          </p:val>
                                        </p:tav>
                                      </p:tavLst>
                                    </p:anim>
                                    <p:animEffect transition="in" filter="fade">
                                      <p:cBhvr>
                                        <p:cTn id="23" dur="500"/>
                                        <p:tgtEl>
                                          <p:spTgt spid="2050"/>
                                        </p:tgtEl>
                                      </p:cBhvr>
                                    </p:animEffect>
                                  </p:childTnLst>
                                </p:cTn>
                              </p:par>
                              <p:par>
                                <p:cTn id="24" presetID="63" presetClass="path" presetSubtype="0" accel="50000" decel="50000" fill="hold" nodeType="withEffect">
                                  <p:stCondLst>
                                    <p:cond delay="1000"/>
                                  </p:stCondLst>
                                  <p:childTnLst>
                                    <p:animMotion origin="layout" path="M 3.33333E-6 8.23312E-7 L 0.54583 -0.00625 " pathEditMode="relative" rAng="0" ptsTypes="AA">
                                      <p:cBhvr>
                                        <p:cTn id="25" dur="1000" fill="hold"/>
                                        <p:tgtEl>
                                          <p:spTgt spid="2050"/>
                                        </p:tgtEl>
                                        <p:attrNameLst>
                                          <p:attrName>ppt_x</p:attrName>
                                          <p:attrName>ppt_y</p:attrName>
                                        </p:attrNameLst>
                                      </p:cBhvr>
                                      <p:rCtr x="27300" y="-3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indent="-457200">
              <a:spcBef>
                <a:spcPct val="50000"/>
              </a:spcBef>
            </a:pPr>
            <a:r>
              <a:rPr lang="en-US" b="1" dirty="0">
                <a:latin typeface="Tahoma" pitchFamily="34" charset="0"/>
                <a:ea typeface="Tahoma" pitchFamily="34" charset="0"/>
                <a:cs typeface="Tahoma" pitchFamily="34" charset="0"/>
              </a:rPr>
              <a:t>FIRE EXTINGUISHERS </a:t>
            </a:r>
          </a:p>
        </p:txBody>
      </p:sp>
      <p:sp>
        <p:nvSpPr>
          <p:cNvPr id="9" name="Rectangle 4"/>
          <p:cNvSpPr>
            <a:spLocks noChangeArrowheads="1"/>
          </p:cNvSpPr>
          <p:nvPr/>
        </p:nvSpPr>
        <p:spPr bwMode="auto">
          <a:xfrm>
            <a:off x="1752600" y="1828800"/>
            <a:ext cx="4267200" cy="1062471"/>
          </a:xfrm>
          <a:prstGeom prst="rect">
            <a:avLst/>
          </a:prstGeom>
          <a:noFill/>
          <a:ln w="9525">
            <a:noFill/>
            <a:miter lim="800000"/>
            <a:headEnd/>
            <a:tailEnd/>
          </a:ln>
        </p:spPr>
        <p:txBody>
          <a:bodyPr wrap="square" lIns="92075" tIns="46038" rIns="92075" bIns="46038">
            <a:spAutoFit/>
          </a:bodyPr>
          <a:lstStyle/>
          <a:p>
            <a:pPr>
              <a:spcBef>
                <a:spcPct val="50000"/>
              </a:spcBef>
            </a:pPr>
            <a:r>
              <a:rPr lang="en-US" b="1" dirty="0">
                <a:latin typeface="Tahoma" pitchFamily="34" charset="0"/>
              </a:rPr>
              <a:t>Both side walls have a cabinet with a dry chemical fire extinguisher. </a:t>
            </a:r>
          </a:p>
          <a:p>
            <a:pPr marL="457200" indent="-457200">
              <a:spcBef>
                <a:spcPct val="50000"/>
              </a:spcBef>
            </a:pPr>
            <a:endParaRPr lang="en-US" b="1" dirty="0">
              <a:latin typeface="Tahoma" pitchFamily="34" charset="0"/>
            </a:endParaRPr>
          </a:p>
        </p:txBody>
      </p:sp>
      <p:pic>
        <p:nvPicPr>
          <p:cNvPr id="51202" name="Picture 2" descr="U:\Bergin_D\My Pictures\Good Photos - GRE\Options\Best Options\Safety.png"/>
          <p:cNvPicPr>
            <a:picLocks noChangeAspect="1" noChangeArrowheads="1"/>
          </p:cNvPicPr>
          <p:nvPr/>
        </p:nvPicPr>
        <p:blipFill>
          <a:blip r:embed="rId2" cstate="print"/>
          <a:srcRect/>
          <a:stretch>
            <a:fillRect/>
          </a:stretch>
        </p:blipFill>
        <p:spPr bwMode="auto">
          <a:xfrm>
            <a:off x="6019800" y="1219200"/>
            <a:ext cx="4648200" cy="4648200"/>
          </a:xfrm>
          <a:prstGeom prst="rect">
            <a:avLst/>
          </a:prstGeom>
          <a:noFill/>
        </p:spPr>
      </p:pic>
      <p:sp>
        <p:nvSpPr>
          <p:cNvPr id="7" name="Title 1">
            <a:extLst>
              <a:ext uri="{FF2B5EF4-FFF2-40B4-BE49-F238E27FC236}">
                <a16:creationId xmlns:a16="http://schemas.microsoft.com/office/drawing/2014/main" id="{BE694D5A-1B5E-4814-A4E9-F76BF65EAB9E}"/>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lide(fromBottom)">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1981200" y="1524001"/>
            <a:ext cx="8382000" cy="646973"/>
          </a:xfrm>
          <a:prstGeom prst="rect">
            <a:avLst/>
          </a:prstGeom>
          <a:noFill/>
          <a:ln w="9525">
            <a:noFill/>
            <a:miter lim="800000"/>
            <a:headEnd/>
            <a:tailEnd/>
          </a:ln>
        </p:spPr>
        <p:txBody>
          <a:bodyPr wrap="square" lIns="92075" tIns="46038" rIns="92075" bIns="46038">
            <a:spAutoFit/>
          </a:bodyPr>
          <a:lstStyle/>
          <a:p>
            <a:pPr>
              <a:spcBef>
                <a:spcPct val="50000"/>
              </a:spcBef>
            </a:pPr>
            <a:r>
              <a:rPr lang="en-US" dirty="0">
                <a:latin typeface="Tahoma" pitchFamily="34" charset="0"/>
              </a:rPr>
              <a:t>If necessary, shut off GRE’s electrical power by utilizing the “emergency power shut off” switch located outside of the control room.</a:t>
            </a:r>
          </a:p>
        </p:txBody>
      </p:sp>
      <p:pic>
        <p:nvPicPr>
          <p:cNvPr id="9" name="Picture 8" descr="0DTW16  USER MANUAL DRAWING (GRE LAYOUT).jpg"/>
          <p:cNvPicPr>
            <a:picLocks noChangeAspect="1"/>
          </p:cNvPicPr>
          <p:nvPr/>
        </p:nvPicPr>
        <p:blipFill>
          <a:blip r:embed="rId2" cstate="print"/>
          <a:stretch>
            <a:fillRect/>
          </a:stretch>
        </p:blipFill>
        <p:spPr>
          <a:xfrm>
            <a:off x="4724400" y="2438400"/>
            <a:ext cx="5750590" cy="3835598"/>
          </a:xfrm>
          <a:prstGeom prst="rect">
            <a:avLst/>
          </a:prstGeom>
        </p:spPr>
      </p:pic>
      <p:sp>
        <p:nvSpPr>
          <p:cNvPr id="10" name="TextBox 9"/>
          <p:cNvSpPr txBox="1"/>
          <p:nvPr/>
        </p:nvSpPr>
        <p:spPr>
          <a:xfrm flipH="1">
            <a:off x="5105400" y="5105401"/>
            <a:ext cx="1447800" cy="246221"/>
          </a:xfrm>
          <a:prstGeom prst="rect">
            <a:avLst/>
          </a:prstGeom>
        </p:spPr>
        <p:txBody>
          <a:bodyPr wrap="square" rtlCol="0">
            <a:spAutoFit/>
          </a:bodyPr>
          <a:lstStyle/>
          <a:p>
            <a:pPr algn="ctr">
              <a:spcBef>
                <a:spcPct val="0"/>
              </a:spcBef>
            </a:pPr>
            <a:r>
              <a:rPr lang="en-US" sz="1000" dirty="0">
                <a:solidFill>
                  <a:schemeClr val="bg1"/>
                </a:solidFill>
                <a:effectLst>
                  <a:outerShdw blurRad="38100" dist="38100" dir="2700000" algn="tl">
                    <a:srgbClr val="000000">
                      <a:alpha val="43137"/>
                    </a:srgbClr>
                  </a:outerShdw>
                </a:effectLst>
                <a:latin typeface="+mj-lt"/>
                <a:ea typeface="+mj-ea"/>
                <a:cs typeface="+mj-cs"/>
              </a:rPr>
              <a:t>Control Room</a:t>
            </a:r>
          </a:p>
        </p:txBody>
      </p:sp>
      <p:cxnSp>
        <p:nvCxnSpPr>
          <p:cNvPr id="11" name="Straight Arrow Connector 10"/>
          <p:cNvCxnSpPr/>
          <p:nvPr/>
        </p:nvCxnSpPr>
        <p:spPr>
          <a:xfrm flipV="1">
            <a:off x="4191000" y="5410200"/>
            <a:ext cx="152400" cy="224134"/>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pic>
        <p:nvPicPr>
          <p:cNvPr id="7" name="Picture 6" descr="DSC01716.JPG"/>
          <p:cNvPicPr/>
          <p:nvPr/>
        </p:nvPicPr>
        <p:blipFill>
          <a:blip r:embed="rId3" cstate="print"/>
          <a:srcRect l="17767" r="4245" b="4953"/>
          <a:stretch>
            <a:fillRect/>
          </a:stretch>
        </p:blipFill>
        <p:spPr>
          <a:xfrm>
            <a:off x="5791201" y="4267200"/>
            <a:ext cx="1566429" cy="1901536"/>
          </a:xfrm>
          <a:prstGeom prst="rect">
            <a:avLst/>
          </a:prstGeom>
          <a:ln w="19050">
            <a:solidFill>
              <a:schemeClr val="tx1"/>
            </a:solidFill>
          </a:ln>
        </p:spPr>
      </p:pic>
      <p:pic>
        <p:nvPicPr>
          <p:cNvPr id="12" name="Picture 11" descr="DSC01716.JPG"/>
          <p:cNvPicPr/>
          <p:nvPr/>
        </p:nvPicPr>
        <p:blipFill>
          <a:blip r:embed="rId3" cstate="print"/>
          <a:srcRect l="17767" r="4245" b="4953"/>
          <a:stretch>
            <a:fillRect/>
          </a:stretch>
        </p:blipFill>
        <p:spPr>
          <a:xfrm>
            <a:off x="6400801" y="5105400"/>
            <a:ext cx="347229" cy="529936"/>
          </a:xfrm>
          <a:prstGeom prst="rect">
            <a:avLst/>
          </a:prstGeom>
          <a:ln w="19050">
            <a:noFill/>
          </a:ln>
        </p:spPr>
      </p:pic>
      <p:sp>
        <p:nvSpPr>
          <p:cNvPr id="13" name="Title 1">
            <a:extLst>
              <a:ext uri="{FF2B5EF4-FFF2-40B4-BE49-F238E27FC236}">
                <a16:creationId xmlns:a16="http://schemas.microsoft.com/office/drawing/2014/main" id="{800CFA5F-921C-46BB-8160-3F280244D02A}"/>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500"/>
                                  </p:stCondLst>
                                  <p:childTnLst>
                                    <p:set>
                                      <p:cBhvr>
                                        <p:cTn id="6" dur="1" fill="hold">
                                          <p:stCondLst>
                                            <p:cond delay="0"/>
                                          </p:stCondLst>
                                        </p:cTn>
                                        <p:tgtEl>
                                          <p:spTgt spid="3076">
                                            <p:txEl>
                                              <p:pRg st="0" end="0"/>
                                            </p:txEl>
                                          </p:spTgt>
                                        </p:tgtEl>
                                        <p:attrNameLst>
                                          <p:attrName>style.visibility</p:attrName>
                                        </p:attrNameLst>
                                      </p:cBhvr>
                                      <p:to>
                                        <p:strVal val="visible"/>
                                      </p:to>
                                    </p:set>
                                    <p:animEffect transition="in" filter="slide(fromBottom)">
                                      <p:cBhvr>
                                        <p:cTn id="7" dur="500"/>
                                        <p:tgtEl>
                                          <p:spTgt spid="3076">
                                            <p:txEl>
                                              <p:pRg st="0" end="0"/>
                                            </p:txEl>
                                          </p:spTgt>
                                        </p:tgtEl>
                                      </p:cBhvr>
                                    </p:animEffect>
                                  </p:childTnLst>
                                </p:cTn>
                              </p:par>
                            </p:childTnLst>
                          </p:cTn>
                        </p:par>
                        <p:par>
                          <p:cTn id="8" fill="hold">
                            <p:stCondLst>
                              <p:cond delay="1000"/>
                            </p:stCondLst>
                            <p:childTnLst>
                              <p:par>
                                <p:cTn id="9" presetID="12" presetClass="entr" presetSubtype="2" fill="hold"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slide(fromRight)">
                                      <p:cBhvr>
                                        <p:cTn id="11" dur="500"/>
                                        <p:tgtEl>
                                          <p:spTgt spid="9"/>
                                        </p:tgtEl>
                                      </p:cBhvr>
                                    </p:animEffect>
                                  </p:childTnLst>
                                </p:cTn>
                              </p:par>
                            </p:childTnLst>
                          </p:cTn>
                        </p:par>
                        <p:par>
                          <p:cTn id="12" fill="hold">
                            <p:stCondLst>
                              <p:cond delay="2000"/>
                            </p:stCondLst>
                            <p:childTnLst>
                              <p:par>
                                <p:cTn id="13" presetID="1" presetClass="entr" presetSubtype="0" fill="hold" nodeType="afterEffect">
                                  <p:stCondLst>
                                    <p:cond delay="500"/>
                                  </p:stCondLst>
                                  <p:childTnLst>
                                    <p:set>
                                      <p:cBhvr>
                                        <p:cTn id="14" dur="1" fill="hold">
                                          <p:stCondLst>
                                            <p:cond delay="0"/>
                                          </p:stCondLst>
                                        </p:cTn>
                                        <p:tgtEl>
                                          <p:spTgt spid="12"/>
                                        </p:tgtEl>
                                        <p:attrNameLst>
                                          <p:attrName>style.visibility</p:attrName>
                                        </p:attrNameLst>
                                      </p:cBhvr>
                                      <p:to>
                                        <p:strVal val="visible"/>
                                      </p:to>
                                    </p:set>
                                  </p:childTnLst>
                                </p:cTn>
                              </p:par>
                            </p:childTnLst>
                          </p:cTn>
                        </p:par>
                        <p:par>
                          <p:cTn id="15" fill="hold">
                            <p:stCondLst>
                              <p:cond delay="2500"/>
                            </p:stCondLst>
                            <p:childTnLst>
                              <p:par>
                                <p:cTn id="16" presetID="22" presetClass="entr" presetSubtype="8" fill="hold" grpId="0" nodeType="afterEffect">
                                  <p:stCondLst>
                                    <p:cond delay="500"/>
                                  </p:stCondLst>
                                  <p:childTnLst>
                                    <p:set>
                                      <p:cBhvr>
                                        <p:cTn id="17" dur="1" fill="hold">
                                          <p:stCondLst>
                                            <p:cond delay="0"/>
                                          </p:stCondLst>
                                        </p:cTn>
                                        <p:tgtEl>
                                          <p:spTgt spid="10"/>
                                        </p:tgtEl>
                                        <p:attrNameLst>
                                          <p:attrName>style.visibility</p:attrName>
                                        </p:attrNameLst>
                                      </p:cBhvr>
                                      <p:to>
                                        <p:strVal val="visible"/>
                                      </p:to>
                                    </p:set>
                                    <p:animEffect transition="in" filter="wipe(left)">
                                      <p:cBhvr>
                                        <p:cTn id="18" dur="500"/>
                                        <p:tgtEl>
                                          <p:spTgt spid="10"/>
                                        </p:tgtEl>
                                      </p:cBhvr>
                                    </p:animEffect>
                                  </p:childTnLst>
                                </p:cTn>
                              </p:par>
                            </p:childTnLst>
                          </p:cTn>
                        </p:par>
                        <p:par>
                          <p:cTn id="19" fill="hold">
                            <p:stCondLst>
                              <p:cond delay="3500"/>
                            </p:stCondLst>
                            <p:childTnLst>
                              <p:par>
                                <p:cTn id="20" presetID="53" presetClass="entr" presetSubtype="0" fill="hold" nodeType="afterEffect">
                                  <p:stCondLst>
                                    <p:cond delay="50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35" presetClass="path" presetSubtype="0" accel="50000" decel="50000" fill="hold" nodeType="withEffect">
                                  <p:stCondLst>
                                    <p:cond delay="500"/>
                                  </p:stCondLst>
                                  <p:childTnLst>
                                    <p:animMotion origin="layout" path="M -3.61111E-6 3.40426E-6 L -0.33559 -0.03863 " pathEditMode="relative" rAng="0" ptsTypes="AA">
                                      <p:cBhvr>
                                        <p:cTn id="26" dur="500" fill="hold"/>
                                        <p:tgtEl>
                                          <p:spTgt spid="7"/>
                                        </p:tgtEl>
                                        <p:attrNameLst>
                                          <p:attrName>ppt_x</p:attrName>
                                          <p:attrName>ppt_y</p:attrName>
                                        </p:attrNameLst>
                                      </p:cBhvr>
                                      <p:rCtr x="-16800" y="-19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1752600" y="1828800"/>
            <a:ext cx="8915400" cy="785472"/>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b="1" dirty="0">
                <a:latin typeface="Tahoma" pitchFamily="34" charset="0"/>
              </a:rPr>
              <a:t>Operational lights should be activated for all run-ups, 24h/day.</a:t>
            </a:r>
          </a:p>
          <a:p>
            <a:pPr marL="285750" indent="-285750">
              <a:spcBef>
                <a:spcPct val="50000"/>
              </a:spcBef>
              <a:buFont typeface="Arial" panose="020B0604020202020204" pitchFamily="34" charset="0"/>
              <a:buChar char="•"/>
            </a:pPr>
            <a:r>
              <a:rPr lang="en-US" b="1" dirty="0">
                <a:latin typeface="Tahoma" pitchFamily="34" charset="0"/>
              </a:rPr>
              <a:t>Flashing beacon is activated whenever lights are on.</a:t>
            </a:r>
          </a:p>
        </p:txBody>
      </p:sp>
      <p:sp>
        <p:nvSpPr>
          <p:cNvPr id="7"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indent="-457200">
              <a:spcBef>
                <a:spcPct val="50000"/>
              </a:spcBef>
            </a:pPr>
            <a:r>
              <a:rPr lang="en-US" b="1" dirty="0">
                <a:latin typeface="Tahoma" pitchFamily="34" charset="0"/>
                <a:ea typeface="Tahoma" pitchFamily="34" charset="0"/>
                <a:cs typeface="Tahoma" pitchFamily="34" charset="0"/>
              </a:rPr>
              <a:t>LIGHTING</a:t>
            </a:r>
          </a:p>
        </p:txBody>
      </p:sp>
      <p:pic>
        <p:nvPicPr>
          <p:cNvPr id="9" name="Picture 6" descr="DSC01780.JPG"/>
          <p:cNvPicPr>
            <a:picLocks noChangeAspect="1"/>
          </p:cNvPicPr>
          <p:nvPr/>
        </p:nvPicPr>
        <p:blipFill>
          <a:blip r:embed="rId2" cstate="screen"/>
          <a:srcRect/>
          <a:stretch>
            <a:fillRect/>
          </a:stretch>
        </p:blipFill>
        <p:spPr bwMode="auto">
          <a:xfrm>
            <a:off x="1524000" y="3276600"/>
            <a:ext cx="9144000" cy="1524000"/>
          </a:xfrm>
          <a:prstGeom prst="rect">
            <a:avLst/>
          </a:prstGeom>
          <a:noFill/>
          <a:ln w="9525">
            <a:noFill/>
            <a:miter lim="800000"/>
            <a:headEnd/>
            <a:tailEnd/>
          </a:ln>
        </p:spPr>
      </p:pic>
      <p:sp>
        <p:nvSpPr>
          <p:cNvPr id="10" name="Explosion 1 9"/>
          <p:cNvSpPr/>
          <p:nvPr/>
        </p:nvSpPr>
        <p:spPr bwMode="auto">
          <a:xfrm>
            <a:off x="8235635" y="3429000"/>
            <a:ext cx="304800" cy="304800"/>
          </a:xfrm>
          <a:prstGeom prst="irregularSeal1">
            <a:avLst/>
          </a:prstGeom>
          <a:solidFill>
            <a:srgbClr val="FF0000"/>
          </a:solidFill>
          <a:ln w="9525" cap="flat" cmpd="sng" algn="ctr">
            <a:solidFill>
              <a:srgbClr val="FFCC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dirty="0">
              <a:ln>
                <a:solidFill>
                  <a:srgbClr val="FFFF00"/>
                </a:solidFill>
              </a:ln>
              <a:solidFill>
                <a:srgbClr val="FF0000"/>
              </a:solidFill>
              <a:latin typeface="Arial" charset="0"/>
              <a:ea typeface="ＭＳ Ｐゴシック" pitchFamily="1" charset="-128"/>
            </a:endParaRPr>
          </a:p>
        </p:txBody>
      </p:sp>
      <p:sp>
        <p:nvSpPr>
          <p:cNvPr id="8" name="Title 1">
            <a:extLst>
              <a:ext uri="{FF2B5EF4-FFF2-40B4-BE49-F238E27FC236}">
                <a16:creationId xmlns:a16="http://schemas.microsoft.com/office/drawing/2014/main" id="{DA53C0BC-5D6E-4FBE-916E-65F89D1388A4}"/>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1000"/>
                            </p:stCondLst>
                            <p:childTnLst>
                              <p:par>
                                <p:cTn id="9" presetID="16" presetClass="entr" presetSubtype="37" fill="hold"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barn(outVertical)">
                                      <p:cBhvr>
                                        <p:cTn id="11" dur="500"/>
                                        <p:tgtEl>
                                          <p:spTgt spid="9"/>
                                        </p:tgtEl>
                                      </p:cBhvr>
                                    </p:animEffect>
                                  </p:childTnLst>
                                </p:cTn>
                              </p:par>
                            </p:childTnLst>
                          </p:cTn>
                        </p:par>
                        <p:par>
                          <p:cTn id="12" fill="hold">
                            <p:stCondLst>
                              <p:cond delay="2000"/>
                            </p:stCondLst>
                            <p:childTnLst>
                              <p:par>
                                <p:cTn id="13" presetID="12" presetClass="entr" presetSubtype="4" fill="hold" nodeType="afterEffect">
                                  <p:stCondLst>
                                    <p:cond delay="500"/>
                                  </p:stCondLst>
                                  <p:childTnLst>
                                    <p:set>
                                      <p:cBhvr>
                                        <p:cTn id="14" dur="1" fill="hold">
                                          <p:stCondLst>
                                            <p:cond delay="0"/>
                                          </p:stCondLst>
                                        </p:cTn>
                                        <p:tgtEl>
                                          <p:spTgt spid="3076">
                                            <p:txEl>
                                              <p:pRg st="0" end="0"/>
                                            </p:txEl>
                                          </p:spTgt>
                                        </p:tgtEl>
                                        <p:attrNameLst>
                                          <p:attrName>style.visibility</p:attrName>
                                        </p:attrNameLst>
                                      </p:cBhvr>
                                      <p:to>
                                        <p:strVal val="visible"/>
                                      </p:to>
                                    </p:set>
                                    <p:animEffect transition="in" filter="slide(fromBottom)">
                                      <p:cBhvr>
                                        <p:cTn id="15" dur="500"/>
                                        <p:tgtEl>
                                          <p:spTgt spid="3076">
                                            <p:txEl>
                                              <p:pRg st="0" end="0"/>
                                            </p:txEl>
                                          </p:spTgt>
                                        </p:tgtEl>
                                      </p:cBhvr>
                                    </p:animEffect>
                                  </p:childTnLst>
                                </p:cTn>
                              </p:par>
                            </p:childTnLst>
                          </p:cTn>
                        </p:par>
                        <p:par>
                          <p:cTn id="16" fill="hold">
                            <p:stCondLst>
                              <p:cond delay="3000"/>
                            </p:stCondLst>
                            <p:childTnLst>
                              <p:par>
                                <p:cTn id="17" presetID="12" presetClass="entr" presetSubtype="4" fill="hold" nodeType="afterEffect">
                                  <p:stCondLst>
                                    <p:cond delay="500"/>
                                  </p:stCondLst>
                                  <p:childTnLst>
                                    <p:set>
                                      <p:cBhvr>
                                        <p:cTn id="18" dur="1" fill="hold">
                                          <p:stCondLst>
                                            <p:cond delay="0"/>
                                          </p:stCondLst>
                                        </p:cTn>
                                        <p:tgtEl>
                                          <p:spTgt spid="3076">
                                            <p:txEl>
                                              <p:pRg st="1" end="1"/>
                                            </p:txEl>
                                          </p:spTgt>
                                        </p:tgtEl>
                                        <p:attrNameLst>
                                          <p:attrName>style.visibility</p:attrName>
                                        </p:attrNameLst>
                                      </p:cBhvr>
                                      <p:to>
                                        <p:strVal val="visible"/>
                                      </p:to>
                                    </p:set>
                                    <p:animEffect transition="in" filter="slide(fromBottom)">
                                      <p:cBhvr>
                                        <p:cTn id="19" dur="500"/>
                                        <p:tgtEl>
                                          <p:spTgt spid="3076">
                                            <p:txEl>
                                              <p:pRg st="1" end="1"/>
                                            </p:txEl>
                                          </p:spTgt>
                                        </p:tgtEl>
                                      </p:cBhvr>
                                    </p:animEffect>
                                  </p:childTnLst>
                                </p:cTn>
                              </p:par>
                            </p:childTnLst>
                          </p:cTn>
                        </p:par>
                        <p:par>
                          <p:cTn id="20" fill="hold">
                            <p:stCondLst>
                              <p:cond delay="4000"/>
                            </p:stCondLst>
                            <p:childTnLst>
                              <p:par>
                                <p:cTn id="21" presetID="1" presetClass="entr" presetSubtype="0" fill="hold" grpId="0" nodeType="afterEffect">
                                  <p:stCondLst>
                                    <p:cond delay="500"/>
                                  </p:stCondLst>
                                  <p:childTnLst>
                                    <p:set>
                                      <p:cBhvr>
                                        <p:cTn id="22" dur="1" fill="hold">
                                          <p:stCondLst>
                                            <p:cond delay="0"/>
                                          </p:stCondLst>
                                        </p:cTn>
                                        <p:tgtEl>
                                          <p:spTgt spid="10"/>
                                        </p:tgtEl>
                                        <p:attrNameLst>
                                          <p:attrName>style.visibility</p:attrName>
                                        </p:attrNameLst>
                                      </p:cBhvr>
                                      <p:to>
                                        <p:strVal val="visible"/>
                                      </p:to>
                                    </p:set>
                                  </p:childTnLst>
                                </p:cTn>
                              </p:par>
                            </p:childTnLst>
                          </p:cTn>
                        </p:par>
                        <p:par>
                          <p:cTn id="23" fill="hold">
                            <p:stCondLst>
                              <p:cond delay="4500"/>
                            </p:stCondLst>
                            <p:childTnLst>
                              <p:par>
                                <p:cTn id="24" presetID="1" presetClass="exit" presetSubtype="0" fill="hold" grpId="1" nodeType="afterEffect">
                                  <p:stCondLst>
                                    <p:cond delay="500"/>
                                  </p:stCondLst>
                                  <p:childTnLst>
                                    <p:set>
                                      <p:cBhvr>
                                        <p:cTn id="25" dur="1" fill="hold">
                                          <p:stCondLst>
                                            <p:cond delay="0"/>
                                          </p:stCondLst>
                                        </p:cTn>
                                        <p:tgtEl>
                                          <p:spTgt spid="10"/>
                                        </p:tgtEl>
                                        <p:attrNameLst>
                                          <p:attrName>style.visibility</p:attrName>
                                        </p:attrNameLst>
                                      </p:cBhvr>
                                      <p:to>
                                        <p:strVal val="hidden"/>
                                      </p:to>
                                    </p:set>
                                  </p:childTnLst>
                                </p:cTn>
                              </p:par>
                            </p:childTnLst>
                          </p:cTn>
                        </p:par>
                        <p:par>
                          <p:cTn id="26" fill="hold">
                            <p:stCondLst>
                              <p:cond delay="5000"/>
                            </p:stCondLst>
                            <p:childTnLst>
                              <p:par>
                                <p:cTn id="27" presetID="1" presetClass="entr" presetSubtype="0" fill="hold" grpId="2" nodeType="afterEffect">
                                  <p:stCondLst>
                                    <p:cond delay="500"/>
                                  </p:stCondLst>
                                  <p:childTnLst>
                                    <p:set>
                                      <p:cBhvr>
                                        <p:cTn id="28" dur="1" fill="hold">
                                          <p:stCondLst>
                                            <p:cond delay="0"/>
                                          </p:stCondLst>
                                        </p:cTn>
                                        <p:tgtEl>
                                          <p:spTgt spid="10"/>
                                        </p:tgtEl>
                                        <p:attrNameLst>
                                          <p:attrName>style.visibility</p:attrName>
                                        </p:attrNameLst>
                                      </p:cBhvr>
                                      <p:to>
                                        <p:strVal val="visible"/>
                                      </p:to>
                                    </p:set>
                                  </p:childTnLst>
                                </p:cTn>
                              </p:par>
                            </p:childTnLst>
                          </p:cTn>
                        </p:par>
                        <p:par>
                          <p:cTn id="29" fill="hold">
                            <p:stCondLst>
                              <p:cond delay="5500"/>
                            </p:stCondLst>
                            <p:childTnLst>
                              <p:par>
                                <p:cTn id="30" presetID="1" presetClass="exit" presetSubtype="0" fill="hold" grpId="3" nodeType="afterEffect">
                                  <p:stCondLst>
                                    <p:cond delay="500"/>
                                  </p:stCondLst>
                                  <p:childTnLst>
                                    <p:set>
                                      <p:cBhvr>
                                        <p:cTn id="31" dur="1" fill="hold">
                                          <p:stCondLst>
                                            <p:cond delay="0"/>
                                          </p:stCondLst>
                                        </p:cTn>
                                        <p:tgtEl>
                                          <p:spTgt spid="10"/>
                                        </p:tgtEl>
                                        <p:attrNameLst>
                                          <p:attrName>style.visibility</p:attrName>
                                        </p:attrNameLst>
                                      </p:cBhvr>
                                      <p:to>
                                        <p:strVal val="hidden"/>
                                      </p:to>
                                    </p:set>
                                  </p:childTnLst>
                                </p:cTn>
                              </p:par>
                            </p:childTnLst>
                          </p:cTn>
                        </p:par>
                        <p:par>
                          <p:cTn id="32" fill="hold">
                            <p:stCondLst>
                              <p:cond delay="6000"/>
                            </p:stCondLst>
                            <p:childTnLst>
                              <p:par>
                                <p:cTn id="33" presetID="1" presetClass="entr" presetSubtype="0" fill="hold" grpId="4" nodeType="afterEffect">
                                  <p:stCondLst>
                                    <p:cond delay="500"/>
                                  </p:stCondLst>
                                  <p:childTnLst>
                                    <p:set>
                                      <p:cBhvr>
                                        <p:cTn id="34" dur="1" fill="hold">
                                          <p:stCondLst>
                                            <p:cond delay="0"/>
                                          </p:stCondLst>
                                        </p:cTn>
                                        <p:tgtEl>
                                          <p:spTgt spid="10"/>
                                        </p:tgtEl>
                                        <p:attrNameLst>
                                          <p:attrName>style.visibility</p:attrName>
                                        </p:attrNameLst>
                                      </p:cBhvr>
                                      <p:to>
                                        <p:strVal val="visible"/>
                                      </p:to>
                                    </p:set>
                                  </p:childTnLst>
                                </p:cTn>
                              </p:par>
                            </p:childTnLst>
                          </p:cTn>
                        </p:par>
                        <p:par>
                          <p:cTn id="35" fill="hold">
                            <p:stCondLst>
                              <p:cond delay="6500"/>
                            </p:stCondLst>
                            <p:childTnLst>
                              <p:par>
                                <p:cTn id="36" presetID="1" presetClass="exit" presetSubtype="0" fill="hold" grpId="5" nodeType="afterEffect">
                                  <p:stCondLst>
                                    <p:cond delay="500"/>
                                  </p:stCondLst>
                                  <p:childTnLst>
                                    <p:set>
                                      <p:cBhvr>
                                        <p:cTn id="37"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animBg="1"/>
      <p:bldP spid="10" grpId="1" animBg="1"/>
      <p:bldP spid="10" grpId="2" animBg="1"/>
      <p:bldP spid="10" grpId="3" animBg="1"/>
      <p:bldP spid="10" grpId="4" animBg="1"/>
      <p:bldP spid="10" grpId="5" animBg="1"/>
    </p:bld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indent="-457200">
              <a:spcBef>
                <a:spcPct val="50000"/>
              </a:spcBef>
            </a:pPr>
            <a:r>
              <a:rPr lang="en-US" b="1" dirty="0">
                <a:latin typeface="Tahoma" pitchFamily="34" charset="0"/>
                <a:ea typeface="Tahoma" pitchFamily="34" charset="0"/>
                <a:cs typeface="Tahoma" pitchFamily="34" charset="0"/>
              </a:rPr>
              <a:t>VEHICLE PARKING</a:t>
            </a:r>
          </a:p>
        </p:txBody>
      </p:sp>
      <p:sp>
        <p:nvSpPr>
          <p:cNvPr id="9" name="Rectangle 4"/>
          <p:cNvSpPr>
            <a:spLocks noChangeArrowheads="1"/>
          </p:cNvSpPr>
          <p:nvPr/>
        </p:nvSpPr>
        <p:spPr bwMode="auto">
          <a:xfrm>
            <a:off x="1752600" y="1752600"/>
            <a:ext cx="8382000" cy="923972"/>
          </a:xfrm>
          <a:prstGeom prst="rect">
            <a:avLst/>
          </a:prstGeom>
          <a:noFill/>
          <a:ln w="9525">
            <a:noFill/>
            <a:miter lim="800000"/>
            <a:headEnd/>
            <a:tailEnd/>
          </a:ln>
        </p:spPr>
        <p:txBody>
          <a:bodyPr wrap="square" lIns="92075" tIns="46038" rIns="92075" bIns="46038">
            <a:spAutoFit/>
          </a:bodyPr>
          <a:lstStyle/>
          <a:p>
            <a:pPr>
              <a:spcBef>
                <a:spcPct val="50000"/>
              </a:spcBef>
            </a:pPr>
            <a:r>
              <a:rPr lang="en-US" b="1" dirty="0">
                <a:latin typeface="Tahoma" pitchFamily="34" charset="0"/>
              </a:rPr>
              <a:t>Vehicles accompanying aircraft (security vehicles, miscellaneous autos, etc.) should park on the apron outside of the entrance of the facility as shown.</a:t>
            </a:r>
          </a:p>
        </p:txBody>
      </p:sp>
      <p:pic>
        <p:nvPicPr>
          <p:cNvPr id="11" name="Picture 10" descr="VEHICLE PARKING.jpg"/>
          <p:cNvPicPr>
            <a:picLocks noChangeAspect="1"/>
          </p:cNvPicPr>
          <p:nvPr/>
        </p:nvPicPr>
        <p:blipFill>
          <a:blip r:embed="rId2" cstate="print"/>
          <a:stretch>
            <a:fillRect/>
          </a:stretch>
        </p:blipFill>
        <p:spPr>
          <a:xfrm>
            <a:off x="4876800" y="2667000"/>
            <a:ext cx="5372002" cy="3581772"/>
          </a:xfrm>
          <a:prstGeom prst="rect">
            <a:avLst/>
          </a:prstGeom>
          <a:ln>
            <a:solidFill>
              <a:schemeClr val="tx1"/>
            </a:solidFill>
          </a:ln>
        </p:spPr>
      </p:pic>
      <p:sp>
        <p:nvSpPr>
          <p:cNvPr id="7" name="Oval 6"/>
          <p:cNvSpPr/>
          <p:nvPr/>
        </p:nvSpPr>
        <p:spPr bwMode="auto">
          <a:xfrm>
            <a:off x="5334000" y="4495800"/>
            <a:ext cx="2286000" cy="1524000"/>
          </a:xfrm>
          <a:prstGeom prst="ellips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0" name="Title 1">
            <a:extLst>
              <a:ext uri="{FF2B5EF4-FFF2-40B4-BE49-F238E27FC236}">
                <a16:creationId xmlns:a16="http://schemas.microsoft.com/office/drawing/2014/main" id="{F2C367EC-DBCE-42ED-B73D-A61DBFA44B9D}"/>
              </a:ext>
            </a:extLst>
          </p:cNvPr>
          <p:cNvSpPr>
            <a:spLocks noGrp="1" noChangeArrowheads="1"/>
          </p:cNvSpPr>
          <p:nvPr>
            <p:ph type="title"/>
          </p:nvPr>
        </p:nvSpPr>
        <p:spPr>
          <a:xfrm>
            <a:off x="203200" y="0"/>
            <a:ext cx="10363200" cy="787400"/>
          </a:xfrm>
        </p:spPr>
        <p:txBody>
          <a:bodyPr/>
          <a:lstStyle/>
          <a:p>
            <a:r>
              <a:rPr lang="en-US" altLang="en-US" sz="2400" dirty="0"/>
              <a:t>Other Features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lide(fromBottom)">
                                      <p:cBhvr>
                                        <p:cTn id="11" dur="500"/>
                                        <p:tgtEl>
                                          <p:spTgt spid="9"/>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heel(1)">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7" grpId="0" animBg="1"/>
    </p:bld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8AB139C0-E501-4ED6-9B32-B77FFF055781}"/>
              </a:ext>
            </a:extLst>
          </p:cNvPr>
          <p:cNvSpPr>
            <a:spLocks noGrp="1" noChangeArrowheads="1"/>
          </p:cNvSpPr>
          <p:nvPr>
            <p:ph type="title"/>
          </p:nvPr>
        </p:nvSpPr>
        <p:spPr>
          <a:xfrm>
            <a:off x="711200" y="5130800"/>
            <a:ext cx="10363200" cy="1143000"/>
          </a:xfrm>
        </p:spPr>
        <p:txBody>
          <a:bodyPr/>
          <a:lstStyle/>
          <a:p>
            <a:pPr>
              <a:spcBef>
                <a:spcPct val="50000"/>
              </a:spcBef>
            </a:pPr>
            <a:r>
              <a:rPr lang="en-US" altLang="en-US" sz="4267" dirty="0"/>
              <a:t>Thank you</a:t>
            </a:r>
            <a:r>
              <a:rPr lang="en-US" altLang="en-US" sz="1600" dirty="0"/>
              <a:t> </a:t>
            </a:r>
          </a:p>
        </p:txBody>
      </p:sp>
    </p:spTree>
  </p:cSld>
  <p:clrMapOvr>
    <a:masterClrMapping/>
  </p:clrMapOvr>
</p:sld>
</file>

<file path=ppt/theme/theme1.xml><?xml version="1.0" encoding="utf-8"?>
<a:theme xmlns:a="http://schemas.openxmlformats.org/drawingml/2006/main" name="Default Design">
  <a:themeElements>
    <a:clrScheme name="">
      <a:dk1>
        <a:srgbClr val="000000"/>
      </a:dk1>
      <a:lt1>
        <a:srgbClr val="EAEAEA"/>
      </a:lt1>
      <a:dk2>
        <a:srgbClr val="000000"/>
      </a:dk2>
      <a:lt2>
        <a:srgbClr val="5F5F5F"/>
      </a:lt2>
      <a:accent1>
        <a:srgbClr val="00CC99"/>
      </a:accent1>
      <a:accent2>
        <a:srgbClr val="3333CC"/>
      </a:accent2>
      <a:accent3>
        <a:srgbClr val="F3F3F3"/>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TWpresTESTb">
  <a:themeElements>
    <a:clrScheme name="DTWpresTESTb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TWpresTESTb">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lnDef>
  </a:objectDefaults>
  <a:extraClrSchemeLst>
    <a:extraClrScheme>
      <a:clrScheme name="DTWpresTESTb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TWpresTESTb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TWpresTESTb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TWpresTESTb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TWpresTESTb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TWpresTESTb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TWpresTESTb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TWpresTESTb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TWpresTESTb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TWpresTESTb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TWpresTESTb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TWpresTESTb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10809</TotalTime>
  <Words>5550</Words>
  <Application>Microsoft Office PowerPoint</Application>
  <PresentationFormat>Widescreen</PresentationFormat>
  <Paragraphs>935</Paragraphs>
  <Slides>129</Slides>
  <Notes>109</Notes>
  <HiddenSlides>0</HiddenSlides>
  <MMClips>0</MMClips>
  <ScaleCrop>false</ScaleCrop>
  <HeadingPairs>
    <vt:vector size="8" baseType="variant">
      <vt:variant>
        <vt:lpstr>Fonts Used</vt:lpstr>
      </vt:variant>
      <vt:variant>
        <vt:i4>8</vt:i4>
      </vt:variant>
      <vt:variant>
        <vt:lpstr>Theme</vt:lpstr>
      </vt:variant>
      <vt:variant>
        <vt:i4>2</vt:i4>
      </vt:variant>
      <vt:variant>
        <vt:lpstr>Embedded OLE Servers</vt:lpstr>
      </vt:variant>
      <vt:variant>
        <vt:i4>3</vt:i4>
      </vt:variant>
      <vt:variant>
        <vt:lpstr>Slide Titles</vt:lpstr>
      </vt:variant>
      <vt:variant>
        <vt:i4>129</vt:i4>
      </vt:variant>
    </vt:vector>
  </HeadingPairs>
  <TitlesOfParts>
    <vt:vector size="142" baseType="lpstr">
      <vt:lpstr>Arial</vt:lpstr>
      <vt:lpstr>Arial Narrow</vt:lpstr>
      <vt:lpstr>Arial Rounded MT Bold</vt:lpstr>
      <vt:lpstr>Calibri</vt:lpstr>
      <vt:lpstr>Tahoma</vt:lpstr>
      <vt:lpstr>Times New Roman</vt:lpstr>
      <vt:lpstr>Webdings</vt:lpstr>
      <vt:lpstr>Wingdings</vt:lpstr>
      <vt:lpstr>Default Design</vt:lpstr>
      <vt:lpstr>DTWpresTESTb</vt:lpstr>
      <vt:lpstr>Clip</vt:lpstr>
      <vt:lpstr>Document</vt:lpstr>
      <vt:lpstr>Bitmap Image</vt:lpstr>
      <vt:lpstr>PowerPoint Presentation</vt:lpstr>
      <vt:lpstr>Could this happen to you?</vt:lpstr>
      <vt:lpstr>Airport Movement Area Initial Training for Tug and Tow/Run Taxi Operators - Outline</vt:lpstr>
      <vt:lpstr>Why are we here?  FAR 139</vt:lpstr>
      <vt:lpstr>Why are we here?  Letter of Agreement (LOA) – Between the FAA and the Wayne County Airport Authority</vt:lpstr>
      <vt:lpstr>Why are we here?  Letter of Agreement – Between the FAA and the Wayne County Airport Authority</vt:lpstr>
      <vt:lpstr>What are the Prerequisites to Operate on the Movement Area?</vt:lpstr>
      <vt:lpstr>What are the Components of the Non-Movement Area?</vt:lpstr>
      <vt:lpstr>What are the Components of the Movement Area?</vt:lpstr>
      <vt:lpstr>SMGCS Plan</vt:lpstr>
      <vt:lpstr>Runway Protection Areas</vt:lpstr>
      <vt:lpstr>Runway Safety Area (RSA)</vt:lpstr>
      <vt:lpstr>What does the RSA look like?</vt:lpstr>
      <vt:lpstr>Instrument Landing System (ILS)</vt:lpstr>
      <vt:lpstr>What do you need to know about the ILS?</vt:lpstr>
      <vt:lpstr>Runway Protection Zone (RPZ)</vt:lpstr>
      <vt:lpstr>What is the RPZ?</vt:lpstr>
      <vt:lpstr>Where at DTW should I be concerned about an RPZ?</vt:lpstr>
      <vt:lpstr>Overview of RSAs and ILSs </vt:lpstr>
      <vt:lpstr>Airfield Markings</vt:lpstr>
      <vt:lpstr>Runway Holding Position Marking</vt:lpstr>
      <vt:lpstr>Movement/Non-Movement Boundary Marking</vt:lpstr>
      <vt:lpstr>ILS Critical Area Holding Position Marking</vt:lpstr>
      <vt:lpstr>Taxiway Edge Line Marking</vt:lpstr>
      <vt:lpstr>OOPS!</vt:lpstr>
      <vt:lpstr>Taxiway Holding Position Marking</vt:lpstr>
      <vt:lpstr>Taxiway Centerline Marking</vt:lpstr>
      <vt:lpstr>Enhanced Taxiway Centerline Marking</vt:lpstr>
      <vt:lpstr>Geographic Position Markings - Overview </vt:lpstr>
      <vt:lpstr>Geographic Position Marking – McNamara Terminal</vt:lpstr>
      <vt:lpstr>Geographic Position Marking Locations at the McNamara Terminal</vt:lpstr>
      <vt:lpstr>Geographic Position Marking Locations at the McNamara Terminal</vt:lpstr>
      <vt:lpstr>Runway Markings</vt:lpstr>
      <vt:lpstr>Airfield Markings - Review</vt:lpstr>
      <vt:lpstr>Airfield Lighting</vt:lpstr>
      <vt:lpstr>Taxiway Edge Lights</vt:lpstr>
      <vt:lpstr>Taxiway Centerline Lights</vt:lpstr>
      <vt:lpstr>Runway Edge Lights</vt:lpstr>
      <vt:lpstr>Runway Centerline Lights</vt:lpstr>
      <vt:lpstr>Runway Threshold Lights </vt:lpstr>
      <vt:lpstr>Runway Guard Lights</vt:lpstr>
      <vt:lpstr>Runway Guard Lights</vt:lpstr>
      <vt:lpstr>Runway Guard Lights</vt:lpstr>
      <vt:lpstr>Runway Status Light System</vt:lpstr>
      <vt:lpstr>Runway Status Light System</vt:lpstr>
      <vt:lpstr>Runway Status Light System</vt:lpstr>
      <vt:lpstr>Runway Stop Bar Lights </vt:lpstr>
      <vt:lpstr>Runway Stop Bar Lights – Locations</vt:lpstr>
      <vt:lpstr>Airfield Signage</vt:lpstr>
      <vt:lpstr>Taxiway Location Signage</vt:lpstr>
      <vt:lpstr>Taxiway Directional Signage</vt:lpstr>
      <vt:lpstr>Taxiway Signage Arrays</vt:lpstr>
      <vt:lpstr>Surface Painted Signage</vt:lpstr>
      <vt:lpstr>What are the 7 indications that you’re approaching a runway hold position? (some are not at all intersections)</vt:lpstr>
      <vt:lpstr>Radio Communication and Procedures</vt:lpstr>
      <vt:lpstr>Radio Communication the Basics</vt:lpstr>
      <vt:lpstr>Radio Communication the Basics</vt:lpstr>
      <vt:lpstr>FAA Phraseology</vt:lpstr>
      <vt:lpstr>FAA Phraseology</vt:lpstr>
      <vt:lpstr>Phonetics</vt:lpstr>
      <vt:lpstr>What are the Radio Frequencies at DTW</vt:lpstr>
      <vt:lpstr>A Map View of the Radio Frequencies </vt:lpstr>
      <vt:lpstr>What’s a Read Back? AND What do you need to know about them?</vt:lpstr>
      <vt:lpstr>What do ATCT Controllers expect to hear when you make initial contact with them?</vt:lpstr>
      <vt:lpstr>Communication Example #1 – UNIFI</vt:lpstr>
      <vt:lpstr>Communication Example #1 (Continued) – UNIFI</vt:lpstr>
      <vt:lpstr>Communication Example #2 – UNIFI</vt:lpstr>
      <vt:lpstr>Communication Example #2 (Continued) – UNIFI</vt:lpstr>
      <vt:lpstr>Communication Example #3 – UNIFI</vt:lpstr>
      <vt:lpstr>What to do when you lose radio communication</vt:lpstr>
      <vt:lpstr>Understanding Light Gun Signals</vt:lpstr>
      <vt:lpstr>Runway Incursion Awareness and Airfield Safety </vt:lpstr>
      <vt:lpstr>What is the FAAs Definition of a Surface Incident?</vt:lpstr>
      <vt:lpstr>What is the FAAs Definition of a Runway Incursion?</vt:lpstr>
      <vt:lpstr>PowerPoint Presentation</vt:lpstr>
      <vt:lpstr>What is a Hot Spot and Where are they Located? </vt:lpstr>
      <vt:lpstr>Situational Awareness</vt:lpstr>
      <vt:lpstr>What Factors can Cause you to Lose Situational Awareness?</vt:lpstr>
      <vt:lpstr>3 Types of Distractions </vt:lpstr>
      <vt:lpstr>Here are some examples of visual distractions</vt:lpstr>
      <vt:lpstr>What are the Consequences of a Runway Incursion?</vt:lpstr>
      <vt:lpstr>Consequences of a Runway Incursion</vt:lpstr>
      <vt:lpstr>Consequences of a Runway Incursion</vt:lpstr>
      <vt:lpstr>Best Practices for Airfield Safety and Runway Incursion Prevention</vt:lpstr>
      <vt:lpstr>Airfield Familiarization</vt:lpstr>
      <vt:lpstr>Northeast/Southwest Runways</vt:lpstr>
      <vt:lpstr>East/West Runways</vt:lpstr>
      <vt:lpstr>Taxiway Y</vt:lpstr>
      <vt:lpstr>Taxiway Y</vt:lpstr>
      <vt:lpstr>Taxiway R</vt:lpstr>
      <vt:lpstr>Taxiway R</vt:lpstr>
      <vt:lpstr>Taxiway K</vt:lpstr>
      <vt:lpstr>Taxiway K</vt:lpstr>
      <vt:lpstr>Taxiway and Taxilane Q</vt:lpstr>
      <vt:lpstr>Taxilane Q</vt:lpstr>
      <vt:lpstr>Taxiways and Taxilanes J and U</vt:lpstr>
      <vt:lpstr>Taxiways and Taxilanes J and U</vt:lpstr>
      <vt:lpstr>Taxiway T</vt:lpstr>
      <vt:lpstr>Taxiway T</vt:lpstr>
      <vt:lpstr>Taxiway F</vt:lpstr>
      <vt:lpstr>Taxiway F</vt:lpstr>
      <vt:lpstr>Fire Stations</vt:lpstr>
      <vt:lpstr>Deice Pads</vt:lpstr>
      <vt:lpstr>Ground Run-Up Enclosure (GRE)</vt:lpstr>
      <vt:lpstr>Overview RON Spot Parking</vt:lpstr>
      <vt:lpstr>U Pad RON Parking </vt:lpstr>
      <vt:lpstr>Ground Run-Up Enclosure (GRE) Operations</vt:lpstr>
      <vt:lpstr>Ground Run-Up Enclosure (GRE) Topics</vt:lpstr>
      <vt:lpstr>Introduction</vt:lpstr>
      <vt:lpstr>Introduction – Bird’s Eye View</vt:lpstr>
      <vt:lpstr>Introduction – Front View</vt:lpstr>
      <vt:lpstr>Hours of Operations and Scheduling</vt:lpstr>
      <vt:lpstr>Aircraft Access – Towed via Towbar</vt:lpstr>
      <vt:lpstr>Aircraft Ingress – Tow</vt:lpstr>
      <vt:lpstr>Aircraft Ingress – Tow</vt:lpstr>
      <vt:lpstr>Run-ups Within the GRE</vt:lpstr>
      <vt:lpstr>Run-ups Within the GRE</vt:lpstr>
      <vt:lpstr>Run-ups at Alternate Locations</vt:lpstr>
      <vt:lpstr>Run-ups at Alternate Locations</vt:lpstr>
      <vt:lpstr>Run-ups at Alternate Locations</vt:lpstr>
      <vt:lpstr>Run-ups at Alternate Locations</vt:lpstr>
      <vt:lpstr>Safety</vt:lpstr>
      <vt:lpstr>Safety</vt:lpstr>
      <vt:lpstr>Safety</vt:lpstr>
      <vt:lpstr>Safety</vt:lpstr>
      <vt:lpstr>Safety</vt:lpstr>
      <vt:lpstr>Safety</vt:lpstr>
      <vt:lpstr>Other Features</vt:lpstr>
      <vt:lpstr>Thank you </vt:lpstr>
    </vt:vector>
  </TitlesOfParts>
  <Company>Wayne County Airport Authority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Christopher Szymanski</dc:creator>
  <cp:lastModifiedBy>Christopher Szymanski</cp:lastModifiedBy>
  <cp:revision>295</cp:revision>
  <dcterms:created xsi:type="dcterms:W3CDTF">2020-04-06T12:28:35Z</dcterms:created>
  <dcterms:modified xsi:type="dcterms:W3CDTF">2022-03-17T13:25:50Z</dcterms:modified>
</cp:coreProperties>
</file>