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media/image26.jpg" ContentType="image/jpg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612" r:id="rId2"/>
    <p:sldId id="1042" r:id="rId3"/>
    <p:sldId id="980" r:id="rId4"/>
    <p:sldId id="1100" r:id="rId5"/>
    <p:sldId id="1101" r:id="rId6"/>
    <p:sldId id="1146" r:id="rId7"/>
    <p:sldId id="1139" r:id="rId8"/>
    <p:sldId id="1142" r:id="rId9"/>
    <p:sldId id="1086" r:id="rId10"/>
    <p:sldId id="1087" r:id="rId11"/>
    <p:sldId id="1153" r:id="rId12"/>
    <p:sldId id="1155" r:id="rId13"/>
    <p:sldId id="1112" r:id="rId14"/>
    <p:sldId id="1116" r:id="rId15"/>
    <p:sldId id="1059" r:id="rId16"/>
    <p:sldId id="1084" r:id="rId17"/>
    <p:sldId id="1095" r:id="rId18"/>
    <p:sldId id="1088" r:id="rId19"/>
    <p:sldId id="1089" r:id="rId20"/>
    <p:sldId id="1091" r:id="rId21"/>
    <p:sldId id="1096" r:id="rId22"/>
    <p:sldId id="1106" r:id="rId23"/>
    <p:sldId id="1125" r:id="rId24"/>
    <p:sldId id="1129" r:id="rId25"/>
    <p:sldId id="1118" r:id="rId26"/>
    <p:sldId id="1132" r:id="rId27"/>
    <p:sldId id="1123" r:id="rId28"/>
    <p:sldId id="1124" r:id="rId29"/>
    <p:sldId id="1135" r:id="rId30"/>
    <p:sldId id="1141" r:id="rId31"/>
    <p:sldId id="1152" r:id="rId32"/>
    <p:sldId id="1048" r:id="rId33"/>
    <p:sldId id="1133" r:id="rId34"/>
    <p:sldId id="1041" r:id="rId35"/>
    <p:sldId id="1156" r:id="rId36"/>
    <p:sldId id="1134" r:id="rId37"/>
    <p:sldId id="1136" r:id="rId38"/>
    <p:sldId id="1039" r:id="rId39"/>
    <p:sldId id="1104" r:id="rId40"/>
    <p:sldId id="651" r:id="rId41"/>
  </p:sldIdLst>
  <p:sldSz cx="9144000" cy="6858000" type="screen4x3"/>
  <p:notesSz cx="9296400" cy="7010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5858"/>
    <a:srgbClr val="FFFFFF"/>
    <a:srgbClr val="4D4D4D"/>
    <a:srgbClr val="000066"/>
    <a:srgbClr val="5F5F5F"/>
    <a:srgbClr val="808080"/>
    <a:srgbClr val="000086"/>
    <a:srgbClr val="003399"/>
    <a:srgbClr val="0066CC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71" autoAdjust="0"/>
    <p:restoredTop sz="94834" autoAdjust="0"/>
  </p:normalViewPr>
  <p:slideViewPr>
    <p:cSldViewPr>
      <p:cViewPr varScale="1">
        <p:scale>
          <a:sx n="106" d="100"/>
          <a:sy n="106" d="100"/>
        </p:scale>
        <p:origin x="109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28440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67960" y="0"/>
            <a:ext cx="4028440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80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659880"/>
            <a:ext cx="4028440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80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67960" y="6659880"/>
            <a:ext cx="4028440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9E96ED6-6DD3-48C7-B19D-F42F5F414F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7961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28440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67960" y="0"/>
            <a:ext cx="4028440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1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95600" y="525463"/>
            <a:ext cx="3505200" cy="26289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39520" y="3329940"/>
            <a:ext cx="6817360" cy="3154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1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659880"/>
            <a:ext cx="4028440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1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67960" y="6659880"/>
            <a:ext cx="4028440" cy="35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DAAF96D-5932-41DA-A8D6-683D7636E5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4703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18135-D7E4-4EEB-BA37-BED4ACE2C4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9FB3E-AF70-44EA-A201-58D0D3F1C3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8F8FA-9FA7-4209-936C-7179816446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A6CDB-5479-42CB-91C0-1DD205D1E5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B5FAA-B2FF-4884-839A-9C79AFB1F4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C2567-2415-4655-997C-393FD94764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6B8C31-5EF2-4A5A-8AB4-4930E59EED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B92E5-3713-476F-9740-B367E2BD30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E4A1F-1D1E-4F76-9E48-782C13A480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39290-0042-44B8-8B97-17CB1F7BCD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9A79E-23FD-4739-A14C-9B4C8084FB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noProof="0"/>
              <a:t>Click icon to add online image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85337-08E4-4446-AEEF-F7DBF423F9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3BFA0-FAA8-4A43-9694-C7001398A3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  <a:alpha val="50000"/>
              </a:schemeClr>
            </a:gs>
            <a:gs pos="50000">
              <a:schemeClr val="accent2">
                <a:alpha val="25000"/>
              </a:schemeClr>
            </a:gs>
            <a:gs pos="100000">
              <a:schemeClr val="accent2">
                <a:alpha val="1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FB193D1-8DDB-4E70-A80A-C710145589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21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21.png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18" Type="http://schemas.openxmlformats.org/officeDocument/2006/relationships/image" Target="../media/image46.png"/><Relationship Id="rId26" Type="http://schemas.openxmlformats.org/officeDocument/2006/relationships/image" Target="../media/image54.png"/><Relationship Id="rId3" Type="http://schemas.openxmlformats.org/officeDocument/2006/relationships/image" Target="../media/image31.png"/><Relationship Id="rId21" Type="http://schemas.openxmlformats.org/officeDocument/2006/relationships/image" Target="../media/image49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5" Type="http://schemas.openxmlformats.org/officeDocument/2006/relationships/image" Target="../media/image53.png"/><Relationship Id="rId2" Type="http://schemas.openxmlformats.org/officeDocument/2006/relationships/image" Target="../media/image30.png"/><Relationship Id="rId16" Type="http://schemas.openxmlformats.org/officeDocument/2006/relationships/image" Target="../media/image44.png"/><Relationship Id="rId20" Type="http://schemas.openxmlformats.org/officeDocument/2006/relationships/image" Target="../media/image48.png"/><Relationship Id="rId29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24" Type="http://schemas.openxmlformats.org/officeDocument/2006/relationships/image" Target="../media/image52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23" Type="http://schemas.openxmlformats.org/officeDocument/2006/relationships/image" Target="../media/image51.png"/><Relationship Id="rId28" Type="http://schemas.openxmlformats.org/officeDocument/2006/relationships/image" Target="../media/image56.png"/><Relationship Id="rId10" Type="http://schemas.openxmlformats.org/officeDocument/2006/relationships/image" Target="../media/image38.png"/><Relationship Id="rId19" Type="http://schemas.openxmlformats.org/officeDocument/2006/relationships/image" Target="../media/image47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Relationship Id="rId22" Type="http://schemas.openxmlformats.org/officeDocument/2006/relationships/image" Target="../media/image50.png"/><Relationship Id="rId27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dtwcredentialsappointments.as.me/?appointmentType=15522138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hyperlink" Target="https://dtwcredentialsappointments.as.me/schedule.php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Title Sli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9"/>
          <p:cNvSpPr txBox="1">
            <a:spLocks noChangeArrowheads="1"/>
          </p:cNvSpPr>
          <p:nvPr/>
        </p:nvSpPr>
        <p:spPr bwMode="auto">
          <a:xfrm>
            <a:off x="609600" y="4953000"/>
            <a:ext cx="8229600" cy="15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</a:pPr>
            <a:r>
              <a:rPr lang="en-US" sz="1600" dirty="0">
                <a:latin typeface="Tahoma" pitchFamily="34" charset="0"/>
              </a:rPr>
              <a:t>Airfield Operations Division</a:t>
            </a:r>
          </a:p>
          <a:p>
            <a:pPr>
              <a:spcBef>
                <a:spcPts val="300"/>
              </a:spcBef>
            </a:pPr>
            <a:r>
              <a:rPr lang="en-US" sz="1600" dirty="0">
                <a:latin typeface="Tahoma" pitchFamily="34" charset="0"/>
              </a:rPr>
              <a:t>Wayne County Airport Authority </a:t>
            </a:r>
          </a:p>
          <a:p>
            <a:pPr>
              <a:spcBef>
                <a:spcPts val="300"/>
              </a:spcBef>
            </a:pPr>
            <a:r>
              <a:rPr lang="en-US" sz="1800" b="1" dirty="0">
                <a:latin typeface="Tahoma" pitchFamily="34" charset="0"/>
              </a:rPr>
              <a:t>FAR 139.303 Taking the DTW Recurrent CBT for Movement Area Drivers</a:t>
            </a:r>
          </a:p>
          <a:p>
            <a:pPr>
              <a:spcBef>
                <a:spcPts val="300"/>
              </a:spcBef>
            </a:pPr>
            <a:r>
              <a:rPr lang="en-US" sz="1600" dirty="0">
                <a:latin typeface="Tahoma" pitchFamily="34" charset="0"/>
              </a:rPr>
              <a:t>March 2022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E18135-D7E4-4EEB-BA37-BED4ACE2C4FF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"/>
    </mc:Choice>
    <mc:Fallback xmlns="">
      <p:transition spd="slow" advTm="132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066800"/>
            <a:ext cx="7467600" cy="3810000"/>
          </a:xfrm>
        </p:spPr>
        <p:txBody>
          <a:bodyPr>
            <a:noAutofit/>
          </a:bodyPr>
          <a:lstStyle/>
          <a:p>
            <a:pPr eaLnBrk="0" hangingPunct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rgbClr val="002060"/>
                </a:solidFill>
                <a:latin typeface="Arial Rounded MT Bold" pitchFamily="34" charset="0"/>
              </a:rPr>
              <a:t>Overview of Recurrent CBT</a:t>
            </a:r>
          </a:p>
          <a:p>
            <a:pPr eaLnBrk="0" hangingPunct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rgbClr val="002060"/>
                </a:solidFill>
                <a:latin typeface="Arial Rounded MT Bold" pitchFamily="34" charset="0"/>
              </a:rPr>
              <a:t>Your Responsibilities </a:t>
            </a:r>
          </a:p>
          <a:p>
            <a:pPr eaLnBrk="0" hangingPunct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rgbClr val="002060"/>
                </a:solidFill>
                <a:latin typeface="Arial Rounded MT Bold" pitchFamily="34" charset="0"/>
              </a:rPr>
              <a:t>Starting the Recurrent CBT</a:t>
            </a:r>
          </a:p>
          <a:p>
            <a:pPr eaLnBrk="0" hangingPunct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rgbClr val="002060"/>
                </a:solidFill>
                <a:latin typeface="Arial Rounded MT Bold" pitchFamily="34" charset="0"/>
              </a:rPr>
              <a:t>Taking the Recurrent CBT – Knowledge Checks</a:t>
            </a:r>
          </a:p>
          <a:p>
            <a:pPr eaLnBrk="0" hangingPunct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rgbClr val="002060"/>
                </a:solidFill>
                <a:latin typeface="Arial Rounded MT Bold" pitchFamily="34" charset="0"/>
              </a:rPr>
              <a:t>Taking the Recurrent CBT – Runway Incursions Exercise</a:t>
            </a:r>
          </a:p>
          <a:p>
            <a:pPr eaLnBrk="0" hangingPunct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rgbClr val="002060"/>
                </a:solidFill>
                <a:latin typeface="Arial Rounded MT Bold" pitchFamily="34" charset="0"/>
              </a:rPr>
              <a:t>Taking the Recurrent CBT – Overview of Point-to-Point Exercise</a:t>
            </a: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Communicating with Air Traffic Control (ATC)</a:t>
            </a: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Following the Route Given by ATC</a:t>
            </a:r>
          </a:p>
          <a:p>
            <a:pPr lvl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Using Airfield Signs and Markings</a:t>
            </a:r>
          </a:p>
          <a:p>
            <a:pPr eaLnBrk="0" hangingPunct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rgbClr val="002060"/>
                </a:solidFill>
                <a:latin typeface="Arial Rounded MT Bold" pitchFamily="34" charset="0"/>
              </a:rPr>
              <a:t>Taking the Recurrent CBT - Map Test</a:t>
            </a:r>
          </a:p>
          <a:p>
            <a:pPr eaLnBrk="0" hangingPunct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kern="1200" dirty="0">
                <a:solidFill>
                  <a:srgbClr val="002060"/>
                </a:solidFill>
                <a:latin typeface="Arial Rounded MT Bold" pitchFamily="34" charset="0"/>
              </a:rPr>
              <a:t>Administrative Details </a:t>
            </a:r>
            <a:endParaRPr lang="en-US" sz="1800" dirty="0">
              <a:solidFill>
                <a:srgbClr val="002060"/>
              </a:solidFill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195EEA-8B67-46E6-A4FB-82F5EC67435B}"/>
              </a:ext>
            </a:extLst>
          </p:cNvPr>
          <p:cNvSpPr txBox="1"/>
          <p:nvPr/>
        </p:nvSpPr>
        <p:spPr>
          <a:xfrm>
            <a:off x="609600" y="630382"/>
            <a:ext cx="2819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Topics</a:t>
            </a:r>
          </a:p>
        </p:txBody>
      </p:sp>
    </p:spTree>
    <p:extLst>
      <p:ext uri="{BB962C8B-B14F-4D97-AF65-F5344CB8AC3E}">
        <p14:creationId xmlns:p14="http://schemas.microsoft.com/office/powerpoint/2010/main" val="27745717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9C9804-06C3-400F-AD20-145939AE5439}"/>
              </a:ext>
            </a:extLst>
          </p:cNvPr>
          <p:cNvSpPr txBox="1"/>
          <p:nvPr/>
        </p:nvSpPr>
        <p:spPr>
          <a:xfrm>
            <a:off x="609600" y="630382"/>
            <a:ext cx="4114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Overview of Recurrent CBT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87E6628-061A-494E-B3FD-73FC0208B40B}"/>
              </a:ext>
            </a:extLst>
          </p:cNvPr>
          <p:cNvSpPr/>
          <p:nvPr/>
        </p:nvSpPr>
        <p:spPr>
          <a:xfrm>
            <a:off x="609600" y="1092047"/>
            <a:ext cx="76200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The purpose of this presentation is to familiarize you with the Recurrent Computer Based Training (CBT) for airfield drivers.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To drive a vehicle on the movement area unescorted, you must complete recurrent driver training at least once every 12 consecutive calendar months.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NOTE:  the definition of “vehicle” includes tug-tow and run-taxi (TT/RT) operations.  </a:t>
            </a:r>
          </a:p>
          <a:p>
            <a:pPr marL="1200150" lvl="2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This presentation and the requirements in it apply to persons who perform those operations also.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The CBT tests your abilities to recognize and use airfield markings, lighting, and signs to navigate the airfield while communicating with ATC. 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It also tests your knowledge of runway incursions and surface incidents.</a:t>
            </a:r>
            <a:endParaRPr lang="en-US" sz="1600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Grading for the practical exercises and map test is done electronically and results are instantly transmitted to the WCAA Airfield Operations Training Office (AOTO).</a:t>
            </a:r>
          </a:p>
          <a:p>
            <a:pPr marL="285750" marR="0" lvl="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itchFamily="34" charset="0"/>
              </a:rPr>
              <a:t>Touch-screen technology is used for all interactions with the Recurrent CBT (no keyboard or mouse).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5980848"/>
      </p:ext>
    </p:extLst>
  </p:cSld>
  <p:clrMapOvr>
    <a:masterClrMapping/>
  </p:clrMapOvr>
  <p:transition advTm="252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1DDE9A-0182-48ED-A91E-DAE8B07E4C47}"/>
              </a:ext>
            </a:extLst>
          </p:cNvPr>
          <p:cNvSpPr/>
          <p:nvPr/>
        </p:nvSpPr>
        <p:spPr>
          <a:xfrm>
            <a:off x="609600" y="1061269"/>
            <a:ext cx="7467600" cy="380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Bef>
                <a:spcPts val="60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Compliance with the 12 Consecutive Calendar Month requirement 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To drive on the movement area unescorted, you must complete recurrent driver training at least once every 12 consecutive calendar months.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This means that you must complete the recurrent CBT </a:t>
            </a:r>
            <a:r>
              <a:rPr lang="en-US" sz="1800" b="1" u="sng" dirty="0">
                <a:solidFill>
                  <a:srgbClr val="FF0000"/>
                </a:solidFill>
                <a:latin typeface="Arial Rounded MT Bold" pitchFamily="34" charset="0"/>
              </a:rPr>
              <a:t>during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the month your security badge is due for renewal (your birth month).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</a:t>
            </a:r>
            <a:r>
              <a:rPr lang="en-US" sz="1800" b="1" dirty="0">
                <a:solidFill>
                  <a:srgbClr val="FF0000"/>
                </a:solidFill>
                <a:latin typeface="Arial Rounded MT Bold" pitchFamily="34" charset="0"/>
              </a:rPr>
              <a:t>cannot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renew your badge and take the CBT earlier than the first day of your birth month.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Example:  your badge must be renewed in May.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must wait until at least May 1 to renew it and take the CBT.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3638E5-ECC1-4547-91BF-7034C8696DFB}"/>
              </a:ext>
            </a:extLst>
          </p:cNvPr>
          <p:cNvSpPr txBox="1"/>
          <p:nvPr/>
        </p:nvSpPr>
        <p:spPr>
          <a:xfrm>
            <a:off x="609600" y="618362"/>
            <a:ext cx="335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Your Responsibilities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2490106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1DDE9A-0182-48ED-A91E-DAE8B07E4C47}"/>
              </a:ext>
            </a:extLst>
          </p:cNvPr>
          <p:cNvSpPr/>
          <p:nvPr/>
        </p:nvSpPr>
        <p:spPr>
          <a:xfrm>
            <a:off x="609600" y="1061269"/>
            <a:ext cx="7848600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Bef>
                <a:spcPts val="60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Compliance with 12 Consecutive Calendar Month requirement 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If you do not complete/pass the Recurrent CBT when you renew your security badge: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You will not be issued a new security badge.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Security will return to you your old badge (the badge that you turned in when you checked in), it will still be valid </a:t>
            </a:r>
            <a:r>
              <a:rPr lang="en-US" sz="1700" u="sng" dirty="0">
                <a:solidFill>
                  <a:srgbClr val="FF0000"/>
                </a:solidFill>
                <a:latin typeface="Arial Rounded MT Bold" pitchFamily="34" charset="0"/>
              </a:rPr>
              <a:t>only until the end of the month.</a:t>
            </a:r>
            <a:endParaRPr lang="en-US" sz="1700" dirty="0">
              <a:solidFill>
                <a:srgbClr val="002060"/>
              </a:solidFill>
              <a:latin typeface="Arial Rounded MT Bold" pitchFamily="34" charset="0"/>
            </a:endParaRP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You will have to make an appointment to return to Security and complete the CBT.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You must complete the CBT by </a:t>
            </a:r>
            <a:r>
              <a:rPr lang="en-US" sz="1700" u="sng" dirty="0">
                <a:solidFill>
                  <a:srgbClr val="002060"/>
                </a:solidFill>
                <a:latin typeface="Arial Rounded MT Bold" pitchFamily="34" charset="0"/>
              </a:rPr>
              <a:t>the last business day of the month</a:t>
            </a: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If you do not complete the CBT by the last business day of the month:</a:t>
            </a:r>
          </a:p>
          <a:p>
            <a:pPr marL="1200150" lvl="3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You are </a:t>
            </a:r>
            <a:r>
              <a:rPr lang="en-US" sz="1700" u="sng" dirty="0">
                <a:solidFill>
                  <a:srgbClr val="FF0000"/>
                </a:solidFill>
                <a:latin typeface="Arial Rounded MT Bold" pitchFamily="34" charset="0"/>
              </a:rPr>
              <a:t>prohibited</a:t>
            </a:r>
            <a:r>
              <a:rPr lang="en-US" sz="1700" dirty="0">
                <a:latin typeface="Arial Rounded MT Bold" pitchFamily="34" charset="0"/>
              </a:rPr>
              <a:t> from driving </a:t>
            </a: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unescorted on the movement area.</a:t>
            </a:r>
          </a:p>
          <a:p>
            <a:pPr marL="1200150" lvl="3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Your security badge will be suspended and you will </a:t>
            </a:r>
            <a:r>
              <a:rPr lang="en-US" sz="1700" u="sng" dirty="0">
                <a:solidFill>
                  <a:srgbClr val="FF0000"/>
                </a:solidFill>
                <a:latin typeface="Arial Rounded MT Bold" pitchFamily="34" charset="0"/>
              </a:rPr>
              <a:t>not</a:t>
            </a: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 have access to the AOA.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3638E5-ECC1-4547-91BF-7034C8696DFB}"/>
              </a:ext>
            </a:extLst>
          </p:cNvPr>
          <p:cNvSpPr txBox="1"/>
          <p:nvPr/>
        </p:nvSpPr>
        <p:spPr>
          <a:xfrm>
            <a:off x="609600" y="618362"/>
            <a:ext cx="5029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Your Responsibilities (continued)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8897227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1DDE9A-0182-48ED-A91E-DAE8B07E4C47}"/>
              </a:ext>
            </a:extLst>
          </p:cNvPr>
          <p:cNvSpPr/>
          <p:nvPr/>
        </p:nvSpPr>
        <p:spPr>
          <a:xfrm>
            <a:off x="609600" y="1061269"/>
            <a:ext cx="7543800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Bef>
                <a:spcPts val="60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Compliance with 12 Consecutive Calendar Month requirement 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You will have to make a new appointment to go to Security and take the CBT.  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Once you pass the CBT, you will be issued a new badge with the         icon on it, and you can drive unescorted on the movement area again.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If you drive on the movement area unescorted and your training is </a:t>
            </a:r>
            <a:r>
              <a:rPr lang="en-US" sz="1700" u="sng" dirty="0">
                <a:solidFill>
                  <a:srgbClr val="002060"/>
                </a:solidFill>
                <a:latin typeface="Arial Rounded MT Bold" pitchFamily="34" charset="0"/>
              </a:rPr>
              <a:t>not</a:t>
            </a: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 current, you are subject to:</a:t>
            </a:r>
          </a:p>
          <a:p>
            <a:pPr marL="1200150" lvl="3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A fine up to $1,000 per violation.</a:t>
            </a:r>
          </a:p>
          <a:p>
            <a:pPr marL="1200150" lvl="3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Temporary or permanent suspension or revocation of your security badge.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If you are no longer driving a vehicle unescorted on the movement area:</a:t>
            </a:r>
          </a:p>
          <a:p>
            <a:pPr marL="1200150" lvl="3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Your Department director/employer or company trainer must notify the Airfield Operations Training Office in writing.</a:t>
            </a:r>
          </a:p>
          <a:p>
            <a:pPr marL="1200150" lvl="3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The        icon will be removed from your security badge the next time you renew it.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700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3638E5-ECC1-4547-91BF-7034C8696DFB}"/>
              </a:ext>
            </a:extLst>
          </p:cNvPr>
          <p:cNvSpPr txBox="1"/>
          <p:nvPr/>
        </p:nvSpPr>
        <p:spPr>
          <a:xfrm>
            <a:off x="609600" y="618362"/>
            <a:ext cx="5029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Your Responsibilities (continued)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F3BCCFC-1A6F-4070-823A-1FD888B6FC24}"/>
              </a:ext>
            </a:extLst>
          </p:cNvPr>
          <p:cNvSpPr/>
          <p:nvPr/>
        </p:nvSpPr>
        <p:spPr>
          <a:xfrm>
            <a:off x="1862353" y="2322792"/>
            <a:ext cx="304800" cy="304800"/>
          </a:xfrm>
          <a:prstGeom prst="rect">
            <a:avLst/>
          </a:prstGeom>
          <a:solidFill>
            <a:srgbClr val="599A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100" b="1" dirty="0">
              <a:solidFill>
                <a:srgbClr val="FF0000"/>
              </a:solidFill>
            </a:endParaRPr>
          </a:p>
        </p:txBody>
      </p:sp>
      <p:pic>
        <p:nvPicPr>
          <p:cNvPr id="7" name="Graphic 6" descr="Airplane">
            <a:extLst>
              <a:ext uri="{FF2B5EF4-FFF2-40B4-BE49-F238E27FC236}">
                <a16:creationId xmlns:a16="http://schemas.microsoft.com/office/drawing/2014/main" id="{0B99C6FC-4657-4DA8-8326-AD7F385485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>
            <a:off x="1905000" y="2365439"/>
            <a:ext cx="219506" cy="21950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40A019E-D99A-46AB-A08D-4D627DA7B5AA}"/>
              </a:ext>
            </a:extLst>
          </p:cNvPr>
          <p:cNvSpPr/>
          <p:nvPr/>
        </p:nvSpPr>
        <p:spPr>
          <a:xfrm>
            <a:off x="2362200" y="5797485"/>
            <a:ext cx="304800" cy="304800"/>
          </a:xfrm>
          <a:prstGeom prst="rect">
            <a:avLst/>
          </a:prstGeom>
          <a:solidFill>
            <a:srgbClr val="599A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100" b="1" dirty="0">
              <a:solidFill>
                <a:srgbClr val="FF0000"/>
              </a:solidFill>
            </a:endParaRPr>
          </a:p>
        </p:txBody>
      </p:sp>
      <p:pic>
        <p:nvPicPr>
          <p:cNvPr id="10" name="Graphic 9" descr="Airplane">
            <a:extLst>
              <a:ext uri="{FF2B5EF4-FFF2-40B4-BE49-F238E27FC236}">
                <a16:creationId xmlns:a16="http://schemas.microsoft.com/office/drawing/2014/main" id="{8EF4A8ED-F779-4543-9F65-72A1976405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6200000">
            <a:off x="2391357" y="5826642"/>
            <a:ext cx="246486" cy="2464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0317035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1DDE9A-0182-48ED-A91E-DAE8B07E4C47}"/>
              </a:ext>
            </a:extLst>
          </p:cNvPr>
          <p:cNvSpPr/>
          <p:nvPr/>
        </p:nvSpPr>
        <p:spPr>
          <a:xfrm>
            <a:off x="617483" y="888087"/>
            <a:ext cx="7772400" cy="506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Bef>
                <a:spcPts val="60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Cheating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The CBT is a “closed book” test.  No references are allowed while taking it, </a:t>
            </a:r>
            <a:r>
              <a:rPr lang="en-US" sz="1700" u="sng" dirty="0">
                <a:solidFill>
                  <a:srgbClr val="FF0000"/>
                </a:solidFill>
                <a:latin typeface="Arial Rounded MT Bold" pitchFamily="34" charset="0"/>
              </a:rPr>
              <a:t>except</a:t>
            </a: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 you may take a copy of this presentation into the Credentials Training room to assist you with taking the CBT.  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Otherwise, the following actions are considered </a:t>
            </a:r>
            <a:r>
              <a:rPr lang="en-US" sz="1700" dirty="0">
                <a:solidFill>
                  <a:srgbClr val="FF0000"/>
                </a:solidFill>
                <a:latin typeface="Arial Rounded MT Bold" pitchFamily="34" charset="0"/>
              </a:rPr>
              <a:t>cheating</a:t>
            </a: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 and are strictly prohibited: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Bringing or using any other reference materials (maps, manuals, </a:t>
            </a:r>
            <a:r>
              <a:rPr lang="en-US" sz="1700" dirty="0" err="1">
                <a:solidFill>
                  <a:srgbClr val="002060"/>
                </a:solidFill>
                <a:latin typeface="Arial Rounded MT Bold" pitchFamily="34" charset="0"/>
              </a:rPr>
              <a:t>etc</a:t>
            </a: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).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Using a cell phone, tablet, or other electronic device to refer to any reference materials or to call someone for assistance.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Collaborating with or assisting other test-takers.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Taking the CBT for another person.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Looking at the screens of other test-takers.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Any other actions that are commonly considered “cheating.”</a:t>
            </a:r>
          </a:p>
          <a:p>
            <a:pPr marL="285750" lvl="1" indent="-285750" algn="ctr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Arial Rounded MT Bold" pitchFamily="34" charset="0"/>
              </a:rPr>
              <a:t>The airfield driving privileges of a person caught cheating will be</a:t>
            </a:r>
          </a:p>
          <a:p>
            <a:pPr marL="0" lvl="1" algn="ctr">
              <a:spcBef>
                <a:spcPts val="600"/>
              </a:spcBef>
              <a:spcAft>
                <a:spcPts val="0"/>
              </a:spcAft>
            </a:pPr>
            <a:r>
              <a:rPr lang="en-US" sz="1700" b="1" dirty="0">
                <a:solidFill>
                  <a:srgbClr val="FF0000"/>
                </a:solidFill>
                <a:latin typeface="Arial Rounded MT Bold" pitchFamily="34" charset="0"/>
              </a:rPr>
              <a:t>PERMANENTLY REVOKED and/or an administrative FINE imposed.</a:t>
            </a:r>
            <a:endParaRPr lang="en-US" sz="1700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3638E5-ECC1-4547-91BF-7034C8696DFB}"/>
              </a:ext>
            </a:extLst>
          </p:cNvPr>
          <p:cNvSpPr txBox="1"/>
          <p:nvPr/>
        </p:nvSpPr>
        <p:spPr>
          <a:xfrm>
            <a:off x="609600" y="457200"/>
            <a:ext cx="5029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Your Responsibilities (continued)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5511612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65D886-20CD-441B-8B16-85D7465C755B}"/>
              </a:ext>
            </a:extLst>
          </p:cNvPr>
          <p:cNvSpPr txBox="1"/>
          <p:nvPr/>
        </p:nvSpPr>
        <p:spPr>
          <a:xfrm>
            <a:off x="723900" y="1975394"/>
            <a:ext cx="1905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Touch “OTHER TRAINING” (yellow oval)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BA4923-89AF-4968-B85F-9B21038F7EF9}"/>
              </a:ext>
            </a:extLst>
          </p:cNvPr>
          <p:cNvSpPr txBox="1"/>
          <p:nvPr/>
        </p:nvSpPr>
        <p:spPr>
          <a:xfrm>
            <a:off x="609600" y="630382"/>
            <a:ext cx="4038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Starting the Recurrent CBT</a:t>
            </a:r>
          </a:p>
        </p:txBody>
      </p:sp>
      <p:pic>
        <p:nvPicPr>
          <p:cNvPr id="7" name="Picture 6" descr="A screen shot of a computer&#10;&#10;Description automatically generated">
            <a:extLst>
              <a:ext uri="{FF2B5EF4-FFF2-40B4-BE49-F238E27FC236}">
                <a16:creationId xmlns:a16="http://schemas.microsoft.com/office/drawing/2014/main" id="{9FA948CC-5E83-4862-A02B-8D36B9B466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1975394"/>
            <a:ext cx="5275260" cy="296733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897537F-6227-4B45-AA62-DCC163448878}"/>
              </a:ext>
            </a:extLst>
          </p:cNvPr>
          <p:cNvSpPr/>
          <p:nvPr/>
        </p:nvSpPr>
        <p:spPr bwMode="auto">
          <a:xfrm>
            <a:off x="2878298" y="3657600"/>
            <a:ext cx="1600200" cy="533400"/>
          </a:xfrm>
          <a:prstGeom prst="rect">
            <a:avLst/>
          </a:prstGeom>
          <a:noFill/>
          <a:ln w="381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7D99A2-7208-47C1-B260-466F1C4A6B8E}"/>
              </a:ext>
            </a:extLst>
          </p:cNvPr>
          <p:cNvSpPr txBox="1"/>
          <p:nvPr/>
        </p:nvSpPr>
        <p:spPr>
          <a:xfrm>
            <a:off x="717608" y="1089847"/>
            <a:ext cx="7511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When you check in at the Credentials front desk, </a:t>
            </a:r>
            <a:r>
              <a:rPr lang="en-US" sz="1800" u="sng" dirty="0">
                <a:solidFill>
                  <a:srgbClr val="FF0000"/>
                </a:solidFill>
                <a:latin typeface="Arial Rounded MT Bold" pitchFamily="34" charset="0"/>
              </a:rPr>
              <a:t>tell the desk person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that you need to take the recurrent movement area  driver training.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1337721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43E5997-8C02-4A21-993C-3FBEF7852292}"/>
              </a:ext>
            </a:extLst>
          </p:cNvPr>
          <p:cNvSpPr txBox="1"/>
          <p:nvPr/>
        </p:nvSpPr>
        <p:spPr>
          <a:xfrm>
            <a:off x="609600" y="1061269"/>
            <a:ext cx="2133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Touch “RECURRENT MOVEMENT AREA DRIVER TRAINING” (blue oval)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BA4923-89AF-4968-B85F-9B21038F7EF9}"/>
              </a:ext>
            </a:extLst>
          </p:cNvPr>
          <p:cNvSpPr txBox="1"/>
          <p:nvPr/>
        </p:nvSpPr>
        <p:spPr>
          <a:xfrm>
            <a:off x="609600" y="630382"/>
            <a:ext cx="4038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Starting the Recurrent CBT</a:t>
            </a:r>
          </a:p>
        </p:txBody>
      </p:sp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836B063-817C-459D-ABFF-5BE9E4353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776" y="1156628"/>
            <a:ext cx="5898547" cy="331793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9F389B6-C4B7-4E2C-95B6-63C26D5C8636}"/>
              </a:ext>
            </a:extLst>
          </p:cNvPr>
          <p:cNvSpPr/>
          <p:nvPr/>
        </p:nvSpPr>
        <p:spPr bwMode="auto">
          <a:xfrm>
            <a:off x="4800600" y="2057400"/>
            <a:ext cx="1489402" cy="533400"/>
          </a:xfrm>
          <a:prstGeom prst="rect">
            <a:avLst/>
          </a:prstGeom>
          <a:noFill/>
          <a:ln w="381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8678024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65D886-20CD-441B-8B16-85D7465C755B}"/>
              </a:ext>
            </a:extLst>
          </p:cNvPr>
          <p:cNvSpPr txBox="1"/>
          <p:nvPr/>
        </p:nvSpPr>
        <p:spPr>
          <a:xfrm>
            <a:off x="426826" y="1740660"/>
            <a:ext cx="2830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Select the group that you are with.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599B2A-4DB7-46CA-85DC-4732E3AAAAED}"/>
              </a:ext>
            </a:extLst>
          </p:cNvPr>
          <p:cNvSpPr txBox="1"/>
          <p:nvPr/>
        </p:nvSpPr>
        <p:spPr>
          <a:xfrm>
            <a:off x="609600" y="630382"/>
            <a:ext cx="5791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Starting the Recurrent CBT (continued)</a:t>
            </a:r>
          </a:p>
        </p:txBody>
      </p:sp>
      <p:pic>
        <p:nvPicPr>
          <p:cNvPr id="6" name="Picture 5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95155FF9-D514-40A3-B709-281045B3CE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075" y="1410134"/>
            <a:ext cx="4907726" cy="27605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937649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65D886-20CD-441B-8B16-85D7465C755B}"/>
              </a:ext>
            </a:extLst>
          </p:cNvPr>
          <p:cNvSpPr txBox="1"/>
          <p:nvPr/>
        </p:nvSpPr>
        <p:spPr>
          <a:xfrm>
            <a:off x="426826" y="1740660"/>
            <a:ext cx="2830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This warning screen will appear.  Click on the right-hand button.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599B2A-4DB7-46CA-85DC-4732E3AAAAED}"/>
              </a:ext>
            </a:extLst>
          </p:cNvPr>
          <p:cNvSpPr txBox="1"/>
          <p:nvPr/>
        </p:nvSpPr>
        <p:spPr>
          <a:xfrm>
            <a:off x="609600" y="630382"/>
            <a:ext cx="5791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Starting the Recurrent CBT (continued)</a:t>
            </a: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AF921A2E-227F-4B47-9CF7-89D3353048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061270"/>
            <a:ext cx="4729751" cy="268462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1356825-022E-468F-A8CF-C084B8397AFF}"/>
              </a:ext>
            </a:extLst>
          </p:cNvPr>
          <p:cNvSpPr/>
          <p:nvPr/>
        </p:nvSpPr>
        <p:spPr bwMode="auto">
          <a:xfrm>
            <a:off x="7939676" y="2224525"/>
            <a:ext cx="295275" cy="358118"/>
          </a:xfrm>
          <a:prstGeom prst="rect">
            <a:avLst/>
          </a:prstGeom>
          <a:noFill/>
          <a:ln w="381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6FDC62-5C30-49A6-B83F-340007855163}"/>
              </a:ext>
            </a:extLst>
          </p:cNvPr>
          <p:cNvSpPr txBox="1"/>
          <p:nvPr/>
        </p:nvSpPr>
        <p:spPr>
          <a:xfrm>
            <a:off x="609600" y="4724400"/>
            <a:ext cx="26474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Then, this warning screen will appear.  Click on the right-hand button.</a:t>
            </a:r>
          </a:p>
        </p:txBody>
      </p:sp>
      <p:pic>
        <p:nvPicPr>
          <p:cNvPr id="13" name="Picture 12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D391922-E33C-4951-986B-AF440340FC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4032038"/>
            <a:ext cx="4729751" cy="26846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04615369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7" name="Picture 6" descr="A screen shot of a computer&#10;&#10;Description automatically generated">
            <a:extLst>
              <a:ext uri="{FF2B5EF4-FFF2-40B4-BE49-F238E27FC236}">
                <a16:creationId xmlns:a16="http://schemas.microsoft.com/office/drawing/2014/main" id="{41F59A70-2988-478E-A9B2-92A29436A2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09" y="1295400"/>
            <a:ext cx="7721601" cy="4343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B19A3E-D9FC-4C9C-82EE-FBD8E3EEDF85}"/>
              </a:ext>
            </a:extLst>
          </p:cNvPr>
          <p:cNvSpPr txBox="1"/>
          <p:nvPr/>
        </p:nvSpPr>
        <p:spPr>
          <a:xfrm>
            <a:off x="4084163" y="2971800"/>
            <a:ext cx="457200" cy="215444"/>
          </a:xfrm>
          <a:prstGeom prst="rect">
            <a:avLst/>
          </a:prstGeom>
          <a:solidFill>
            <a:srgbClr val="58585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UNIFI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7233055"/>
      </p:ext>
    </p:extLst>
  </p:cSld>
  <p:clrMapOvr>
    <a:masterClrMapping/>
  </p:clrMapOvr>
  <p:transition advTm="55217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703C0E-8B20-4E9B-BE62-FE093A4E7B36}"/>
              </a:ext>
            </a:extLst>
          </p:cNvPr>
          <p:cNvSpPr txBox="1"/>
          <p:nvPr/>
        </p:nvSpPr>
        <p:spPr>
          <a:xfrm>
            <a:off x="609600" y="1061269"/>
            <a:ext cx="746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Knowledge checks are built into the CBT to test you on topics such as lights, signs, and markings.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Each knowledge check is a question that you can take as many times as needed to answer it correctly.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Questions are generated randomly.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There is no limit on the number of times you can retake the CBT, but you </a:t>
            </a:r>
            <a:r>
              <a:rPr lang="en-US" sz="1800" u="sng" dirty="0">
                <a:solidFill>
                  <a:srgbClr val="002060"/>
                </a:solidFill>
                <a:latin typeface="Arial Rounded MT Bold" pitchFamily="34" charset="0"/>
              </a:rPr>
              <a:t>must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pass it by the last business day of the month in which you renew your security badge.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are responsible for studying for the knowledge checks and map test.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21035A-DCA0-4AAE-835A-004E234EFAA3}"/>
              </a:ext>
            </a:extLst>
          </p:cNvPr>
          <p:cNvSpPr txBox="1"/>
          <p:nvPr/>
        </p:nvSpPr>
        <p:spPr>
          <a:xfrm>
            <a:off x="609600" y="630382"/>
            <a:ext cx="807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Knowledge Checks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695027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703C0E-8B20-4E9B-BE62-FE093A4E7B36}"/>
              </a:ext>
            </a:extLst>
          </p:cNvPr>
          <p:cNvSpPr txBox="1"/>
          <p:nvPr/>
        </p:nvSpPr>
        <p:spPr>
          <a:xfrm>
            <a:off x="609600" y="1061269"/>
            <a:ext cx="7543800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following applies to </a:t>
            </a:r>
            <a:r>
              <a:rPr lang="en-US" sz="1800" u="sng" dirty="0">
                <a:solidFill>
                  <a:srgbClr val="002060"/>
                </a:solidFill>
                <a:latin typeface="Arial Rounded MT Bold" pitchFamily="34" charset="0"/>
              </a:rPr>
              <a:t>WCAA employees only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materials are available in LMS.  To access them: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Go to your LMS Home Page.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Click on the “Search for training” icon.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In the “Search for learning” box, type “Taking the Recurrent CBT” and hit “Enter.”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can also find materials by clicking on the “SUBJECT” dropdown (left side of the page).  Click on the subject that starts with “139.303.”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Click on the training material you want to view.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materials are also available in your LMS transcript if you have already taken them at least once.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21035A-DCA0-4AAE-835A-004E234EFAA3}"/>
              </a:ext>
            </a:extLst>
          </p:cNvPr>
          <p:cNvSpPr txBox="1"/>
          <p:nvPr/>
        </p:nvSpPr>
        <p:spPr>
          <a:xfrm>
            <a:off x="609600" y="630382"/>
            <a:ext cx="807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Knowledge Checks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1918262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0" y="1371600"/>
            <a:ext cx="4533900" cy="4419600"/>
          </a:xfr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en-US" sz="2000" b="1" u="sng" dirty="0">
                <a:solidFill>
                  <a:srgbClr val="002060"/>
                </a:solidFill>
                <a:latin typeface="Arial Rounded MT Bold" pitchFamily="34" charset="0"/>
              </a:rPr>
              <a:t>Vehicle operators must have: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valid and current state-issued driver’s license, not suspended or revoked.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valid and current airport security badge issued by Airport Security, not suspended or revoked.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valid reason for entering the movement area (must be related to work duties that have to be performed on the movement area).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r>
              <a:rPr lang="en-US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current training date (no more than 12 consecutive calendar months since date of previous training).</a:t>
            </a:r>
          </a:p>
          <a:p>
            <a:pPr marL="0" indent="0">
              <a:spcBef>
                <a:spcPct val="0"/>
              </a:spcBef>
              <a:buNone/>
            </a:pPr>
            <a:endParaRPr lang="en-US" sz="1800" b="1" u="sng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149626" y="413828"/>
            <a:ext cx="6362700" cy="830997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u="sng" kern="1200" dirty="0">
                <a:solidFill>
                  <a:srgbClr val="002060"/>
                </a:solidFill>
                <a:latin typeface="Arial Rounded MT Bold" pitchFamily="34" charset="0"/>
                <a:ea typeface="+mn-ea"/>
                <a:cs typeface="+mn-cs"/>
              </a:rPr>
              <a:t>Prerequisites to Operate a Vehicle on the Movement Area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49541E-3097-49D2-AFD8-11237ADE6A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620" y="1327745"/>
            <a:ext cx="1398104" cy="95071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93B1016-9389-4265-B335-5726D392C3C2}"/>
              </a:ext>
            </a:extLst>
          </p:cNvPr>
          <p:cNvSpPr/>
          <p:nvPr/>
        </p:nvSpPr>
        <p:spPr bwMode="auto">
          <a:xfrm>
            <a:off x="2640276" y="2364763"/>
            <a:ext cx="1015448" cy="1339172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>
              <a:ln>
                <a:noFill/>
              </a:ln>
              <a:solidFill>
                <a:srgbClr val="FFFFF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Airport Authority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DTW 00/00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4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Doe,</a:t>
            </a:r>
          </a:p>
          <a:p>
            <a:pPr marL="0" marR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John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1B8106-9083-48E1-AA86-2B33F1D1EF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08" y="3790242"/>
            <a:ext cx="1417039" cy="9557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D44A4D-DFBD-46CD-A9F7-51744F0346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3275" y="2882442"/>
            <a:ext cx="352425" cy="4381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 descr="A construction site&#10;&#10;Description automatically generated">
            <a:extLst>
              <a:ext uri="{FF2B5EF4-FFF2-40B4-BE49-F238E27FC236}">
                <a16:creationId xmlns:a16="http://schemas.microsoft.com/office/drawing/2014/main" id="{25149D8A-C071-4442-8414-24AB0DE131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685" y="3790242"/>
            <a:ext cx="1417039" cy="9429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3DBAAB-5F54-41D7-9730-245386FDAD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2449" y="5126983"/>
            <a:ext cx="3223275" cy="9429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C5F0112-4F98-4275-9F89-7C2CAEB37A6D}"/>
              </a:ext>
            </a:extLst>
          </p:cNvPr>
          <p:cNvSpPr/>
          <p:nvPr/>
        </p:nvSpPr>
        <p:spPr bwMode="auto">
          <a:xfrm>
            <a:off x="554008" y="5562600"/>
            <a:ext cx="381000" cy="4571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3B48A1A-72A4-4959-8097-18B4567E0847}"/>
              </a:ext>
            </a:extLst>
          </p:cNvPr>
          <p:cNvSpPr/>
          <p:nvPr/>
        </p:nvSpPr>
        <p:spPr bwMode="auto">
          <a:xfrm>
            <a:off x="2044086" y="5827909"/>
            <a:ext cx="1537314" cy="7620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1515634"/>
      </p:ext>
    </p:extLst>
  </p:cSld>
  <p:clrMapOvr>
    <a:masterClrMapping/>
  </p:clrMapOvr>
  <p:transition advTm="252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1C1BC2-6049-4226-8A4B-76992D0B68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2607578"/>
            <a:ext cx="6400800" cy="36408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17167B3-A607-4C5F-BACD-A0B1BEF9EB2C}"/>
              </a:ext>
            </a:extLst>
          </p:cNvPr>
          <p:cNvSpPr txBox="1"/>
          <p:nvPr/>
        </p:nvSpPr>
        <p:spPr>
          <a:xfrm>
            <a:off x="609600" y="630382"/>
            <a:ext cx="807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Runway Incursions Exercise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D01F388-EC70-47E8-8013-EB14CE80A218}"/>
              </a:ext>
            </a:extLst>
          </p:cNvPr>
          <p:cNvSpPr/>
          <p:nvPr/>
        </p:nvSpPr>
        <p:spPr>
          <a:xfrm>
            <a:off x="572654" y="1048634"/>
            <a:ext cx="758074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You will be presented with several runway incursion and surface incident scenarios.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You will answer questions regarding each scenario.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The picture below shows the beginning of one of the scenarios.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8119748"/>
      </p:ext>
    </p:extLst>
  </p:cSld>
  <p:clrMapOvr>
    <a:masterClrMapping/>
  </p:clrMapOvr>
  <p:transition advTm="55217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7167B3-A607-4C5F-BACD-A0B1BEF9EB2C}"/>
              </a:ext>
            </a:extLst>
          </p:cNvPr>
          <p:cNvSpPr txBox="1"/>
          <p:nvPr/>
        </p:nvSpPr>
        <p:spPr>
          <a:xfrm>
            <a:off x="609600" y="630382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Overview of Point-to-Point Exercise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D01F388-EC70-47E8-8013-EB14CE80A218}"/>
              </a:ext>
            </a:extLst>
          </p:cNvPr>
          <p:cNvSpPr/>
          <p:nvPr/>
        </p:nvSpPr>
        <p:spPr>
          <a:xfrm>
            <a:off x="611909" y="1399823"/>
            <a:ext cx="7580745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You will take a Point-to-Point Exercise that consists of three parts: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Communicating with Air Traffic Control (ATC)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Following the Route Given by ATC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Using Signs and Markings to Navigate the Route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6018268"/>
      </p:ext>
    </p:extLst>
  </p:cSld>
  <p:clrMapOvr>
    <a:masterClrMapping/>
  </p:clrMapOvr>
  <p:transition advTm="55217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6C597F-91D0-4F8F-B4F8-2546C69B56CD}"/>
              </a:ext>
            </a:extLst>
          </p:cNvPr>
          <p:cNvSpPr/>
          <p:nvPr/>
        </p:nvSpPr>
        <p:spPr>
          <a:xfrm>
            <a:off x="609600" y="1069005"/>
            <a:ext cx="746760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60" dirty="0">
                <a:solidFill>
                  <a:srgbClr val="002060"/>
                </a:solidFill>
                <a:latin typeface="Arial Rounded MT Bold" pitchFamily="34" charset="0"/>
              </a:rPr>
              <a:t>You will be given your starting point and destination.</a:t>
            </a:r>
          </a:p>
          <a:p>
            <a:pPr marL="2857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60" dirty="0">
                <a:solidFill>
                  <a:srgbClr val="002060"/>
                </a:solidFill>
                <a:latin typeface="Arial Rounded MT Bold" pitchFamily="34" charset="0"/>
              </a:rPr>
              <a:t>On the map, identify the starting point and destination by dragging and dropping the red stars at the appropriate locations.</a:t>
            </a:r>
          </a:p>
          <a:p>
            <a:pPr marL="2857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760" dirty="0">
                <a:solidFill>
                  <a:srgbClr val="002060"/>
                </a:solidFill>
                <a:latin typeface="Arial Rounded MT Bold" pitchFamily="34" charset="0"/>
              </a:rPr>
              <a:t>With your route information and location on the airfield you will select the correct radio frequency.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45EC83-921C-43AE-B39A-29E67ACF14BA}"/>
              </a:ext>
            </a:extLst>
          </p:cNvPr>
          <p:cNvSpPr txBox="1"/>
          <p:nvPr/>
        </p:nvSpPr>
        <p:spPr>
          <a:xfrm>
            <a:off x="609600" y="630382"/>
            <a:ext cx="7848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Communicating with ATC</a:t>
            </a:r>
          </a:p>
        </p:txBody>
      </p:sp>
      <p:pic>
        <p:nvPicPr>
          <p:cNvPr id="6" name="Picture 5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84E81A10-C869-49EB-B0E9-7DF1A733D5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168" y="2819400"/>
            <a:ext cx="6231464" cy="3505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2820856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6C597F-91D0-4F8F-B4F8-2546C69B56CD}"/>
              </a:ext>
            </a:extLst>
          </p:cNvPr>
          <p:cNvSpPr/>
          <p:nvPr/>
        </p:nvSpPr>
        <p:spPr>
          <a:xfrm>
            <a:off x="685800" y="1392261"/>
            <a:ext cx="777240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This is the start of the  communication-navigation and point-to-point exercise.</a:t>
            </a:r>
          </a:p>
          <a:p>
            <a:pPr marL="2857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are driving “Car 375.”</a:t>
            </a:r>
          </a:p>
          <a:p>
            <a:pPr marL="2857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be asked questions about radio transmissions. </a:t>
            </a:r>
          </a:p>
          <a:p>
            <a:pPr marL="2857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Select the correct transmission and click submit.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1439CB-73A6-4D59-8AF1-DF5D6DC9A099}"/>
              </a:ext>
            </a:extLst>
          </p:cNvPr>
          <p:cNvSpPr txBox="1"/>
          <p:nvPr/>
        </p:nvSpPr>
        <p:spPr>
          <a:xfrm>
            <a:off x="609600" y="630382"/>
            <a:ext cx="784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Communicating with ATC (continued)</a:t>
            </a:r>
          </a:p>
        </p:txBody>
      </p:sp>
      <p:pic>
        <p:nvPicPr>
          <p:cNvPr id="6" name="Picture 5" descr="A picture containing screenshot, monitor, screen&#10;&#10;Description automatically generated">
            <a:extLst>
              <a:ext uri="{FF2B5EF4-FFF2-40B4-BE49-F238E27FC236}">
                <a16:creationId xmlns:a16="http://schemas.microsoft.com/office/drawing/2014/main" id="{892278E8-30C8-4338-A2B3-8D95E922A4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3200400"/>
            <a:ext cx="5825067" cy="32766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7DB0606-2A0D-44D3-B269-1C57B55756B4}"/>
              </a:ext>
            </a:extLst>
          </p:cNvPr>
          <p:cNvSpPr/>
          <p:nvPr/>
        </p:nvSpPr>
        <p:spPr bwMode="auto">
          <a:xfrm>
            <a:off x="2240280" y="3852811"/>
            <a:ext cx="2590800" cy="283464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509FFC-F43C-4705-86C9-773B143EA279}"/>
              </a:ext>
            </a:extLst>
          </p:cNvPr>
          <p:cNvSpPr/>
          <p:nvPr/>
        </p:nvSpPr>
        <p:spPr bwMode="auto">
          <a:xfrm>
            <a:off x="2240280" y="4913515"/>
            <a:ext cx="2590800" cy="283464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2EE9F5C-FBD8-4C1B-BF33-B74A64F5C41D}"/>
              </a:ext>
            </a:extLst>
          </p:cNvPr>
          <p:cNvSpPr/>
          <p:nvPr/>
        </p:nvSpPr>
        <p:spPr bwMode="auto">
          <a:xfrm>
            <a:off x="2240280" y="4602619"/>
            <a:ext cx="2590800" cy="173736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2B9A2F1-FE00-4C6F-944A-191D17437293}"/>
              </a:ext>
            </a:extLst>
          </p:cNvPr>
          <p:cNvSpPr/>
          <p:nvPr/>
        </p:nvSpPr>
        <p:spPr bwMode="auto">
          <a:xfrm>
            <a:off x="2240280" y="4273435"/>
            <a:ext cx="2590800" cy="173736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3FD040-09D1-4A97-85A9-37AAD35C0F2F}"/>
              </a:ext>
            </a:extLst>
          </p:cNvPr>
          <p:cNvSpPr/>
          <p:nvPr/>
        </p:nvSpPr>
        <p:spPr bwMode="auto">
          <a:xfrm>
            <a:off x="1981200" y="3350496"/>
            <a:ext cx="3276600" cy="252240"/>
          </a:xfrm>
          <a:prstGeom prst="rect">
            <a:avLst/>
          </a:prstGeom>
          <a:noFill/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2168259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BFED67C-5C1B-47D5-98E2-AD9832A2A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2022" y="1426598"/>
            <a:ext cx="3661178" cy="256213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91D5517-D3DF-4FAB-8BCA-5489F83B5277}"/>
              </a:ext>
            </a:extLst>
          </p:cNvPr>
          <p:cNvSpPr/>
          <p:nvPr/>
        </p:nvSpPr>
        <p:spPr>
          <a:xfrm>
            <a:off x="762000" y="4131365"/>
            <a:ext cx="75438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ATC response will automatically appear on the screen.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continue throughout the exercise to “communicate” with ATC by selecting the correct transmissions.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1B1FF6-7204-4F02-ADC9-FC25D4BF4697}"/>
              </a:ext>
            </a:extLst>
          </p:cNvPr>
          <p:cNvSpPr txBox="1"/>
          <p:nvPr/>
        </p:nvSpPr>
        <p:spPr>
          <a:xfrm>
            <a:off x="609600" y="630382"/>
            <a:ext cx="784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Communicating with ATC (continued)</a:t>
            </a:r>
          </a:p>
        </p:txBody>
      </p:sp>
      <p:pic>
        <p:nvPicPr>
          <p:cNvPr id="4" name="Picture 3" descr="A picture containing photo&#10;&#10;Description automatically generated">
            <a:extLst>
              <a:ext uri="{FF2B5EF4-FFF2-40B4-BE49-F238E27FC236}">
                <a16:creationId xmlns:a16="http://schemas.microsoft.com/office/drawing/2014/main" id="{2EFBCD0A-9500-44F2-B2D3-4093B0C4F92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70" b="2918"/>
          <a:stretch/>
        </p:blipFill>
        <p:spPr>
          <a:xfrm>
            <a:off x="2114550" y="1355282"/>
            <a:ext cx="4914900" cy="2704767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8CAE8D7-AE26-401B-8E28-4DACAD032108}"/>
              </a:ext>
            </a:extLst>
          </p:cNvPr>
          <p:cNvCxnSpPr>
            <a:cxnSpLocks/>
          </p:cNvCxnSpPr>
          <p:nvPr/>
        </p:nvCxnSpPr>
        <p:spPr bwMode="auto">
          <a:xfrm flipV="1">
            <a:off x="3657600" y="3581400"/>
            <a:ext cx="533400" cy="54996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custDataLst>
      <p:tags r:id="rId1"/>
    </p:custDataLst>
    <p:extLst>
      <p:ext uri="{BB962C8B-B14F-4D97-AF65-F5344CB8AC3E}">
        <p14:creationId xmlns:p14="http://schemas.microsoft.com/office/powerpoint/2010/main" val="1163456593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44F2A3-9F66-4A5C-B52E-4091E847E6D1}"/>
              </a:ext>
            </a:extLst>
          </p:cNvPr>
          <p:cNvSpPr/>
          <p:nvPr/>
        </p:nvSpPr>
        <p:spPr>
          <a:xfrm>
            <a:off x="609600" y="1061269"/>
            <a:ext cx="7465830" cy="4355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Airfield markings help you navigate your way around the airfield and warn you about the locations of protected areas such as runways.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This part of the exercise will test your ability to identify and use airfield markings.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start on the non-movement area at the north end of </a:t>
            </a:r>
            <a:r>
              <a:rPr lang="en-US" sz="1800" dirty="0" err="1">
                <a:solidFill>
                  <a:srgbClr val="002060"/>
                </a:solidFill>
                <a:latin typeface="Arial Rounded MT Bold" pitchFamily="34" charset="0"/>
              </a:rPr>
              <a:t>Twy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touch an empty box and then touch the marking you would like to place there from the choices that appear.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have several choices for each marking.  </a:t>
            </a: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Make sure you orient the marking properly</a:t>
            </a:r>
            <a:r>
              <a:rPr lang="en-US" sz="1800" b="1" dirty="0">
                <a:solidFill>
                  <a:srgbClr val="002060"/>
                </a:solidFill>
                <a:latin typeface="Arial Rounded MT Bold" pitchFamily="34" charset="0"/>
              </a:rPr>
              <a:t>. 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For example, the non-movement area boundary must be oriented so you cross the solid line first.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See the next three slides for a demonstration.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73E5FB-EA59-4272-A306-1AF299713B60}"/>
              </a:ext>
            </a:extLst>
          </p:cNvPr>
          <p:cNvSpPr txBox="1"/>
          <p:nvPr/>
        </p:nvSpPr>
        <p:spPr>
          <a:xfrm>
            <a:off x="609600" y="630382"/>
            <a:ext cx="7848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Using Markings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4066711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09D119BB-C061-413D-BA6C-6C62DD6E676F}"/>
              </a:ext>
            </a:extLst>
          </p:cNvPr>
          <p:cNvSpPr txBox="1"/>
          <p:nvPr/>
        </p:nvSpPr>
        <p:spPr>
          <a:xfrm>
            <a:off x="430650" y="154002"/>
            <a:ext cx="784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0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Markings Exercise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04DA3DF3-C6AD-4E31-A854-D11A2983A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" y="772212"/>
            <a:ext cx="9144000" cy="5143500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713C8AB9-432B-4322-AB8D-0D09953F0857}"/>
              </a:ext>
            </a:extLst>
          </p:cNvPr>
          <p:cNvSpPr txBox="1"/>
          <p:nvPr/>
        </p:nvSpPr>
        <p:spPr>
          <a:xfrm>
            <a:off x="707744" y="5424150"/>
            <a:ext cx="587805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Touch an empty box.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 number of choices will appear.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Touch the marking that you want to place there.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618731-5ABF-4664-A80A-5A29E44D32BB}"/>
              </a:ext>
            </a:extLst>
          </p:cNvPr>
          <p:cNvSpPr txBox="1"/>
          <p:nvPr/>
        </p:nvSpPr>
        <p:spPr>
          <a:xfrm>
            <a:off x="6721459" y="5354011"/>
            <a:ext cx="914400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6ACF83E-609A-4321-9AEF-4B3B95627708}"/>
              </a:ext>
            </a:extLst>
          </p:cNvPr>
          <p:cNvSpPr txBox="1"/>
          <p:nvPr/>
        </p:nvSpPr>
        <p:spPr>
          <a:xfrm>
            <a:off x="7771523" y="5354011"/>
            <a:ext cx="9144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</a:p>
        </p:txBody>
      </p:sp>
      <p:pic>
        <p:nvPicPr>
          <p:cNvPr id="53" name="Picture 4" descr="Related image">
            <a:extLst>
              <a:ext uri="{FF2B5EF4-FFF2-40B4-BE49-F238E27FC236}">
                <a16:creationId xmlns:a16="http://schemas.microsoft.com/office/drawing/2014/main" id="{1C322301-C4F1-4A76-8589-215B709002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3124610" y="5347572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F9AD5EF-EDD1-4805-88CF-4CC819BBDD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7945"/>
          <a:stretch/>
        </p:blipFill>
        <p:spPr>
          <a:xfrm>
            <a:off x="1555599" y="1874949"/>
            <a:ext cx="5976691" cy="2849451"/>
          </a:xfrm>
          <a:prstGeom prst="rect">
            <a:avLst/>
          </a:prstGeom>
        </p:spPr>
      </p:pic>
      <p:pic>
        <p:nvPicPr>
          <p:cNvPr id="57" name="Picture 4" descr="Related image">
            <a:extLst>
              <a:ext uri="{FF2B5EF4-FFF2-40B4-BE49-F238E27FC236}">
                <a16:creationId xmlns:a16="http://schemas.microsoft.com/office/drawing/2014/main" id="{B411E990-C2AA-4C7B-817E-8910DC1C4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3124610" y="5347572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3809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0261 -0.05393 L 0.27847 -0.238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-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0.2618 -0.1965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90" y="-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09D119BB-C061-413D-BA6C-6C62DD6E676F}"/>
              </a:ext>
            </a:extLst>
          </p:cNvPr>
          <p:cNvSpPr txBox="1"/>
          <p:nvPr/>
        </p:nvSpPr>
        <p:spPr>
          <a:xfrm>
            <a:off x="430650" y="154002"/>
            <a:ext cx="784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0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Markings Exercise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618731-5ABF-4664-A80A-5A29E44D32BB}"/>
              </a:ext>
            </a:extLst>
          </p:cNvPr>
          <p:cNvSpPr txBox="1"/>
          <p:nvPr/>
        </p:nvSpPr>
        <p:spPr>
          <a:xfrm>
            <a:off x="6721459" y="5354011"/>
            <a:ext cx="914400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6ACF83E-609A-4321-9AEF-4B3B95627708}"/>
              </a:ext>
            </a:extLst>
          </p:cNvPr>
          <p:cNvSpPr txBox="1"/>
          <p:nvPr/>
        </p:nvSpPr>
        <p:spPr>
          <a:xfrm>
            <a:off x="7771523" y="5354011"/>
            <a:ext cx="9144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85F30C1-09BB-4765-927D-490CE1955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" y="756403"/>
            <a:ext cx="9144000" cy="51435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1A2F56B-495C-459B-A3C4-E635C18E8A6E}"/>
              </a:ext>
            </a:extLst>
          </p:cNvPr>
          <p:cNvSpPr txBox="1"/>
          <p:nvPr/>
        </p:nvSpPr>
        <p:spPr>
          <a:xfrm>
            <a:off x="616387" y="4913921"/>
            <a:ext cx="4663140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 marking will appear in the box you touched.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Once you have filled in all the boxes, touch “Submit.”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B5E2AF1-4CB6-4001-BA6B-6A4069FCFA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886177">
            <a:off x="5275448" y="3608858"/>
            <a:ext cx="981075" cy="272521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48C2909-0CD0-496D-A195-85879821399F}"/>
              </a:ext>
            </a:extLst>
          </p:cNvPr>
          <p:cNvCxnSpPr/>
          <p:nvPr/>
        </p:nvCxnSpPr>
        <p:spPr bwMode="auto">
          <a:xfrm>
            <a:off x="4191000" y="3886200"/>
            <a:ext cx="99060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30715E4A-A962-4B80-824B-270073901323}"/>
              </a:ext>
            </a:extLst>
          </p:cNvPr>
          <p:cNvSpPr txBox="1"/>
          <p:nvPr/>
        </p:nvSpPr>
        <p:spPr>
          <a:xfrm>
            <a:off x="6873859" y="5506411"/>
            <a:ext cx="914400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8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  <a:endParaRPr lang="en-US" sz="18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677DBE-9ED2-43BE-BCF7-710DE4DCA2AF}"/>
              </a:ext>
            </a:extLst>
          </p:cNvPr>
          <p:cNvSpPr txBox="1"/>
          <p:nvPr/>
        </p:nvSpPr>
        <p:spPr>
          <a:xfrm>
            <a:off x="7923923" y="5506411"/>
            <a:ext cx="9144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</a:p>
        </p:txBody>
      </p:sp>
      <p:pic>
        <p:nvPicPr>
          <p:cNvPr id="25" name="Picture 4" descr="Related image">
            <a:extLst>
              <a:ext uri="{FF2B5EF4-FFF2-40B4-BE49-F238E27FC236}">
                <a16:creationId xmlns:a16="http://schemas.microsoft.com/office/drawing/2014/main" id="{474D4A22-CC26-4CA7-8BCC-2FB4E0C897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4786896" y="4932971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721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0.26389 0.1201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09D119BB-C061-413D-BA6C-6C62DD6E676F}"/>
              </a:ext>
            </a:extLst>
          </p:cNvPr>
          <p:cNvSpPr txBox="1"/>
          <p:nvPr/>
        </p:nvSpPr>
        <p:spPr>
          <a:xfrm>
            <a:off x="430650" y="154002"/>
            <a:ext cx="784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0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Markings Exercise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EDFA35C-9506-4E59-A226-4F59CEA7DF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" y="756403"/>
            <a:ext cx="9144000" cy="51435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9D91C88-1C44-4B64-8A1F-52D6E85DBCEE}"/>
              </a:ext>
            </a:extLst>
          </p:cNvPr>
          <p:cNvSpPr txBox="1"/>
          <p:nvPr/>
        </p:nvSpPr>
        <p:spPr>
          <a:xfrm>
            <a:off x="738232" y="4330243"/>
            <a:ext cx="5649702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 red box will appear around the box </a:t>
            </a:r>
            <a:r>
              <a:rPr lang="en-US" sz="1600" b="1" u="sng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after you have touched “Submit</a:t>
            </a:r>
            <a:r>
              <a:rPr lang="en-US" sz="16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” </a:t>
            </a: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if you selected an incorrect marking.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Touch the box again, answers will reappear.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Or touch “Reset” to do everything over again.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Once you have filled in all the boxes, touch “Submit.”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84E3DC-9625-4941-A411-D1416948ECB1}"/>
              </a:ext>
            </a:extLst>
          </p:cNvPr>
          <p:cNvSpPr txBox="1"/>
          <p:nvPr/>
        </p:nvSpPr>
        <p:spPr>
          <a:xfrm>
            <a:off x="6721459" y="5354011"/>
            <a:ext cx="914400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A85A08C-F4AA-4519-AAA4-BEB3B204C898}"/>
              </a:ext>
            </a:extLst>
          </p:cNvPr>
          <p:cNvSpPr txBox="1"/>
          <p:nvPr/>
        </p:nvSpPr>
        <p:spPr>
          <a:xfrm>
            <a:off x="7771523" y="5354011"/>
            <a:ext cx="9144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02C635-D8D1-4608-80B4-8D62C416E94B}"/>
              </a:ext>
            </a:extLst>
          </p:cNvPr>
          <p:cNvSpPr/>
          <p:nvPr/>
        </p:nvSpPr>
        <p:spPr bwMode="auto">
          <a:xfrm rot="19925312">
            <a:off x="5241423" y="3616022"/>
            <a:ext cx="1068173" cy="295485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65E7359-A9C4-49A6-9BDD-7855049A6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886177">
            <a:off x="5284973" y="3627505"/>
            <a:ext cx="981075" cy="272521"/>
          </a:xfrm>
          <a:prstGeom prst="rect">
            <a:avLst/>
          </a:prstGeom>
        </p:spPr>
      </p:pic>
      <p:pic>
        <p:nvPicPr>
          <p:cNvPr id="21" name="Picture 4" descr="Related image">
            <a:extLst>
              <a:ext uri="{FF2B5EF4-FFF2-40B4-BE49-F238E27FC236}">
                <a16:creationId xmlns:a16="http://schemas.microsoft.com/office/drawing/2014/main" id="{6CF441A2-B334-48DB-9C11-BBE20DB692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5804275" y="5062495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Related image">
            <a:extLst>
              <a:ext uri="{FF2B5EF4-FFF2-40B4-BE49-F238E27FC236}">
                <a16:creationId xmlns:a16="http://schemas.microsoft.com/office/drawing/2014/main" id="{2DF33C4A-1FD8-42FF-8820-3133721260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5805310" y="5062495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Related image">
            <a:extLst>
              <a:ext uri="{FF2B5EF4-FFF2-40B4-BE49-F238E27FC236}">
                <a16:creationId xmlns:a16="http://schemas.microsoft.com/office/drawing/2014/main" id="{EAFD989E-95DF-4C08-A876-A71D2FE3E9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5803240" y="5062495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645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0.05 -0.07778 L -0.01979 -0.18866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-555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.03316 -0.0044 L 0.13316 0.09028 " pathEditMode="relative" rAng="0" ptsTypes="AA">
                                      <p:cBhvr>
                                        <p:cTn id="39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0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0FC47B-0C47-46A2-8713-C4A33FC07BD0}"/>
              </a:ext>
            </a:extLst>
          </p:cNvPr>
          <p:cNvSpPr/>
          <p:nvPr/>
        </p:nvSpPr>
        <p:spPr>
          <a:xfrm>
            <a:off x="609600" y="1061268"/>
            <a:ext cx="7465830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When driving on the airfield, you use taxiway location and directional signs to navigate your way around the airfield.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This part of the exercise tests your ability to recognize and use signs.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touch an empty box and then touch the sign you would like to place there from the choices that appear.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Each box is color-coded for the type of sign that should be placed there.</a:t>
            </a:r>
          </a:p>
          <a:p>
            <a:pPr marL="0" lvl="1">
              <a:spcBef>
                <a:spcPts val="600"/>
              </a:spcBef>
              <a:spcAft>
                <a:spcPts val="0"/>
              </a:spcAft>
            </a:pPr>
            <a:endParaRPr lang="en-US" sz="1800" dirty="0">
              <a:solidFill>
                <a:srgbClr val="002060"/>
              </a:solidFill>
              <a:latin typeface="Arial Rounded MT Bold" pitchFamily="34" charset="0"/>
            </a:endParaRPr>
          </a:p>
          <a:p>
            <a:pPr marL="0" lvl="1">
              <a:spcBef>
                <a:spcPts val="600"/>
              </a:spcBef>
              <a:spcAft>
                <a:spcPts val="0"/>
              </a:spcAft>
            </a:pPr>
            <a:endParaRPr lang="en-US" sz="1800" dirty="0">
              <a:solidFill>
                <a:srgbClr val="002060"/>
              </a:solidFill>
              <a:latin typeface="Arial Rounded MT Bold" pitchFamily="34" charset="0"/>
            </a:endParaRPr>
          </a:p>
          <a:p>
            <a:pPr marL="0" lvl="1">
              <a:spcBef>
                <a:spcPts val="600"/>
              </a:spcBef>
              <a:spcAft>
                <a:spcPts val="0"/>
              </a:spcAft>
            </a:pPr>
            <a:endParaRPr lang="en-US" sz="1800" dirty="0">
              <a:solidFill>
                <a:srgbClr val="002060"/>
              </a:solidFill>
              <a:latin typeface="Arial Rounded MT Bold" pitchFamily="34" charset="0"/>
            </a:endParaRP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must place each sign in the proper position relative to the taxiway the sign refers to.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Remember that a taxiway directional sign is </a:t>
            </a: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always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placed </a:t>
            </a: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before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the surface it refers to.  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See the next three slides for a demonstration.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248884-59B8-45C5-AFFD-001613DEF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7305" y="3593476"/>
            <a:ext cx="266700" cy="714375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1F7F1FA-062B-42D8-879C-1AAD2717C3F0}"/>
              </a:ext>
            </a:extLst>
          </p:cNvPr>
          <p:cNvCxnSpPr/>
          <p:nvPr/>
        </p:nvCxnSpPr>
        <p:spPr bwMode="auto">
          <a:xfrm>
            <a:off x="2931045" y="4075331"/>
            <a:ext cx="9906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FB2E6654-4F88-43C8-B872-DBE116F5C4BB}"/>
              </a:ext>
            </a:extLst>
          </p:cNvPr>
          <p:cNvSpPr txBox="1"/>
          <p:nvPr/>
        </p:nvSpPr>
        <p:spPr>
          <a:xfrm>
            <a:off x="4876800" y="3429000"/>
            <a:ext cx="3075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Yellow bordered box for taxiway directional sign</a:t>
            </a:r>
            <a:endParaRPr lang="en-US" sz="1800" b="1" u="sng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9778A61-9684-499D-9BDB-074154B36BD3}"/>
              </a:ext>
            </a:extLst>
          </p:cNvPr>
          <p:cNvCxnSpPr>
            <a:cxnSpLocks/>
          </p:cNvCxnSpPr>
          <p:nvPr/>
        </p:nvCxnSpPr>
        <p:spPr bwMode="auto">
          <a:xfrm flipH="1">
            <a:off x="4427355" y="3752166"/>
            <a:ext cx="820036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79C0447-45E0-433F-8DF3-1B71DD532058}"/>
              </a:ext>
            </a:extLst>
          </p:cNvPr>
          <p:cNvSpPr txBox="1"/>
          <p:nvPr/>
        </p:nvSpPr>
        <p:spPr>
          <a:xfrm>
            <a:off x="880178" y="3752165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Black box for taxiway location sign</a:t>
            </a:r>
            <a:endParaRPr lang="en-US" sz="1800" b="1" u="sng" dirty="0">
              <a:solidFill>
                <a:srgbClr val="002060"/>
              </a:solidFill>
              <a:latin typeface="Arial Rounded MT Bold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8BD1ACA-9B9C-47CC-A8C8-1C58DFC0ACE1}"/>
              </a:ext>
            </a:extLst>
          </p:cNvPr>
          <p:cNvSpPr txBox="1"/>
          <p:nvPr/>
        </p:nvSpPr>
        <p:spPr>
          <a:xfrm>
            <a:off x="609600" y="630382"/>
            <a:ext cx="7848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Using Signs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4897434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09D119BB-C061-413D-BA6C-6C62DD6E676F}"/>
              </a:ext>
            </a:extLst>
          </p:cNvPr>
          <p:cNvSpPr txBox="1"/>
          <p:nvPr/>
        </p:nvSpPr>
        <p:spPr>
          <a:xfrm>
            <a:off x="430650" y="154002"/>
            <a:ext cx="784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0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Signs Exercise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04DA3DF3-C6AD-4E31-A854-D11A2983A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" y="772212"/>
            <a:ext cx="9144000" cy="5143500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713C8AB9-432B-4322-AB8D-0D09953F0857}"/>
              </a:ext>
            </a:extLst>
          </p:cNvPr>
          <p:cNvSpPr txBox="1"/>
          <p:nvPr/>
        </p:nvSpPr>
        <p:spPr>
          <a:xfrm>
            <a:off x="707744" y="5424150"/>
            <a:ext cx="587805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Touch an empty box.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 number of choices will appear.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Touch the sign that you want to place there.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618731-5ABF-4664-A80A-5A29E44D32BB}"/>
              </a:ext>
            </a:extLst>
          </p:cNvPr>
          <p:cNvSpPr txBox="1"/>
          <p:nvPr/>
        </p:nvSpPr>
        <p:spPr>
          <a:xfrm>
            <a:off x="6721459" y="5354011"/>
            <a:ext cx="914400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6ACF83E-609A-4321-9AEF-4B3B95627708}"/>
              </a:ext>
            </a:extLst>
          </p:cNvPr>
          <p:cNvSpPr txBox="1"/>
          <p:nvPr/>
        </p:nvSpPr>
        <p:spPr>
          <a:xfrm>
            <a:off x="7771523" y="5354011"/>
            <a:ext cx="9144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</a:p>
        </p:txBody>
      </p:sp>
      <p:pic>
        <p:nvPicPr>
          <p:cNvPr id="10" name="Picture 4" descr="Related image">
            <a:extLst>
              <a:ext uri="{FF2B5EF4-FFF2-40B4-BE49-F238E27FC236}">
                <a16:creationId xmlns:a16="http://schemas.microsoft.com/office/drawing/2014/main" id="{7FED769D-4180-4686-90B6-1D435923B5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3209310" y="5318997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EACF41-1A9B-4D97-97FC-657F602223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2956" y="1849131"/>
            <a:ext cx="5976691" cy="3472623"/>
          </a:xfrm>
          <a:prstGeom prst="rect">
            <a:avLst/>
          </a:prstGeom>
        </p:spPr>
      </p:pic>
      <p:pic>
        <p:nvPicPr>
          <p:cNvPr id="12" name="Picture 4" descr="Related image">
            <a:extLst>
              <a:ext uri="{FF2B5EF4-FFF2-40B4-BE49-F238E27FC236}">
                <a16:creationId xmlns:a16="http://schemas.microsoft.com/office/drawing/2014/main" id="{2FE97E2C-2B9B-4A2A-8ADD-590287AA9D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3218835" y="5318997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029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2.59259E-6 L -0.16233 -0.274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25" y="-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-0.1217 -0.1740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4" y="-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09D119BB-C061-413D-BA6C-6C62DD6E676F}"/>
              </a:ext>
            </a:extLst>
          </p:cNvPr>
          <p:cNvSpPr txBox="1"/>
          <p:nvPr/>
        </p:nvSpPr>
        <p:spPr>
          <a:xfrm>
            <a:off x="430650" y="154002"/>
            <a:ext cx="784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0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Signs Exercise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A1BCD93B-F942-4D16-B509-E54042127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" y="756403"/>
            <a:ext cx="9144000" cy="514350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5C3C7DAC-936F-45F7-80B6-8049F45D9CF9}"/>
              </a:ext>
            </a:extLst>
          </p:cNvPr>
          <p:cNvSpPr txBox="1"/>
          <p:nvPr/>
        </p:nvSpPr>
        <p:spPr>
          <a:xfrm>
            <a:off x="6721459" y="5354011"/>
            <a:ext cx="914400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8E72D24-28AC-4E53-AF81-8470643730DF}"/>
              </a:ext>
            </a:extLst>
          </p:cNvPr>
          <p:cNvSpPr txBox="1"/>
          <p:nvPr/>
        </p:nvSpPr>
        <p:spPr>
          <a:xfrm>
            <a:off x="7771523" y="5354011"/>
            <a:ext cx="9144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8083565-D907-41A0-974C-07B7E57CE76A}"/>
              </a:ext>
            </a:extLst>
          </p:cNvPr>
          <p:cNvSpPr txBox="1"/>
          <p:nvPr/>
        </p:nvSpPr>
        <p:spPr>
          <a:xfrm>
            <a:off x="745844" y="4838855"/>
            <a:ext cx="5216806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 sign will appear in the box you touched.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Once you have filled in all the boxes, touch “Submit.”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259E7B63-DD99-40D1-9E54-280C2F4D71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4884" y="3177233"/>
            <a:ext cx="209574" cy="318242"/>
          </a:xfrm>
          <a:prstGeom prst="rect">
            <a:avLst/>
          </a:prstGeom>
        </p:spPr>
      </p:pic>
      <p:pic>
        <p:nvPicPr>
          <p:cNvPr id="52" name="Picture 4" descr="Related image">
            <a:extLst>
              <a:ext uri="{FF2B5EF4-FFF2-40B4-BE49-F238E27FC236}">
                <a16:creationId xmlns:a16="http://schemas.microsoft.com/office/drawing/2014/main" id="{82FA8E3C-B4F0-49B1-B528-8F5C232832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 rot="6746340">
            <a:off x="5311875" y="5121474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C37B7AA3-CE74-49EB-AE21-06CFC28534FE}"/>
              </a:ext>
            </a:extLst>
          </p:cNvPr>
          <p:cNvCxnSpPr>
            <a:cxnSpLocks/>
          </p:cNvCxnSpPr>
          <p:nvPr/>
        </p:nvCxnSpPr>
        <p:spPr bwMode="auto">
          <a:xfrm flipV="1">
            <a:off x="1905000" y="3581400"/>
            <a:ext cx="0" cy="106680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custDataLst>
      <p:tags r:id="rId1"/>
    </p:custDataLst>
    <p:extLst>
      <p:ext uri="{BB962C8B-B14F-4D97-AF65-F5344CB8AC3E}">
        <p14:creationId xmlns:p14="http://schemas.microsoft.com/office/powerpoint/2010/main" val="186940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2222E-6 L 0.11979 0.0254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90" y="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09D119BB-C061-413D-BA6C-6C62DD6E676F}"/>
              </a:ext>
            </a:extLst>
          </p:cNvPr>
          <p:cNvSpPr txBox="1"/>
          <p:nvPr/>
        </p:nvSpPr>
        <p:spPr>
          <a:xfrm>
            <a:off x="430650" y="154002"/>
            <a:ext cx="784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0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Signs Exercise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E5CD1170-F892-4266-88D1-DE28D36C65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604"/>
            <a:ext cx="9144000" cy="514350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783BFB46-BA6B-4AEF-B0A2-F01B6008E2E0}"/>
              </a:ext>
            </a:extLst>
          </p:cNvPr>
          <p:cNvSpPr txBox="1"/>
          <p:nvPr/>
        </p:nvSpPr>
        <p:spPr>
          <a:xfrm>
            <a:off x="6721459" y="5354011"/>
            <a:ext cx="914400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B7926A-E785-4D81-8B14-4B65BFCDE094}"/>
              </a:ext>
            </a:extLst>
          </p:cNvPr>
          <p:cNvSpPr txBox="1"/>
          <p:nvPr/>
        </p:nvSpPr>
        <p:spPr>
          <a:xfrm>
            <a:off x="7771523" y="5354011"/>
            <a:ext cx="9144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B5FE05D-7F7B-42CC-9692-288E27A82DE8}"/>
              </a:ext>
            </a:extLst>
          </p:cNvPr>
          <p:cNvSpPr txBox="1"/>
          <p:nvPr/>
        </p:nvSpPr>
        <p:spPr>
          <a:xfrm>
            <a:off x="616387" y="4913921"/>
            <a:ext cx="5969407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 red box will appear around the box </a:t>
            </a:r>
            <a:r>
              <a:rPr lang="en-US" sz="1600" b="1" u="sng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after you have touched “Submit</a:t>
            </a:r>
            <a:r>
              <a:rPr lang="en-US" sz="16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” </a:t>
            </a: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if you selected an incorrect sign.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Touch the box again, answers will reappear.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Or touch “Reset” to do everything over again.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Once you have filled in all the boxes, touch “Submit.”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05EF0C3B-0453-4F16-9739-2B948791CE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4884" y="3177233"/>
            <a:ext cx="209574" cy="318242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6936FDD9-47E6-4F0F-888C-0B5F5E629F09}"/>
              </a:ext>
            </a:extLst>
          </p:cNvPr>
          <p:cNvSpPr/>
          <p:nvPr/>
        </p:nvSpPr>
        <p:spPr bwMode="auto">
          <a:xfrm rot="16200000">
            <a:off x="1731498" y="3199194"/>
            <a:ext cx="318241" cy="27432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3" name="Picture 4" descr="Related image">
            <a:extLst>
              <a:ext uri="{FF2B5EF4-FFF2-40B4-BE49-F238E27FC236}">
                <a16:creationId xmlns:a16="http://schemas.microsoft.com/office/drawing/2014/main" id="{80CC27AA-9AC3-49E7-9AD1-F492B129D8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6069896" y="5316398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" descr="Related image">
            <a:extLst>
              <a:ext uri="{FF2B5EF4-FFF2-40B4-BE49-F238E27FC236}">
                <a16:creationId xmlns:a16="http://schemas.microsoft.com/office/drawing/2014/main" id="{9903C702-50B4-4D19-947A-623EBCC61F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8505452" y="4191000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" descr="Related image">
            <a:extLst>
              <a:ext uri="{FF2B5EF4-FFF2-40B4-BE49-F238E27FC236}">
                <a16:creationId xmlns:a16="http://schemas.microsoft.com/office/drawing/2014/main" id="{E512C914-AE46-4FE3-9C15-E2056AC8C9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7" t="2506" r="18811" b="2000"/>
          <a:stretch/>
        </p:blipFill>
        <p:spPr bwMode="auto">
          <a:xfrm>
            <a:off x="6082911" y="5316398"/>
            <a:ext cx="360942" cy="43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86896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05556E-6 -4.44444E-6 L -0.47518 -0.28472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67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9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4861 -0.00092 L 0.10277 0.05417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" y="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AA8DA0-D150-4F8C-B56F-D2F825B8E6A9}"/>
              </a:ext>
            </a:extLst>
          </p:cNvPr>
          <p:cNvSpPr txBox="1"/>
          <p:nvPr/>
        </p:nvSpPr>
        <p:spPr>
          <a:xfrm>
            <a:off x="568166" y="409921"/>
            <a:ext cx="7010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Knowledge Checks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0A6B6D-373F-404B-AE9B-63275C02E5DD}"/>
              </a:ext>
            </a:extLst>
          </p:cNvPr>
          <p:cNvSpPr/>
          <p:nvPr/>
        </p:nvSpPr>
        <p:spPr>
          <a:xfrm>
            <a:off x="568166" y="840808"/>
            <a:ext cx="79458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be given a number of knowledge checks to answer in the following format.  Touch the answer and then touch “Submit.”</a:t>
            </a:r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5F36BBBF-DF37-4F6C-BEB1-6260A67E585D}"/>
              </a:ext>
            </a:extLst>
          </p:cNvPr>
          <p:cNvSpPr/>
          <p:nvPr/>
        </p:nvSpPr>
        <p:spPr>
          <a:xfrm>
            <a:off x="685800" y="1841082"/>
            <a:ext cx="7303343" cy="46667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D37D44-9EF6-467F-8F3A-C17A82260B6E}"/>
              </a:ext>
            </a:extLst>
          </p:cNvPr>
          <p:cNvSpPr/>
          <p:nvPr/>
        </p:nvSpPr>
        <p:spPr bwMode="auto">
          <a:xfrm>
            <a:off x="1219200" y="4517136"/>
            <a:ext cx="3236976" cy="274320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FA482D-6A1F-469E-A4C2-0E9EE9E97590}"/>
              </a:ext>
            </a:extLst>
          </p:cNvPr>
          <p:cNvSpPr/>
          <p:nvPr/>
        </p:nvSpPr>
        <p:spPr bwMode="auto">
          <a:xfrm>
            <a:off x="1219200" y="4045020"/>
            <a:ext cx="3236976" cy="274320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51CB49-0A2C-4EAB-A033-88D3463868E2}"/>
              </a:ext>
            </a:extLst>
          </p:cNvPr>
          <p:cNvSpPr/>
          <p:nvPr/>
        </p:nvSpPr>
        <p:spPr bwMode="auto">
          <a:xfrm>
            <a:off x="1219200" y="3572904"/>
            <a:ext cx="3236976" cy="274320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16D70E-F7AE-45B6-A49D-8D4CB41CBAF7}"/>
              </a:ext>
            </a:extLst>
          </p:cNvPr>
          <p:cNvSpPr/>
          <p:nvPr/>
        </p:nvSpPr>
        <p:spPr bwMode="auto">
          <a:xfrm>
            <a:off x="1219200" y="3113739"/>
            <a:ext cx="3236976" cy="274320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8885ECC-A903-4CB7-82B4-31E26CCDD14A}"/>
              </a:ext>
            </a:extLst>
          </p:cNvPr>
          <p:cNvSpPr/>
          <p:nvPr/>
        </p:nvSpPr>
        <p:spPr bwMode="auto">
          <a:xfrm>
            <a:off x="1219200" y="2632987"/>
            <a:ext cx="3236976" cy="274320"/>
          </a:xfrm>
          <a:prstGeom prst="rect">
            <a:avLst/>
          </a:prstGeom>
          <a:solidFill>
            <a:srgbClr val="80808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F030F22-F465-47EB-B0B1-AE92C373C905}"/>
              </a:ext>
            </a:extLst>
          </p:cNvPr>
          <p:cNvSpPr/>
          <p:nvPr/>
        </p:nvSpPr>
        <p:spPr bwMode="auto">
          <a:xfrm>
            <a:off x="914400" y="1981200"/>
            <a:ext cx="2133600" cy="297844"/>
          </a:xfrm>
          <a:prstGeom prst="rect">
            <a:avLst/>
          </a:prstGeom>
          <a:noFill/>
          <a:ln w="2857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6282386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6C597F-91D0-4F8F-B4F8-2546C69B56CD}"/>
              </a:ext>
            </a:extLst>
          </p:cNvPr>
          <p:cNvSpPr/>
          <p:nvPr/>
        </p:nvSpPr>
        <p:spPr>
          <a:xfrm>
            <a:off x="652787" y="1061269"/>
            <a:ext cx="74676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Once you finish the knowledge checks and exercise, this screen will appear: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Click on the Airfield Familiarization button.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AAC71-BC61-486B-A973-72A338238C37}"/>
              </a:ext>
            </a:extLst>
          </p:cNvPr>
          <p:cNvSpPr txBox="1"/>
          <p:nvPr/>
        </p:nvSpPr>
        <p:spPr>
          <a:xfrm>
            <a:off x="609600" y="630382"/>
            <a:ext cx="5943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DTW Map Test</a:t>
            </a:r>
          </a:p>
        </p:txBody>
      </p:sp>
      <p:pic>
        <p:nvPicPr>
          <p:cNvPr id="7" name="Picture 6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17528B4B-6EAD-4A99-8CF3-808987488B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87" y="2093985"/>
            <a:ext cx="7010400" cy="394335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6D44ADB-E929-41BF-9023-69C0F213E5D6}"/>
              </a:ext>
            </a:extLst>
          </p:cNvPr>
          <p:cNvSpPr/>
          <p:nvPr/>
        </p:nvSpPr>
        <p:spPr bwMode="auto">
          <a:xfrm>
            <a:off x="3167387" y="4495800"/>
            <a:ext cx="1981200" cy="533400"/>
          </a:xfrm>
          <a:prstGeom prst="rect">
            <a:avLst/>
          </a:prstGeom>
          <a:noFill/>
          <a:ln w="381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8473753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6C597F-91D0-4F8F-B4F8-2546C69B56CD}"/>
              </a:ext>
            </a:extLst>
          </p:cNvPr>
          <p:cNvSpPr/>
          <p:nvPr/>
        </p:nvSpPr>
        <p:spPr>
          <a:xfrm>
            <a:off x="652787" y="1061269"/>
            <a:ext cx="7467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map test uses an aerial photo of the airport.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airport is broken up into sections for clarity and detail.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passing score on the map test is 90%.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AAC71-BC61-486B-A973-72A338238C37}"/>
              </a:ext>
            </a:extLst>
          </p:cNvPr>
          <p:cNvSpPr txBox="1"/>
          <p:nvPr/>
        </p:nvSpPr>
        <p:spPr>
          <a:xfrm>
            <a:off x="609600" y="630382"/>
            <a:ext cx="6096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DTW Map Test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312DBCB-8F84-4BA0-B0FB-DD8964AA1E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2362200"/>
            <a:ext cx="4322612" cy="397583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8816198"/>
      </p:ext>
    </p:extLst>
  </p:cSld>
  <p:clrMapOvr>
    <a:masterClrMapping/>
  </p:clrMapOvr>
  <p:transition advTm="55217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6C597F-91D0-4F8F-B4F8-2546C69B56CD}"/>
              </a:ext>
            </a:extLst>
          </p:cNvPr>
          <p:cNvSpPr/>
          <p:nvPr/>
        </p:nvSpPr>
        <p:spPr>
          <a:xfrm>
            <a:off x="652787" y="1061269"/>
            <a:ext cx="7467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A map of the entire airport is inserted on the left to help orient you.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AAC71-BC61-486B-A973-72A338238C37}"/>
              </a:ext>
            </a:extLst>
          </p:cNvPr>
          <p:cNvSpPr txBox="1"/>
          <p:nvPr/>
        </p:nvSpPr>
        <p:spPr>
          <a:xfrm>
            <a:off x="609600" y="630382"/>
            <a:ext cx="5943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DTW Map Test</a:t>
            </a:r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5C0AF385-018B-4DD9-862B-5D9CDBBACE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3" y="1785937"/>
            <a:ext cx="8551333" cy="481012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C0FD0DA-1E40-43A8-B83B-EE6BE2DD83E4}"/>
              </a:ext>
            </a:extLst>
          </p:cNvPr>
          <p:cNvSpPr/>
          <p:nvPr/>
        </p:nvSpPr>
        <p:spPr bwMode="auto">
          <a:xfrm>
            <a:off x="652787" y="3886200"/>
            <a:ext cx="861688" cy="83820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561762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04" y="2279633"/>
            <a:ext cx="8926088" cy="379030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36641BC-BF44-46FA-8252-696470D1F9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055" y="2306599"/>
            <a:ext cx="6093619" cy="42148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F1F38E69-859D-4629-B2B1-1FAAE80AB120}"/>
              </a:ext>
            </a:extLst>
          </p:cNvPr>
          <p:cNvSpPr/>
          <p:nvPr/>
        </p:nvSpPr>
        <p:spPr>
          <a:xfrm>
            <a:off x="568165" y="866595"/>
            <a:ext cx="7737635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3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One box is located on each surface to be identified.  Touch a box.</a:t>
            </a:r>
          </a:p>
          <a:p>
            <a:pPr marL="285750" lvl="1" indent="-285750">
              <a:spcBef>
                <a:spcPts val="3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Then touch the desired sign to identify the surface.  It will appear.</a:t>
            </a:r>
          </a:p>
          <a:p>
            <a:pPr marL="285750" lvl="1" indent="-285750">
              <a:spcBef>
                <a:spcPts val="3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If you make a mistake when selecting an answer, touch the box again and then touch the desired sign.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48317CB-254B-4770-9BB8-04FAF1FA7164}"/>
              </a:ext>
            </a:extLst>
          </p:cNvPr>
          <p:cNvSpPr txBox="1"/>
          <p:nvPr/>
        </p:nvSpPr>
        <p:spPr>
          <a:xfrm>
            <a:off x="568165" y="409921"/>
            <a:ext cx="76279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DTW Map Test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5E54A8-1A57-4572-886F-016CC5CEF878}"/>
              </a:ext>
            </a:extLst>
          </p:cNvPr>
          <p:cNvSpPr/>
          <p:nvPr/>
        </p:nvSpPr>
        <p:spPr bwMode="auto">
          <a:xfrm>
            <a:off x="990600" y="5029200"/>
            <a:ext cx="7391400" cy="839479"/>
          </a:xfrm>
          <a:prstGeom prst="rect">
            <a:avLst/>
          </a:prstGeom>
          <a:solidFill>
            <a:srgbClr val="C0C0C0">
              <a:alpha val="81176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E5E23BBF-8CC9-43B3-A962-07AF14640B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365" y="5138303"/>
            <a:ext cx="335756" cy="2286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8443A8E6-EF8B-4845-8E83-171AEA91A8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800" y="5138303"/>
            <a:ext cx="335756" cy="2286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D41A7FE-4E00-49A1-A012-C8C20F041D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18" y="5138303"/>
            <a:ext cx="335756" cy="22860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5D79D758-9F94-45D6-B2E3-874E9357B0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643" y="5138303"/>
            <a:ext cx="335756" cy="2286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681FD317-5C91-44F2-8C32-54BDF97015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568" y="5138303"/>
            <a:ext cx="335756" cy="2286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D89236F-FBE0-46FA-8F38-589BE6FC4F4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493" y="5138303"/>
            <a:ext cx="335756" cy="22860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58C7419-78A5-4AC4-B7BE-48634216C9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18" y="5138303"/>
            <a:ext cx="335756" cy="2286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3470990-EB5E-49CC-BC86-38CFDBC996F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971" y="5158248"/>
            <a:ext cx="335756" cy="228600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7F39CBF6-C6A3-4766-A05E-31F9F16B6CA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268" y="5138303"/>
            <a:ext cx="335756" cy="22860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4A8914F-985B-4AF9-A893-D8358512747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93" y="5138303"/>
            <a:ext cx="335756" cy="2286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6DEDB339-3E65-4224-A100-63EAE915724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118" y="5138303"/>
            <a:ext cx="335756" cy="2286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81662BB2-B2BA-4B61-8762-64A423E4645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043" y="5138303"/>
            <a:ext cx="335756" cy="2286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0E89868F-199E-487B-8C10-21AB71ADE11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365" y="5568102"/>
            <a:ext cx="335756" cy="2286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96E08F34-43E9-4D55-ADC7-4312DA19B4D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800" y="5562471"/>
            <a:ext cx="335756" cy="228600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7D7835DC-CD41-4AB9-9814-5C9936996F86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18" y="5546203"/>
            <a:ext cx="335756" cy="22860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54E5C81E-851C-456B-B87C-15946BD7896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928" y="5552479"/>
            <a:ext cx="335756" cy="22860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6D24713A-6B6C-4F00-A2CF-033A87DF5A5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569" y="5553899"/>
            <a:ext cx="335756" cy="22860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8055A1F0-BAB9-4140-96C6-11AF3438D1D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494" y="5553899"/>
            <a:ext cx="335756" cy="22860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F5504236-1713-4028-9E65-B60220F0A95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419" y="5562471"/>
            <a:ext cx="335756" cy="22860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BE1BE88B-6BB1-435A-A6FF-E086D210CAC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971" y="5562471"/>
            <a:ext cx="335756" cy="2286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6A28482A-4483-4C32-88F7-1365D10C0C3B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269" y="5553899"/>
            <a:ext cx="335756" cy="22860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8336D8FF-96C3-4702-88DE-89DBF09B0F7D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93" y="5555328"/>
            <a:ext cx="335756" cy="22860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DEC97DB-41FB-4352-B195-C8ACDAE75627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119" y="5553899"/>
            <a:ext cx="335756" cy="22860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C9FC721B-6689-4817-BFBC-E0A41ED7539C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043" y="5546203"/>
            <a:ext cx="335756" cy="228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F93E22-A72E-40F8-A359-A02AD81A223C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735118" y="5153486"/>
            <a:ext cx="342900" cy="238125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ADFFC5C8-D893-4B6D-9BBD-3429A86A5C4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187" y="5148493"/>
            <a:ext cx="335756" cy="228600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A2D724BB-1DA8-4889-AB50-05CF5769C4C5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93" y="5541658"/>
            <a:ext cx="335756" cy="22860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561696DA-680A-4D95-ACF6-2F8ACAC164BD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848" y="2999232"/>
            <a:ext cx="335756" cy="2286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1D096F1-3CD9-462D-97E8-AB54919046D0}"/>
              </a:ext>
            </a:extLst>
          </p:cNvPr>
          <p:cNvSpPr txBox="1"/>
          <p:nvPr/>
        </p:nvSpPr>
        <p:spPr>
          <a:xfrm>
            <a:off x="1747024" y="3768779"/>
            <a:ext cx="1524000" cy="646331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 sign will appear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687B3B50-F78B-46A5-9161-D421692E7D0E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630" y="800194"/>
            <a:ext cx="459204" cy="45920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42F84A6-3985-4780-96C3-BB9C683ACCE0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38" y="3123841"/>
            <a:ext cx="459204" cy="45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798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61111E-6 2.77556E-17 L -0.771 0.33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59" y="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9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1.38889E-6 1.11111E-6 L 0.13802 0.37546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1877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AA8DA0-D150-4F8C-B56F-D2F825B8E6A9}"/>
              </a:ext>
            </a:extLst>
          </p:cNvPr>
          <p:cNvSpPr txBox="1"/>
          <p:nvPr/>
        </p:nvSpPr>
        <p:spPr>
          <a:xfrm>
            <a:off x="568166" y="409921"/>
            <a:ext cx="7010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DTW Map Test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0A6B6D-373F-404B-AE9B-63275C02E5DD}"/>
              </a:ext>
            </a:extLst>
          </p:cNvPr>
          <p:cNvSpPr/>
          <p:nvPr/>
        </p:nvSpPr>
        <p:spPr>
          <a:xfrm>
            <a:off x="568166" y="840808"/>
            <a:ext cx="794585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Once you have finished a section, you will touch a “Submit” button to submit your answers.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As with the marking and sign exercises, a red box will appear around any wrong answers.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Click on the box and repeat the process to correct the answer.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0668579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AA8DA0-D150-4F8C-B56F-D2F825B8E6A9}"/>
              </a:ext>
            </a:extLst>
          </p:cNvPr>
          <p:cNvSpPr txBox="1"/>
          <p:nvPr/>
        </p:nvSpPr>
        <p:spPr>
          <a:xfrm>
            <a:off x="568166" y="409921"/>
            <a:ext cx="7010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Taking the Recurrent CBT – YIP Map Test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20A6B6D-373F-404B-AE9B-63275C02E5DD}"/>
              </a:ext>
            </a:extLst>
          </p:cNvPr>
          <p:cNvSpPr/>
          <p:nvPr/>
        </p:nvSpPr>
        <p:spPr>
          <a:xfrm>
            <a:off x="568166" y="840808"/>
            <a:ext cx="79458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WCAA employees will also be tested on Willow Run’s map.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After finishing the DTW map this screen will appear: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Click on the “Movement Area Driver Training (YIP)” button.</a:t>
            </a:r>
          </a:p>
        </p:txBody>
      </p:sp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7FC444E-9EC1-4AE9-BA68-9184F3232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1997238"/>
            <a:ext cx="6908800" cy="41719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D9B4225-09AC-4CB4-B8C0-5796A8A39A5E}"/>
              </a:ext>
            </a:extLst>
          </p:cNvPr>
          <p:cNvSpPr/>
          <p:nvPr/>
        </p:nvSpPr>
        <p:spPr bwMode="auto">
          <a:xfrm>
            <a:off x="3327400" y="4572000"/>
            <a:ext cx="1981200" cy="533400"/>
          </a:xfrm>
          <a:prstGeom prst="rect">
            <a:avLst/>
          </a:prstGeom>
          <a:noFill/>
          <a:ln w="381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8572229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1DDE9A-0182-48ED-A91E-DAE8B07E4C47}"/>
              </a:ext>
            </a:extLst>
          </p:cNvPr>
          <p:cNvSpPr/>
          <p:nvPr/>
        </p:nvSpPr>
        <p:spPr>
          <a:xfrm>
            <a:off x="609600" y="1061269"/>
            <a:ext cx="7467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Failures/retakes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can retake the Recurrent CBT as many times as needed to pass.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If you pass the knowledge checks and exercises, but fail the map test: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be returned to the beginning of the map test to retake it.</a:t>
            </a:r>
          </a:p>
          <a:p>
            <a:pPr marL="742950" lvl="2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</a:t>
            </a:r>
            <a:r>
              <a:rPr lang="en-US" sz="1800" u="sng" dirty="0">
                <a:solidFill>
                  <a:srgbClr val="002060"/>
                </a:solidFill>
                <a:latin typeface="Arial Rounded MT Bold" pitchFamily="34" charset="0"/>
              </a:rPr>
              <a:t>not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have to retake the knowledge checks and exercises.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must return for retakes if you don’t complete the Recurrent CBT by the end of Credential’s work hours.</a:t>
            </a:r>
          </a:p>
          <a:p>
            <a:pPr marL="285750" marR="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There is no limit on the number of retakes, but you must pass the CBT by the </a:t>
            </a: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last business day 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of the month.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27C88B-ABB4-4E38-B421-E5FBF9798E62}"/>
              </a:ext>
            </a:extLst>
          </p:cNvPr>
          <p:cNvSpPr txBox="1"/>
          <p:nvPr/>
        </p:nvSpPr>
        <p:spPr>
          <a:xfrm>
            <a:off x="609600" y="630382"/>
            <a:ext cx="335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Administrative Details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4847370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1DDE9A-0182-48ED-A91E-DAE8B07E4C47}"/>
              </a:ext>
            </a:extLst>
          </p:cNvPr>
          <p:cNvSpPr/>
          <p:nvPr/>
        </p:nvSpPr>
        <p:spPr>
          <a:xfrm>
            <a:off x="609600" y="1061269"/>
            <a:ext cx="7315200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For WCAA/FAA/USDA CBT requires about 45 minutes to an hour.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For Tug and Tow/Run-Taxi CBT requires about 75 to 90 minutes.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This time is </a:t>
            </a: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in addition 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to the time it takes to take the rest of the Security training.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At this time, you must have an appointment to renew your badge and take the CBT.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Click on </a:t>
            </a:r>
            <a:r>
              <a:rPr lang="en-US" sz="1800" u="sng" dirty="0">
                <a:solidFill>
                  <a:srgbClr val="31313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https://DTWCredentialsAppointments.as.me/?appointmentType=15522138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to schedule an appointment.</a:t>
            </a:r>
            <a:endParaRPr lang="en-US" sz="1800" dirty="0">
              <a:solidFill>
                <a:srgbClr val="002060"/>
              </a:solidFill>
              <a:latin typeface="Arial Rounded MT Bold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Due to limited seating and space in the lobby, remain in your vehicle until your confirmed appointment time. </a:t>
            </a:r>
          </a:p>
          <a:p>
            <a:pPr marL="285750" marR="0" lvl="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should arrive early enough to begin taking the Recurrent CBT by 2:00 PM</a:t>
            </a:r>
          </a:p>
          <a:p>
            <a:pPr marL="285750" marR="0" lvl="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must complete the Recurrent CBT before Credentials closes or you will have to come back another day to take it.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15D108-4385-4C50-A6C0-7A212613E415}"/>
              </a:ext>
            </a:extLst>
          </p:cNvPr>
          <p:cNvSpPr txBox="1"/>
          <p:nvPr/>
        </p:nvSpPr>
        <p:spPr>
          <a:xfrm>
            <a:off x="609600" y="630382"/>
            <a:ext cx="335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Administrative Details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2542962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1DDE9A-0182-48ED-A91E-DAE8B07E4C47}"/>
              </a:ext>
            </a:extLst>
          </p:cNvPr>
          <p:cNvSpPr/>
          <p:nvPr/>
        </p:nvSpPr>
        <p:spPr>
          <a:xfrm>
            <a:off x="609600" y="1082051"/>
            <a:ext cx="746760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Bef>
                <a:spcPts val="60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Late renewals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There may be occasions where you cannot renew your badge and take the Recurrent CBT by the end of your birth month (for example, medical leave).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Your Department head/employer/company trainer must notify Airfield Operations Training when:</a:t>
            </a:r>
          </a:p>
          <a:p>
            <a:pPr marL="7429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Your absence begins.</a:t>
            </a:r>
          </a:p>
          <a:p>
            <a:pPr marL="7429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return and are ready to renew your security badge.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take the Recurrent CBT if renewal is late by six months or less.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You will have to retake full initial training if your renewal is late by more than six months.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C1BCB7-EFBB-4CB8-BC35-2A85D4B7166A}"/>
              </a:ext>
            </a:extLst>
          </p:cNvPr>
          <p:cNvSpPr txBox="1"/>
          <p:nvPr/>
        </p:nvSpPr>
        <p:spPr>
          <a:xfrm>
            <a:off x="609600" y="630382"/>
            <a:ext cx="335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Administrative Details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4683174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79FB3E-AF70-44EA-A201-58D0D3F1C38E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1DDE9A-0182-48ED-A91E-DAE8B07E4C47}"/>
              </a:ext>
            </a:extLst>
          </p:cNvPr>
          <p:cNvSpPr/>
          <p:nvPr/>
        </p:nvSpPr>
        <p:spPr>
          <a:xfrm>
            <a:off x="618836" y="1061269"/>
            <a:ext cx="372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Bef>
                <a:spcPts val="60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Questions/comments?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851B95-1994-4FAC-A701-1E076C9D6BA2}"/>
              </a:ext>
            </a:extLst>
          </p:cNvPr>
          <p:cNvSpPr txBox="1"/>
          <p:nvPr/>
        </p:nvSpPr>
        <p:spPr>
          <a:xfrm>
            <a:off x="609600" y="630382"/>
            <a:ext cx="3352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US" sz="2200" b="1" u="sng" dirty="0">
                <a:solidFill>
                  <a:srgbClr val="002060"/>
                </a:solidFill>
                <a:latin typeface="Arial Rounded MT Bold" pitchFamily="34" charset="0"/>
              </a:rPr>
              <a:t>Administrative Details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73A6BB0-B54B-4A90-B73D-6F9231E3DE79}"/>
              </a:ext>
            </a:extLst>
          </p:cNvPr>
          <p:cNvSpPr/>
          <p:nvPr/>
        </p:nvSpPr>
        <p:spPr>
          <a:xfrm>
            <a:off x="609600" y="1492156"/>
            <a:ext cx="7467600" cy="4355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CBT was developed and is maintained by the WCAA Airfield Operations Training Office (AOTO).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Questions and comments about recurrent driver training requirements and the content of the CBT must be directed to the AOTO.  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Security personnel did not play a role in developing the CBT and will </a:t>
            </a:r>
            <a:r>
              <a:rPr lang="en-US" sz="1800" b="1" u="sng" dirty="0">
                <a:solidFill>
                  <a:srgbClr val="002060"/>
                </a:solidFill>
                <a:latin typeface="Arial Rounded MT Bold" pitchFamily="34" charset="0"/>
              </a:rPr>
              <a:t>not</a:t>
            </a: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 be able to answer questions and comments about it.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Tug-Tow/Run-Taxi employees – contact your company trainer, they will contact the AOTO.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WCAA, FAA Tech Ops, and USDA employees - contact the AOTO.</a:t>
            </a:r>
          </a:p>
          <a:p>
            <a:pPr marL="285750" lvl="1" indent="-28575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2060"/>
                </a:solidFill>
                <a:latin typeface="Arial Rounded MT Bold" pitchFamily="34" charset="0"/>
              </a:rPr>
              <a:t>The AOTO can be reached during normal business hours at 734-942-3595 or email AMA.driver.training@wcaa.us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39999465"/>
      </p:ext>
    </p:extLst>
  </p:cSld>
  <p:clrMapOvr>
    <a:masterClrMapping/>
  </p:clrMapOvr>
  <p:transition advTm="552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6" name="Subtitle 5"/>
          <p:cNvSpPr>
            <a:spLocks noGrp="1"/>
          </p:cNvSpPr>
          <p:nvPr>
            <p:ph type="subTitle" sz="quarter" idx="1"/>
          </p:nvPr>
        </p:nvSpPr>
        <p:spPr>
          <a:xfrm>
            <a:off x="457200" y="5334000"/>
            <a:ext cx="4876800" cy="1219200"/>
          </a:xfrm>
        </p:spPr>
        <p:txBody>
          <a:bodyPr/>
          <a:lstStyle/>
          <a:p>
            <a:pPr lvl="0" algn="l">
              <a:lnSpc>
                <a:spcPct val="75000"/>
              </a:lnSpc>
              <a:spcBef>
                <a:spcPts val="600"/>
              </a:spcBef>
              <a:buClrTx/>
              <a:buSzTx/>
            </a:pPr>
            <a:r>
              <a:rPr lang="en-US" sz="2400" kern="1200" dirty="0">
                <a:solidFill>
                  <a:srgbClr val="000000"/>
                </a:solidFill>
                <a:latin typeface="Tahoma" pitchFamily="34" charset="0"/>
              </a:rPr>
              <a:t>Thank you!</a:t>
            </a:r>
          </a:p>
          <a:p>
            <a:pPr lvl="0" algn="l">
              <a:lnSpc>
                <a:spcPct val="75000"/>
              </a:lnSpc>
              <a:spcBef>
                <a:spcPts val="600"/>
              </a:spcBef>
              <a:buClrTx/>
              <a:buSzTx/>
            </a:pPr>
            <a:r>
              <a:rPr lang="en-US" sz="2400" kern="1200" dirty="0">
                <a:solidFill>
                  <a:srgbClr val="000000"/>
                </a:solidFill>
                <a:latin typeface="Tahoma" pitchFamily="34" charset="0"/>
              </a:rPr>
              <a:t>WCAA Airfield Training Office</a:t>
            </a:r>
          </a:p>
          <a:p>
            <a:pPr lvl="0" algn="l">
              <a:lnSpc>
                <a:spcPct val="75000"/>
              </a:lnSpc>
              <a:spcBef>
                <a:spcPts val="600"/>
              </a:spcBef>
              <a:buClrTx/>
              <a:buSzTx/>
            </a:pPr>
            <a:r>
              <a:rPr kumimoji="0" lang="en-US" sz="2400" kern="1200" dirty="0">
                <a:solidFill>
                  <a:srgbClr val="000000"/>
                </a:solidFill>
                <a:latin typeface="Tahoma" pitchFamily="34" charset="0"/>
              </a:rPr>
              <a:t>734-942-3595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E18135-D7E4-4EEB-BA37-BED4ACE2C4FF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60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2"/>
    </mc:Choice>
    <mc:Fallback xmlns="">
      <p:transition spd="slow" advTm="1702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4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7|0.4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6.1|14.7"/>
</p:tagLst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EAEAEA"/>
      </a:lt1>
      <a:dk2>
        <a:srgbClr val="000000"/>
      </a:dk2>
      <a:lt2>
        <a:srgbClr val="5F5F5F"/>
      </a:lt2>
      <a:accent1>
        <a:srgbClr val="00CC99"/>
      </a:accent1>
      <a:accent2>
        <a:srgbClr val="3333CC"/>
      </a:accent2>
      <a:accent3>
        <a:srgbClr val="F3F3F3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FAR 139.303 and 139.329 Ground Vehicle Operations on Movement &amp; Safety Areas 2016-03-31</Template>
  <TotalTime>11644</TotalTime>
  <Words>2758</Words>
  <Application>Microsoft Office PowerPoint</Application>
  <PresentationFormat>On-screen Show (4:3)</PresentationFormat>
  <Paragraphs>277</Paragraphs>
  <Slides>40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Arial Rounded MT Bold</vt:lpstr>
      <vt:lpstr>Helvetica</vt:lpstr>
      <vt:lpstr>Tahoma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Prerequisites to Operate a Vehicle on the Movement Area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Detroit Metro Airport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Lawson</dc:creator>
  <cp:lastModifiedBy>Christopher Szymanski</cp:lastModifiedBy>
  <cp:revision>514</cp:revision>
  <cp:lastPrinted>2020-07-27T12:24:47Z</cp:lastPrinted>
  <dcterms:created xsi:type="dcterms:W3CDTF">2016-03-31T18:59:51Z</dcterms:created>
  <dcterms:modified xsi:type="dcterms:W3CDTF">2022-03-16T12:51:54Z</dcterms:modified>
</cp:coreProperties>
</file>