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37"/>
  </p:notesMasterIdLst>
  <p:sldIdLst>
    <p:sldId id="257" r:id="rId3"/>
    <p:sldId id="339" r:id="rId4"/>
    <p:sldId id="340" r:id="rId5"/>
    <p:sldId id="1205" r:id="rId6"/>
    <p:sldId id="1206" r:id="rId7"/>
    <p:sldId id="341" r:id="rId8"/>
    <p:sldId id="342" r:id="rId9"/>
    <p:sldId id="343" r:id="rId10"/>
    <p:sldId id="344"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59" r:id="rId26"/>
    <p:sldId id="360" r:id="rId27"/>
    <p:sldId id="361" r:id="rId28"/>
    <p:sldId id="362" r:id="rId29"/>
    <p:sldId id="1207" r:id="rId30"/>
    <p:sldId id="363" r:id="rId31"/>
    <p:sldId id="364" r:id="rId32"/>
    <p:sldId id="368" r:id="rId33"/>
    <p:sldId id="369" r:id="rId34"/>
    <p:sldId id="370" r:id="rId35"/>
    <p:sldId id="371" r:id="rId36"/>
    <p:sldId id="372" r:id="rId37"/>
    <p:sldId id="373" r:id="rId38"/>
    <p:sldId id="375" r:id="rId39"/>
    <p:sldId id="383" r:id="rId40"/>
    <p:sldId id="376" r:id="rId41"/>
    <p:sldId id="374" r:id="rId42"/>
    <p:sldId id="377" r:id="rId43"/>
    <p:sldId id="378" r:id="rId44"/>
    <p:sldId id="379" r:id="rId45"/>
    <p:sldId id="380" r:id="rId46"/>
    <p:sldId id="382" r:id="rId47"/>
    <p:sldId id="1289" r:id="rId48"/>
    <p:sldId id="385" r:id="rId49"/>
    <p:sldId id="386" r:id="rId50"/>
    <p:sldId id="387" r:id="rId51"/>
    <p:sldId id="388" r:id="rId52"/>
    <p:sldId id="389" r:id="rId53"/>
    <p:sldId id="390" r:id="rId54"/>
    <p:sldId id="1118" r:id="rId55"/>
    <p:sldId id="1119" r:id="rId56"/>
    <p:sldId id="1120" r:id="rId57"/>
    <p:sldId id="1121" r:id="rId58"/>
    <p:sldId id="1122" r:id="rId59"/>
    <p:sldId id="1030" r:id="rId60"/>
    <p:sldId id="1127" r:id="rId61"/>
    <p:sldId id="1128" r:id="rId62"/>
    <p:sldId id="1182" r:id="rId63"/>
    <p:sldId id="1285" r:id="rId64"/>
    <p:sldId id="1124" r:id="rId65"/>
    <p:sldId id="1125" r:id="rId66"/>
    <p:sldId id="1273" r:id="rId67"/>
    <p:sldId id="1274" r:id="rId68"/>
    <p:sldId id="1275" r:id="rId69"/>
    <p:sldId id="1276" r:id="rId70"/>
    <p:sldId id="1277" r:id="rId71"/>
    <p:sldId id="1126" r:id="rId72"/>
    <p:sldId id="1129" r:id="rId73"/>
    <p:sldId id="391" r:id="rId74"/>
    <p:sldId id="384" r:id="rId75"/>
    <p:sldId id="392" r:id="rId76"/>
    <p:sldId id="393" r:id="rId77"/>
    <p:sldId id="394" r:id="rId78"/>
    <p:sldId id="396" r:id="rId79"/>
    <p:sldId id="395" r:id="rId80"/>
    <p:sldId id="397" r:id="rId81"/>
    <p:sldId id="398" r:id="rId82"/>
    <p:sldId id="399" r:id="rId83"/>
    <p:sldId id="400" r:id="rId84"/>
    <p:sldId id="401" r:id="rId85"/>
    <p:sldId id="402" r:id="rId86"/>
    <p:sldId id="1130" r:id="rId87"/>
    <p:sldId id="1163" r:id="rId88"/>
    <p:sldId id="1164" r:id="rId89"/>
    <p:sldId id="1165" r:id="rId90"/>
    <p:sldId id="1166" r:id="rId91"/>
    <p:sldId id="1167" r:id="rId92"/>
    <p:sldId id="1168" r:id="rId93"/>
    <p:sldId id="1169" r:id="rId94"/>
    <p:sldId id="1170" r:id="rId95"/>
    <p:sldId id="1171" r:id="rId96"/>
    <p:sldId id="1172" r:id="rId97"/>
    <p:sldId id="1173" r:id="rId98"/>
    <p:sldId id="1174" r:id="rId99"/>
    <p:sldId id="1181" r:id="rId100"/>
    <p:sldId id="1183" r:id="rId101"/>
    <p:sldId id="1184" r:id="rId102"/>
    <p:sldId id="1185" r:id="rId103"/>
    <p:sldId id="1186" r:id="rId104"/>
    <p:sldId id="1187" r:id="rId105"/>
    <p:sldId id="1188" r:id="rId106"/>
    <p:sldId id="1189" r:id="rId107"/>
    <p:sldId id="1196" r:id="rId108"/>
    <p:sldId id="1197" r:id="rId109"/>
    <p:sldId id="1198" r:id="rId110"/>
    <p:sldId id="1199" r:id="rId111"/>
    <p:sldId id="1200" r:id="rId112"/>
    <p:sldId id="1202" r:id="rId113"/>
    <p:sldId id="1203" r:id="rId114"/>
    <p:sldId id="1208" r:id="rId115"/>
    <p:sldId id="1286" r:id="rId116"/>
    <p:sldId id="1287" r:id="rId117"/>
    <p:sldId id="1288" r:id="rId118"/>
    <p:sldId id="297" r:id="rId119"/>
    <p:sldId id="287" r:id="rId120"/>
    <p:sldId id="334" r:id="rId121"/>
    <p:sldId id="306" r:id="rId122"/>
    <p:sldId id="285" r:id="rId123"/>
    <p:sldId id="302" r:id="rId124"/>
    <p:sldId id="286" r:id="rId125"/>
    <p:sldId id="331" r:id="rId126"/>
    <p:sldId id="303" r:id="rId127"/>
    <p:sldId id="315" r:id="rId128"/>
    <p:sldId id="299" r:id="rId129"/>
    <p:sldId id="300" r:id="rId130"/>
    <p:sldId id="328" r:id="rId131"/>
    <p:sldId id="316" r:id="rId132"/>
    <p:sldId id="326" r:id="rId133"/>
    <p:sldId id="292" r:id="rId134"/>
    <p:sldId id="318" r:id="rId135"/>
    <p:sldId id="271" r:id="rId1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53" d="100"/>
          <a:sy n="153" d="100"/>
        </p:scale>
        <p:origin x="540"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presProps" Target="pres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726391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45974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8481858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131463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545583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7317555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805476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6285137"/>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4014909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0612972"/>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6190606"/>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83211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5390547"/>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15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15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15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15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15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15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15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15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15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15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15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15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15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15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0.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8.xml"/><Relationship Id="rId5" Type="http://schemas.openxmlformats.org/officeDocument/2006/relationships/image" Target="../media/image19.pn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8.xml"/><Relationship Id="rId5" Type="http://schemas.openxmlformats.org/officeDocument/2006/relationships/image" Target="../media/image22.png"/><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image" Target="../media/image35.png"/><Relationship Id="rId5" Type="http://schemas.openxmlformats.org/officeDocument/2006/relationships/image" Target="../media/image34.JP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1.png"/><Relationship Id="rId4" Type="http://schemas.openxmlformats.org/officeDocument/2006/relationships/image" Target="../media/image20.png"/><Relationship Id="rId9" Type="http://schemas.openxmlformats.org/officeDocument/2006/relationships/image" Target="../media/image27.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3.xml"/><Relationship Id="rId1" Type="http://schemas.openxmlformats.org/officeDocument/2006/relationships/slideLayout" Target="../slideLayouts/slideLayout18.xml"/><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5.xml"/><Relationship Id="rId1" Type="http://schemas.openxmlformats.org/officeDocument/2006/relationships/slideLayout" Target="../slideLayouts/slideLayout18.xml"/><Relationship Id="rId5" Type="http://schemas.openxmlformats.org/officeDocument/2006/relationships/image" Target="../media/image47.jpg"/><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36.xml"/><Relationship Id="rId1" Type="http://schemas.openxmlformats.org/officeDocument/2006/relationships/slideLayout" Target="../slideLayouts/slideLayout18.xml"/><Relationship Id="rId5" Type="http://schemas.openxmlformats.org/officeDocument/2006/relationships/image" Target="../media/image49.emf"/><Relationship Id="rId4" Type="http://schemas.openxmlformats.org/officeDocument/2006/relationships/oleObject" Target="../embeddings/oleObject3.bin"/></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2.JPG"/><Relationship Id="rId4" Type="http://schemas.openxmlformats.org/officeDocument/2006/relationships/image" Target="../media/image51.jpeg"/></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2.xml"/><Relationship Id="rId1" Type="http://schemas.openxmlformats.org/officeDocument/2006/relationships/slideLayout" Target="../slideLayouts/slideLayout18.xml"/><Relationship Id="rId4" Type="http://schemas.openxmlformats.org/officeDocument/2006/relationships/image" Target="../media/image58.jpg"/></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4.xml"/><Relationship Id="rId1" Type="http://schemas.openxmlformats.org/officeDocument/2006/relationships/slideLayout" Target="../slideLayouts/slideLayout18.xml"/><Relationship Id="rId4" Type="http://schemas.openxmlformats.org/officeDocument/2006/relationships/image" Target="../media/image61.jpeg"/></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50.xml"/><Relationship Id="rId1" Type="http://schemas.openxmlformats.org/officeDocument/2006/relationships/slideLayout" Target="../slideLayouts/slideLayout18.xml"/><Relationship Id="rId5" Type="http://schemas.openxmlformats.org/officeDocument/2006/relationships/image" Target="../media/image68.JPG"/><Relationship Id="rId4" Type="http://schemas.openxmlformats.org/officeDocument/2006/relationships/image" Target="../media/image67.JPG"/></Relationships>
</file>

<file path=ppt/slides/_rels/slide5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51.xml"/><Relationship Id="rId1" Type="http://schemas.openxmlformats.org/officeDocument/2006/relationships/slideLayout" Target="../slideLayouts/slideLayout18.xml"/><Relationship Id="rId5" Type="http://schemas.openxmlformats.org/officeDocument/2006/relationships/image" Target="../media/image71.png"/><Relationship Id="rId4" Type="http://schemas.openxmlformats.org/officeDocument/2006/relationships/image" Target="../media/image70.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notesSlide" Target="../notesSlides/notesSlide59.xml"/><Relationship Id="rId1" Type="http://schemas.openxmlformats.org/officeDocument/2006/relationships/slideLayout" Target="../slideLayouts/slideLayout18.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6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60.xml"/><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0.xml"/><Relationship Id="rId1" Type="http://schemas.openxmlformats.org/officeDocument/2006/relationships/slideLayout" Target="../slideLayouts/slideLayout18.xml"/><Relationship Id="rId6" Type="http://schemas.openxmlformats.org/officeDocument/2006/relationships/image" Target="../media/image80.wmf"/><Relationship Id="rId5" Type="http://schemas.openxmlformats.org/officeDocument/2006/relationships/oleObject" Target="../embeddings/oleObject5.bin"/><Relationship Id="rId4" Type="http://schemas.openxmlformats.org/officeDocument/2006/relationships/image" Target="../media/image79.wmf"/></Relationships>
</file>

<file path=ppt/slides/_rels/slide72.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notesSlide" Target="../notesSlides/notesSlide71.xml"/><Relationship Id="rId1" Type="http://schemas.openxmlformats.org/officeDocument/2006/relationships/slideLayout" Target="../slideLayouts/slideLayout18.xml"/><Relationship Id="rId5" Type="http://schemas.openxmlformats.org/officeDocument/2006/relationships/image" Target="../media/image83.png"/><Relationship Id="rId4" Type="http://schemas.openxmlformats.org/officeDocument/2006/relationships/image" Target="../media/image82.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74.xml"/><Relationship Id="rId1" Type="http://schemas.openxmlformats.org/officeDocument/2006/relationships/slideLayout" Target="../slideLayouts/slideLayout18.xml"/><Relationship Id="rId5" Type="http://schemas.openxmlformats.org/officeDocument/2006/relationships/image" Target="../media/image86.jpeg"/><Relationship Id="rId4" Type="http://schemas.openxmlformats.org/officeDocument/2006/relationships/image" Target="../media/image85.png"/></Relationships>
</file>

<file path=ppt/slides/_rels/slide7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75.xml"/><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79.xml"/><Relationship Id="rId1" Type="http://schemas.openxmlformats.org/officeDocument/2006/relationships/slideLayout" Target="../slideLayouts/slideLayout18.xml"/><Relationship Id="rId5" Type="http://schemas.openxmlformats.org/officeDocument/2006/relationships/image" Target="../media/image89.jpeg"/><Relationship Id="rId4" Type="http://schemas.openxmlformats.org/officeDocument/2006/relationships/image" Target="../media/image88.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2.xml"/><Relationship Id="rId1" Type="http://schemas.openxmlformats.org/officeDocument/2006/relationships/slideLayout" Target="../slideLayouts/slideLayout18.xml"/><Relationship Id="rId5" Type="http://schemas.openxmlformats.org/officeDocument/2006/relationships/image" Target="../media/image92.jpeg"/><Relationship Id="rId4" Type="http://schemas.openxmlformats.org/officeDocument/2006/relationships/hyperlink" Target="https://www.telegraph.co.uk/travel/comment/tenerife-airport-disaster/" TargetMode="External"/></Relationships>
</file>

<file path=ppt/slides/_rels/slide8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83.xml"/><Relationship Id="rId1" Type="http://schemas.openxmlformats.org/officeDocument/2006/relationships/slideLayout" Target="../slideLayouts/slideLayout18.xml"/><Relationship Id="rId5" Type="http://schemas.openxmlformats.org/officeDocument/2006/relationships/image" Target="../media/image95.png"/><Relationship Id="rId4" Type="http://schemas.openxmlformats.org/officeDocument/2006/relationships/image" Target="../media/image94.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5.xml"/><Relationship Id="rId1" Type="http://schemas.openxmlformats.org/officeDocument/2006/relationships/slideLayout" Target="../slideLayouts/slideLayout18.xml"/><Relationship Id="rId4" Type="http://schemas.openxmlformats.org/officeDocument/2006/relationships/image" Target="../media/image97.png"/></Relationships>
</file>

<file path=ppt/slides/_rels/slide8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6.xml"/><Relationship Id="rId1" Type="http://schemas.openxmlformats.org/officeDocument/2006/relationships/slideLayout" Target="../slideLayouts/slideLayout18.xml"/><Relationship Id="rId4" Type="http://schemas.openxmlformats.org/officeDocument/2006/relationships/image" Target="../media/image97.png"/></Relationships>
</file>

<file path=ppt/slides/_rels/slide8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7.xml"/><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8.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110.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11.xml"/><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12.xml"/><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8" Type="http://schemas.openxmlformats.org/officeDocument/2006/relationships/image" Target="../media/image117.jpeg"/><Relationship Id="rId3" Type="http://schemas.openxmlformats.org/officeDocument/2006/relationships/image" Target="../media/image112.jpeg"/><Relationship Id="rId7" Type="http://schemas.openxmlformats.org/officeDocument/2006/relationships/image" Target="../media/image116.jpeg"/><Relationship Id="rId2" Type="http://schemas.openxmlformats.org/officeDocument/2006/relationships/notesSlide" Target="../notesSlides/notesSlide113.xml"/><Relationship Id="rId1" Type="http://schemas.openxmlformats.org/officeDocument/2006/relationships/slideLayout" Target="../slideLayouts/slideLayout18.xml"/><Relationship Id="rId6" Type="http://schemas.openxmlformats.org/officeDocument/2006/relationships/image" Target="../media/image115.jpeg"/><Relationship Id="rId5" Type="http://schemas.openxmlformats.org/officeDocument/2006/relationships/image" Target="../media/image114.jpeg"/><Relationship Id="rId10" Type="http://schemas.openxmlformats.org/officeDocument/2006/relationships/image" Target="../media/image119.jpeg"/><Relationship Id="rId4" Type="http://schemas.openxmlformats.org/officeDocument/2006/relationships/image" Target="../media/image113.jpeg"/><Relationship Id="rId9" Type="http://schemas.openxmlformats.org/officeDocument/2006/relationships/image" Target="../media/image118.jpeg"/></Relationships>
</file>

<file path=ppt/slides/_rels/slide115.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14.xml"/><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115.xml"/><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18.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7.xml"/></Relationships>
</file>

<file path=ppt/slides/_rels/slide119.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7.xml"/></Relationships>
</file>

<file path=ppt/slides/_rels/slide120.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jpeg"/><Relationship Id="rId1" Type="http://schemas.openxmlformats.org/officeDocument/2006/relationships/slideLayout" Target="../slideLayouts/slideLayout27.xml"/></Relationships>
</file>

<file path=ppt/slides/_rels/slide121.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27.xml"/></Relationships>
</file>

<file path=ppt/slides/_rels/slide122.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4.jpeg"/><Relationship Id="rId1" Type="http://schemas.openxmlformats.org/officeDocument/2006/relationships/slideLayout" Target="../slideLayouts/slideLayout27.xml"/></Relationships>
</file>

<file path=ppt/slides/_rels/slide123.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7.xml"/></Relationships>
</file>

<file path=ppt/slides/_rels/slide12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4.jpeg"/><Relationship Id="rId1" Type="http://schemas.openxmlformats.org/officeDocument/2006/relationships/slideLayout" Target="../slideLayouts/slideLayout27.xml"/></Relationships>
</file>

<file path=ppt/slides/_rels/slide126.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jpeg"/><Relationship Id="rId1" Type="http://schemas.openxmlformats.org/officeDocument/2006/relationships/slideLayout" Target="../slideLayouts/slideLayout27.xml"/><Relationship Id="rId4" Type="http://schemas.openxmlformats.org/officeDocument/2006/relationships/image" Target="../media/image130.jpeg"/></Relationships>
</file>

<file path=ppt/slides/_rels/slide127.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21.jpeg"/><Relationship Id="rId1" Type="http://schemas.openxmlformats.org/officeDocument/2006/relationships/slideLayout" Target="../slideLayouts/slideLayout27.xml"/><Relationship Id="rId4" Type="http://schemas.openxmlformats.org/officeDocument/2006/relationships/image" Target="../media/image127.png"/></Relationships>
</file>

<file path=ppt/slides/_rels/slide130.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7.xml"/></Relationships>
</file>

<file path=ppt/slides/_rels/slide131.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32.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27.xml"/></Relationships>
</file>

<file path=ppt/slides/_rels/slide133.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2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6/2022</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Tree>
    <p:extLst>
      <p:ext uri="{BB962C8B-B14F-4D97-AF65-F5344CB8AC3E}">
        <p14:creationId xmlns:p14="http://schemas.microsoft.com/office/powerpoint/2010/main" val="4081777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Spots are “shorthand” for giving locations on selected </a:t>
            </a:r>
            <a:r>
              <a:rPr lang="en-US" dirty="0" err="1">
                <a:latin typeface="Arial Rounded MT Bold" pitchFamily="34" charset="0"/>
              </a:rPr>
              <a:t>taxilanes</a:t>
            </a:r>
            <a:r>
              <a:rPr lang="en-US" dirty="0">
                <a:latin typeface="Arial Rounded MT Bold" pitchFamily="34" charset="0"/>
              </a:rPr>
              <a:t>.</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near the 22L deice pad.</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Four spots are parallel to and west of the North Terminal (Taxilane E).</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eaLnBrk="0" fontAlgn="base" hangingPunct="0">
              <a:spcBef>
                <a:spcPct val="0"/>
              </a:spcBef>
              <a:spcAft>
                <a:spcPts val="600"/>
              </a:spcAft>
            </a:pPr>
            <a:r>
              <a:rPr lang="en-US" dirty="0">
                <a:latin typeface="Arial Rounded MT Bold" pitchFamily="34" charset="0"/>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algn="ct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United Gates</a:t>
            </a:r>
          </a:p>
        </p:txBody>
      </p:sp>
      <p:pic>
        <p:nvPicPr>
          <p:cNvPr id="7" name="Picture 6">
            <a:extLst>
              <a:ext uri="{FF2B5EF4-FFF2-40B4-BE49-F238E27FC236}">
                <a16:creationId xmlns:a16="http://schemas.microsoft.com/office/drawing/2014/main" id="{ADFC1BD8-AC67-43E5-B9D3-A8D819A7F1F9}"/>
              </a:ext>
            </a:extLst>
          </p:cNvPr>
          <p:cNvPicPr>
            <a:picLocks noChangeAspect="1"/>
          </p:cNvPicPr>
          <p:nvPr/>
        </p:nvPicPr>
        <p:blipFill>
          <a:blip r:embed="rId3"/>
          <a:stretch>
            <a:fillRect/>
          </a:stretch>
        </p:blipFill>
        <p:spPr>
          <a:xfrm>
            <a:off x="2878563" y="1698704"/>
            <a:ext cx="6434873" cy="3859274"/>
          </a:xfrm>
          <a:prstGeom prst="rect">
            <a:avLst/>
          </a:prstGeom>
        </p:spPr>
      </p:pic>
      <p:sp>
        <p:nvSpPr>
          <p:cNvPr id="8" name="TextBox 7">
            <a:extLst>
              <a:ext uri="{FF2B5EF4-FFF2-40B4-BE49-F238E27FC236}">
                <a16:creationId xmlns:a16="http://schemas.microsoft.com/office/drawing/2014/main" id="{2D61F43C-C2F4-4AC6-B317-0261775853DC}"/>
              </a:ext>
            </a:extLst>
          </p:cNvPr>
          <p:cNvSpPr txBox="1"/>
          <p:nvPr/>
        </p:nvSpPr>
        <p:spPr>
          <a:xfrm>
            <a:off x="6983617" y="2169122"/>
            <a:ext cx="1714500" cy="415498"/>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9" name="Straight Arrow Connector 8">
            <a:extLst>
              <a:ext uri="{FF2B5EF4-FFF2-40B4-BE49-F238E27FC236}">
                <a16:creationId xmlns:a16="http://schemas.microsoft.com/office/drawing/2014/main" id="{B8C9E73D-71DC-41F8-9341-F6C5283D1FC5}"/>
              </a:ext>
            </a:extLst>
          </p:cNvPr>
          <p:cNvCxnSpPr>
            <a:cxnSpLocks/>
          </p:cNvCxnSpPr>
          <p:nvPr/>
        </p:nvCxnSpPr>
        <p:spPr bwMode="auto">
          <a:xfrm>
            <a:off x="7840867" y="2584620"/>
            <a:ext cx="0" cy="221953"/>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0" name="TextBox 9">
            <a:extLst>
              <a:ext uri="{FF2B5EF4-FFF2-40B4-BE49-F238E27FC236}">
                <a16:creationId xmlns:a16="http://schemas.microsoft.com/office/drawing/2014/main" id="{6F35FCFD-5DE5-4912-85BE-67D19EC00C07}"/>
              </a:ext>
            </a:extLst>
          </p:cNvPr>
          <p:cNvSpPr txBox="1"/>
          <p:nvPr/>
        </p:nvSpPr>
        <p:spPr>
          <a:xfrm rot="1365203">
            <a:off x="7537502" y="3229581"/>
            <a:ext cx="800100" cy="253916"/>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Taxilane E</a:t>
            </a:r>
          </a:p>
        </p:txBody>
      </p:sp>
      <p:cxnSp>
        <p:nvCxnSpPr>
          <p:cNvPr id="13" name="Straight Arrow Connector 12">
            <a:extLst>
              <a:ext uri="{FF2B5EF4-FFF2-40B4-BE49-F238E27FC236}">
                <a16:creationId xmlns:a16="http://schemas.microsoft.com/office/drawing/2014/main" id="{9BE7B6D7-6B21-4278-927A-503FDA266D93}"/>
              </a:ext>
            </a:extLst>
          </p:cNvPr>
          <p:cNvCxnSpPr>
            <a:cxnSpLocks/>
          </p:cNvCxnSpPr>
          <p:nvPr/>
        </p:nvCxnSpPr>
        <p:spPr bwMode="auto">
          <a:xfrm flipH="1" flipV="1">
            <a:off x="7519531" y="3028315"/>
            <a:ext cx="101789" cy="16844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4DEE25CD-F50A-40D0-B70E-3D335702CE9D}"/>
              </a:ext>
            </a:extLst>
          </p:cNvPr>
          <p:cNvCxnSpPr>
            <a:cxnSpLocks/>
          </p:cNvCxnSpPr>
          <p:nvPr/>
        </p:nvCxnSpPr>
        <p:spPr bwMode="auto">
          <a:xfrm>
            <a:off x="6557905" y="2806573"/>
            <a:ext cx="0" cy="2755925"/>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5" name="TextBox 14">
            <a:extLst>
              <a:ext uri="{FF2B5EF4-FFF2-40B4-BE49-F238E27FC236}">
                <a16:creationId xmlns:a16="http://schemas.microsoft.com/office/drawing/2014/main" id="{34437CC4-8B87-4335-ADBF-B69344EFCFEB}"/>
              </a:ext>
            </a:extLst>
          </p:cNvPr>
          <p:cNvSpPr txBox="1"/>
          <p:nvPr/>
        </p:nvSpPr>
        <p:spPr>
          <a:xfrm>
            <a:off x="5984547" y="3890306"/>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D6</a:t>
            </a:r>
          </a:p>
        </p:txBody>
      </p:sp>
      <p:sp>
        <p:nvSpPr>
          <p:cNvPr id="16" name="TextBox 15">
            <a:extLst>
              <a:ext uri="{FF2B5EF4-FFF2-40B4-BE49-F238E27FC236}">
                <a16:creationId xmlns:a16="http://schemas.microsoft.com/office/drawing/2014/main" id="{A70A5CA1-2726-4581-8076-7402A163336F}"/>
              </a:ext>
            </a:extLst>
          </p:cNvPr>
          <p:cNvSpPr txBox="1"/>
          <p:nvPr/>
        </p:nvSpPr>
        <p:spPr>
          <a:xfrm>
            <a:off x="5566220" y="3249988"/>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D4</a:t>
            </a:r>
          </a:p>
        </p:txBody>
      </p:sp>
      <p:sp>
        <p:nvSpPr>
          <p:cNvPr id="17" name="TextBox 16">
            <a:extLst>
              <a:ext uri="{FF2B5EF4-FFF2-40B4-BE49-F238E27FC236}">
                <a16:creationId xmlns:a16="http://schemas.microsoft.com/office/drawing/2014/main" id="{1DB17B64-DB9D-4171-9574-27D16A68FE9B}"/>
              </a:ext>
            </a:extLst>
          </p:cNvPr>
          <p:cNvSpPr txBox="1"/>
          <p:nvPr/>
        </p:nvSpPr>
        <p:spPr>
          <a:xfrm>
            <a:off x="4416328" y="3112537"/>
            <a:ext cx="41563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D2</a:t>
            </a:r>
          </a:p>
        </p:txBody>
      </p:sp>
      <p:sp>
        <p:nvSpPr>
          <p:cNvPr id="18" name="TextBox 17">
            <a:extLst>
              <a:ext uri="{FF2B5EF4-FFF2-40B4-BE49-F238E27FC236}">
                <a16:creationId xmlns:a16="http://schemas.microsoft.com/office/drawing/2014/main" id="{26601FFD-1471-40D9-B5DA-4206B16198DA}"/>
              </a:ext>
            </a:extLst>
          </p:cNvPr>
          <p:cNvSpPr txBox="1"/>
          <p:nvPr/>
        </p:nvSpPr>
        <p:spPr>
          <a:xfrm>
            <a:off x="3937058" y="3619320"/>
            <a:ext cx="415637"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a:t>
            </a:r>
          </a:p>
        </p:txBody>
      </p:sp>
      <p:sp>
        <p:nvSpPr>
          <p:cNvPr id="19" name="TextBox 18">
            <a:extLst>
              <a:ext uri="{FF2B5EF4-FFF2-40B4-BE49-F238E27FC236}">
                <a16:creationId xmlns:a16="http://schemas.microsoft.com/office/drawing/2014/main" id="{320BC238-F232-413E-8E09-AC2078929244}"/>
              </a:ext>
            </a:extLst>
          </p:cNvPr>
          <p:cNvSpPr txBox="1"/>
          <p:nvPr/>
        </p:nvSpPr>
        <p:spPr>
          <a:xfrm>
            <a:off x="3396211" y="4798492"/>
            <a:ext cx="540847"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D3 &amp; 3A</a:t>
            </a:r>
          </a:p>
        </p:txBody>
      </p:sp>
      <p:sp>
        <p:nvSpPr>
          <p:cNvPr id="20" name="TextBox 19">
            <a:extLst>
              <a:ext uri="{FF2B5EF4-FFF2-40B4-BE49-F238E27FC236}">
                <a16:creationId xmlns:a16="http://schemas.microsoft.com/office/drawing/2014/main" id="{FC208D02-F52A-4EF3-8938-430841A6A3BE}"/>
              </a:ext>
            </a:extLst>
          </p:cNvPr>
          <p:cNvSpPr txBox="1"/>
          <p:nvPr/>
        </p:nvSpPr>
        <p:spPr>
          <a:xfrm>
            <a:off x="4624147" y="5050147"/>
            <a:ext cx="547591"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D5 &amp; 5A</a:t>
            </a:r>
          </a:p>
        </p:txBody>
      </p:sp>
      <p:sp>
        <p:nvSpPr>
          <p:cNvPr id="21" name="TextBox 20">
            <a:extLst>
              <a:ext uri="{FF2B5EF4-FFF2-40B4-BE49-F238E27FC236}">
                <a16:creationId xmlns:a16="http://schemas.microsoft.com/office/drawing/2014/main" id="{14BFA387-700F-47A8-9DD3-2EE074C8B9F1}"/>
              </a:ext>
            </a:extLst>
          </p:cNvPr>
          <p:cNvSpPr txBox="1"/>
          <p:nvPr/>
        </p:nvSpPr>
        <p:spPr>
          <a:xfrm>
            <a:off x="6684455"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D8</a:t>
            </a:r>
          </a:p>
        </p:txBody>
      </p:sp>
      <p:sp>
        <p:nvSpPr>
          <p:cNvPr id="22" name="TextBox 21">
            <a:extLst>
              <a:ext uri="{FF2B5EF4-FFF2-40B4-BE49-F238E27FC236}">
                <a16:creationId xmlns:a16="http://schemas.microsoft.com/office/drawing/2014/main" id="{1E1FAD80-50F3-44F5-9D38-D30D15605292}"/>
              </a:ext>
            </a:extLst>
          </p:cNvPr>
          <p:cNvSpPr txBox="1"/>
          <p:nvPr/>
        </p:nvSpPr>
        <p:spPr>
          <a:xfrm>
            <a:off x="7361863"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D9</a:t>
            </a:r>
          </a:p>
        </p:txBody>
      </p:sp>
      <p:sp>
        <p:nvSpPr>
          <p:cNvPr id="23" name="TextBox 22">
            <a:extLst>
              <a:ext uri="{FF2B5EF4-FFF2-40B4-BE49-F238E27FC236}">
                <a16:creationId xmlns:a16="http://schemas.microsoft.com/office/drawing/2014/main" id="{C4A1D80E-6138-41D0-9340-C8328C66504E}"/>
              </a:ext>
            </a:extLst>
          </p:cNvPr>
          <p:cNvSpPr txBox="1"/>
          <p:nvPr/>
        </p:nvSpPr>
        <p:spPr>
          <a:xfrm>
            <a:off x="8039271"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D10</a:t>
            </a:r>
          </a:p>
        </p:txBody>
      </p:sp>
      <p:sp>
        <p:nvSpPr>
          <p:cNvPr id="24" name="Rectangle 23">
            <a:extLst>
              <a:ext uri="{FF2B5EF4-FFF2-40B4-BE49-F238E27FC236}">
                <a16:creationId xmlns:a16="http://schemas.microsoft.com/office/drawing/2014/main" id="{8CFCE77E-2AF9-4781-AE10-0CBCECF2EDFC}"/>
              </a:ext>
            </a:extLst>
          </p:cNvPr>
          <p:cNvSpPr/>
          <p:nvPr/>
        </p:nvSpPr>
        <p:spPr>
          <a:xfrm>
            <a:off x="3809999" y="5799566"/>
            <a:ext cx="4572000" cy="715581"/>
          </a:xfrm>
          <a:prstGeom prst="rect">
            <a:avLst/>
          </a:prstGeom>
        </p:spPr>
        <p:txBody>
          <a:bodyPr>
            <a:spAutoFit/>
          </a:bodyPr>
          <a:lstStyle/>
          <a:p>
            <a:pPr lvl="0" algn="ctr" defTabSz="685800"/>
            <a:r>
              <a:rPr lang="en-US" sz="1350" dirty="0">
                <a:solidFill>
                  <a:srgbClr val="000000"/>
                </a:solidFill>
                <a:latin typeface="Calibri" panose="020F0502020204030204" pitchFamily="34" charset="0"/>
                <a:cs typeface="Calibri" panose="020F0502020204030204" pitchFamily="34" charset="0"/>
              </a:rPr>
              <a:t>Due to Movement/Non-Movement Boundary line, gates D4, D6 will need to contact FAA ground control when “Pushing Back”</a:t>
            </a:r>
          </a:p>
        </p:txBody>
      </p:sp>
    </p:spTree>
    <p:extLst>
      <p:ext uri="{BB962C8B-B14F-4D97-AF65-F5344CB8AC3E}">
        <p14:creationId xmlns:p14="http://schemas.microsoft.com/office/powerpoint/2010/main" val="594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American Gates</a:t>
            </a:r>
          </a:p>
        </p:txBody>
      </p:sp>
      <p:pic>
        <p:nvPicPr>
          <p:cNvPr id="9" name="Picture 8">
            <a:extLst>
              <a:ext uri="{FF2B5EF4-FFF2-40B4-BE49-F238E27FC236}">
                <a16:creationId xmlns:a16="http://schemas.microsoft.com/office/drawing/2014/main" id="{F12CB776-170E-4D0A-99F9-3D949EA2919C}"/>
              </a:ext>
            </a:extLst>
          </p:cNvPr>
          <p:cNvPicPr>
            <a:picLocks noChangeAspect="1"/>
          </p:cNvPicPr>
          <p:nvPr/>
        </p:nvPicPr>
        <p:blipFill>
          <a:blip r:embed="rId3"/>
          <a:stretch>
            <a:fillRect/>
          </a:stretch>
        </p:blipFill>
        <p:spPr>
          <a:xfrm>
            <a:off x="1193800" y="1530970"/>
            <a:ext cx="8382000" cy="5327030"/>
          </a:xfrm>
          <a:prstGeom prst="rect">
            <a:avLst/>
          </a:prstGeom>
        </p:spPr>
      </p:pic>
      <p:sp>
        <p:nvSpPr>
          <p:cNvPr id="10" name="TextBox 9">
            <a:extLst>
              <a:ext uri="{FF2B5EF4-FFF2-40B4-BE49-F238E27FC236}">
                <a16:creationId xmlns:a16="http://schemas.microsoft.com/office/drawing/2014/main" id="{4339B4FE-EDAD-453E-B88A-5BA94B503DE1}"/>
              </a:ext>
            </a:extLst>
          </p:cNvPr>
          <p:cNvSpPr txBox="1"/>
          <p:nvPr/>
        </p:nvSpPr>
        <p:spPr>
          <a:xfrm>
            <a:off x="1295400" y="1729265"/>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Taxiway K</a:t>
            </a:r>
          </a:p>
        </p:txBody>
      </p:sp>
      <p:sp>
        <p:nvSpPr>
          <p:cNvPr id="11" name="TextBox 10">
            <a:extLst>
              <a:ext uri="{FF2B5EF4-FFF2-40B4-BE49-F238E27FC236}">
                <a16:creationId xmlns:a16="http://schemas.microsoft.com/office/drawing/2014/main" id="{9EFEC911-6E1B-4A33-A078-934DF9AA52A6}"/>
              </a:ext>
            </a:extLst>
          </p:cNvPr>
          <p:cNvSpPr txBox="1"/>
          <p:nvPr/>
        </p:nvSpPr>
        <p:spPr>
          <a:xfrm>
            <a:off x="6400800" y="1847556"/>
            <a:ext cx="22860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12" name="Straight Arrow Connector 11">
            <a:extLst>
              <a:ext uri="{FF2B5EF4-FFF2-40B4-BE49-F238E27FC236}">
                <a16:creationId xmlns:a16="http://schemas.microsoft.com/office/drawing/2014/main" id="{55F9CA2B-ED25-4E15-883D-DB90B04A968E}"/>
              </a:ext>
            </a:extLst>
          </p:cNvPr>
          <p:cNvCxnSpPr>
            <a:cxnSpLocks/>
          </p:cNvCxnSpPr>
          <p:nvPr/>
        </p:nvCxnSpPr>
        <p:spPr bwMode="auto">
          <a:xfrm>
            <a:off x="7239000" y="2370776"/>
            <a:ext cx="0" cy="239517"/>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3" name="TextBox 12">
            <a:extLst>
              <a:ext uri="{FF2B5EF4-FFF2-40B4-BE49-F238E27FC236}">
                <a16:creationId xmlns:a16="http://schemas.microsoft.com/office/drawing/2014/main" id="{8B8B9B73-B156-46A8-9291-1E34BB6B5F55}"/>
              </a:ext>
            </a:extLst>
          </p:cNvPr>
          <p:cNvSpPr txBox="1"/>
          <p:nvPr/>
        </p:nvSpPr>
        <p:spPr>
          <a:xfrm>
            <a:off x="8502001" y="2905780"/>
            <a:ext cx="6858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Zipper Road</a:t>
            </a:r>
          </a:p>
        </p:txBody>
      </p:sp>
      <p:sp>
        <p:nvSpPr>
          <p:cNvPr id="14" name="TextBox 13">
            <a:extLst>
              <a:ext uri="{FF2B5EF4-FFF2-40B4-BE49-F238E27FC236}">
                <a16:creationId xmlns:a16="http://schemas.microsoft.com/office/drawing/2014/main" id="{4CE754F3-7444-4255-A0A9-0698A9B7B507}"/>
              </a:ext>
            </a:extLst>
          </p:cNvPr>
          <p:cNvSpPr txBox="1"/>
          <p:nvPr/>
        </p:nvSpPr>
        <p:spPr>
          <a:xfrm>
            <a:off x="7813458" y="4690822"/>
            <a:ext cx="59574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D32</a:t>
            </a:r>
          </a:p>
        </p:txBody>
      </p:sp>
      <p:sp>
        <p:nvSpPr>
          <p:cNvPr id="15" name="TextBox 14">
            <a:extLst>
              <a:ext uri="{FF2B5EF4-FFF2-40B4-BE49-F238E27FC236}">
                <a16:creationId xmlns:a16="http://schemas.microsoft.com/office/drawing/2014/main" id="{262935E9-1A53-463C-8709-371CE5E01EED}"/>
              </a:ext>
            </a:extLst>
          </p:cNvPr>
          <p:cNvSpPr txBox="1"/>
          <p:nvPr/>
        </p:nvSpPr>
        <p:spPr>
          <a:xfrm>
            <a:off x="6244251" y="4091168"/>
            <a:ext cx="6477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D30</a:t>
            </a:r>
          </a:p>
        </p:txBody>
      </p:sp>
      <p:sp>
        <p:nvSpPr>
          <p:cNvPr id="16" name="TextBox 15">
            <a:extLst>
              <a:ext uri="{FF2B5EF4-FFF2-40B4-BE49-F238E27FC236}">
                <a16:creationId xmlns:a16="http://schemas.microsoft.com/office/drawing/2014/main" id="{92E3D684-FC87-4440-9798-49A8C10D9CCF}"/>
              </a:ext>
            </a:extLst>
          </p:cNvPr>
          <p:cNvSpPr txBox="1"/>
          <p:nvPr/>
        </p:nvSpPr>
        <p:spPr>
          <a:xfrm>
            <a:off x="4937325" y="5214042"/>
            <a:ext cx="55418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D28</a:t>
            </a:r>
          </a:p>
        </p:txBody>
      </p:sp>
      <p:cxnSp>
        <p:nvCxnSpPr>
          <p:cNvPr id="17" name="Straight Connector 16">
            <a:extLst>
              <a:ext uri="{FF2B5EF4-FFF2-40B4-BE49-F238E27FC236}">
                <a16:creationId xmlns:a16="http://schemas.microsoft.com/office/drawing/2014/main" id="{58DEFAF0-2312-4DC1-836A-3FE76403AFF0}"/>
              </a:ext>
            </a:extLst>
          </p:cNvPr>
          <p:cNvCxnSpPr>
            <a:cxnSpLocks/>
          </p:cNvCxnSpPr>
          <p:nvPr/>
        </p:nvCxnSpPr>
        <p:spPr bwMode="auto">
          <a:xfrm>
            <a:off x="5592089" y="2992536"/>
            <a:ext cx="0" cy="3827557"/>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8" name="TextBox 17">
            <a:extLst>
              <a:ext uri="{FF2B5EF4-FFF2-40B4-BE49-F238E27FC236}">
                <a16:creationId xmlns:a16="http://schemas.microsoft.com/office/drawing/2014/main" id="{38BD2C21-4FC5-4FDD-885B-8652DDD7F12F}"/>
              </a:ext>
            </a:extLst>
          </p:cNvPr>
          <p:cNvSpPr txBox="1"/>
          <p:nvPr/>
        </p:nvSpPr>
        <p:spPr>
          <a:xfrm>
            <a:off x="1194257" y="4173703"/>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Taxilane E</a:t>
            </a:r>
          </a:p>
        </p:txBody>
      </p:sp>
      <p:cxnSp>
        <p:nvCxnSpPr>
          <p:cNvPr id="19" name="Straight Arrow Connector 18">
            <a:extLst>
              <a:ext uri="{FF2B5EF4-FFF2-40B4-BE49-F238E27FC236}">
                <a16:creationId xmlns:a16="http://schemas.microsoft.com/office/drawing/2014/main" id="{1BD1D084-3DB7-4751-AE3E-680D69FC04FB}"/>
              </a:ext>
            </a:extLst>
          </p:cNvPr>
          <p:cNvCxnSpPr/>
          <p:nvPr/>
        </p:nvCxnSpPr>
        <p:spPr bwMode="auto">
          <a:xfrm flipV="1">
            <a:off x="1828800" y="3962400"/>
            <a:ext cx="76200" cy="23208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20" name="TextBox 19">
            <a:extLst>
              <a:ext uri="{FF2B5EF4-FFF2-40B4-BE49-F238E27FC236}">
                <a16:creationId xmlns:a16="http://schemas.microsoft.com/office/drawing/2014/main" id="{759987DB-D897-47EF-AC8D-C8BDFBA7A7F8}"/>
              </a:ext>
            </a:extLst>
          </p:cNvPr>
          <p:cNvSpPr txBox="1"/>
          <p:nvPr/>
        </p:nvSpPr>
        <p:spPr>
          <a:xfrm>
            <a:off x="1727657" y="5807926"/>
            <a:ext cx="680268"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D25</a:t>
            </a:r>
          </a:p>
        </p:txBody>
      </p:sp>
      <p:sp>
        <p:nvSpPr>
          <p:cNvPr id="21" name="TextBox 20">
            <a:extLst>
              <a:ext uri="{FF2B5EF4-FFF2-40B4-BE49-F238E27FC236}">
                <a16:creationId xmlns:a16="http://schemas.microsoft.com/office/drawing/2014/main" id="{EFED0BEB-F79C-4387-80F6-B7CF3ACB03A8}"/>
              </a:ext>
            </a:extLst>
          </p:cNvPr>
          <p:cNvSpPr txBox="1"/>
          <p:nvPr/>
        </p:nvSpPr>
        <p:spPr>
          <a:xfrm>
            <a:off x="3225999" y="5623423"/>
            <a:ext cx="6858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D26</a:t>
            </a:r>
          </a:p>
        </p:txBody>
      </p:sp>
      <p:sp>
        <p:nvSpPr>
          <p:cNvPr id="22" name="TextBox 21">
            <a:extLst>
              <a:ext uri="{FF2B5EF4-FFF2-40B4-BE49-F238E27FC236}">
                <a16:creationId xmlns:a16="http://schemas.microsoft.com/office/drawing/2014/main" id="{1BAD413B-47FE-4233-A035-9AC0712EE6F6}"/>
              </a:ext>
            </a:extLst>
          </p:cNvPr>
          <p:cNvSpPr txBox="1"/>
          <p:nvPr/>
        </p:nvSpPr>
        <p:spPr>
          <a:xfrm>
            <a:off x="5617165" y="5619764"/>
            <a:ext cx="3875303" cy="1200329"/>
          </a:xfrm>
          <a:prstGeom prst="rect">
            <a:avLst/>
          </a:prstGeom>
          <a:noFill/>
          <a:ln>
            <a:noFill/>
          </a:ln>
        </p:spPr>
        <p:txBody>
          <a:bodyPr wrap="square" rtlCol="0">
            <a:spAutoFit/>
          </a:bodyPr>
          <a:lstStyle/>
          <a:p>
            <a:pPr algn="ctr"/>
            <a:r>
              <a:rPr lang="en-US" sz="1800" dirty="0">
                <a:latin typeface="Calibri" panose="020F0502020204030204" pitchFamily="34" charset="0"/>
                <a:cs typeface="Calibri" panose="020F0502020204030204" pitchFamily="34" charset="0"/>
              </a:rPr>
              <a:t>Due to Movement/Non-Movement Boundary line, gates D30 &amp; D32 will need to contact FAA ground control when “Pushing Back”</a:t>
            </a:r>
          </a:p>
        </p:txBody>
      </p:sp>
    </p:spTree>
    <p:extLst>
      <p:ext uri="{BB962C8B-B14F-4D97-AF65-F5344CB8AC3E}">
        <p14:creationId xmlns:p14="http://schemas.microsoft.com/office/powerpoint/2010/main" val="187629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1000"/>
                                        <p:tgtEl>
                                          <p:spTgt spid="17"/>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Spirit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Spirit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“Spirit Maintenance, is at company hangar need reposition to D-15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proceed Z, Z-5, hold short of 22L”</a:t>
            </a:r>
          </a:p>
          <a:p>
            <a:pPr marL="219075" indent="0">
              <a:spcBef>
                <a:spcPct val="0"/>
              </a:spcBef>
              <a:spcAft>
                <a:spcPts val="1200"/>
              </a:spcAft>
              <a:buNone/>
            </a:pPr>
            <a:r>
              <a:rPr lang="en-US" altLang="en-US" sz="1800" dirty="0">
                <a:latin typeface="Arial Rounded MT Bold" panose="020F0704030504030204" pitchFamily="34" charset="0"/>
              </a:rPr>
              <a:t>Your Response:</a:t>
            </a:r>
          </a:p>
          <a:p>
            <a:pPr marL="219075" indent="0">
              <a:spcBef>
                <a:spcPct val="0"/>
              </a:spcBef>
              <a:spcAft>
                <a:spcPts val="1200"/>
              </a:spcAft>
              <a:buNone/>
            </a:pPr>
            <a:r>
              <a:rPr lang="en-US" altLang="en-US" sz="1800" dirty="0">
                <a:latin typeface="Arial Rounded MT Bold" panose="020F0704030504030204" pitchFamily="34" charset="0"/>
              </a:rPr>
              <a:t>	“Spirit Maintenance proceeding Z, Z-5, hold short of 22L”</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a:p>
            <a:pPr marL="219075" indent="0">
              <a:spcBef>
                <a:spcPct val="0"/>
              </a:spcBef>
              <a:spcAft>
                <a:spcPts val="1200"/>
              </a:spcAft>
              <a:buNone/>
            </a:pPr>
            <a:endParaRPr lang="en-US" altLang="en-US" sz="1800" dirty="0">
              <a:latin typeface="Arial Rounded MT Bold" panose="020F0704030504030204" pitchFamily="34" charset="0"/>
            </a:endParaRPr>
          </a:p>
        </p:txBody>
      </p:sp>
    </p:spTree>
    <p:extLst>
      <p:ext uri="{BB962C8B-B14F-4D97-AF65-F5344CB8AC3E}">
        <p14:creationId xmlns:p14="http://schemas.microsoft.com/office/powerpoint/2010/main" val="274523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Spirit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on Z-5 holding short of 22L: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states:</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cross 22L and proceed Y-5, K-5, K, abeam D-15 contact the ramp”</a:t>
            </a:r>
          </a:p>
          <a:p>
            <a:pPr marL="219075" indent="0">
              <a:spcBef>
                <a:spcPct val="0"/>
              </a:spcBef>
              <a:spcAft>
                <a:spcPts val="1200"/>
              </a:spcAft>
              <a:buNone/>
            </a:pPr>
            <a:r>
              <a:rPr lang="en-US" altLang="en-US" sz="1800" dirty="0">
                <a:latin typeface="Arial Rounded MT Bold" panose="020F0704030504030204" pitchFamily="34" charset="0"/>
              </a:rPr>
              <a:t>Your Response:</a:t>
            </a:r>
          </a:p>
          <a:p>
            <a:pPr marL="219075" indent="0">
              <a:spcBef>
                <a:spcPct val="0"/>
              </a:spcBef>
              <a:spcAft>
                <a:spcPts val="1200"/>
              </a:spcAft>
              <a:buNone/>
            </a:pPr>
            <a:r>
              <a:rPr lang="en-US" altLang="en-US" sz="1800" dirty="0">
                <a:latin typeface="Arial Rounded MT Bold" panose="020F0704030504030204" pitchFamily="34" charset="0"/>
              </a:rPr>
              <a:t>	“Spirit Maintenance, crossing 22L and proceeding Y-5, K-5, K, abeam D-15 contact the ramp”</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have crossed 22L:</a:t>
            </a:r>
          </a:p>
          <a:p>
            <a:pPr marL="219075" indent="0">
              <a:spcBef>
                <a:spcPct val="0"/>
              </a:spcBef>
              <a:spcAft>
                <a:spcPts val="1200"/>
              </a:spcAft>
              <a:buNone/>
            </a:pPr>
            <a:r>
              <a:rPr lang="en-US" altLang="en-US" sz="1800" dirty="0">
                <a:latin typeface="Arial Rounded MT Bold" panose="020F0704030504030204" pitchFamily="34" charset="0"/>
              </a:rPr>
              <a:t>You State:  </a:t>
            </a:r>
          </a:p>
          <a:p>
            <a:pPr marL="219075" indent="0">
              <a:spcBef>
                <a:spcPct val="0"/>
              </a:spcBef>
              <a:spcAft>
                <a:spcPts val="1200"/>
              </a:spcAft>
              <a:buNone/>
            </a:pPr>
            <a:r>
              <a:rPr lang="en-US" altLang="en-US" sz="1800" dirty="0">
                <a:latin typeface="Arial Rounded MT Bold" panose="020F0704030504030204" pitchFamily="34" charset="0"/>
              </a:rPr>
              <a:t>	“Spirit Maintenance, is clear of 22L”</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“Roger Spirit Maintenance”</a:t>
            </a:r>
            <a:endParaRPr lang="en-US" altLang="en-US" sz="1800" i="1" dirty="0">
              <a:solidFill>
                <a:srgbClr val="C00000"/>
              </a:solidFill>
              <a:latin typeface="Arial Rounded MT Bold" panose="020F0704030504030204" pitchFamily="34" charset="0"/>
            </a:endParaRPr>
          </a:p>
          <a:p>
            <a:pPr marL="219075" indent="0">
              <a:spcBef>
                <a:spcPct val="0"/>
              </a:spcBef>
              <a:spcAft>
                <a:spcPts val="1200"/>
              </a:spcAft>
              <a:buNone/>
            </a:pPr>
            <a:endParaRPr lang="en-US" altLang="en-US" sz="1800" dirty="0">
              <a:latin typeface="Arial Rounded MT Bold" panose="020F0704030504030204" pitchFamily="34" charset="0"/>
            </a:endParaRPr>
          </a:p>
        </p:txBody>
      </p:sp>
    </p:spTree>
    <p:extLst>
      <p:ext uri="{BB962C8B-B14F-4D97-AF65-F5344CB8AC3E}">
        <p14:creationId xmlns:p14="http://schemas.microsoft.com/office/powerpoint/2010/main" val="132543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fade">
                                      <p:cBhvr>
                                        <p:cTn id="15" dur="500"/>
                                        <p:tgtEl>
                                          <p:spTgt spid="7">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Effect transition="in" filter="fade">
                                      <p:cBhvr>
                                        <p:cTn id="23" dur="500"/>
                                        <p:tgtEl>
                                          <p:spTgt spid="7">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Spirit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Spirit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“Spirit Maintenance, is at Gate D-14, need to push and reposition to company hangar”</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push approved, call Metro Ground on 121.8 at Spot 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“Spirit Maintenance, push approved, will call Metro Ground on 121.8 at Spot 4”</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48070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Spirit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4 and ready to taxi to the company hangar: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Spirit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“Spirit Maintenance, is at Spot 4 need to go to company hangar”</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proceed K, K-5, Y-5, hold short of 22L”</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Spirit Maintenance, proceeding K, K-5, Y-5, hold short of 22L”</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a:p>
            <a:pPr marL="219075" indent="0">
              <a:spcBef>
                <a:spcPct val="0"/>
              </a:spcBef>
              <a:spcAft>
                <a:spcPts val="1200"/>
              </a:spcAft>
              <a:buNone/>
            </a:pPr>
            <a:endParaRPr lang="en-US" altLang="en-US" sz="1800" dirty="0">
              <a:latin typeface="Arial Rounded MT Bold" panose="020F0704030504030204" pitchFamily="34" charset="0"/>
            </a:endParaRPr>
          </a:p>
        </p:txBody>
      </p:sp>
    </p:spTree>
    <p:extLst>
      <p:ext uri="{BB962C8B-B14F-4D97-AF65-F5344CB8AC3E}">
        <p14:creationId xmlns:p14="http://schemas.microsoft.com/office/powerpoint/2010/main" val="214722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Spirit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on Y-5 holding short of 22L: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states:</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“Spirit Maintenance cross 22L and proceed Z-5, Z to the company hangar”</a:t>
            </a:r>
          </a:p>
          <a:p>
            <a:pPr marL="219075" indent="0">
              <a:spcBef>
                <a:spcPct val="0"/>
              </a:spcBef>
              <a:spcAft>
                <a:spcPts val="1200"/>
              </a:spcAft>
              <a:buNone/>
            </a:pPr>
            <a:r>
              <a:rPr lang="en-US" altLang="en-US" sz="1800" dirty="0">
                <a:latin typeface="Arial Rounded MT Bold" panose="020F0704030504030204" pitchFamily="34" charset="0"/>
              </a:rPr>
              <a:t>Your Response:</a:t>
            </a:r>
          </a:p>
          <a:p>
            <a:pPr marL="219075" indent="0">
              <a:spcBef>
                <a:spcPct val="0"/>
              </a:spcBef>
              <a:spcAft>
                <a:spcPts val="1200"/>
              </a:spcAft>
              <a:buNone/>
            </a:pPr>
            <a:r>
              <a:rPr lang="en-US" altLang="en-US" sz="1800" dirty="0">
                <a:latin typeface="Arial Rounded MT Bold" panose="020F0704030504030204" pitchFamily="34" charset="0"/>
              </a:rPr>
              <a:t>	“Spirit Maintenance, crossing 22L and proceeding Z-5, Z to the company hangar”</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have crossed 22L:</a:t>
            </a:r>
          </a:p>
          <a:p>
            <a:pPr marL="219075" indent="0">
              <a:spcBef>
                <a:spcPct val="0"/>
              </a:spcBef>
              <a:spcAft>
                <a:spcPts val="1200"/>
              </a:spcAft>
              <a:buNone/>
            </a:pPr>
            <a:r>
              <a:rPr lang="en-US" altLang="en-US" sz="1800" dirty="0">
                <a:latin typeface="Arial Rounded MT Bold" panose="020F0704030504030204" pitchFamily="34" charset="0"/>
              </a:rPr>
              <a:t>You State:  </a:t>
            </a:r>
          </a:p>
          <a:p>
            <a:pPr marL="219075" indent="0">
              <a:spcBef>
                <a:spcPct val="0"/>
              </a:spcBef>
              <a:spcAft>
                <a:spcPts val="1200"/>
              </a:spcAft>
              <a:buNone/>
            </a:pPr>
            <a:r>
              <a:rPr lang="en-US" altLang="en-US" sz="1800" dirty="0">
                <a:latin typeface="Arial Rounded MT Bold" panose="020F0704030504030204" pitchFamily="34" charset="0"/>
              </a:rPr>
              <a:t>	“Spirit Maintenance, is clear of 22L”</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“Roger Spirit Maintenance”</a:t>
            </a:r>
            <a:endParaRPr lang="en-US" altLang="en-US" sz="1800" i="1" dirty="0">
              <a:solidFill>
                <a:srgbClr val="C00000"/>
              </a:solidFill>
              <a:latin typeface="Arial Rounded MT Bold" panose="020F0704030504030204" pitchFamily="34" charset="0"/>
            </a:endParaRPr>
          </a:p>
          <a:p>
            <a:pPr marL="219075" indent="0">
              <a:spcBef>
                <a:spcPct val="0"/>
              </a:spcBef>
              <a:spcAft>
                <a:spcPts val="1200"/>
              </a:spcAft>
              <a:buNone/>
            </a:pPr>
            <a:endParaRPr lang="en-US" altLang="en-US" sz="1800" dirty="0">
              <a:latin typeface="Arial Rounded MT Bold" panose="020F0704030504030204" pitchFamily="34" charset="0"/>
            </a:endParaRPr>
          </a:p>
        </p:txBody>
      </p:sp>
    </p:spTree>
    <p:extLst>
      <p:ext uri="{BB962C8B-B14F-4D97-AF65-F5344CB8AC3E}">
        <p14:creationId xmlns:p14="http://schemas.microsoft.com/office/powerpoint/2010/main" val="332644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fade">
                                      <p:cBhvr>
                                        <p:cTn id="15" dur="500"/>
                                        <p:tgtEl>
                                          <p:spTgt spid="7">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Effect transition="in" filter="fade">
                                      <p:cBhvr>
                                        <p:cTn id="23" dur="500"/>
                                        <p:tgtEl>
                                          <p:spTgt spid="7">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4" name="TextBox 43">
            <a:extLst>
              <a:ext uri="{FF2B5EF4-FFF2-40B4-BE49-F238E27FC236}">
                <a16:creationId xmlns:a16="http://schemas.microsoft.com/office/drawing/2014/main" id="{39D7D631-552B-40C4-9D01-FF262B56FDB2}"/>
              </a:ext>
            </a:extLst>
          </p:cNvPr>
          <p:cNvSpPr txBox="1"/>
          <p:nvPr/>
        </p:nvSpPr>
        <p:spPr>
          <a:xfrm>
            <a:off x="6291363" y="1348968"/>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22R</a:t>
            </a:r>
          </a:p>
        </p:txBody>
      </p:sp>
      <p:cxnSp>
        <p:nvCxnSpPr>
          <p:cNvPr id="45" name="Straight Arrow Connector 44">
            <a:extLst>
              <a:ext uri="{FF2B5EF4-FFF2-40B4-BE49-F238E27FC236}">
                <a16:creationId xmlns:a16="http://schemas.microsoft.com/office/drawing/2014/main" id="{12D7496D-134C-49B0-879B-E693BC450696}"/>
              </a:ext>
            </a:extLst>
          </p:cNvPr>
          <p:cNvCxnSpPr/>
          <p:nvPr/>
        </p:nvCxnSpPr>
        <p:spPr bwMode="auto">
          <a:xfrm flipH="1" flipV="1">
            <a:off x="5239803" y="1498450"/>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62295B16-30ED-4C42-A4BB-9C5CF2B29073}"/>
              </a:ext>
            </a:extLst>
          </p:cNvPr>
          <p:cNvCxnSpPr/>
          <p:nvPr/>
        </p:nvCxnSpPr>
        <p:spPr bwMode="auto">
          <a:xfrm>
            <a:off x="1778000" y="1486880"/>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7" name="TextBox 46">
            <a:extLst>
              <a:ext uri="{FF2B5EF4-FFF2-40B4-BE49-F238E27FC236}">
                <a16:creationId xmlns:a16="http://schemas.microsoft.com/office/drawing/2014/main" id="{9EB096F6-1E6C-4AA5-9BC2-B268A8ECDA5E}"/>
              </a:ext>
            </a:extLst>
          </p:cNvPr>
          <p:cNvSpPr txBox="1"/>
          <p:nvPr/>
        </p:nvSpPr>
        <p:spPr>
          <a:xfrm>
            <a:off x="1447299" y="1314525"/>
            <a:ext cx="284153"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4L</a:t>
            </a:r>
          </a:p>
        </p:txBody>
      </p:sp>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9"/>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0"/>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7" grpId="0" animBg="1"/>
      <p:bldP spid="48" grpId="0" animBg="1"/>
      <p:bldP spid="5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4" name="Picture 3" descr="Diagram, engineering drawing&#10;&#10;Description automatically generated">
            <a:extLst>
              <a:ext uri="{FF2B5EF4-FFF2-40B4-BE49-F238E27FC236}">
                <a16:creationId xmlns:a16="http://schemas.microsoft.com/office/drawing/2014/main" id="{710C65D6-24BE-4BAB-BBA7-141F743EC8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439694"/>
            <a:ext cx="7306695" cy="5418306"/>
          </a:xfrm>
          <a:prstGeom prst="rect">
            <a:avLst/>
          </a:prstGeom>
        </p:spPr>
      </p:pic>
      <p:sp>
        <p:nvSpPr>
          <p:cNvPr id="10" name="Rectangle 9">
            <a:extLst>
              <a:ext uri="{FF2B5EF4-FFF2-40B4-BE49-F238E27FC236}">
                <a16:creationId xmlns:a16="http://schemas.microsoft.com/office/drawing/2014/main" id="{1DFD8640-8945-469C-97AA-5A2F6891B539}"/>
              </a:ext>
            </a:extLst>
          </p:cNvPr>
          <p:cNvSpPr/>
          <p:nvPr/>
        </p:nvSpPr>
        <p:spPr>
          <a:xfrm rot="5400000">
            <a:off x="3960408" y="-154762"/>
            <a:ext cx="112564" cy="395776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TextBox 10">
            <a:extLst>
              <a:ext uri="{FF2B5EF4-FFF2-40B4-BE49-F238E27FC236}">
                <a16:creationId xmlns:a16="http://schemas.microsoft.com/office/drawing/2014/main" id="{61760872-1BE7-4924-A69D-A1C2A66609DA}"/>
              </a:ext>
            </a:extLst>
          </p:cNvPr>
          <p:cNvSpPr txBox="1"/>
          <p:nvPr/>
        </p:nvSpPr>
        <p:spPr>
          <a:xfrm>
            <a:off x="2658338" y="234121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A</a:t>
            </a:r>
          </a:p>
        </p:txBody>
      </p:sp>
      <p:sp>
        <p:nvSpPr>
          <p:cNvPr id="13" name="TextBox 12">
            <a:extLst>
              <a:ext uri="{FF2B5EF4-FFF2-40B4-BE49-F238E27FC236}">
                <a16:creationId xmlns:a16="http://schemas.microsoft.com/office/drawing/2014/main" id="{2804B70D-278F-4030-9595-01DDEDAC4874}"/>
              </a:ext>
            </a:extLst>
          </p:cNvPr>
          <p:cNvSpPr txBox="1"/>
          <p:nvPr/>
        </p:nvSpPr>
        <p:spPr>
          <a:xfrm>
            <a:off x="2757374" y="1971882"/>
            <a:ext cx="94147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5220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8" name="Picture 7">
            <a:extLst>
              <a:ext uri="{FF2B5EF4-FFF2-40B4-BE49-F238E27FC236}">
                <a16:creationId xmlns:a16="http://schemas.microsoft.com/office/drawing/2014/main" id="{0BA44364-5769-47B5-9C5A-B61C45F7A2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1030" y="1971365"/>
            <a:ext cx="7504771" cy="1668199"/>
          </a:xfrm>
          <a:prstGeom prst="rect">
            <a:avLst/>
          </a:prstGeom>
        </p:spPr>
      </p:pic>
      <p:cxnSp>
        <p:nvCxnSpPr>
          <p:cNvPr id="9" name="Straight Connector 8">
            <a:extLst>
              <a:ext uri="{FF2B5EF4-FFF2-40B4-BE49-F238E27FC236}">
                <a16:creationId xmlns:a16="http://schemas.microsoft.com/office/drawing/2014/main" id="{A7470F7D-7BB7-4100-9597-26BAA378EC0B}"/>
              </a:ext>
            </a:extLst>
          </p:cNvPr>
          <p:cNvCxnSpPr>
            <a:cxnSpLocks/>
          </p:cNvCxnSpPr>
          <p:nvPr/>
        </p:nvCxnSpPr>
        <p:spPr>
          <a:xfrm flipV="1">
            <a:off x="3003357" y="2458266"/>
            <a:ext cx="6234681" cy="3234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954C0FC-BCFA-4025-9198-D9D14089CFC7}"/>
              </a:ext>
            </a:extLst>
          </p:cNvPr>
          <p:cNvSpPr txBox="1"/>
          <p:nvPr/>
        </p:nvSpPr>
        <p:spPr>
          <a:xfrm>
            <a:off x="5881768" y="2331009"/>
            <a:ext cx="601955"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A</a:t>
            </a:r>
          </a:p>
        </p:txBody>
      </p:sp>
    </p:spTree>
    <p:extLst>
      <p:ext uri="{BB962C8B-B14F-4D97-AF65-F5344CB8AC3E}">
        <p14:creationId xmlns:p14="http://schemas.microsoft.com/office/powerpoint/2010/main" val="89983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Z</a:t>
            </a:r>
          </a:p>
        </p:txBody>
      </p:sp>
      <p:pic>
        <p:nvPicPr>
          <p:cNvPr id="4" name="Picture 3" descr="Diagram, engineering drawing&#10;&#10;Description automatically generated">
            <a:extLst>
              <a:ext uri="{FF2B5EF4-FFF2-40B4-BE49-F238E27FC236}">
                <a16:creationId xmlns:a16="http://schemas.microsoft.com/office/drawing/2014/main" id="{76FC7580-E660-4AB8-8E47-31EFF1679B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8927" y="1371600"/>
            <a:ext cx="7306695" cy="5486400"/>
          </a:xfrm>
          <a:prstGeom prst="rect">
            <a:avLst/>
          </a:prstGeom>
        </p:spPr>
      </p:pic>
      <p:sp>
        <p:nvSpPr>
          <p:cNvPr id="11" name="TextBox 10">
            <a:extLst>
              <a:ext uri="{FF2B5EF4-FFF2-40B4-BE49-F238E27FC236}">
                <a16:creationId xmlns:a16="http://schemas.microsoft.com/office/drawing/2014/main" id="{CBB1AF7E-32F0-4D08-BE33-F2A510D37958}"/>
              </a:ext>
            </a:extLst>
          </p:cNvPr>
          <p:cNvSpPr txBox="1"/>
          <p:nvPr/>
        </p:nvSpPr>
        <p:spPr>
          <a:xfrm>
            <a:off x="8463616" y="1556266"/>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Z</a:t>
            </a:r>
          </a:p>
        </p:txBody>
      </p:sp>
      <p:sp>
        <p:nvSpPr>
          <p:cNvPr id="12" name="TextBox 11">
            <a:extLst>
              <a:ext uri="{FF2B5EF4-FFF2-40B4-BE49-F238E27FC236}">
                <a16:creationId xmlns:a16="http://schemas.microsoft.com/office/drawing/2014/main" id="{A6CF411A-7ABA-4436-9C2F-124CF39709E9}"/>
              </a:ext>
            </a:extLst>
          </p:cNvPr>
          <p:cNvSpPr txBox="1"/>
          <p:nvPr/>
        </p:nvSpPr>
        <p:spPr>
          <a:xfrm>
            <a:off x="8572112" y="1186934"/>
            <a:ext cx="922555"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3" name="Rectangle 12">
            <a:extLst>
              <a:ext uri="{FF2B5EF4-FFF2-40B4-BE49-F238E27FC236}">
                <a16:creationId xmlns:a16="http://schemas.microsoft.com/office/drawing/2014/main" id="{925BE870-B09A-4167-BA3D-496F2F5885CE}"/>
              </a:ext>
            </a:extLst>
          </p:cNvPr>
          <p:cNvSpPr/>
          <p:nvPr/>
        </p:nvSpPr>
        <p:spPr>
          <a:xfrm rot="5400000">
            <a:off x="7080481" y="1360618"/>
            <a:ext cx="281367" cy="225033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5283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Z</a:t>
            </a:r>
          </a:p>
        </p:txBody>
      </p:sp>
      <p:pic>
        <p:nvPicPr>
          <p:cNvPr id="7" name="Content Placeholder 4">
            <a:extLst>
              <a:ext uri="{FF2B5EF4-FFF2-40B4-BE49-F238E27FC236}">
                <a16:creationId xmlns:a16="http://schemas.microsoft.com/office/drawing/2014/main" id="{FB843753-FCD8-404F-B31A-704317FA033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21600000">
            <a:off x="2514600" y="1759597"/>
            <a:ext cx="7360404" cy="1587428"/>
          </a:xfrm>
          <a:prstGeom prst="rect">
            <a:avLst/>
          </a:prstGeom>
        </p:spPr>
      </p:pic>
      <p:sp>
        <p:nvSpPr>
          <p:cNvPr id="10" name="Freeform 12">
            <a:extLst>
              <a:ext uri="{FF2B5EF4-FFF2-40B4-BE49-F238E27FC236}">
                <a16:creationId xmlns:a16="http://schemas.microsoft.com/office/drawing/2014/main" id="{34FC9FA9-E0CB-414D-B515-3B03A190D651}"/>
              </a:ext>
            </a:extLst>
          </p:cNvPr>
          <p:cNvSpPr/>
          <p:nvPr/>
        </p:nvSpPr>
        <p:spPr>
          <a:xfrm rot="4934170">
            <a:off x="6382190" y="322382"/>
            <a:ext cx="413988" cy="4491192"/>
          </a:xfrm>
          <a:custGeom>
            <a:avLst/>
            <a:gdLst>
              <a:gd name="connsiteX0" fmla="*/ 0 w 2463800"/>
              <a:gd name="connsiteY0" fmla="*/ 4673600 h 4673600"/>
              <a:gd name="connsiteX1" fmla="*/ 838200 w 2463800"/>
              <a:gd name="connsiteY1" fmla="*/ 3200400 h 4673600"/>
              <a:gd name="connsiteX2" fmla="*/ 838200 w 2463800"/>
              <a:gd name="connsiteY2" fmla="*/ 2933700 h 4673600"/>
              <a:gd name="connsiteX3" fmla="*/ 1612900 w 2463800"/>
              <a:gd name="connsiteY3" fmla="*/ 1612900 h 4673600"/>
              <a:gd name="connsiteX4" fmla="*/ 1841500 w 2463800"/>
              <a:gd name="connsiteY4" fmla="*/ 1155700 h 4673600"/>
              <a:gd name="connsiteX5" fmla="*/ 1816100 w 2463800"/>
              <a:gd name="connsiteY5" fmla="*/ 939800 h 4673600"/>
              <a:gd name="connsiteX6" fmla="*/ 2311400 w 2463800"/>
              <a:gd name="connsiteY6" fmla="*/ 50800 h 4673600"/>
              <a:gd name="connsiteX7" fmla="*/ 2451100 w 2463800"/>
              <a:gd name="connsiteY7" fmla="*/ 0 h 4673600"/>
              <a:gd name="connsiteX8" fmla="*/ 2463800 w 2463800"/>
              <a:gd name="connsiteY8" fmla="*/ 25400 h 4673600"/>
              <a:gd name="connsiteX0" fmla="*/ 0 w 2463800"/>
              <a:gd name="connsiteY0" fmla="*/ 4673600 h 4673600"/>
              <a:gd name="connsiteX1" fmla="*/ 838200 w 2463800"/>
              <a:gd name="connsiteY1" fmla="*/ 3200400 h 4673600"/>
              <a:gd name="connsiteX2" fmla="*/ 838200 w 2463800"/>
              <a:gd name="connsiteY2" fmla="*/ 2933700 h 4673600"/>
              <a:gd name="connsiteX3" fmla="*/ 1612900 w 2463800"/>
              <a:gd name="connsiteY3" fmla="*/ 1612900 h 4673600"/>
              <a:gd name="connsiteX4" fmla="*/ 1841500 w 2463800"/>
              <a:gd name="connsiteY4" fmla="*/ 1155700 h 4673600"/>
              <a:gd name="connsiteX5" fmla="*/ 1517933 w 2463800"/>
              <a:gd name="connsiteY5" fmla="*/ 813887 h 4673600"/>
              <a:gd name="connsiteX6" fmla="*/ 2311400 w 2463800"/>
              <a:gd name="connsiteY6" fmla="*/ 50800 h 4673600"/>
              <a:gd name="connsiteX7" fmla="*/ 2451100 w 2463800"/>
              <a:gd name="connsiteY7" fmla="*/ 0 h 4673600"/>
              <a:gd name="connsiteX8" fmla="*/ 2463800 w 2463800"/>
              <a:gd name="connsiteY8" fmla="*/ 25400 h 4673600"/>
              <a:gd name="connsiteX0" fmla="*/ 0 w 2463800"/>
              <a:gd name="connsiteY0" fmla="*/ 4673600 h 4673600"/>
              <a:gd name="connsiteX1" fmla="*/ 838200 w 2463800"/>
              <a:gd name="connsiteY1" fmla="*/ 3200400 h 4673600"/>
              <a:gd name="connsiteX2" fmla="*/ 838200 w 2463800"/>
              <a:gd name="connsiteY2" fmla="*/ 2933700 h 4673600"/>
              <a:gd name="connsiteX3" fmla="*/ 1772090 w 2463800"/>
              <a:gd name="connsiteY3" fmla="*/ 1626595 h 4673600"/>
              <a:gd name="connsiteX4" fmla="*/ 1841500 w 2463800"/>
              <a:gd name="connsiteY4" fmla="*/ 1155700 h 4673600"/>
              <a:gd name="connsiteX5" fmla="*/ 1517933 w 2463800"/>
              <a:gd name="connsiteY5" fmla="*/ 813887 h 4673600"/>
              <a:gd name="connsiteX6" fmla="*/ 2311400 w 2463800"/>
              <a:gd name="connsiteY6" fmla="*/ 50800 h 4673600"/>
              <a:gd name="connsiteX7" fmla="*/ 2451100 w 2463800"/>
              <a:gd name="connsiteY7" fmla="*/ 0 h 4673600"/>
              <a:gd name="connsiteX8" fmla="*/ 2463800 w 2463800"/>
              <a:gd name="connsiteY8" fmla="*/ 25400 h 467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3800" h="4673600">
                <a:moveTo>
                  <a:pt x="0" y="4673600"/>
                </a:moveTo>
                <a:lnTo>
                  <a:pt x="838200" y="3200400"/>
                </a:lnTo>
                <a:lnTo>
                  <a:pt x="838200" y="2933700"/>
                </a:lnTo>
                <a:lnTo>
                  <a:pt x="1772090" y="1626595"/>
                </a:lnTo>
                <a:lnTo>
                  <a:pt x="1841500" y="1155700"/>
                </a:lnTo>
                <a:lnTo>
                  <a:pt x="1517933" y="813887"/>
                </a:lnTo>
                <a:lnTo>
                  <a:pt x="2311400" y="50800"/>
                </a:lnTo>
                <a:lnTo>
                  <a:pt x="2451100" y="0"/>
                </a:lnTo>
                <a:lnTo>
                  <a:pt x="2463800" y="25400"/>
                </a:lnTo>
              </a:path>
            </a:pathLst>
          </a:custGeom>
          <a:noFill/>
          <a:ln w="1016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1" name="TextBox 10">
            <a:extLst>
              <a:ext uri="{FF2B5EF4-FFF2-40B4-BE49-F238E27FC236}">
                <a16:creationId xmlns:a16="http://schemas.microsoft.com/office/drawing/2014/main" id="{C971B5B6-FD74-4C50-812E-EE55CBBB1B73}"/>
              </a:ext>
            </a:extLst>
          </p:cNvPr>
          <p:cNvSpPr txBox="1"/>
          <p:nvPr/>
        </p:nvSpPr>
        <p:spPr>
          <a:xfrm>
            <a:off x="4768567" y="2502545"/>
            <a:ext cx="41558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Z</a:t>
            </a:r>
            <a:endParaRPr lang="en-US" sz="6600" b="1" dirty="0">
              <a:solidFill>
                <a:srgbClr val="FFC000"/>
              </a:solidFill>
              <a:latin typeface="Arial" pitchFamily="34" charset="0"/>
              <a:cs typeface="Arial" pitchFamily="34" charset="0"/>
            </a:endParaRPr>
          </a:p>
        </p:txBody>
      </p:sp>
      <p:cxnSp>
        <p:nvCxnSpPr>
          <p:cNvPr id="12" name="Straight Connector 11">
            <a:extLst>
              <a:ext uri="{FF2B5EF4-FFF2-40B4-BE49-F238E27FC236}">
                <a16:creationId xmlns:a16="http://schemas.microsoft.com/office/drawing/2014/main" id="{564146A0-8FF9-4F84-8A5D-5513BACFACFE}"/>
              </a:ext>
            </a:extLst>
          </p:cNvPr>
          <p:cNvCxnSpPr/>
          <p:nvPr/>
        </p:nvCxnSpPr>
        <p:spPr>
          <a:xfrm rot="180000" flipH="1" flipV="1">
            <a:off x="5850045" y="2633511"/>
            <a:ext cx="13978" cy="29971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A6138C6-3B6E-4AE3-AB71-E09F726E40B5}"/>
              </a:ext>
            </a:extLst>
          </p:cNvPr>
          <p:cNvSpPr txBox="1"/>
          <p:nvPr/>
        </p:nvSpPr>
        <p:spPr>
          <a:xfrm>
            <a:off x="6008550" y="2660257"/>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Z-5</a:t>
            </a:r>
          </a:p>
        </p:txBody>
      </p:sp>
      <p:cxnSp>
        <p:nvCxnSpPr>
          <p:cNvPr id="14" name="Straight Connector 13">
            <a:extLst>
              <a:ext uri="{FF2B5EF4-FFF2-40B4-BE49-F238E27FC236}">
                <a16:creationId xmlns:a16="http://schemas.microsoft.com/office/drawing/2014/main" id="{0796CDCD-0FA0-4FA8-B833-A4A3E8B28CC7}"/>
              </a:ext>
            </a:extLst>
          </p:cNvPr>
          <p:cNvCxnSpPr/>
          <p:nvPr/>
        </p:nvCxnSpPr>
        <p:spPr>
          <a:xfrm rot="240000">
            <a:off x="7200431" y="2574767"/>
            <a:ext cx="28593" cy="35794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ECDC72B-EC6C-49CA-83DD-41965F6A077C}"/>
              </a:ext>
            </a:extLst>
          </p:cNvPr>
          <p:cNvSpPr txBox="1"/>
          <p:nvPr/>
        </p:nvSpPr>
        <p:spPr>
          <a:xfrm>
            <a:off x="7349770" y="266405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Z-7</a:t>
            </a:r>
          </a:p>
        </p:txBody>
      </p:sp>
      <p:cxnSp>
        <p:nvCxnSpPr>
          <p:cNvPr id="16" name="Straight Connector 15">
            <a:extLst>
              <a:ext uri="{FF2B5EF4-FFF2-40B4-BE49-F238E27FC236}">
                <a16:creationId xmlns:a16="http://schemas.microsoft.com/office/drawing/2014/main" id="{553764C8-FB0C-4267-8F0D-15B613E90C6A}"/>
              </a:ext>
            </a:extLst>
          </p:cNvPr>
          <p:cNvCxnSpPr/>
          <p:nvPr/>
        </p:nvCxnSpPr>
        <p:spPr>
          <a:xfrm rot="180000" flipH="1" flipV="1">
            <a:off x="8864074" y="2553598"/>
            <a:ext cx="19593" cy="32765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F7E18D-F9C7-4E7C-B6A7-7112C72B3482}"/>
              </a:ext>
            </a:extLst>
          </p:cNvPr>
          <p:cNvSpPr txBox="1"/>
          <p:nvPr/>
        </p:nvSpPr>
        <p:spPr>
          <a:xfrm>
            <a:off x="9047776" y="256797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Z-10</a:t>
            </a:r>
          </a:p>
        </p:txBody>
      </p:sp>
      <p:cxnSp>
        <p:nvCxnSpPr>
          <p:cNvPr id="18" name="Straight Arrow Connector 17">
            <a:extLst>
              <a:ext uri="{FF2B5EF4-FFF2-40B4-BE49-F238E27FC236}">
                <a16:creationId xmlns:a16="http://schemas.microsoft.com/office/drawing/2014/main" id="{680C84BA-3744-4047-8E9C-8A066F6F87AE}"/>
              </a:ext>
            </a:extLst>
          </p:cNvPr>
          <p:cNvCxnSpPr>
            <a:cxnSpLocks/>
          </p:cNvCxnSpPr>
          <p:nvPr/>
        </p:nvCxnSpPr>
        <p:spPr>
          <a:xfrm flipH="1" flipV="1">
            <a:off x="6008550" y="3397540"/>
            <a:ext cx="392250" cy="8083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D9F875C-741C-4832-BA15-6906B497028A}"/>
              </a:ext>
            </a:extLst>
          </p:cNvPr>
          <p:cNvCxnSpPr>
            <a:cxnSpLocks/>
          </p:cNvCxnSpPr>
          <p:nvPr/>
        </p:nvCxnSpPr>
        <p:spPr>
          <a:xfrm flipH="1" flipV="1">
            <a:off x="7269182" y="3397541"/>
            <a:ext cx="263368" cy="8802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B10D102-39BC-4BF4-9898-D32D469B3579}"/>
              </a:ext>
            </a:extLst>
          </p:cNvPr>
          <p:cNvCxnSpPr>
            <a:cxnSpLocks/>
          </p:cNvCxnSpPr>
          <p:nvPr/>
        </p:nvCxnSpPr>
        <p:spPr>
          <a:xfrm flipH="1" flipV="1">
            <a:off x="8864571" y="3347027"/>
            <a:ext cx="27656" cy="9307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FD71AE8-93DD-4C92-8FCC-B91D0EE46B60}"/>
              </a:ext>
            </a:extLst>
          </p:cNvPr>
          <p:cNvSpPr txBox="1"/>
          <p:nvPr/>
        </p:nvSpPr>
        <p:spPr>
          <a:xfrm>
            <a:off x="4876801" y="4205923"/>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Y-5/K-5, Y-7/K-7, and Y-10 are directly opposite from their Z counterparts</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52549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nodeType="afterEffect">
                                  <p:stCondLst>
                                    <p:cond delay="250"/>
                                  </p:stCondLst>
                                  <p:childTnLst>
                                    <p:set>
                                      <p:cBhvr>
                                        <p:cTn id="35" dur="1" fill="hold">
                                          <p:stCondLst>
                                            <p:cond delay="0"/>
                                          </p:stCondLst>
                                        </p:cTn>
                                        <p:tgtEl>
                                          <p:spTgt spid="18"/>
                                        </p:tgtEl>
                                        <p:attrNameLst>
                                          <p:attrName>style.visibility</p:attrName>
                                        </p:attrNameLst>
                                      </p:cBhvr>
                                      <p:to>
                                        <p:strVal val="visible"/>
                                      </p:to>
                                    </p:set>
                                  </p:childTnLst>
                                </p:cTn>
                              </p:par>
                            </p:childTnLst>
                          </p:cTn>
                        </p:par>
                        <p:par>
                          <p:cTn id="36" fill="hold">
                            <p:stCondLst>
                              <p:cond delay="250"/>
                            </p:stCondLst>
                            <p:childTnLst>
                              <p:par>
                                <p:cTn id="37" presetID="1" presetClass="entr" presetSubtype="0" fill="hold" nodeType="afterEffect">
                                  <p:stCondLst>
                                    <p:cond delay="250"/>
                                  </p:stCondLst>
                                  <p:childTnLst>
                                    <p:set>
                                      <p:cBhvr>
                                        <p:cTn id="38" dur="1" fill="hold">
                                          <p:stCondLst>
                                            <p:cond delay="0"/>
                                          </p:stCondLst>
                                        </p:cTn>
                                        <p:tgtEl>
                                          <p:spTgt spid="19"/>
                                        </p:tgtEl>
                                        <p:attrNameLst>
                                          <p:attrName>style.visibility</p:attrName>
                                        </p:attrNameLst>
                                      </p:cBhvr>
                                      <p:to>
                                        <p:strVal val="visible"/>
                                      </p:to>
                                    </p:set>
                                  </p:childTnLst>
                                </p:cTn>
                              </p:par>
                            </p:childTnLst>
                          </p:cTn>
                        </p:par>
                        <p:par>
                          <p:cTn id="39" fill="hold">
                            <p:stCondLst>
                              <p:cond delay="500"/>
                            </p:stCondLst>
                            <p:childTnLst>
                              <p:par>
                                <p:cTn id="40" presetID="1" presetClass="entr" presetSubtype="0" fill="hold" nodeType="afterEffect">
                                  <p:stCondLst>
                                    <p:cond delay="250"/>
                                  </p:stCondLst>
                                  <p:childTnLst>
                                    <p:set>
                                      <p:cBhvr>
                                        <p:cTn id="41"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5" grpId="0" animBg="1"/>
      <p:bldP spid="17" grpId="0" animBg="1"/>
      <p:bldP spid="21"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K-5, K-7, and K-9 are in line with their Y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Fire Stations</a:t>
            </a:r>
          </a:p>
        </p:txBody>
      </p:sp>
      <p:pic>
        <p:nvPicPr>
          <p:cNvPr id="4" name="Picture 3" descr="Diagram, engineering drawing&#10;&#10;Description automatically generated">
            <a:extLst>
              <a:ext uri="{FF2B5EF4-FFF2-40B4-BE49-F238E27FC236}">
                <a16:creationId xmlns:a16="http://schemas.microsoft.com/office/drawing/2014/main" id="{7E37625F-2E7D-48B0-8ABC-4B5C2B1E8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71600"/>
            <a:ext cx="7306695" cy="5486400"/>
          </a:xfrm>
          <a:prstGeom prst="rect">
            <a:avLst/>
          </a:prstGeom>
        </p:spPr>
      </p:pic>
      <p:sp>
        <p:nvSpPr>
          <p:cNvPr id="12" name="TextBox 11">
            <a:extLst>
              <a:ext uri="{FF2B5EF4-FFF2-40B4-BE49-F238E27FC236}">
                <a16:creationId xmlns:a16="http://schemas.microsoft.com/office/drawing/2014/main" id="{090B30A0-177C-4FFB-B0B0-AFF86C9B70B2}"/>
              </a:ext>
            </a:extLst>
          </p:cNvPr>
          <p:cNvSpPr txBox="1"/>
          <p:nvPr/>
        </p:nvSpPr>
        <p:spPr>
          <a:xfrm>
            <a:off x="6192754" y="1822437"/>
            <a:ext cx="1225007"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3</a:t>
            </a:r>
          </a:p>
        </p:txBody>
      </p:sp>
      <p:sp>
        <p:nvSpPr>
          <p:cNvPr id="13" name="Rectangle 12">
            <a:extLst>
              <a:ext uri="{FF2B5EF4-FFF2-40B4-BE49-F238E27FC236}">
                <a16:creationId xmlns:a16="http://schemas.microsoft.com/office/drawing/2014/main" id="{9B9B0445-9BEB-4D5E-B841-383B4B27A731}"/>
              </a:ext>
            </a:extLst>
          </p:cNvPr>
          <p:cNvSpPr/>
          <p:nvPr/>
        </p:nvSpPr>
        <p:spPr bwMode="auto">
          <a:xfrm>
            <a:off x="5934675" y="2087125"/>
            <a:ext cx="125256" cy="129969"/>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Tree>
    <p:extLst>
      <p:ext uri="{BB962C8B-B14F-4D97-AF65-F5344CB8AC3E}">
        <p14:creationId xmlns:p14="http://schemas.microsoft.com/office/powerpoint/2010/main" val="135386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Z Pad RON Parking</a:t>
            </a:r>
          </a:p>
        </p:txBody>
      </p:sp>
      <p:pic>
        <p:nvPicPr>
          <p:cNvPr id="7" name="Picture 6">
            <a:extLst>
              <a:ext uri="{FF2B5EF4-FFF2-40B4-BE49-F238E27FC236}">
                <a16:creationId xmlns:a16="http://schemas.microsoft.com/office/drawing/2014/main" id="{C15BCF72-44BC-4D6C-920C-AEA64239E715}"/>
              </a:ext>
            </a:extLst>
          </p:cNvPr>
          <p:cNvPicPr/>
          <p:nvPr/>
        </p:nvPicPr>
        <p:blipFill rotWithShape="1">
          <a:blip r:embed="rId3"/>
          <a:srcRect l="17367" t="22791" r="55464" b="11057"/>
          <a:stretch/>
        </p:blipFill>
        <p:spPr bwMode="auto">
          <a:xfrm>
            <a:off x="1957977" y="1548810"/>
            <a:ext cx="6853646" cy="50261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025667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562100" y="3429000"/>
            <a:ext cx="9067800" cy="2678298"/>
          </a:xfrm>
          <a:prstGeom prst="rect">
            <a:avLst/>
          </a:prstGeom>
          <a:noFill/>
          <a:ln w="9525">
            <a:noFill/>
            <a:miter lim="800000"/>
            <a:headEnd/>
            <a:tailEnd/>
          </a:ln>
        </p:spPr>
        <p:txBody>
          <a:bodyPr wrap="square" lIns="92075" tIns="46038" rIns="92075" bIns="46038">
            <a:spAutoFit/>
          </a:bodyPr>
          <a:lstStyle/>
          <a:p>
            <a:r>
              <a:rPr lang="en-US" dirty="0"/>
              <a:t>A B757-300 or smaller or with an aircraft with a wingspan up to 125 feet may taxi into and out of the GRE.</a:t>
            </a:r>
            <a:endParaRPr lang="en-US" b="1" dirty="0"/>
          </a:p>
          <a:p>
            <a:pPr marL="800100" lvl="1" indent="-342900">
              <a:spcBef>
                <a:spcPts val="600"/>
              </a:spcBef>
              <a:buFont typeface="Arial" panose="020B0604020202020204" pitchFamily="34" charset="0"/>
              <a:buChar char="•"/>
            </a:pPr>
            <a:r>
              <a:rPr lang="en-US" sz="1600" dirty="0"/>
              <a:t>Call the FAA Control Tower for clearance to taxi to the GRE.</a:t>
            </a:r>
          </a:p>
          <a:p>
            <a:pPr marL="800100" lvl="1" indent="-342900">
              <a:spcBef>
                <a:spcPts val="600"/>
              </a:spcBef>
              <a:buFont typeface="Arial" panose="020B0604020202020204" pitchFamily="34" charset="0"/>
              <a:buChar char="•"/>
            </a:pPr>
            <a:r>
              <a:rPr lang="en-US" sz="1600" dirty="0"/>
              <a:t>Taxi to the GRE.</a:t>
            </a:r>
          </a:p>
          <a:p>
            <a:pPr marL="800100" lvl="1" indent="-342900">
              <a:spcBef>
                <a:spcPts val="600"/>
              </a:spcBef>
              <a:buFont typeface="Arial" panose="020B0604020202020204" pitchFamily="34" charset="0"/>
              <a:buChar char="•"/>
            </a:pPr>
            <a:r>
              <a:rPr lang="en-US" sz="1600" dirty="0"/>
              <a:t>Once the run-up is complete notify Airfield Operations at 734-942-3685. </a:t>
            </a:r>
          </a:p>
          <a:p>
            <a:pPr marL="800100" lvl="1" indent="-342900">
              <a:spcBef>
                <a:spcPts val="600"/>
              </a:spcBef>
              <a:buFont typeface="Arial" panose="020B0604020202020204" pitchFamily="34" charset="0"/>
              <a:buChar char="•"/>
            </a:pPr>
            <a:r>
              <a:rPr lang="en-US" sz="1600" dirty="0"/>
              <a:t>Call the FAA Control Tower for clearance to leave the GRE. </a:t>
            </a:r>
          </a:p>
          <a:p>
            <a:pPr marL="800100" lvl="1" indent="-342900">
              <a:spcBef>
                <a:spcPts val="600"/>
              </a:spcBef>
              <a:buFont typeface="Arial" panose="020B0604020202020204" pitchFamily="34" charset="0"/>
              <a:buChar char="•"/>
            </a:pPr>
            <a:r>
              <a:rPr lang="en-US" sz="1600" dirty="0"/>
              <a:t>Report any damage or unsafe conditions.</a:t>
            </a:r>
          </a:p>
          <a:p>
            <a:pPr marL="457200" indent="-457200">
              <a:spcBef>
                <a:spcPct val="50000"/>
              </a:spcBef>
              <a:buFont typeface="Wingdings" pitchFamily="2" charset="2"/>
              <a:buChar char="Q"/>
            </a:pPr>
            <a:endParaRPr lang="en-US" b="1" dirty="0">
              <a:latin typeface="Tahoma"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4033837" y="1307472"/>
            <a:ext cx="4124325" cy="2028825"/>
          </a:xfrm>
          <a:prstGeom prst="rect">
            <a:avLst/>
          </a:prstGeom>
          <a:noFill/>
          <a:ln w="9525">
            <a:noFill/>
            <a:miter lim="800000"/>
            <a:headEnd/>
            <a:tailEnd/>
          </a:ln>
        </p:spPr>
      </p:pic>
      <p:sp>
        <p:nvSpPr>
          <p:cNvPr id="7" name="Title 1">
            <a:extLst>
              <a:ext uri="{FF2B5EF4-FFF2-40B4-BE49-F238E27FC236}">
                <a16:creationId xmlns:a16="http://schemas.microsoft.com/office/drawing/2014/main" id="{3DAB5741-1CF2-4AFC-9FB5-72293485026D}"/>
              </a:ext>
            </a:extLst>
          </p:cNvPr>
          <p:cNvSpPr>
            <a:spLocks noGrp="1" noChangeArrowheads="1"/>
          </p:cNvSpPr>
          <p:nvPr>
            <p:ph type="title"/>
          </p:nvPr>
        </p:nvSpPr>
        <p:spPr>
          <a:xfrm>
            <a:off x="203200" y="0"/>
            <a:ext cx="10363200" cy="787400"/>
          </a:xfrm>
        </p:spPr>
        <p:txBody>
          <a:bodyPr/>
          <a:lstStyle/>
          <a:p>
            <a:r>
              <a:rPr lang="en-US" altLang="en-US" sz="2400" dirty="0"/>
              <a:t>Aircraft Access – Run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4098"/>
                                        </p:tgtEl>
                                        <p:attrNameLst>
                                          <p:attrName>style.visibility</p:attrName>
                                        </p:attrNameLst>
                                      </p:cBhvr>
                                      <p:to>
                                        <p:strVal val="visible"/>
                                      </p:to>
                                    </p:set>
                                    <p:animEffect transition="in" filter="slide(fromRight)">
                                      <p:cBhvr>
                                        <p:cTn id="7" dur="500"/>
                                        <p:tgtEl>
                                          <p:spTgt spid="4098"/>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par>
                          <p:cTn id="16" fill="hold">
                            <p:stCondLst>
                              <p:cond delay="2500"/>
                            </p:stCondLst>
                            <p:childTnLst>
                              <p:par>
                                <p:cTn id="17" presetID="12" presetClass="entr" presetSubtype="4" fill="hold"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slide(fromBottom)">
                                      <p:cBhvr>
                                        <p:cTn id="19" dur="500"/>
                                        <p:tgtEl>
                                          <p:spTgt spid="9">
                                            <p:txEl>
                                              <p:pRg st="2" end="2"/>
                                            </p:txEl>
                                          </p:spTgt>
                                        </p:tgtEl>
                                      </p:cBhvr>
                                    </p:animEffect>
                                  </p:childTnLst>
                                </p:cTn>
                              </p:par>
                            </p:childTnLst>
                          </p:cTn>
                        </p:par>
                        <p:par>
                          <p:cTn id="20" fill="hold">
                            <p:stCondLst>
                              <p:cond delay="3000"/>
                            </p:stCondLst>
                            <p:childTnLst>
                              <p:par>
                                <p:cTn id="21" presetID="12" presetClass="entr" presetSubtype="4" fill="hold" nodeType="after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slide(fromBottom)">
                                      <p:cBhvr>
                                        <p:cTn id="23" dur="500"/>
                                        <p:tgtEl>
                                          <p:spTgt spid="9">
                                            <p:txEl>
                                              <p:pRg st="3" end="3"/>
                                            </p:txEl>
                                          </p:spTgt>
                                        </p:tgtEl>
                                      </p:cBhvr>
                                    </p:animEffect>
                                  </p:childTnLst>
                                </p:cTn>
                              </p:par>
                            </p:childTnLst>
                          </p:cTn>
                        </p:par>
                        <p:par>
                          <p:cTn id="24" fill="hold">
                            <p:stCondLst>
                              <p:cond delay="3500"/>
                            </p:stCondLst>
                            <p:childTnLst>
                              <p:par>
                                <p:cTn id="25" presetID="12" presetClass="entr" presetSubtype="4" fill="hold"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slide(fromBottom)">
                                      <p:cBhvr>
                                        <p:cTn id="27" dur="500"/>
                                        <p:tgtEl>
                                          <p:spTgt spid="9">
                                            <p:txEl>
                                              <p:pRg st="4" end="4"/>
                                            </p:txEl>
                                          </p:spTgt>
                                        </p:tgtEl>
                                      </p:cBhvr>
                                    </p:animEffect>
                                  </p:childTnLst>
                                </p:cTn>
                              </p:par>
                            </p:childTnLst>
                          </p:cTn>
                        </p:par>
                        <p:par>
                          <p:cTn id="28" fill="hold">
                            <p:stCondLst>
                              <p:cond delay="4000"/>
                            </p:stCondLst>
                            <p:childTnLst>
                              <p:par>
                                <p:cTn id="29" presetID="12" presetClass="entr" presetSubtype="4" fill="hold" nodeType="after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Effect transition="in" filter="slide(fromBottom)">
                                      <p:cBhvr>
                                        <p:cTn id="31"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650463"/>
          </a:xfrm>
          <a:prstGeom prst="rect">
            <a:avLst/>
          </a:prstGeom>
        </p:spPr>
      </p:pic>
      <p:sp>
        <p:nvSpPr>
          <p:cNvPr id="8" name="Text Box 3"/>
          <p:cNvSpPr txBox="1">
            <a:spLocks noChangeArrowheads="1"/>
          </p:cNvSpPr>
          <p:nvPr/>
        </p:nvSpPr>
        <p:spPr bwMode="auto">
          <a:xfrm>
            <a:off x="4180513" y="1135624"/>
            <a:ext cx="3084214" cy="338554"/>
          </a:xfrm>
          <a:prstGeom prst="rect">
            <a:avLst/>
          </a:prstGeom>
          <a:noFill/>
          <a:ln w="9525">
            <a:noFill/>
            <a:miter lim="800000"/>
            <a:headEnd/>
            <a:tailEnd/>
          </a:ln>
        </p:spPr>
        <p:txBody>
          <a:bodyPr wrap="square">
            <a:spAutoFit/>
          </a:bodyPr>
          <a:lstStyle/>
          <a:p>
            <a:pPr algn="ctr">
              <a:spcBef>
                <a:spcPct val="50000"/>
              </a:spcBef>
            </a:pPr>
            <a:r>
              <a:rPr lang="en-US" sz="1600" dirty="0">
                <a:latin typeface="Tahoma" pitchFamily="34" charset="0"/>
                <a:cs typeface="Tahoma" pitchFamily="34" charset="0"/>
              </a:rPr>
              <a:t>B757-300, turnaround example</a:t>
            </a:r>
          </a:p>
        </p:txBody>
      </p:sp>
      <p:pic>
        <p:nvPicPr>
          <p:cNvPr id="9" name="Picture 8" descr="B757.png"/>
          <p:cNvPicPr>
            <a:picLocks noChangeAspect="1"/>
          </p:cNvPicPr>
          <p:nvPr/>
        </p:nvPicPr>
        <p:blipFill>
          <a:blip r:embed="rId3" cstate="print"/>
          <a:stretch>
            <a:fillRect/>
          </a:stretch>
        </p:blipFill>
        <p:spPr>
          <a:xfrm rot="10800000">
            <a:off x="1508760" y="3063240"/>
            <a:ext cx="2875262" cy="2286000"/>
          </a:xfrm>
          <a:prstGeom prst="rect">
            <a:avLst/>
          </a:prstGeom>
        </p:spPr>
      </p:pic>
      <p:sp>
        <p:nvSpPr>
          <p:cNvPr id="7" name="Right Arrow 6"/>
          <p:cNvSpPr/>
          <p:nvPr/>
        </p:nvSpPr>
        <p:spPr bwMode="auto">
          <a:xfrm>
            <a:off x="421386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Right Arrow 9"/>
          <p:cNvSpPr/>
          <p:nvPr/>
        </p:nvSpPr>
        <p:spPr bwMode="auto">
          <a:xfrm>
            <a:off x="472440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1" name="Right Arrow 10"/>
          <p:cNvSpPr/>
          <p:nvPr/>
        </p:nvSpPr>
        <p:spPr bwMode="auto">
          <a:xfrm rot="1079273">
            <a:off x="5206996" y="4095614"/>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2" name="Right Arrow 11"/>
          <p:cNvSpPr/>
          <p:nvPr/>
        </p:nvSpPr>
        <p:spPr bwMode="auto">
          <a:xfrm rot="1870574">
            <a:off x="5661819" y="430257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3" name="Right Arrow 12"/>
          <p:cNvSpPr/>
          <p:nvPr/>
        </p:nvSpPr>
        <p:spPr bwMode="auto">
          <a:xfrm rot="1306921">
            <a:off x="6096158" y="4521389"/>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4" name="Right Arrow 13"/>
          <p:cNvSpPr/>
          <p:nvPr/>
        </p:nvSpPr>
        <p:spPr bwMode="auto">
          <a:xfrm rot="264508">
            <a:off x="6563271" y="465615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5" name="Right Arrow 14"/>
          <p:cNvSpPr/>
          <p:nvPr/>
        </p:nvSpPr>
        <p:spPr bwMode="auto">
          <a:xfrm>
            <a:off x="7094220" y="4657701"/>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Right Arrow 15"/>
          <p:cNvSpPr/>
          <p:nvPr/>
        </p:nvSpPr>
        <p:spPr bwMode="auto">
          <a:xfrm>
            <a:off x="76352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0" name="Rounded Rectangle 19"/>
          <p:cNvSpPr/>
          <p:nvPr/>
        </p:nvSpPr>
        <p:spPr bwMode="auto">
          <a:xfrm>
            <a:off x="6553200" y="51816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Perform minimum radius turn.</a:t>
            </a:r>
          </a:p>
        </p:txBody>
      </p:sp>
      <p:sp>
        <p:nvSpPr>
          <p:cNvPr id="24" name="Rounded Rectangle 23"/>
          <p:cNvSpPr/>
          <p:nvPr/>
        </p:nvSpPr>
        <p:spPr bwMode="auto">
          <a:xfrm>
            <a:off x="4724400" y="26670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when aircraft is straight. </a:t>
            </a:r>
          </a:p>
        </p:txBody>
      </p:sp>
      <p:pic>
        <p:nvPicPr>
          <p:cNvPr id="25" name="Picture 24" descr="B757.png"/>
          <p:cNvPicPr>
            <a:picLocks noChangeAspect="1"/>
          </p:cNvPicPr>
          <p:nvPr/>
        </p:nvPicPr>
        <p:blipFill>
          <a:blip r:embed="rId3" cstate="print"/>
          <a:stretch>
            <a:fillRect/>
          </a:stretch>
        </p:blipFill>
        <p:spPr>
          <a:xfrm>
            <a:off x="5722620" y="2662253"/>
            <a:ext cx="2875262" cy="2286000"/>
          </a:xfrm>
          <a:prstGeom prst="rect">
            <a:avLst/>
          </a:prstGeom>
        </p:spPr>
      </p:pic>
      <p:sp>
        <p:nvSpPr>
          <p:cNvPr id="26" name="Right Arrow 25"/>
          <p:cNvSpPr/>
          <p:nvPr/>
        </p:nvSpPr>
        <p:spPr bwMode="auto">
          <a:xfrm>
            <a:off x="82067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2" name="U-Turn Arrow 21"/>
          <p:cNvSpPr/>
          <p:nvPr/>
        </p:nvSpPr>
        <p:spPr bwMode="auto">
          <a:xfrm rot="5400000" flipH="1">
            <a:off x="7924800" y="3886200"/>
            <a:ext cx="1295400" cy="685800"/>
          </a:xfrm>
          <a:prstGeom prst="uturn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1" name="TextBox 20"/>
          <p:cNvSpPr txBox="1"/>
          <p:nvPr/>
        </p:nvSpPr>
        <p:spPr>
          <a:xfrm>
            <a:off x="1621310" y="1639410"/>
            <a:ext cx="5410200" cy="646331"/>
          </a:xfrm>
          <a:prstGeom prst="rect">
            <a:avLst/>
          </a:prstGeom>
          <a:noFill/>
          <a:ln>
            <a:noFill/>
          </a:ln>
        </p:spPr>
        <p:txBody>
          <a:bodyPr wrap="square" rtlCol="0">
            <a:spAutoFit/>
          </a:bodyPr>
          <a:lstStyle/>
          <a:p>
            <a:r>
              <a:rPr lang="en-US" dirty="0">
                <a:solidFill>
                  <a:schemeClr val="accent6">
                    <a:lumMod val="20000"/>
                    <a:lumOff val="80000"/>
                  </a:schemeClr>
                </a:solidFill>
              </a:rPr>
              <a:t>Must be parallel to centerline, but does not need to be </a:t>
            </a:r>
            <a:r>
              <a:rPr lang="en-US" b="1" dirty="0">
                <a:solidFill>
                  <a:schemeClr val="accent6">
                    <a:lumMod val="20000"/>
                    <a:lumOff val="80000"/>
                  </a:schemeClr>
                </a:solidFill>
              </a:rPr>
              <a:t>on</a:t>
            </a:r>
            <a:r>
              <a:rPr lang="en-US" dirty="0">
                <a:solidFill>
                  <a:schemeClr val="accent6">
                    <a:lumMod val="20000"/>
                    <a:lumOff val="80000"/>
                  </a:schemeClr>
                </a:solidFill>
              </a:rPr>
              <a:t> centerline</a:t>
            </a:r>
          </a:p>
        </p:txBody>
      </p:sp>
      <p:sp>
        <p:nvSpPr>
          <p:cNvPr id="23" name="Title 1">
            <a:extLst>
              <a:ext uri="{FF2B5EF4-FFF2-40B4-BE49-F238E27FC236}">
                <a16:creationId xmlns:a16="http://schemas.microsoft.com/office/drawing/2014/main" id="{20B5B6DF-3576-4F7B-889A-B02A3406C019}"/>
              </a:ext>
            </a:extLst>
          </p:cNvPr>
          <p:cNvSpPr>
            <a:spLocks noGrp="1" noChangeArrowheads="1"/>
          </p:cNvSpPr>
          <p:nvPr>
            <p:ph type="title"/>
          </p:nvPr>
        </p:nvSpPr>
        <p:spPr>
          <a:xfrm>
            <a:off x="203200" y="0"/>
            <a:ext cx="10363200" cy="787400"/>
          </a:xfrm>
        </p:spPr>
        <p:txBody>
          <a:bodyPr/>
          <a:lstStyle/>
          <a:p>
            <a:r>
              <a:rPr lang="en-US" altLang="en-US" sz="2400" dirty="0"/>
              <a:t>Aircraft Ingress –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childTnLst>
                                </p:cTn>
                              </p:par>
                              <p:par>
                                <p:cTn id="46" presetID="10"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1" presetClass="exit" presetSubtype="0" fill="hold" grpId="1" nodeType="withEffect">
                                  <p:stCondLst>
                                    <p:cond delay="1500"/>
                                  </p:stCondLst>
                                  <p:childTnLst>
                                    <p:set>
                                      <p:cBhvr>
                                        <p:cTn id="50" dur="1" fill="hold">
                                          <p:stCondLst>
                                            <p:cond delay="0"/>
                                          </p:stCondLst>
                                        </p:cTn>
                                        <p:tgtEl>
                                          <p:spTgt spid="20"/>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6"/>
                                        </p:tgtEl>
                                        <p:attrNameLst>
                                          <p:attrName>style.visibility</p:attrName>
                                        </p:attrNameLst>
                                      </p:cBhvr>
                                      <p:to>
                                        <p:strVal val="hidden"/>
                                      </p:to>
                                    </p:set>
                                  </p:childTnLst>
                                </p:cTn>
                              </p:par>
                            </p:childTnLst>
                          </p:cTn>
                        </p:par>
                        <p:par>
                          <p:cTn id="53" fill="hold">
                            <p:stCondLst>
                              <p:cond delay="6000"/>
                            </p:stCondLst>
                            <p:childTnLst>
                              <p:par>
                                <p:cTn id="54" presetID="1"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childTnLst>
                                </p:cTn>
                              </p:par>
                            </p:childTnLst>
                          </p:cTn>
                        </p:par>
                        <p:par>
                          <p:cTn id="56" fill="hold">
                            <p:stCondLst>
                              <p:cond delay="60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childTnLst>
                                </p:cTn>
                              </p:par>
                              <p:par>
                                <p:cTn id="60" presetID="1" presetClass="exit" presetSubtype="0" fill="hold" nodeType="withEffect">
                                  <p:stCondLst>
                                    <p:cond delay="0"/>
                                  </p:stCondLst>
                                  <p:childTnLst>
                                    <p:set>
                                      <p:cBhvr>
                                        <p:cTn id="61" dur="1" fill="hold">
                                          <p:stCondLst>
                                            <p:cond delay="0"/>
                                          </p:stCondLst>
                                        </p:cTn>
                                        <p:tgtEl>
                                          <p:spTgt spid="9"/>
                                        </p:tgtEl>
                                        <p:attrNameLst>
                                          <p:attrName>style.visibility</p:attrName>
                                        </p:attrNameLst>
                                      </p:cBhvr>
                                      <p:to>
                                        <p:strVal val="hidden"/>
                                      </p:to>
                                    </p:set>
                                  </p:childTnLst>
                                </p:cTn>
                              </p:par>
                            </p:childTnLst>
                          </p:cTn>
                        </p:par>
                        <p:par>
                          <p:cTn id="62" fill="hold">
                            <p:stCondLst>
                              <p:cond delay="7000"/>
                            </p:stCondLst>
                            <p:childTnLst>
                              <p:par>
                                <p:cTn id="63" presetID="12" presetClass="entr" presetSubtype="2" fill="hold" grpId="0" nodeType="after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slide(fromRight)">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0" grpId="0" animBg="1"/>
      <p:bldP spid="11" grpId="0" animBg="1"/>
      <p:bldP spid="12" grpId="0" animBg="1"/>
      <p:bldP spid="13" grpId="0" animBg="1"/>
      <p:bldP spid="14" grpId="0" animBg="1"/>
      <p:bldP spid="15" grpId="0" animBg="1"/>
      <p:bldP spid="16" grpId="0" animBg="1"/>
      <p:bldP spid="20" grpId="0" animBg="1"/>
      <p:bldP spid="20" grpId="1" animBg="1"/>
      <p:bldP spid="24" grpId="0" animBg="1"/>
      <p:bldP spid="26" grpId="0" animBg="1"/>
      <p:bldP spid="26" grpId="1" animBg="1"/>
      <p:bldP spid="22" grpId="0" animBg="1"/>
      <p:bldP spid="21"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10930</TotalTime>
  <Words>5758</Words>
  <Application>Microsoft Office PowerPoint</Application>
  <PresentationFormat>Widescreen</PresentationFormat>
  <Paragraphs>988</Paragraphs>
  <Slides>134</Slides>
  <Notes>115</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3</vt:i4>
      </vt:variant>
      <vt:variant>
        <vt:lpstr>Slide Titles</vt:lpstr>
      </vt:variant>
      <vt:variant>
        <vt:i4>134</vt:i4>
      </vt:variant>
    </vt:vector>
  </HeadingPairs>
  <TitlesOfParts>
    <vt:vector size="146" baseType="lpstr">
      <vt:lpstr>Arial</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United Gates</vt:lpstr>
      <vt:lpstr>North Terminal – American Gates</vt:lpstr>
      <vt:lpstr>What’s a Read Back? AND What do you need to know about them?</vt:lpstr>
      <vt:lpstr>What do ATCT Controllers expect to hear when you make initial contact with them?</vt:lpstr>
      <vt:lpstr>Communication Example #1 – Spirit</vt:lpstr>
      <vt:lpstr>Communication Example #1 (Continued) – Spirit</vt:lpstr>
      <vt:lpstr>Communication Example #2 – Spirit</vt:lpstr>
      <vt:lpstr>Communication Example #2 (Continued) – Spirit</vt:lpstr>
      <vt:lpstr>Communication Example #2 (Continued) – Spirit</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A</vt:lpstr>
      <vt:lpstr>Taxiway A</vt:lpstr>
      <vt:lpstr>Taxiway Z</vt:lpstr>
      <vt:lpstr>Taxiway Z</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Fire Stations</vt:lpstr>
      <vt:lpstr>Deice Pads</vt:lpstr>
      <vt:lpstr>Ground Run-Up Enclosure (GRE)</vt:lpstr>
      <vt:lpstr>Overview RON Spot Parking</vt:lpstr>
      <vt:lpstr>Z Pad RON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Run Taxi</vt:lpstr>
      <vt:lpstr>Aircraft Ingress – Taxi</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307</cp:revision>
  <dcterms:created xsi:type="dcterms:W3CDTF">2020-04-06T12:28:35Z</dcterms:created>
  <dcterms:modified xsi:type="dcterms:W3CDTF">2023-11-15T15:54:18Z</dcterms:modified>
</cp:coreProperties>
</file>