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Lst>
  <p:notesMasterIdLst>
    <p:notesMasterId r:id="rId132"/>
  </p:notesMasterIdLst>
  <p:sldIdLst>
    <p:sldId id="257" r:id="rId3"/>
    <p:sldId id="339" r:id="rId4"/>
    <p:sldId id="340" r:id="rId5"/>
    <p:sldId id="1205" r:id="rId6"/>
    <p:sldId id="1206" r:id="rId7"/>
    <p:sldId id="1284" r:id="rId8"/>
    <p:sldId id="341" r:id="rId9"/>
    <p:sldId id="342" r:id="rId10"/>
    <p:sldId id="343" r:id="rId11"/>
    <p:sldId id="344" r:id="rId12"/>
    <p:sldId id="345" r:id="rId13"/>
    <p:sldId id="346" r:id="rId14"/>
    <p:sldId id="347" r:id="rId15"/>
    <p:sldId id="348" r:id="rId16"/>
    <p:sldId id="349" r:id="rId17"/>
    <p:sldId id="350" r:id="rId18"/>
    <p:sldId id="351" r:id="rId19"/>
    <p:sldId id="352" r:id="rId20"/>
    <p:sldId id="353" r:id="rId21"/>
    <p:sldId id="354" r:id="rId22"/>
    <p:sldId id="355" r:id="rId23"/>
    <p:sldId id="356" r:id="rId24"/>
    <p:sldId id="357" r:id="rId25"/>
    <p:sldId id="358" r:id="rId26"/>
    <p:sldId id="359" r:id="rId27"/>
    <p:sldId id="360" r:id="rId28"/>
    <p:sldId id="361" r:id="rId29"/>
    <p:sldId id="362" r:id="rId30"/>
    <p:sldId id="1207" r:id="rId31"/>
    <p:sldId id="363" r:id="rId32"/>
    <p:sldId id="364" r:id="rId33"/>
    <p:sldId id="368" r:id="rId34"/>
    <p:sldId id="369" r:id="rId35"/>
    <p:sldId id="370" r:id="rId36"/>
    <p:sldId id="371" r:id="rId37"/>
    <p:sldId id="372" r:id="rId38"/>
    <p:sldId id="373" r:id="rId39"/>
    <p:sldId id="375" r:id="rId40"/>
    <p:sldId id="383" r:id="rId41"/>
    <p:sldId id="376" r:id="rId42"/>
    <p:sldId id="374" r:id="rId43"/>
    <p:sldId id="377" r:id="rId44"/>
    <p:sldId id="378" r:id="rId45"/>
    <p:sldId id="379" r:id="rId46"/>
    <p:sldId id="380" r:id="rId47"/>
    <p:sldId id="382" r:id="rId48"/>
    <p:sldId id="1289" r:id="rId49"/>
    <p:sldId id="385" r:id="rId50"/>
    <p:sldId id="386" r:id="rId51"/>
    <p:sldId id="387" r:id="rId52"/>
    <p:sldId id="388" r:id="rId53"/>
    <p:sldId id="389" r:id="rId54"/>
    <p:sldId id="390" r:id="rId55"/>
    <p:sldId id="1118" r:id="rId56"/>
    <p:sldId id="1119" r:id="rId57"/>
    <p:sldId id="1120" r:id="rId58"/>
    <p:sldId id="1121" r:id="rId59"/>
    <p:sldId id="1122" r:id="rId60"/>
    <p:sldId id="1030" r:id="rId61"/>
    <p:sldId id="1127" r:id="rId62"/>
    <p:sldId id="1128" r:id="rId63"/>
    <p:sldId id="1124" r:id="rId64"/>
    <p:sldId id="1125" r:id="rId65"/>
    <p:sldId id="1267" r:id="rId66"/>
    <p:sldId id="1268" r:id="rId67"/>
    <p:sldId id="1271" r:id="rId68"/>
    <p:sldId id="1272" r:id="rId69"/>
    <p:sldId id="1269" r:id="rId70"/>
    <p:sldId id="1270" r:id="rId71"/>
    <p:sldId id="1126" r:id="rId72"/>
    <p:sldId id="1129" r:id="rId73"/>
    <p:sldId id="391" r:id="rId74"/>
    <p:sldId id="384" r:id="rId75"/>
    <p:sldId id="392" r:id="rId76"/>
    <p:sldId id="393" r:id="rId77"/>
    <p:sldId id="394" r:id="rId78"/>
    <p:sldId id="396" r:id="rId79"/>
    <p:sldId id="395" r:id="rId80"/>
    <p:sldId id="397" r:id="rId81"/>
    <p:sldId id="398" r:id="rId82"/>
    <p:sldId id="399" r:id="rId83"/>
    <p:sldId id="400" r:id="rId84"/>
    <p:sldId id="401" r:id="rId85"/>
    <p:sldId id="402" r:id="rId86"/>
    <p:sldId id="1130" r:id="rId87"/>
    <p:sldId id="1163" r:id="rId88"/>
    <p:sldId id="1164" r:id="rId89"/>
    <p:sldId id="1169" r:id="rId90"/>
    <p:sldId id="1170" r:id="rId91"/>
    <p:sldId id="1171" r:id="rId92"/>
    <p:sldId id="1172" r:id="rId93"/>
    <p:sldId id="1173" r:id="rId94"/>
    <p:sldId id="1174" r:id="rId95"/>
    <p:sldId id="1181" r:id="rId96"/>
    <p:sldId id="1183" r:id="rId97"/>
    <p:sldId id="1184" r:id="rId98"/>
    <p:sldId id="1185" r:id="rId99"/>
    <p:sldId id="1186" r:id="rId100"/>
    <p:sldId id="1187" r:id="rId101"/>
    <p:sldId id="1188" r:id="rId102"/>
    <p:sldId id="1189" r:id="rId103"/>
    <p:sldId id="1197" r:id="rId104"/>
    <p:sldId id="1198" r:id="rId105"/>
    <p:sldId id="1199" r:id="rId106"/>
    <p:sldId id="1202" r:id="rId107"/>
    <p:sldId id="1203" r:id="rId108"/>
    <p:sldId id="1208" r:id="rId109"/>
    <p:sldId id="1286" r:id="rId110"/>
    <p:sldId id="1287" r:id="rId111"/>
    <p:sldId id="1288" r:id="rId112"/>
    <p:sldId id="297" r:id="rId113"/>
    <p:sldId id="287" r:id="rId114"/>
    <p:sldId id="336" r:id="rId115"/>
    <p:sldId id="291" r:id="rId116"/>
    <p:sldId id="304" r:id="rId117"/>
    <p:sldId id="285" r:id="rId118"/>
    <p:sldId id="302" r:id="rId119"/>
    <p:sldId id="286" r:id="rId120"/>
    <p:sldId id="331" r:id="rId121"/>
    <p:sldId id="303" r:id="rId122"/>
    <p:sldId id="315" r:id="rId123"/>
    <p:sldId id="299" r:id="rId124"/>
    <p:sldId id="300" r:id="rId125"/>
    <p:sldId id="328" r:id="rId126"/>
    <p:sldId id="316" r:id="rId127"/>
    <p:sldId id="326" r:id="rId128"/>
    <p:sldId id="292" r:id="rId129"/>
    <p:sldId id="318" r:id="rId130"/>
    <p:sldId id="271" r:id="rId1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E7FB"/>
    <a:srgbClr val="A6D7F8"/>
    <a:srgbClr val="A6E4F8"/>
    <a:srgbClr val="ACE6F2"/>
    <a:srgbClr val="B4E0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57" autoAdjust="0"/>
  </p:normalViewPr>
  <p:slideViewPr>
    <p:cSldViewPr snapToGrid="0">
      <p:cViewPr varScale="1">
        <p:scale>
          <a:sx n="153" d="100"/>
          <a:sy n="153" d="100"/>
        </p:scale>
        <p:origin x="540" y="13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presProps" Target="presProps.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slide" Target="slides/slide116.xml"/><Relationship Id="rId126" Type="http://schemas.openxmlformats.org/officeDocument/2006/relationships/slide" Target="slides/slide124.xml"/><Relationship Id="rId13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tableStyles" Target="tableStyles.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ABCB3F-27D2-4D2C-986B-3431D564724A}"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7607B0-0A94-4FB0-A0BF-DCEE3F3A16E4}" type="slidenum">
              <a:rPr lang="en-US" smtClean="0"/>
              <a:t>‹#›</a:t>
            </a:fld>
            <a:endParaRPr lang="en-US"/>
          </a:p>
        </p:txBody>
      </p:sp>
    </p:spTree>
    <p:extLst>
      <p:ext uri="{BB962C8B-B14F-4D97-AF65-F5344CB8AC3E}">
        <p14:creationId xmlns:p14="http://schemas.microsoft.com/office/powerpoint/2010/main" val="1683382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51810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82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15979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61584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5237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913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81551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78445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41549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66028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4042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71671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77592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44844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22755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8159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98982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0345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764024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381364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59518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03920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67525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78469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460524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69643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697982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794494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154280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476791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43879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04418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616243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5038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18691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835416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31042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347221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613072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3285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6978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0285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824685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761503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979732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48944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15754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228394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052419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0445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106957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23643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903093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5474860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5584627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9378547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1232178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1943282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9420011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08339268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870812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24397250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18831409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8775821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1124182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759270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236670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79833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63713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2244598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7793833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2207243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5140543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0797497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737060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1903905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749534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450035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4745060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270870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717074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923063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99842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39904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379527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2984860"/>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31643651"/>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24893439"/>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0413070"/>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8502054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1116175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16067038"/>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34474249"/>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56115563"/>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1639011"/>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97171990"/>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89290555"/>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760715"/>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3012973"/>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5359418"/>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65921443"/>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27005184"/>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31437390"/>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7817739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199811"/>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23364328"/>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7420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sz="1400"/>
            </a:lvl1pPr>
          </a:lstStyle>
          <a:p>
            <a:pPr>
              <a:defRPr/>
            </a:pPr>
            <a:endParaRPr lang="en-US" dirty="0">
              <a:solidFill>
                <a:srgbClr val="000000"/>
              </a:solidFill>
            </a:endParaRPr>
          </a:p>
        </p:txBody>
      </p:sp>
    </p:spTree>
    <p:extLst>
      <p:ext uri="{BB962C8B-B14F-4D97-AF65-F5344CB8AC3E}">
        <p14:creationId xmlns:p14="http://schemas.microsoft.com/office/powerpoint/2010/main" val="4054782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extLst>
      <p:ext uri="{BB962C8B-B14F-4D97-AF65-F5344CB8AC3E}">
        <p14:creationId xmlns:p14="http://schemas.microsoft.com/office/powerpoint/2010/main" val="3484136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C8F8FA-9FA7-4209-936C-71798164469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95032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86A6CDB-5479-42CB-91C0-1DD205D1E5A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85282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9CB5FAA-B2FF-4884-839A-9C79AFB1F4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77625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7AC2567-2415-4655-997C-393FD94764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60522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56B8C31-5EF2-4A5A-8AB4-4930E59EED7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79824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DCB92E5-3713-476F-9740-B367E2BD308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97693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0AE4A1F-1D1E-4F76-9E48-782C13A4801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4363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C639290-0042-44B8-8B97-17CB1F7BCDF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52373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3D9A79E-23FD-4739-A14C-9B4C8084FB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92759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981200"/>
            <a:ext cx="5080000" cy="4114800"/>
          </a:xfrm>
        </p:spPr>
        <p:txBody>
          <a:bodyPr/>
          <a:lstStyle/>
          <a:p>
            <a:pPr lvl="0"/>
            <a:r>
              <a:rPr lang="en-US" noProof="0"/>
              <a:t>Click icon to add online image</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B085337-08E4-4446-AEEF-F7DBF423F91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52456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0A3BFA0-FAA8-4A43-9694-C7001398A3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9792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5" descr="Title Slide.jpg">
            <a:extLst>
              <a:ext uri="{FF2B5EF4-FFF2-40B4-BE49-F238E27FC236}">
                <a16:creationId xmlns:a16="http://schemas.microsoft.com/office/drawing/2014/main" id="{3CB7E59A-C030-47A8-B038-9CF8F9C9DF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17"/>
            <a:ext cx="12192000" cy="685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03705" y="4749801"/>
            <a:ext cx="10363200" cy="582612"/>
          </a:xfrm>
        </p:spPr>
        <p:txBody>
          <a:bodyPr/>
          <a:lstStyle/>
          <a:p>
            <a:r>
              <a:rPr lang="en-US" dirty="0"/>
              <a:t>Click to edit Master title style</a:t>
            </a:r>
          </a:p>
        </p:txBody>
      </p:sp>
      <p:sp>
        <p:nvSpPr>
          <p:cNvPr id="3" name="Subtitle 2"/>
          <p:cNvSpPr>
            <a:spLocks noGrp="1"/>
          </p:cNvSpPr>
          <p:nvPr>
            <p:ph type="subTitle" idx="1"/>
          </p:nvPr>
        </p:nvSpPr>
        <p:spPr>
          <a:xfrm>
            <a:off x="914400" y="5384800"/>
            <a:ext cx="8534400" cy="685800"/>
          </a:xfrm>
        </p:spPr>
        <p:txBody>
          <a:bodyPr/>
          <a:lstStyle>
            <a:lvl1pPr marL="0" indent="0" algn="l">
              <a:buNone/>
              <a:defRPr/>
            </a:lvl1pPr>
            <a:lvl2pPr marL="609570" indent="0" algn="ctr">
              <a:buNone/>
              <a:defRPr/>
            </a:lvl2pPr>
            <a:lvl3pPr marL="1219139" indent="0" algn="ctr">
              <a:buNone/>
              <a:defRPr/>
            </a:lvl3pPr>
            <a:lvl4pPr marL="1828709" indent="0" algn="ctr">
              <a:buNone/>
              <a:defRPr/>
            </a:lvl4pPr>
            <a:lvl5pPr marL="2438278" indent="0" algn="ctr">
              <a:buNone/>
              <a:defRPr/>
            </a:lvl5pPr>
            <a:lvl6pPr marL="3047848" indent="0" algn="ctr">
              <a:buNone/>
              <a:defRPr/>
            </a:lvl6pPr>
            <a:lvl7pPr marL="3657417" indent="0" algn="ctr">
              <a:buNone/>
              <a:defRPr/>
            </a:lvl7pPr>
            <a:lvl8pPr marL="4266987" indent="0" algn="ctr">
              <a:buNone/>
              <a:defRPr/>
            </a:lvl8pPr>
            <a:lvl9pPr marL="4876557" indent="0" algn="ctr">
              <a:buNone/>
              <a:defRPr/>
            </a:lvl9pPr>
          </a:lstStyle>
          <a:p>
            <a:r>
              <a:rPr lang="en-US"/>
              <a:t>Click to edit Master subtitle style</a:t>
            </a:r>
            <a:endParaRPr lang="en-US" dirty="0"/>
          </a:p>
        </p:txBody>
      </p:sp>
      <p:sp>
        <p:nvSpPr>
          <p:cNvPr id="5" name="Date Placeholder 4">
            <a:extLst>
              <a:ext uri="{FF2B5EF4-FFF2-40B4-BE49-F238E27FC236}">
                <a16:creationId xmlns:a16="http://schemas.microsoft.com/office/drawing/2014/main" id="{6B4DD24E-E272-41D0-B73F-537C49AA62A7}"/>
              </a:ext>
            </a:extLst>
          </p:cNvPr>
          <p:cNvSpPr>
            <a:spLocks noGrp="1" noChangeArrowheads="1"/>
          </p:cNvSpPr>
          <p:nvPr>
            <p:ph type="dt" sz="half" idx="10"/>
          </p:nvPr>
        </p:nvSpPr>
        <p:spPr/>
        <p:txBody>
          <a:bodyPr/>
          <a:lstStyle>
            <a:lvl1pPr>
              <a:defRPr/>
            </a:lvl1pPr>
          </a:lstStyle>
          <a:p>
            <a:pPr>
              <a:defRPr/>
            </a:pPr>
            <a:fld id="{825CBCE6-42E0-41E3-9EE2-D37C31B5C0F0}" type="datetime3">
              <a:rPr lang="en-US"/>
              <a:pPr>
                <a:defRPr/>
              </a:pPr>
              <a:t>15 November 2023</a:t>
            </a:fld>
            <a:endParaRPr lang="en-US"/>
          </a:p>
        </p:txBody>
      </p:sp>
    </p:spTree>
    <p:extLst>
      <p:ext uri="{BB962C8B-B14F-4D97-AF65-F5344CB8AC3E}">
        <p14:creationId xmlns:p14="http://schemas.microsoft.com/office/powerpoint/2010/main" val="8312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3" name="Picture 7" descr="End Slide.jpg">
            <a:extLst>
              <a:ext uri="{FF2B5EF4-FFF2-40B4-BE49-F238E27FC236}">
                <a16:creationId xmlns:a16="http://schemas.microsoft.com/office/drawing/2014/main" id="{67EA91D8-AFD1-4A41-AA6F-9016E159D9E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27000"/>
            <a:ext cx="1219200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11200" y="4851400"/>
            <a:ext cx="10363200" cy="1143000"/>
          </a:xfrm>
        </p:spPr>
        <p:txBody>
          <a:bodyPr/>
          <a:lstStyle/>
          <a:p>
            <a:r>
              <a:rPr lang="en-US"/>
              <a:t>Click to edit Master title style</a:t>
            </a:r>
          </a:p>
        </p:txBody>
      </p:sp>
      <p:sp>
        <p:nvSpPr>
          <p:cNvPr id="4" name="Rectangle 4">
            <a:extLst>
              <a:ext uri="{FF2B5EF4-FFF2-40B4-BE49-F238E27FC236}">
                <a16:creationId xmlns:a16="http://schemas.microsoft.com/office/drawing/2014/main" id="{57A8B85E-3294-47C5-ADB7-B3FF7EBC2DB3}"/>
              </a:ext>
            </a:extLst>
          </p:cNvPr>
          <p:cNvSpPr>
            <a:spLocks noGrp="1" noChangeArrowheads="1"/>
          </p:cNvSpPr>
          <p:nvPr>
            <p:ph type="dt" sz="half" idx="10"/>
          </p:nvPr>
        </p:nvSpPr>
        <p:spPr/>
        <p:txBody>
          <a:bodyPr/>
          <a:lstStyle>
            <a:lvl1pPr>
              <a:defRPr/>
            </a:lvl1pPr>
          </a:lstStyle>
          <a:p>
            <a:pPr>
              <a:defRPr/>
            </a:pPr>
            <a:fld id="{FDF11A57-5254-4792-91B8-102F58F8BFDC}" type="datetime3">
              <a:rPr lang="en-US"/>
              <a:pPr>
                <a:defRPr/>
              </a:pPr>
              <a:t>15 November 2023</a:t>
            </a:fld>
            <a:endParaRPr lang="en-US"/>
          </a:p>
        </p:txBody>
      </p:sp>
    </p:spTree>
    <p:extLst>
      <p:ext uri="{BB962C8B-B14F-4D97-AF65-F5344CB8AC3E}">
        <p14:creationId xmlns:p14="http://schemas.microsoft.com/office/powerpoint/2010/main" val="379511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733" b="1" cap="all"/>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70" indent="0">
              <a:buNone/>
              <a:defRPr sz="2400"/>
            </a:lvl2pPr>
            <a:lvl3pPr marL="1219139" indent="0">
              <a:buNone/>
              <a:defRPr sz="2133"/>
            </a:lvl3pPr>
            <a:lvl4pPr marL="1828709" indent="0">
              <a:buNone/>
              <a:defRPr sz="1867"/>
            </a:lvl4pPr>
            <a:lvl5pPr marL="2438278" indent="0">
              <a:buNone/>
              <a:defRPr sz="1867"/>
            </a:lvl5pPr>
            <a:lvl6pPr marL="3047848" indent="0">
              <a:buNone/>
              <a:defRPr sz="1867"/>
            </a:lvl6pPr>
            <a:lvl7pPr marL="3657417"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a:extLst>
              <a:ext uri="{FF2B5EF4-FFF2-40B4-BE49-F238E27FC236}">
                <a16:creationId xmlns:a16="http://schemas.microsoft.com/office/drawing/2014/main" id="{0FDD5E1B-6F3F-48C3-A9D6-8BF29B431B5C}"/>
              </a:ext>
            </a:extLst>
          </p:cNvPr>
          <p:cNvSpPr>
            <a:spLocks noGrp="1" noChangeArrowheads="1"/>
          </p:cNvSpPr>
          <p:nvPr>
            <p:ph type="dt" sz="half" idx="10"/>
          </p:nvPr>
        </p:nvSpPr>
        <p:spPr>
          <a:ln/>
        </p:spPr>
        <p:txBody>
          <a:bodyPr/>
          <a:lstStyle>
            <a:lvl1pPr>
              <a:defRPr/>
            </a:lvl1pPr>
          </a:lstStyle>
          <a:p>
            <a:pPr>
              <a:defRPr/>
            </a:pPr>
            <a:fld id="{33BEAFCD-9BA2-4D8D-A349-15B154271293}" type="datetime3">
              <a:rPr lang="en-US"/>
              <a:pPr>
                <a:defRPr/>
              </a:pPr>
              <a:t>15 November 2023</a:t>
            </a:fld>
            <a:endParaRPr lang="en-US" dirty="0"/>
          </a:p>
        </p:txBody>
      </p:sp>
      <p:sp>
        <p:nvSpPr>
          <p:cNvPr id="5" name="Rectangle 5">
            <a:extLst>
              <a:ext uri="{FF2B5EF4-FFF2-40B4-BE49-F238E27FC236}">
                <a16:creationId xmlns:a16="http://schemas.microsoft.com/office/drawing/2014/main" id="{B97D718E-D53B-4001-A474-3FE380747D0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07186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BFB412C-8BC3-4A44-B39F-8A95E8FDBAC5}"/>
              </a:ext>
            </a:extLst>
          </p:cNvPr>
          <p:cNvSpPr>
            <a:spLocks noGrp="1" noChangeArrowheads="1"/>
          </p:cNvSpPr>
          <p:nvPr>
            <p:ph type="dt" sz="half" idx="10"/>
          </p:nvPr>
        </p:nvSpPr>
        <p:spPr>
          <a:ln/>
        </p:spPr>
        <p:txBody>
          <a:bodyPr/>
          <a:lstStyle>
            <a:lvl1pPr>
              <a:defRPr/>
            </a:lvl1pPr>
          </a:lstStyle>
          <a:p>
            <a:pPr>
              <a:defRPr/>
            </a:pPr>
            <a:fld id="{6317A80B-B5B0-4425-AFFC-300580287A9C}" type="datetime3">
              <a:rPr lang="en-US"/>
              <a:pPr>
                <a:defRPr/>
              </a:pPr>
              <a:t>15 November 2023</a:t>
            </a:fld>
            <a:endParaRPr lang="en-US" dirty="0"/>
          </a:p>
        </p:txBody>
      </p:sp>
      <p:sp>
        <p:nvSpPr>
          <p:cNvPr id="6" name="Rectangle 5">
            <a:extLst>
              <a:ext uri="{FF2B5EF4-FFF2-40B4-BE49-F238E27FC236}">
                <a16:creationId xmlns:a16="http://schemas.microsoft.com/office/drawing/2014/main" id="{736A8D94-F5EB-43C8-9E39-B40F52EDF4D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28150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 No Bottom Bar">
    <p:spTree>
      <p:nvGrpSpPr>
        <p:cNvPr id="1" name=""/>
        <p:cNvGrpSpPr/>
        <p:nvPr/>
      </p:nvGrpSpPr>
      <p:grpSpPr>
        <a:xfrm>
          <a:off x="0" y="0"/>
          <a:ext cx="0" cy="0"/>
          <a:chOff x="0" y="0"/>
          <a:chExt cx="0" cy="0"/>
        </a:xfrm>
      </p:grpSpPr>
      <p:pic>
        <p:nvPicPr>
          <p:cNvPr id="4" name="Picture 7" descr="Interiror Slide White bkgd.jpg">
            <a:extLst>
              <a:ext uri="{FF2B5EF4-FFF2-40B4-BE49-F238E27FC236}">
                <a16:creationId xmlns:a16="http://schemas.microsoft.com/office/drawing/2014/main" id="{55BA7260-F1A1-403F-9746-C95D1EA339C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759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48C9C91-F7B9-4CEB-BD5C-D5E6DE924D03}"/>
              </a:ext>
            </a:extLst>
          </p:cNvPr>
          <p:cNvSpPr>
            <a:spLocks noGrp="1" noChangeArrowheads="1"/>
          </p:cNvSpPr>
          <p:nvPr>
            <p:ph type="dt" sz="half" idx="10"/>
          </p:nvPr>
        </p:nvSpPr>
        <p:spPr/>
        <p:txBody>
          <a:bodyPr/>
          <a:lstStyle>
            <a:lvl1pPr>
              <a:defRPr>
                <a:solidFill>
                  <a:schemeClr val="tx1"/>
                </a:solidFill>
              </a:defRPr>
            </a:lvl1pPr>
          </a:lstStyle>
          <a:p>
            <a:pPr>
              <a:defRPr/>
            </a:pPr>
            <a:fld id="{B976B690-FD0E-4301-83F7-65215F588B95}" type="datetime3">
              <a:rPr lang="en-US"/>
              <a:pPr>
                <a:defRPr/>
              </a:pPr>
              <a:t>15 November 2023</a:t>
            </a:fld>
            <a:endParaRPr lang="en-US" dirty="0"/>
          </a:p>
        </p:txBody>
      </p:sp>
      <p:sp>
        <p:nvSpPr>
          <p:cNvPr id="6" name="Footer Placeholder 5">
            <a:extLst>
              <a:ext uri="{FF2B5EF4-FFF2-40B4-BE49-F238E27FC236}">
                <a16:creationId xmlns:a16="http://schemas.microsoft.com/office/drawing/2014/main" id="{20270C53-0FA6-4FBA-9776-FBAF7D66DB85}"/>
              </a:ext>
            </a:extLst>
          </p:cNvPr>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1531242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onten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E9E25E59-F65C-4D2B-B601-5CCCE5EB9D28}"/>
              </a:ext>
            </a:extLst>
          </p:cNvPr>
          <p:cNvSpPr>
            <a:spLocks noGrp="1" noChangeArrowheads="1"/>
          </p:cNvSpPr>
          <p:nvPr>
            <p:ph type="dt" sz="half" idx="10"/>
          </p:nvPr>
        </p:nvSpPr>
        <p:spPr>
          <a:ln/>
        </p:spPr>
        <p:txBody>
          <a:bodyPr/>
          <a:lstStyle>
            <a:lvl1pPr>
              <a:defRPr/>
            </a:lvl1pPr>
          </a:lstStyle>
          <a:p>
            <a:pPr>
              <a:defRPr/>
            </a:pPr>
            <a:fld id="{CA3BE9E7-8447-4132-A72E-048BADACD11C}" type="datetime3">
              <a:rPr lang="en-US"/>
              <a:pPr>
                <a:defRPr/>
              </a:pPr>
              <a:t>15 November 2023</a:t>
            </a:fld>
            <a:endParaRPr lang="en-US" dirty="0"/>
          </a:p>
        </p:txBody>
      </p:sp>
      <p:sp>
        <p:nvSpPr>
          <p:cNvPr id="5" name="Rectangle 5">
            <a:extLst>
              <a:ext uri="{FF2B5EF4-FFF2-40B4-BE49-F238E27FC236}">
                <a16:creationId xmlns:a16="http://schemas.microsoft.com/office/drawing/2014/main" id="{EEB40992-E126-4895-BD41-666AA0CD2A4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3411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5400"/>
            <a:ext cx="10972800" cy="914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5B72FFD-9C8E-4161-9025-3728BCFADF0C}"/>
              </a:ext>
            </a:extLst>
          </p:cNvPr>
          <p:cNvSpPr>
            <a:spLocks noGrp="1" noChangeArrowheads="1"/>
          </p:cNvSpPr>
          <p:nvPr>
            <p:ph type="dt" sz="half" idx="10"/>
          </p:nvPr>
        </p:nvSpPr>
        <p:spPr>
          <a:ln/>
        </p:spPr>
        <p:txBody>
          <a:bodyPr/>
          <a:lstStyle>
            <a:lvl1pPr>
              <a:defRPr/>
            </a:lvl1pPr>
          </a:lstStyle>
          <a:p>
            <a:pPr>
              <a:defRPr/>
            </a:pPr>
            <a:fld id="{41CCE8E3-CB2F-471F-8BC3-593A16DEE976}" type="datetime3">
              <a:rPr lang="en-US"/>
              <a:pPr>
                <a:defRPr/>
              </a:pPr>
              <a:t>15 November 2023</a:t>
            </a:fld>
            <a:endParaRPr lang="en-US" dirty="0"/>
          </a:p>
        </p:txBody>
      </p:sp>
      <p:sp>
        <p:nvSpPr>
          <p:cNvPr id="8" name="Rectangle 5">
            <a:extLst>
              <a:ext uri="{FF2B5EF4-FFF2-40B4-BE49-F238E27FC236}">
                <a16:creationId xmlns:a16="http://schemas.microsoft.com/office/drawing/2014/main" id="{0714417D-8342-40CC-A27F-D2AEFC1A9B0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930026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48DA7CD-0E6F-4816-AA57-71F0D9E47DDE}"/>
              </a:ext>
            </a:extLst>
          </p:cNvPr>
          <p:cNvSpPr>
            <a:spLocks noGrp="1" noChangeArrowheads="1"/>
          </p:cNvSpPr>
          <p:nvPr>
            <p:ph type="dt" sz="half" idx="10"/>
          </p:nvPr>
        </p:nvSpPr>
        <p:spPr>
          <a:ln/>
        </p:spPr>
        <p:txBody>
          <a:bodyPr/>
          <a:lstStyle>
            <a:lvl1pPr>
              <a:defRPr/>
            </a:lvl1pPr>
          </a:lstStyle>
          <a:p>
            <a:pPr>
              <a:defRPr/>
            </a:pPr>
            <a:fld id="{6D27381E-649B-49DC-9118-6CA0FE8BEFDB}" type="datetime3">
              <a:rPr lang="en-US"/>
              <a:pPr>
                <a:defRPr/>
              </a:pPr>
              <a:t>15 November 2023</a:t>
            </a:fld>
            <a:endParaRPr lang="en-US" dirty="0"/>
          </a:p>
        </p:txBody>
      </p:sp>
      <p:sp>
        <p:nvSpPr>
          <p:cNvPr id="4" name="Rectangle 5">
            <a:extLst>
              <a:ext uri="{FF2B5EF4-FFF2-40B4-BE49-F238E27FC236}">
                <a16:creationId xmlns:a16="http://schemas.microsoft.com/office/drawing/2014/main" id="{3105C977-8DE7-43A1-90DE-1F88D652538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886509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3FD883-D1DE-4159-9B05-DCC249027A5D}"/>
              </a:ext>
            </a:extLst>
          </p:cNvPr>
          <p:cNvSpPr>
            <a:spLocks noGrp="1" noChangeArrowheads="1"/>
          </p:cNvSpPr>
          <p:nvPr>
            <p:ph type="dt" sz="half" idx="10"/>
          </p:nvPr>
        </p:nvSpPr>
        <p:spPr>
          <a:ln/>
        </p:spPr>
        <p:txBody>
          <a:bodyPr/>
          <a:lstStyle>
            <a:lvl1pPr>
              <a:defRPr/>
            </a:lvl1pPr>
          </a:lstStyle>
          <a:p>
            <a:pPr>
              <a:defRPr/>
            </a:pPr>
            <a:fld id="{EC8800C4-7B05-455E-B6DE-E1CCAB453751}" type="datetime3">
              <a:rPr lang="en-US"/>
              <a:pPr>
                <a:defRPr/>
              </a:pPr>
              <a:t>15 November 2023</a:t>
            </a:fld>
            <a:endParaRPr lang="en-US" dirty="0"/>
          </a:p>
        </p:txBody>
      </p:sp>
      <p:sp>
        <p:nvSpPr>
          <p:cNvPr id="3" name="Rectangle 5">
            <a:extLst>
              <a:ext uri="{FF2B5EF4-FFF2-40B4-BE49-F238E27FC236}">
                <a16:creationId xmlns:a16="http://schemas.microsoft.com/office/drawing/2014/main" id="{48624E85-A2A2-4FE7-B30D-F315C77B9FE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020592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4"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2E4333A8-5482-4CA7-9884-5886462FD296}"/>
              </a:ext>
            </a:extLst>
          </p:cNvPr>
          <p:cNvSpPr>
            <a:spLocks noGrp="1" noChangeArrowheads="1"/>
          </p:cNvSpPr>
          <p:nvPr>
            <p:ph type="dt" sz="half" idx="10"/>
          </p:nvPr>
        </p:nvSpPr>
        <p:spPr>
          <a:ln/>
        </p:spPr>
        <p:txBody>
          <a:bodyPr/>
          <a:lstStyle>
            <a:lvl1pPr>
              <a:defRPr/>
            </a:lvl1pPr>
          </a:lstStyle>
          <a:p>
            <a:pPr>
              <a:defRPr/>
            </a:pPr>
            <a:fld id="{3CB77677-586D-4979-B321-F6B10F546268}" type="datetime3">
              <a:rPr lang="en-US"/>
              <a:pPr>
                <a:defRPr/>
              </a:pPr>
              <a:t>15 November 2023</a:t>
            </a:fld>
            <a:endParaRPr lang="en-US" dirty="0"/>
          </a:p>
        </p:txBody>
      </p:sp>
      <p:sp>
        <p:nvSpPr>
          <p:cNvPr id="6" name="Rectangle 5">
            <a:extLst>
              <a:ext uri="{FF2B5EF4-FFF2-40B4-BE49-F238E27FC236}">
                <a16:creationId xmlns:a16="http://schemas.microsoft.com/office/drawing/2014/main" id="{76CC20F0-8CCE-4EA2-8258-8D90C7934701}"/>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919218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pPr lvl="0"/>
            <a:endParaRPr lang="en-US" noProof="0"/>
          </a:p>
        </p:txBody>
      </p:sp>
      <p:sp>
        <p:nvSpPr>
          <p:cNvPr id="4" name="Text Placeholder 3"/>
          <p:cNvSpPr>
            <a:spLocks noGrp="1"/>
          </p:cNvSpPr>
          <p:nvPr>
            <p:ph type="body" sz="half" idx="2"/>
          </p:nvPr>
        </p:nvSpPr>
        <p:spPr>
          <a:xfrm>
            <a:off x="2389717" y="5367341"/>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1B1B327B-679B-4A84-90B8-403FB555DC5D}"/>
              </a:ext>
            </a:extLst>
          </p:cNvPr>
          <p:cNvSpPr>
            <a:spLocks noGrp="1" noChangeArrowheads="1"/>
          </p:cNvSpPr>
          <p:nvPr>
            <p:ph type="dt" sz="half" idx="10"/>
          </p:nvPr>
        </p:nvSpPr>
        <p:spPr>
          <a:ln/>
        </p:spPr>
        <p:txBody>
          <a:bodyPr/>
          <a:lstStyle>
            <a:lvl1pPr>
              <a:defRPr/>
            </a:lvl1pPr>
          </a:lstStyle>
          <a:p>
            <a:pPr>
              <a:defRPr/>
            </a:pPr>
            <a:fld id="{C4456C55-2B1C-495E-95FC-601785512AD6}" type="datetime3">
              <a:rPr lang="en-US"/>
              <a:pPr>
                <a:defRPr/>
              </a:pPr>
              <a:t>15 November 2023</a:t>
            </a:fld>
            <a:endParaRPr lang="en-US" dirty="0"/>
          </a:p>
        </p:txBody>
      </p:sp>
      <p:sp>
        <p:nvSpPr>
          <p:cNvPr id="6" name="Rectangle 5">
            <a:extLst>
              <a:ext uri="{FF2B5EF4-FFF2-40B4-BE49-F238E27FC236}">
                <a16:creationId xmlns:a16="http://schemas.microsoft.com/office/drawing/2014/main" id="{DE3DA595-61D6-4A23-802C-6577FB1725F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537503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A8864697-C147-47EA-B79F-8A750F0B3E02}"/>
              </a:ext>
            </a:extLst>
          </p:cNvPr>
          <p:cNvSpPr>
            <a:spLocks noGrp="1" noChangeArrowheads="1"/>
          </p:cNvSpPr>
          <p:nvPr>
            <p:ph type="dt" sz="half" idx="10"/>
          </p:nvPr>
        </p:nvSpPr>
        <p:spPr>
          <a:ln/>
        </p:spPr>
        <p:txBody>
          <a:bodyPr/>
          <a:lstStyle>
            <a:lvl1pPr>
              <a:defRPr/>
            </a:lvl1pPr>
          </a:lstStyle>
          <a:p>
            <a:pPr>
              <a:defRPr/>
            </a:pPr>
            <a:fld id="{9FC05FAD-25C2-4612-AB75-5C9DF56154DF}" type="datetime3">
              <a:rPr lang="en-US"/>
              <a:pPr>
                <a:defRPr/>
              </a:pPr>
              <a:t>15 November 2023</a:t>
            </a:fld>
            <a:endParaRPr lang="en-US" dirty="0"/>
          </a:p>
        </p:txBody>
      </p:sp>
      <p:sp>
        <p:nvSpPr>
          <p:cNvPr id="5" name="Rectangle 5">
            <a:extLst>
              <a:ext uri="{FF2B5EF4-FFF2-40B4-BE49-F238E27FC236}">
                <a16:creationId xmlns:a16="http://schemas.microsoft.com/office/drawing/2014/main" id="{8C800292-E675-41DE-BF6B-E9099DF6976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982253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1"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1"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DC6219D-A013-43BC-A5FE-876DD2906DA4}"/>
              </a:ext>
            </a:extLst>
          </p:cNvPr>
          <p:cNvSpPr>
            <a:spLocks noGrp="1" noChangeArrowheads="1"/>
          </p:cNvSpPr>
          <p:nvPr>
            <p:ph type="dt" sz="half" idx="10"/>
          </p:nvPr>
        </p:nvSpPr>
        <p:spPr>
          <a:ln/>
        </p:spPr>
        <p:txBody>
          <a:bodyPr/>
          <a:lstStyle>
            <a:lvl1pPr>
              <a:defRPr/>
            </a:lvl1pPr>
          </a:lstStyle>
          <a:p>
            <a:pPr>
              <a:defRPr/>
            </a:pPr>
            <a:fld id="{E8CA83F2-D400-450D-A889-4240E694872A}" type="datetime3">
              <a:rPr lang="en-US"/>
              <a:pPr>
                <a:defRPr/>
              </a:pPr>
              <a:t>15 November 2023</a:t>
            </a:fld>
            <a:endParaRPr lang="en-US" dirty="0"/>
          </a:p>
        </p:txBody>
      </p:sp>
      <p:sp>
        <p:nvSpPr>
          <p:cNvPr id="5" name="Rectangle 5">
            <a:extLst>
              <a:ext uri="{FF2B5EF4-FFF2-40B4-BE49-F238E27FC236}">
                <a16:creationId xmlns:a16="http://schemas.microsoft.com/office/drawing/2014/main" id="{D740573A-FB2A-4E8E-9681-DCCCA4B21DE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325804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15E5BE-789E-407D-A278-C20B5E449C76}" type="slidenum">
              <a:rPr lang="en-US"/>
              <a:pPr>
                <a:defRPr/>
              </a:pPr>
              <a:t>‹#›</a:t>
            </a:fld>
            <a:endParaRPr lang="en-US"/>
          </a:p>
        </p:txBody>
      </p:sp>
    </p:spTree>
    <p:extLst>
      <p:ext uri="{BB962C8B-B14F-4D97-AF65-F5344CB8AC3E}">
        <p14:creationId xmlns:p14="http://schemas.microsoft.com/office/powerpoint/2010/main" val="510535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jpe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alpha val="50000"/>
              </a:schemeClr>
            </a:gs>
            <a:gs pos="50000">
              <a:schemeClr val="accent2">
                <a:alpha val="25000"/>
              </a:schemeClr>
            </a:gs>
            <a:gs pos="100000">
              <a:schemeClr val="accent2">
                <a:alpha val="15000"/>
              </a:schemeClr>
            </a:gs>
          </a:gsLst>
          <a:lin ang="5400000" scaled="0"/>
          <a:tileRect/>
        </a:gra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xfrm>
            <a:off x="914400" y="609600"/>
            <a:ext cx="103632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9155"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fontAlgn="base" hangingPunct="0">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fontAlgn="base" hangingPunct="0">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fontAlgn="base" hangingPunct="0">
              <a:spcBef>
                <a:spcPct val="0"/>
              </a:spcBef>
              <a:spcAft>
                <a:spcPct val="0"/>
              </a:spcAft>
              <a:defRPr/>
            </a:pPr>
            <a:fld id="{8FB193D1-8DDB-4E70-A80A-C7101455892D}" type="slidenum">
              <a:rPr lang="en-US">
                <a:solidFill>
                  <a:srgbClr val="000000"/>
                </a:solidFill>
              </a:rPr>
              <a:pPr eaLnBrk="0" fontAlgn="base" hangingPunct="0">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3243423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eriror Slide White bkgd.jpg">
            <a:extLst>
              <a:ext uri="{FF2B5EF4-FFF2-40B4-BE49-F238E27FC236}">
                <a16:creationId xmlns:a16="http://schemas.microsoft.com/office/drawing/2014/main" id="{31547AB4-D1BF-4387-862C-239FB17300A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16ACBED0-009C-4E0F-A6E9-3E2C18A3F226}"/>
              </a:ext>
            </a:extLst>
          </p:cNvPr>
          <p:cNvSpPr>
            <a:spLocks noGrp="1" noChangeArrowheads="1"/>
          </p:cNvSpPr>
          <p:nvPr>
            <p:ph type="title"/>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3">
            <a:extLst>
              <a:ext uri="{FF2B5EF4-FFF2-40B4-BE49-F238E27FC236}">
                <a16:creationId xmlns:a16="http://schemas.microsoft.com/office/drawing/2014/main" id="{01E2C998-DDAB-43D2-B0EC-42A0604F895F}"/>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id="{62226066-DF21-44F6-AAFE-681785E9D428}"/>
              </a:ext>
            </a:extLst>
          </p:cNvPr>
          <p:cNvSpPr>
            <a:spLocks noGrp="1" noChangeArrowheads="1"/>
          </p:cNvSpPr>
          <p:nvPr>
            <p:ph type="dt" sz="half" idx="2"/>
          </p:nvPr>
        </p:nvSpPr>
        <p:spPr bwMode="auto">
          <a:xfrm>
            <a:off x="914400" y="6324600"/>
            <a:ext cx="2540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867">
                <a:latin typeface="Tahoma" panose="020B0604030504040204" pitchFamily="34" charset="0"/>
                <a:ea typeface="Tahoma" panose="020B0604030504040204" pitchFamily="34" charset="0"/>
                <a:cs typeface="Tahoma" panose="020B0604030504040204" pitchFamily="34" charset="0"/>
              </a:defRPr>
            </a:lvl1pPr>
          </a:lstStyle>
          <a:p>
            <a:pPr>
              <a:defRPr/>
            </a:pPr>
            <a:fld id="{48F6728D-0180-41BC-9B17-4F0E4FF63E57}" type="datetime3">
              <a:rPr lang="en-US"/>
              <a:pPr>
                <a:defRPr/>
              </a:pPr>
              <a:t>15 November 2023</a:t>
            </a:fld>
            <a:endParaRPr lang="en-US" dirty="0"/>
          </a:p>
        </p:txBody>
      </p:sp>
      <p:sp>
        <p:nvSpPr>
          <p:cNvPr id="1029" name="Rectangle 5">
            <a:extLst>
              <a:ext uri="{FF2B5EF4-FFF2-40B4-BE49-F238E27FC236}">
                <a16:creationId xmlns:a16="http://schemas.microsoft.com/office/drawing/2014/main" id="{D171FC7A-1A5E-4947-AE12-93A372D72197}"/>
              </a:ext>
            </a:extLst>
          </p:cNvPr>
          <p:cNvSpPr>
            <a:spLocks noGrp="1" noChangeArrowheads="1"/>
          </p:cNvSpPr>
          <p:nvPr>
            <p:ph type="ftr" sz="quarter" idx="3"/>
          </p:nvPr>
        </p:nvSpPr>
        <p:spPr bwMode="auto">
          <a:xfrm>
            <a:off x="4165600" y="6324600"/>
            <a:ext cx="3860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867">
                <a:latin typeface="Tahoma" panose="020B0604030504040204" pitchFamily="34" charset="0"/>
                <a:ea typeface="Tahoma" panose="020B0604030504040204" pitchFamily="34" charset="0"/>
                <a:cs typeface="Tahoma" panose="020B0604030504040204" pitchFamily="34" charset="0"/>
              </a:defRPr>
            </a:lvl1pPr>
          </a:lstStyle>
          <a:p>
            <a:pPr>
              <a:defRPr/>
            </a:pPr>
            <a:endParaRPr lang="en-US"/>
          </a:p>
        </p:txBody>
      </p:sp>
    </p:spTree>
    <p:extLst>
      <p:ext uri="{BB962C8B-B14F-4D97-AF65-F5344CB8AC3E}">
        <p14:creationId xmlns:p14="http://schemas.microsoft.com/office/powerpoint/2010/main" val="2179077765"/>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hf hdr="0"/>
  <p:txStyles>
    <p:title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p:titleStyle>
    <p:body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39dVmh7f1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8.xml"/><Relationship Id="rId5" Type="http://schemas.openxmlformats.org/officeDocument/2006/relationships/image" Target="../media/image12.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5.xml"/><Relationship Id="rId1" Type="http://schemas.openxmlformats.org/officeDocument/2006/relationships/slideLayout" Target="../slideLayouts/slideLayout18.xml"/><Relationship Id="rId5" Type="http://schemas.openxmlformats.org/officeDocument/2006/relationships/image" Target="../media/image10.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8.xml"/><Relationship Id="rId5" Type="http://schemas.openxmlformats.org/officeDocument/2006/relationships/image" Target="../media/image21.pn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8.xml"/><Relationship Id="rId5" Type="http://schemas.openxmlformats.org/officeDocument/2006/relationships/image" Target="../media/image24.png"/><Relationship Id="rId4" Type="http://schemas.openxmlformats.org/officeDocument/2006/relationships/oleObject" Target="../embeddings/oleObject2.bin"/></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18.xml"/><Relationship Id="rId4" Type="http://schemas.openxmlformats.org/officeDocument/2006/relationships/image" Target="../media/image34.jp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image" Target="../media/image37.png"/><Relationship Id="rId5" Type="http://schemas.openxmlformats.org/officeDocument/2006/relationships/image" Target="../media/image36.JPG"/><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18.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0.png"/><Relationship Id="rId7"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18.xml"/><Relationship Id="rId6" Type="http://schemas.openxmlformats.org/officeDocument/2006/relationships/image" Target="../media/image1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3.png"/><Relationship Id="rId4" Type="http://schemas.openxmlformats.org/officeDocument/2006/relationships/image" Target="../media/image22.png"/><Relationship Id="rId9" Type="http://schemas.openxmlformats.org/officeDocument/2006/relationships/image" Target="../media/image29.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4.xml"/><Relationship Id="rId1" Type="http://schemas.openxmlformats.org/officeDocument/2006/relationships/slideLayout" Target="../slideLayouts/slideLayout18.xml"/><Relationship Id="rId4" Type="http://schemas.openxmlformats.org/officeDocument/2006/relationships/image" Target="../media/image44.JP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5.xml"/><Relationship Id="rId1" Type="http://schemas.openxmlformats.org/officeDocument/2006/relationships/slideLayout" Target="../slideLayouts/slideLayout18.xml"/><Relationship Id="rId4" Type="http://schemas.openxmlformats.org/officeDocument/2006/relationships/image" Target="../media/image46.JPG"/></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6.xml"/><Relationship Id="rId1" Type="http://schemas.openxmlformats.org/officeDocument/2006/relationships/slideLayout" Target="../slideLayouts/slideLayout18.xml"/><Relationship Id="rId5" Type="http://schemas.openxmlformats.org/officeDocument/2006/relationships/image" Target="../media/image49.jpg"/><Relationship Id="rId4" Type="http://schemas.openxmlformats.org/officeDocument/2006/relationships/image" Target="../media/image48.jpeg"/></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7.xml"/><Relationship Id="rId1" Type="http://schemas.openxmlformats.org/officeDocument/2006/relationships/slideLayout" Target="../slideLayouts/slideLayout18.xml"/><Relationship Id="rId5" Type="http://schemas.openxmlformats.org/officeDocument/2006/relationships/image" Target="../media/image51.emf"/><Relationship Id="rId4" Type="http://schemas.openxmlformats.org/officeDocument/2006/relationships/oleObject" Target="../embeddings/oleObject3.bin"/></Relationships>
</file>

<file path=ppt/slides/_rels/slide3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38.xml"/><Relationship Id="rId1" Type="http://schemas.openxmlformats.org/officeDocument/2006/relationships/slideLayout" Target="../slideLayouts/slideLayout18.xml"/><Relationship Id="rId5" Type="http://schemas.openxmlformats.org/officeDocument/2006/relationships/image" Target="../media/image54.JPG"/><Relationship Id="rId4" Type="http://schemas.openxmlformats.org/officeDocument/2006/relationships/image" Target="../media/image53.jpeg"/></Relationships>
</file>

<file path=ppt/slides/_rels/slide4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43.xml"/><Relationship Id="rId1" Type="http://schemas.openxmlformats.org/officeDocument/2006/relationships/slideLayout" Target="../slideLayouts/slideLayout18.xml"/><Relationship Id="rId4" Type="http://schemas.openxmlformats.org/officeDocument/2006/relationships/image" Target="../media/image60.jpg"/></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5.xml"/><Relationship Id="rId1" Type="http://schemas.openxmlformats.org/officeDocument/2006/relationships/slideLayout" Target="../slideLayouts/slideLayout18.xml"/><Relationship Id="rId4" Type="http://schemas.openxmlformats.org/officeDocument/2006/relationships/image" Target="../media/image63.jpeg"/></Relationships>
</file>

<file path=ppt/slides/_rels/slide4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48.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9.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notesSlide" Target="../notesSlides/notesSlide50.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51.xml"/><Relationship Id="rId1" Type="http://schemas.openxmlformats.org/officeDocument/2006/relationships/slideLayout" Target="../slideLayouts/slideLayout18.xml"/><Relationship Id="rId5" Type="http://schemas.openxmlformats.org/officeDocument/2006/relationships/image" Target="../media/image70.JPG"/><Relationship Id="rId4" Type="http://schemas.openxmlformats.org/officeDocument/2006/relationships/image" Target="../media/image69.JPG"/></Relationships>
</file>

<file path=ppt/slides/_rels/slide5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2.xml"/><Relationship Id="rId1" Type="http://schemas.openxmlformats.org/officeDocument/2006/relationships/slideLayout" Target="../slideLayouts/slideLayout18.xml"/><Relationship Id="rId5" Type="http://schemas.openxmlformats.org/officeDocument/2006/relationships/image" Target="../media/image73.png"/><Relationship Id="rId4" Type="http://schemas.openxmlformats.org/officeDocument/2006/relationships/image" Target="../media/image72.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notesSlide" Target="../notesSlides/notesSlide60.xml"/><Relationship Id="rId1" Type="http://schemas.openxmlformats.org/officeDocument/2006/relationships/slideLayout" Target="../slideLayouts/slideLayout18.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70.xml"/><Relationship Id="rId1" Type="http://schemas.openxmlformats.org/officeDocument/2006/relationships/slideLayout" Target="../slideLayouts/slideLayout18.xml"/><Relationship Id="rId6" Type="http://schemas.openxmlformats.org/officeDocument/2006/relationships/image" Target="../media/image80.wmf"/><Relationship Id="rId5" Type="http://schemas.openxmlformats.org/officeDocument/2006/relationships/oleObject" Target="../embeddings/oleObject5.bin"/><Relationship Id="rId4" Type="http://schemas.openxmlformats.org/officeDocument/2006/relationships/image" Target="../media/image79.wmf"/></Relationships>
</file>

<file path=ppt/slides/_rels/slide72.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notesSlide" Target="../notesSlides/notesSlide71.xml"/><Relationship Id="rId1" Type="http://schemas.openxmlformats.org/officeDocument/2006/relationships/slideLayout" Target="../slideLayouts/slideLayout18.xml"/><Relationship Id="rId5" Type="http://schemas.openxmlformats.org/officeDocument/2006/relationships/image" Target="../media/image83.png"/><Relationship Id="rId4" Type="http://schemas.openxmlformats.org/officeDocument/2006/relationships/image" Target="../media/image82.pn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74.xml"/><Relationship Id="rId1" Type="http://schemas.openxmlformats.org/officeDocument/2006/relationships/slideLayout" Target="../slideLayouts/slideLayout18.xml"/><Relationship Id="rId5" Type="http://schemas.openxmlformats.org/officeDocument/2006/relationships/image" Target="../media/image86.jpeg"/><Relationship Id="rId4" Type="http://schemas.openxmlformats.org/officeDocument/2006/relationships/image" Target="../media/image85.png"/></Relationships>
</file>

<file path=ppt/slides/_rels/slide76.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75.xml"/><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79.xml"/><Relationship Id="rId1" Type="http://schemas.openxmlformats.org/officeDocument/2006/relationships/slideLayout" Target="../slideLayouts/slideLayout18.xml"/><Relationship Id="rId5" Type="http://schemas.openxmlformats.org/officeDocument/2006/relationships/image" Target="../media/image89.jpeg"/><Relationship Id="rId4" Type="http://schemas.openxmlformats.org/officeDocument/2006/relationships/image" Target="../media/image88.png"/></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81.xml"/><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82.xml"/><Relationship Id="rId1" Type="http://schemas.openxmlformats.org/officeDocument/2006/relationships/slideLayout" Target="../slideLayouts/slideLayout18.xml"/><Relationship Id="rId5" Type="http://schemas.openxmlformats.org/officeDocument/2006/relationships/image" Target="../media/image92.jpeg"/><Relationship Id="rId4" Type="http://schemas.openxmlformats.org/officeDocument/2006/relationships/hyperlink" Target="https://www.telegraph.co.uk/travel/comment/tenerife-airport-disaster/" TargetMode="External"/></Relationships>
</file>

<file path=ppt/slides/_rels/slide84.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83.xml"/><Relationship Id="rId1" Type="http://schemas.openxmlformats.org/officeDocument/2006/relationships/slideLayout" Target="../slideLayouts/slideLayout18.xml"/><Relationship Id="rId5" Type="http://schemas.openxmlformats.org/officeDocument/2006/relationships/image" Target="../media/image95.png"/><Relationship Id="rId4" Type="http://schemas.openxmlformats.org/officeDocument/2006/relationships/image" Target="../media/image94.jpeg"/></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85.xml"/><Relationship Id="rId1" Type="http://schemas.openxmlformats.org/officeDocument/2006/relationships/slideLayout" Target="../slideLayouts/slideLayout18.xml"/><Relationship Id="rId4" Type="http://schemas.openxmlformats.org/officeDocument/2006/relationships/image" Target="../media/image97.png"/></Relationships>
</file>

<file path=ppt/slides/_rels/slide87.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86.xml"/><Relationship Id="rId1" Type="http://schemas.openxmlformats.org/officeDocument/2006/relationships/slideLayout" Target="../slideLayouts/slideLayout18.xml"/><Relationship Id="rId4" Type="http://schemas.openxmlformats.org/officeDocument/2006/relationships/image" Target="../media/image97.png"/></Relationships>
</file>

<file path=ppt/slides/_rels/slide8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87.xml"/><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88.xml"/><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89.xml"/><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90.xml"/><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1.xml"/><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92.xml"/><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3.xml"/><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94.xml"/><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5.xml"/><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96.xml"/><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7.xml"/><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98.xml"/><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9.xml"/><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100.xml"/><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101.xml"/><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102.xml"/><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103.xml"/><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04.xml"/><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105.xml"/><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106.xml"/><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8" Type="http://schemas.openxmlformats.org/officeDocument/2006/relationships/image" Target="../media/image114.jpeg"/><Relationship Id="rId3" Type="http://schemas.openxmlformats.org/officeDocument/2006/relationships/image" Target="../media/image109.jpeg"/><Relationship Id="rId7" Type="http://schemas.openxmlformats.org/officeDocument/2006/relationships/image" Target="../media/image113.jpeg"/><Relationship Id="rId2" Type="http://schemas.openxmlformats.org/officeDocument/2006/relationships/notesSlide" Target="../notesSlides/notesSlide107.xml"/><Relationship Id="rId1" Type="http://schemas.openxmlformats.org/officeDocument/2006/relationships/slideLayout" Target="../slideLayouts/slideLayout18.xml"/><Relationship Id="rId6" Type="http://schemas.openxmlformats.org/officeDocument/2006/relationships/image" Target="../media/image112.jpeg"/><Relationship Id="rId5" Type="http://schemas.openxmlformats.org/officeDocument/2006/relationships/image" Target="../media/image111.jpeg"/><Relationship Id="rId10" Type="http://schemas.openxmlformats.org/officeDocument/2006/relationships/image" Target="../media/image116.jpeg"/><Relationship Id="rId4" Type="http://schemas.openxmlformats.org/officeDocument/2006/relationships/image" Target="../media/image110.jpeg"/><Relationship Id="rId9" Type="http://schemas.openxmlformats.org/officeDocument/2006/relationships/image" Target="../media/image115.jpeg"/></Relationships>
</file>

<file path=ppt/slides/_rels/slide109.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108.xml"/><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109.xml"/><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27.xml"/></Relationships>
</file>

<file path=ppt/slides/_rels/slide112.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7.xml"/></Relationships>
</file>

<file path=ppt/slides/_rels/slide113.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7.xml"/></Relationships>
</file>

<file path=ppt/slides/_rels/slide114.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jpeg"/><Relationship Id="rId1" Type="http://schemas.openxmlformats.org/officeDocument/2006/relationships/slideLayout" Target="../slideLayouts/slideLayout27.xml"/><Relationship Id="rId4" Type="http://schemas.openxmlformats.org/officeDocument/2006/relationships/image" Target="../media/image123.png"/></Relationships>
</file>

<file path=ppt/slides/_rels/slide115.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1.jpeg"/><Relationship Id="rId1" Type="http://schemas.openxmlformats.org/officeDocument/2006/relationships/slideLayout" Target="../slideLayouts/slideLayout27.xml"/><Relationship Id="rId4" Type="http://schemas.openxmlformats.org/officeDocument/2006/relationships/image" Target="../media/image125.png"/></Relationships>
</file>

<file path=ppt/slides/_rels/slide116.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27.xml"/></Relationships>
</file>

<file path=ppt/slides/_rels/slide117.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1.jpeg"/><Relationship Id="rId1" Type="http://schemas.openxmlformats.org/officeDocument/2006/relationships/slideLayout" Target="../slideLayouts/slideLayout27.xml"/></Relationships>
</file>

<file path=ppt/slides/_rels/slide118.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27.xml"/></Relationships>
</file>

<file path=ppt/slides/_rels/slide119.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27.xml"/></Relationships>
</file>

<file path=ppt/slides/_rels/slide120.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1.jpeg"/><Relationship Id="rId1" Type="http://schemas.openxmlformats.org/officeDocument/2006/relationships/slideLayout" Target="../slideLayouts/slideLayout27.xml"/></Relationships>
</file>

<file path=ppt/slides/_rels/slide121.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1.jpeg"/><Relationship Id="rId1" Type="http://schemas.openxmlformats.org/officeDocument/2006/relationships/slideLayout" Target="../slideLayouts/slideLayout27.xml"/><Relationship Id="rId4" Type="http://schemas.openxmlformats.org/officeDocument/2006/relationships/image" Target="../media/image129.jpeg"/></Relationships>
</file>

<file path=ppt/slides/_rels/slide122.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27.xml"/></Relationships>
</file>

<file path=ppt/slides/_rels/slide123.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27.xml"/></Relationships>
</file>

<file path=ppt/slides/_rels/slide124.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18.jpeg"/><Relationship Id="rId1" Type="http://schemas.openxmlformats.org/officeDocument/2006/relationships/slideLayout" Target="../slideLayouts/slideLayout27.xml"/><Relationship Id="rId4" Type="http://schemas.openxmlformats.org/officeDocument/2006/relationships/image" Target="../media/image123.png"/></Relationships>
</file>

<file path=ppt/slides/_rels/slide125.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27.xml"/></Relationships>
</file>

<file path=ppt/slides/_rels/slide126.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19.jpeg"/><Relationship Id="rId1" Type="http://schemas.openxmlformats.org/officeDocument/2006/relationships/slideLayout" Target="../slideLayouts/slideLayout27.xml"/></Relationships>
</file>

<file path=ppt/slides/_rels/slide127.xml.rels><?xml version="1.0" encoding="UTF-8" standalone="yes"?>
<Relationships xmlns="http://schemas.openxmlformats.org/package/2006/relationships"><Relationship Id="rId2" Type="http://schemas.openxmlformats.org/officeDocument/2006/relationships/image" Target="../media/image135.jpeg"/><Relationship Id="rId1" Type="http://schemas.openxmlformats.org/officeDocument/2006/relationships/slideLayout" Target="../slideLayouts/slideLayout27.xml"/></Relationships>
</file>

<file path=ppt/slides/_rels/slide128.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2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2051" name="Text Box 9"/>
          <p:cNvSpPr txBox="1">
            <a:spLocks noChangeArrowheads="1"/>
          </p:cNvSpPr>
          <p:nvPr/>
        </p:nvSpPr>
        <p:spPr bwMode="auto">
          <a:xfrm>
            <a:off x="416653" y="5153561"/>
            <a:ext cx="10860947" cy="1077218"/>
          </a:xfrm>
          <a:prstGeom prst="rect">
            <a:avLst/>
          </a:prstGeom>
          <a:noFill/>
          <a:ln w="9525">
            <a:noFill/>
            <a:miter lim="800000"/>
            <a:headEnd/>
            <a:tailEnd/>
          </a:ln>
        </p:spPr>
        <p:txBody>
          <a:bodyPr wrap="square">
            <a:spAutoFit/>
          </a:bodyPr>
          <a:lstStyle/>
          <a:p>
            <a:pPr eaLnBrk="0" fontAlgn="base" hangingPunct="0">
              <a:spcAft>
                <a:spcPct val="0"/>
              </a:spcAft>
            </a:pPr>
            <a:r>
              <a:rPr lang="en-US" sz="2400" b="1" dirty="0">
                <a:solidFill>
                  <a:srgbClr val="000000"/>
                </a:solidFill>
                <a:latin typeface="Tahoma" pitchFamily="34" charset="0"/>
              </a:rPr>
              <a:t>FAR 139.329 Ground Vehicle Operations on Movement &amp; Safety Areas</a:t>
            </a:r>
          </a:p>
          <a:p>
            <a:pPr eaLnBrk="0" fontAlgn="base" hangingPunct="0">
              <a:spcAft>
                <a:spcPct val="0"/>
              </a:spcAft>
            </a:pPr>
            <a:r>
              <a:rPr lang="en-US" sz="2400" b="1" dirty="0">
                <a:solidFill>
                  <a:srgbClr val="000000"/>
                </a:solidFill>
                <a:latin typeface="Tahoma" pitchFamily="34" charset="0"/>
              </a:rPr>
              <a:t>Tug and Tow/Run-Taxi Operators</a:t>
            </a:r>
            <a:endParaRPr lang="en-US" sz="1600" dirty="0">
              <a:solidFill>
                <a:srgbClr val="000000"/>
              </a:solidFill>
              <a:latin typeface="Tahoma" pitchFamily="34" charset="0"/>
            </a:endParaRPr>
          </a:p>
          <a:p>
            <a:pPr eaLnBrk="0" fontAlgn="base" hangingPunct="0">
              <a:spcAft>
                <a:spcPct val="0"/>
              </a:spcAft>
            </a:pPr>
            <a:r>
              <a:rPr lang="en-US" sz="1600" dirty="0">
                <a:solidFill>
                  <a:srgbClr val="000000"/>
                </a:solidFill>
                <a:latin typeface="Tahoma" pitchFamily="34" charset="0"/>
              </a:rPr>
              <a:t>Revised 6/2022</a:t>
            </a:r>
          </a:p>
        </p:txBody>
      </p:sp>
    </p:spTree>
    <p:extLst>
      <p:ext uri="{BB962C8B-B14F-4D97-AF65-F5344CB8AC3E}">
        <p14:creationId xmlns:p14="http://schemas.microsoft.com/office/powerpoint/2010/main" val="364449861"/>
      </p:ext>
    </p:extLst>
  </p:cSld>
  <p:clrMapOvr>
    <a:masterClrMapping/>
  </p:clrMapOvr>
  <mc:AlternateContent xmlns:mc="http://schemas.openxmlformats.org/markup-compatibility/2006" xmlns:p14="http://schemas.microsoft.com/office/powerpoint/2010/main">
    <mc:Choice Requires="p14">
      <p:transition spd="slow" p14:dur="2000" advTm="1325"/>
    </mc:Choice>
    <mc:Fallback xmlns="">
      <p:transition spd="slow" advTm="13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dirty="0"/>
              <a:t>Could this happen to you?</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p:txBody>
          <a:bodyPr>
            <a:normAutofit/>
          </a:bodyPr>
          <a:lstStyle/>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Springfield-Branson Airport, June 27, 2018 </a:t>
            </a: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a:t>
            </a:r>
            <a:r>
              <a:rPr lang="en-US" sz="2400" b="1" dirty="0">
                <a:latin typeface="Arial Rounded MT Bold" pitchFamily="34" charset="0"/>
                <a:hlinkClick r:id="rId3">
                  <a:extLst>
                    <a:ext uri="{A12FA001-AC4F-418D-AE19-62706E023703}">
                      <ahyp:hlinkClr xmlns:ahyp="http://schemas.microsoft.com/office/drawing/2018/hyperlinkcolor" val="tx"/>
                    </a:ext>
                  </a:extLst>
                </a:hlinkClick>
              </a:rPr>
              <a:t>click here to play video)</a:t>
            </a:r>
            <a:endParaRPr lang="en-US" sz="2400" b="1" dirty="0">
              <a:latin typeface="Arial Rounded MT Bold" pitchFamily="34" charset="0"/>
            </a:endParaRPr>
          </a:p>
          <a:p>
            <a:pPr marL="0" indent="0">
              <a:buNone/>
              <a:defRPr/>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Airport Movement Area Initial Training for Tug and Tow/Run Taxi Operators - Outline</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914400" y="1588008"/>
            <a:ext cx="10363200" cy="4114800"/>
          </a:xfrm>
        </p:spPr>
        <p:txBody>
          <a:bodyPr>
            <a:normAutofit fontScale="85000" lnSpcReduction="20000"/>
          </a:bodyPr>
          <a:lstStyle/>
          <a:p>
            <a:pPr marL="454025" indent="-454025">
              <a:spcBef>
                <a:spcPct val="0"/>
              </a:spcBef>
              <a:buFont typeface="Arial" panose="020B0604020202020204" pitchFamily="34" charset="0"/>
              <a:buChar char="•"/>
            </a:pPr>
            <a:r>
              <a:rPr lang="en-US" sz="2200" b="1" u="sng" dirty="0">
                <a:latin typeface="Arial Rounded MT Bold" pitchFamily="34" charset="0"/>
              </a:rPr>
              <a:t>Topics</a:t>
            </a:r>
            <a:endParaRPr lang="en-US" sz="1667" b="1" u="sng" dirty="0">
              <a:latin typeface="Arial Rounded MT Bold" pitchFamily="34" charset="0"/>
            </a:endParaRPr>
          </a:p>
          <a:p>
            <a:pPr lvl="1">
              <a:spcBef>
                <a:spcPts val="300"/>
              </a:spcBef>
            </a:pPr>
            <a:r>
              <a:rPr lang="en-US" sz="1900" dirty="0">
                <a:latin typeface="Arial Rounded MT Bold" pitchFamily="34" charset="0"/>
              </a:rPr>
              <a:t>FAR 139/FAA and WCAA Letter of Agreement and Movement Areas</a:t>
            </a:r>
          </a:p>
          <a:p>
            <a:pPr lvl="1">
              <a:spcBef>
                <a:spcPts val="300"/>
              </a:spcBef>
            </a:pPr>
            <a:r>
              <a:rPr lang="en-US" sz="1900" dirty="0">
                <a:latin typeface="Arial Rounded MT Bold" pitchFamily="34" charset="0"/>
              </a:rPr>
              <a:t>Prerequisites to Operate a Vehicle on Movement Areas</a:t>
            </a:r>
          </a:p>
          <a:p>
            <a:pPr lvl="1">
              <a:spcBef>
                <a:spcPts val="300"/>
              </a:spcBef>
            </a:pPr>
            <a:r>
              <a:rPr lang="en-US" sz="1900" dirty="0">
                <a:latin typeface="Arial Rounded MT Bold" pitchFamily="34" charset="0"/>
              </a:rPr>
              <a:t>Airport Movement and Non-Movement Areas</a:t>
            </a:r>
          </a:p>
          <a:p>
            <a:pPr lvl="1">
              <a:spcBef>
                <a:spcPts val="300"/>
              </a:spcBef>
            </a:pPr>
            <a:r>
              <a:rPr lang="en-US" sz="1900" dirty="0">
                <a:latin typeface="Arial Rounded MT Bold" pitchFamily="34" charset="0"/>
              </a:rPr>
              <a:t>Low Visibility/SMGCS</a:t>
            </a:r>
          </a:p>
          <a:p>
            <a:pPr lvl="1">
              <a:spcBef>
                <a:spcPts val="300"/>
              </a:spcBef>
            </a:pPr>
            <a:r>
              <a:rPr lang="en-US" sz="1900" dirty="0">
                <a:latin typeface="Arial Rounded MT Bold" pitchFamily="34" charset="0"/>
              </a:rPr>
              <a:t>Runway Protected Areas</a:t>
            </a:r>
          </a:p>
          <a:p>
            <a:pPr lvl="1">
              <a:spcBef>
                <a:spcPts val="300"/>
              </a:spcBef>
            </a:pPr>
            <a:r>
              <a:rPr lang="en-US" sz="1900" dirty="0">
                <a:latin typeface="Arial Rounded MT Bold" pitchFamily="34" charset="0"/>
              </a:rPr>
              <a:t>Airfield Markings, Lights, and Signs</a:t>
            </a:r>
          </a:p>
          <a:p>
            <a:pPr lvl="1">
              <a:spcBef>
                <a:spcPts val="300"/>
              </a:spcBef>
            </a:pPr>
            <a:r>
              <a:rPr lang="en-US" sz="1900" dirty="0">
                <a:latin typeface="Arial Rounded MT Bold" pitchFamily="34" charset="0"/>
              </a:rPr>
              <a:t>Situational Awareness</a:t>
            </a:r>
          </a:p>
          <a:p>
            <a:pPr lvl="1">
              <a:spcBef>
                <a:spcPts val="300"/>
              </a:spcBef>
            </a:pPr>
            <a:r>
              <a:rPr lang="en-US" sz="1900" dirty="0">
                <a:latin typeface="Arial Rounded MT Bold" pitchFamily="34" charset="0"/>
              </a:rPr>
              <a:t>Airfield Safety and Runway Incursion Awareness/Prevention</a:t>
            </a:r>
          </a:p>
          <a:p>
            <a:pPr lvl="1">
              <a:spcBef>
                <a:spcPts val="300"/>
              </a:spcBef>
            </a:pPr>
            <a:r>
              <a:rPr lang="en-US" sz="1900" dirty="0">
                <a:latin typeface="Arial Rounded MT Bold" pitchFamily="34" charset="0"/>
              </a:rPr>
              <a:t>Airfield Radio Communications and Procedures</a:t>
            </a:r>
          </a:p>
          <a:p>
            <a:pPr lvl="1">
              <a:spcBef>
                <a:spcPts val="300"/>
              </a:spcBef>
            </a:pPr>
            <a:r>
              <a:rPr lang="en-US" sz="1900" dirty="0">
                <a:latin typeface="Arial Rounded MT Bold" pitchFamily="34" charset="0"/>
              </a:rPr>
              <a:t>Airfield Familiarization</a:t>
            </a:r>
          </a:p>
          <a:p>
            <a:pPr lvl="1">
              <a:spcBef>
                <a:spcPts val="300"/>
              </a:spcBef>
            </a:pPr>
            <a:r>
              <a:rPr lang="en-US" sz="1900" dirty="0">
                <a:latin typeface="Arial Rounded MT Bold" pitchFamily="34" charset="0"/>
              </a:rPr>
              <a:t>Ground Run-up Enclosure (GRE) Operations</a:t>
            </a:r>
          </a:p>
          <a:p>
            <a:pPr marL="457200" lvl="1" indent="0">
              <a:spcBef>
                <a:spcPts val="300"/>
              </a:spcBef>
              <a:buNone/>
            </a:pPr>
            <a:endParaRPr lang="en-US" sz="1800" dirty="0">
              <a:latin typeface="Arial Rounded MT Bold" pitchFamily="34" charset="0"/>
            </a:endParaRPr>
          </a:p>
          <a:p>
            <a:pPr marL="457200" lvl="1" indent="-342900">
              <a:spcBef>
                <a:spcPct val="0"/>
              </a:spcBef>
              <a:buFont typeface="Arial" panose="020B0604020202020204" pitchFamily="34" charset="0"/>
              <a:buChar char="•"/>
            </a:pPr>
            <a:r>
              <a:rPr lang="en-US" sz="2200" b="1" u="sng" dirty="0">
                <a:latin typeface="Arial Rounded MT Bold" pitchFamily="34" charset="0"/>
              </a:rPr>
              <a:t>Evaluations</a:t>
            </a:r>
          </a:p>
          <a:p>
            <a:pPr lvl="1">
              <a:spcBef>
                <a:spcPts val="300"/>
              </a:spcBef>
            </a:pPr>
            <a:r>
              <a:rPr lang="en-US" sz="1900" dirty="0">
                <a:latin typeface="Arial Rounded MT Bold" pitchFamily="34" charset="0"/>
              </a:rPr>
              <a:t>Airfield Safety Exam</a:t>
            </a:r>
          </a:p>
          <a:p>
            <a:pPr lvl="1">
              <a:spcBef>
                <a:spcPts val="300"/>
              </a:spcBef>
            </a:pPr>
            <a:r>
              <a:rPr lang="en-US" sz="1900" dirty="0">
                <a:latin typeface="Arial Rounded MT Bold" pitchFamily="34" charset="0"/>
              </a:rPr>
              <a:t>Map Test</a:t>
            </a:r>
            <a:endParaRPr lang="en-US" altLang="en-U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p:tgtEl>
                                          <p:spTgt spid="7171">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171">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 calcmode="lin" valueType="num">
                                      <p:cBhvr additive="base">
                                        <p:cTn id="12" dur="500"/>
                                        <p:tgtEl>
                                          <p:spTgt spid="7171">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7171">
                                            <p:txEl>
                                              <p:pRg st="1" end="1"/>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p:tgtEl>
                                          <p:spTgt spid="7171">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7171">
                                            <p:txEl>
                                              <p:pRg st="2" end="2"/>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 calcmode="lin" valueType="num">
                                      <p:cBhvr additive="base">
                                        <p:cTn id="22" dur="500"/>
                                        <p:tgtEl>
                                          <p:spTgt spid="7171">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7171">
                                            <p:txEl>
                                              <p:pRg st="3" end="3"/>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 calcmode="lin" valueType="num">
                                      <p:cBhvr additive="base">
                                        <p:cTn id="27" dur="500"/>
                                        <p:tgtEl>
                                          <p:spTgt spid="7171">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7171">
                                            <p:txEl>
                                              <p:pRg st="4" end="4"/>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 calcmode="lin" valueType="num">
                                      <p:cBhvr additive="base">
                                        <p:cTn id="32" dur="500"/>
                                        <p:tgtEl>
                                          <p:spTgt spid="7171">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7171">
                                            <p:txEl>
                                              <p:pRg st="5" end="5"/>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171">
                                            <p:txEl>
                                              <p:pRg st="6" end="6"/>
                                            </p:txEl>
                                          </p:spTgt>
                                        </p:tgtEl>
                                        <p:attrNameLst>
                                          <p:attrName>style.visibility</p:attrName>
                                        </p:attrNameLst>
                                      </p:cBhvr>
                                      <p:to>
                                        <p:strVal val="visible"/>
                                      </p:to>
                                    </p:set>
                                    <p:anim calcmode="lin" valueType="num">
                                      <p:cBhvr additive="base">
                                        <p:cTn id="37" dur="500"/>
                                        <p:tgtEl>
                                          <p:spTgt spid="7171">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7171">
                                            <p:txEl>
                                              <p:pRg st="6" end="6"/>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7171">
                                            <p:txEl>
                                              <p:pRg st="7" end="7"/>
                                            </p:txEl>
                                          </p:spTgt>
                                        </p:tgtEl>
                                        <p:attrNameLst>
                                          <p:attrName>style.visibility</p:attrName>
                                        </p:attrNameLst>
                                      </p:cBhvr>
                                      <p:to>
                                        <p:strVal val="visible"/>
                                      </p:to>
                                    </p:set>
                                    <p:anim calcmode="lin" valueType="num">
                                      <p:cBhvr additive="base">
                                        <p:cTn id="42" dur="500"/>
                                        <p:tgtEl>
                                          <p:spTgt spid="7171">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7171">
                                            <p:txEl>
                                              <p:pRg st="7" end="7"/>
                                            </p:txEl>
                                          </p:spTgt>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7171">
                                            <p:txEl>
                                              <p:pRg st="8" end="8"/>
                                            </p:txEl>
                                          </p:spTgt>
                                        </p:tgtEl>
                                        <p:attrNameLst>
                                          <p:attrName>style.visibility</p:attrName>
                                        </p:attrNameLst>
                                      </p:cBhvr>
                                      <p:to>
                                        <p:strVal val="visible"/>
                                      </p:to>
                                    </p:set>
                                    <p:anim calcmode="lin" valueType="num">
                                      <p:cBhvr additive="base">
                                        <p:cTn id="47" dur="500"/>
                                        <p:tgtEl>
                                          <p:spTgt spid="7171">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7171">
                                            <p:txEl>
                                              <p:pRg st="8" end="8"/>
                                            </p:txEl>
                                          </p:spTgt>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7171">
                                            <p:txEl>
                                              <p:pRg st="9" end="9"/>
                                            </p:txEl>
                                          </p:spTgt>
                                        </p:tgtEl>
                                        <p:attrNameLst>
                                          <p:attrName>style.visibility</p:attrName>
                                        </p:attrNameLst>
                                      </p:cBhvr>
                                      <p:to>
                                        <p:strVal val="visible"/>
                                      </p:to>
                                    </p:set>
                                    <p:anim calcmode="lin" valueType="num">
                                      <p:cBhvr additive="base">
                                        <p:cTn id="52" dur="500"/>
                                        <p:tgtEl>
                                          <p:spTgt spid="7171">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7171">
                                            <p:txEl>
                                              <p:pRg st="9" end="9"/>
                                            </p:txEl>
                                          </p:spTgt>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7171">
                                            <p:txEl>
                                              <p:pRg st="10" end="10"/>
                                            </p:txEl>
                                          </p:spTgt>
                                        </p:tgtEl>
                                        <p:attrNameLst>
                                          <p:attrName>style.visibility</p:attrName>
                                        </p:attrNameLst>
                                      </p:cBhvr>
                                      <p:to>
                                        <p:strVal val="visible"/>
                                      </p:to>
                                    </p:set>
                                    <p:anim calcmode="lin" valueType="num">
                                      <p:cBhvr additive="base">
                                        <p:cTn id="57" dur="500"/>
                                        <p:tgtEl>
                                          <p:spTgt spid="7171">
                                            <p:txEl>
                                              <p:pRg st="10" end="10"/>
                                            </p:txEl>
                                          </p:spTgt>
                                        </p:tgtEl>
                                        <p:attrNameLst>
                                          <p:attrName>ppt_y</p:attrName>
                                        </p:attrNameLst>
                                      </p:cBhvr>
                                      <p:tavLst>
                                        <p:tav tm="0">
                                          <p:val>
                                            <p:strVal val="#ppt_y+#ppt_h*1.125000"/>
                                          </p:val>
                                        </p:tav>
                                        <p:tav tm="100000">
                                          <p:val>
                                            <p:strVal val="#ppt_y"/>
                                          </p:val>
                                        </p:tav>
                                      </p:tavLst>
                                    </p:anim>
                                    <p:animEffect transition="in" filter="wipe(up)">
                                      <p:cBhvr>
                                        <p:cTn id="58" dur="500"/>
                                        <p:tgtEl>
                                          <p:spTgt spid="7171">
                                            <p:txEl>
                                              <p:pRg st="10" end="10"/>
                                            </p:txEl>
                                          </p:spTgt>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7171">
                                            <p:txEl>
                                              <p:pRg st="11" end="11"/>
                                            </p:txEl>
                                          </p:spTgt>
                                        </p:tgtEl>
                                        <p:attrNameLst>
                                          <p:attrName>style.visibility</p:attrName>
                                        </p:attrNameLst>
                                      </p:cBhvr>
                                      <p:to>
                                        <p:strVal val="visible"/>
                                      </p:to>
                                    </p:set>
                                    <p:anim calcmode="lin" valueType="num">
                                      <p:cBhvr additive="base">
                                        <p:cTn id="62" dur="500"/>
                                        <p:tgtEl>
                                          <p:spTgt spid="7171">
                                            <p:txEl>
                                              <p:pRg st="11" end="11"/>
                                            </p:txEl>
                                          </p:spTgt>
                                        </p:tgtEl>
                                        <p:attrNameLst>
                                          <p:attrName>ppt_y</p:attrName>
                                        </p:attrNameLst>
                                      </p:cBhvr>
                                      <p:tavLst>
                                        <p:tav tm="0">
                                          <p:val>
                                            <p:strVal val="#ppt_y+#ppt_h*1.125000"/>
                                          </p:val>
                                        </p:tav>
                                        <p:tav tm="100000">
                                          <p:val>
                                            <p:strVal val="#ppt_y"/>
                                          </p:val>
                                        </p:tav>
                                      </p:tavLst>
                                    </p:anim>
                                    <p:animEffect transition="in" filter="wipe(up)">
                                      <p:cBhvr>
                                        <p:cTn id="63" dur="500"/>
                                        <p:tgtEl>
                                          <p:spTgt spid="7171">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7171">
                                            <p:txEl>
                                              <p:pRg st="13" end="13"/>
                                            </p:txEl>
                                          </p:spTgt>
                                        </p:tgtEl>
                                        <p:attrNameLst>
                                          <p:attrName>style.visibility</p:attrName>
                                        </p:attrNameLst>
                                      </p:cBhvr>
                                      <p:to>
                                        <p:strVal val="visible"/>
                                      </p:to>
                                    </p:set>
                                    <p:anim calcmode="lin" valueType="num">
                                      <p:cBhvr additive="base">
                                        <p:cTn id="68" dur="500"/>
                                        <p:tgtEl>
                                          <p:spTgt spid="7171">
                                            <p:txEl>
                                              <p:pRg st="13" end="13"/>
                                            </p:txEl>
                                          </p:spTgt>
                                        </p:tgtEl>
                                        <p:attrNameLst>
                                          <p:attrName>ppt_y</p:attrName>
                                        </p:attrNameLst>
                                      </p:cBhvr>
                                      <p:tavLst>
                                        <p:tav tm="0">
                                          <p:val>
                                            <p:strVal val="#ppt_y+#ppt_h*1.125000"/>
                                          </p:val>
                                        </p:tav>
                                        <p:tav tm="100000">
                                          <p:val>
                                            <p:strVal val="#ppt_y"/>
                                          </p:val>
                                        </p:tav>
                                      </p:tavLst>
                                    </p:anim>
                                    <p:animEffect transition="in" filter="wipe(up)">
                                      <p:cBhvr>
                                        <p:cTn id="69" dur="500"/>
                                        <p:tgtEl>
                                          <p:spTgt spid="7171">
                                            <p:txEl>
                                              <p:pRg st="13" end="13"/>
                                            </p:txEl>
                                          </p:spTgt>
                                        </p:tgtEl>
                                      </p:cBhvr>
                                    </p:animEffect>
                                  </p:childTnLst>
                                </p:cTn>
                              </p:par>
                            </p:childTnLst>
                          </p:cTn>
                        </p:par>
                        <p:par>
                          <p:cTn id="70" fill="hold">
                            <p:stCondLst>
                              <p:cond delay="500"/>
                            </p:stCondLst>
                            <p:childTnLst>
                              <p:par>
                                <p:cTn id="71" presetID="12" presetClass="entr" presetSubtype="4" fill="hold" nodeType="afterEffect">
                                  <p:stCondLst>
                                    <p:cond delay="0"/>
                                  </p:stCondLst>
                                  <p:childTnLst>
                                    <p:set>
                                      <p:cBhvr>
                                        <p:cTn id="72" dur="1" fill="hold">
                                          <p:stCondLst>
                                            <p:cond delay="0"/>
                                          </p:stCondLst>
                                        </p:cTn>
                                        <p:tgtEl>
                                          <p:spTgt spid="7171">
                                            <p:txEl>
                                              <p:pRg st="14" end="14"/>
                                            </p:txEl>
                                          </p:spTgt>
                                        </p:tgtEl>
                                        <p:attrNameLst>
                                          <p:attrName>style.visibility</p:attrName>
                                        </p:attrNameLst>
                                      </p:cBhvr>
                                      <p:to>
                                        <p:strVal val="visible"/>
                                      </p:to>
                                    </p:set>
                                    <p:anim calcmode="lin" valueType="num">
                                      <p:cBhvr additive="base">
                                        <p:cTn id="73" dur="500"/>
                                        <p:tgtEl>
                                          <p:spTgt spid="7171">
                                            <p:txEl>
                                              <p:pRg st="14" end="14"/>
                                            </p:txEl>
                                          </p:spTgt>
                                        </p:tgtEl>
                                        <p:attrNameLst>
                                          <p:attrName>ppt_y</p:attrName>
                                        </p:attrNameLst>
                                      </p:cBhvr>
                                      <p:tavLst>
                                        <p:tav tm="0">
                                          <p:val>
                                            <p:strVal val="#ppt_y+#ppt_h*1.125000"/>
                                          </p:val>
                                        </p:tav>
                                        <p:tav tm="100000">
                                          <p:val>
                                            <p:strVal val="#ppt_y"/>
                                          </p:val>
                                        </p:tav>
                                      </p:tavLst>
                                    </p:anim>
                                    <p:animEffect transition="in" filter="wipe(up)">
                                      <p:cBhvr>
                                        <p:cTn id="74" dur="500"/>
                                        <p:tgtEl>
                                          <p:spTgt spid="7171">
                                            <p:txEl>
                                              <p:pRg st="14" end="14"/>
                                            </p:txEl>
                                          </p:spTgt>
                                        </p:tgtEl>
                                      </p:cBhvr>
                                    </p:animEffect>
                                  </p:childTnLst>
                                </p:cTn>
                              </p:par>
                            </p:childTnLst>
                          </p:cTn>
                        </p:par>
                        <p:par>
                          <p:cTn id="75" fill="hold">
                            <p:stCondLst>
                              <p:cond delay="1000"/>
                            </p:stCondLst>
                            <p:childTnLst>
                              <p:par>
                                <p:cTn id="76" presetID="12" presetClass="entr" presetSubtype="4" fill="hold" nodeType="afterEffect">
                                  <p:stCondLst>
                                    <p:cond delay="0"/>
                                  </p:stCondLst>
                                  <p:childTnLst>
                                    <p:set>
                                      <p:cBhvr>
                                        <p:cTn id="77" dur="1" fill="hold">
                                          <p:stCondLst>
                                            <p:cond delay="0"/>
                                          </p:stCondLst>
                                        </p:cTn>
                                        <p:tgtEl>
                                          <p:spTgt spid="7171">
                                            <p:txEl>
                                              <p:pRg st="15" end="15"/>
                                            </p:txEl>
                                          </p:spTgt>
                                        </p:tgtEl>
                                        <p:attrNameLst>
                                          <p:attrName>style.visibility</p:attrName>
                                        </p:attrNameLst>
                                      </p:cBhvr>
                                      <p:to>
                                        <p:strVal val="visible"/>
                                      </p:to>
                                    </p:set>
                                    <p:anim calcmode="lin" valueType="num">
                                      <p:cBhvr additive="base">
                                        <p:cTn id="78" dur="500"/>
                                        <p:tgtEl>
                                          <p:spTgt spid="7171">
                                            <p:txEl>
                                              <p:pRg st="15" end="15"/>
                                            </p:txEl>
                                          </p:spTgt>
                                        </p:tgtEl>
                                        <p:attrNameLst>
                                          <p:attrName>ppt_y</p:attrName>
                                        </p:attrNameLst>
                                      </p:cBhvr>
                                      <p:tavLst>
                                        <p:tav tm="0">
                                          <p:val>
                                            <p:strVal val="#ppt_y+#ppt_h*1.125000"/>
                                          </p:val>
                                        </p:tav>
                                        <p:tav tm="100000">
                                          <p:val>
                                            <p:strVal val="#ppt_y"/>
                                          </p:val>
                                        </p:tav>
                                      </p:tavLst>
                                    </p:anim>
                                    <p:animEffect transition="in" filter="wipe(up)">
                                      <p:cBhvr>
                                        <p:cTn id="79" dur="500"/>
                                        <p:tgtEl>
                                          <p:spTgt spid="7171">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FAR 139</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707307" cy="4247317"/>
          </a:xfrm>
          <a:prstGeom prst="rect">
            <a:avLst/>
          </a:prstGeom>
          <a:noFill/>
        </p:spPr>
        <p:txBody>
          <a:bodyPr wrap="none" rtlCol="0">
            <a:spAutoFit/>
          </a:bodyPr>
          <a:lstStyle/>
          <a:p>
            <a:pPr marL="742950" lvl="1" indent="-285750">
              <a:buFont typeface="Arial" panose="020B0604020202020204" pitchFamily="34" charset="0"/>
              <a:buChar char="•"/>
            </a:pPr>
            <a:r>
              <a:rPr lang="en-US" dirty="0"/>
              <a:t>FAR 139 states that airport operators (Wayne County Airport Authority) shall control access to the airport’s</a:t>
            </a:r>
          </a:p>
          <a:p>
            <a:pPr marL="741363" lvl="1"/>
            <a:r>
              <a:rPr lang="en-US" dirty="0"/>
              <a:t>movement area.</a:t>
            </a:r>
          </a:p>
          <a:p>
            <a:pPr marL="1200150" lvl="2" indent="-285750">
              <a:buFont typeface="Arial" panose="020B0604020202020204" pitchFamily="34" charset="0"/>
              <a:buChar char="•"/>
            </a:pPr>
            <a:r>
              <a:rPr lang="en-US" dirty="0"/>
              <a:t>This includes tug and tow operations as well as aircraft taxiing without the intent of flight.</a:t>
            </a:r>
          </a:p>
          <a:p>
            <a:pPr marL="742950" lvl="1" indent="-285750">
              <a:buFont typeface="Arial" panose="020B0604020202020204" pitchFamily="34" charset="0"/>
              <a:buChar char="•"/>
            </a:pPr>
            <a:r>
              <a:rPr lang="en-US" dirty="0"/>
              <a:t>It also states that training shall be conducted and completed before individuals can access the</a:t>
            </a:r>
          </a:p>
          <a:p>
            <a:pPr marL="741363" lvl="1"/>
            <a:r>
              <a:rPr lang="en-US" dirty="0"/>
              <a:t>movement area.</a:t>
            </a:r>
          </a:p>
          <a:p>
            <a:pPr marL="1200150" lvl="2" indent="-285750">
              <a:buFont typeface="Arial" panose="020B0604020202020204" pitchFamily="34" charset="0"/>
              <a:buChar char="•"/>
            </a:pPr>
            <a:r>
              <a:rPr lang="en-US" dirty="0"/>
              <a:t>Once the initial training is complete, recurrent training must be completed at least once every 12</a:t>
            </a:r>
          </a:p>
          <a:p>
            <a:pPr marL="1200150" lvl="2"/>
            <a:r>
              <a:rPr lang="en-US" dirty="0"/>
              <a:t>consecutive calendar months.</a:t>
            </a:r>
          </a:p>
          <a:p>
            <a:pPr marL="1200150" lvl="2" indent="-285750">
              <a:buFont typeface="Arial" panose="020B0604020202020204" pitchFamily="34" charset="0"/>
              <a:buChar char="•"/>
            </a:pPr>
            <a:r>
              <a:rPr lang="en-US" dirty="0"/>
              <a:t>The training curriculum for initial and recurrent training must include at least the following areas.</a:t>
            </a:r>
          </a:p>
          <a:p>
            <a:pPr marL="1657350" lvl="3" indent="-285750">
              <a:buFont typeface="Arial" panose="020B0604020202020204" pitchFamily="34" charset="0"/>
              <a:buChar char="•"/>
            </a:pPr>
            <a:r>
              <a:rPr lang="en-US" dirty="0"/>
              <a:t>Airport familiarization, including airport marking, lighting, and signs system.</a:t>
            </a:r>
          </a:p>
          <a:p>
            <a:pPr marL="1657350" lvl="3" indent="-285750">
              <a:buFont typeface="Arial" panose="020B0604020202020204" pitchFamily="34" charset="0"/>
              <a:buChar char="•"/>
            </a:pPr>
            <a:r>
              <a:rPr lang="en-US" dirty="0"/>
              <a:t>Procedures for access to, and operations in, movement areas and safety area.</a:t>
            </a:r>
          </a:p>
          <a:p>
            <a:pPr marL="1657350" lvl="3" indent="-285750">
              <a:buFont typeface="Arial" panose="020B0604020202020204" pitchFamily="34" charset="0"/>
              <a:buChar char="•"/>
            </a:pPr>
            <a:r>
              <a:rPr lang="en-US" dirty="0"/>
              <a:t>Airport communications, including radio communication between the air traffic control tower</a:t>
            </a:r>
          </a:p>
          <a:p>
            <a:pPr marL="1652588" lvl="3"/>
            <a:r>
              <a:rPr lang="en-US" dirty="0"/>
              <a:t>and personnel, and procedures for reporting unsafe airport conditions.</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105720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4" end="4"/>
                                            </p:txEl>
                                          </p:spTgt>
                                        </p:tgtEl>
                                      </p:cBhvr>
                                    </p:animEffect>
                                  </p:childTnLst>
                                </p:cTn>
                              </p:par>
                            </p:childTnLst>
                          </p:cTn>
                        </p:par>
                        <p:par>
                          <p:cTn id="28" fill="hold">
                            <p:stCondLst>
                              <p:cond delay="500"/>
                            </p:stCondLst>
                            <p:childTnLst>
                              <p:par>
                                <p:cTn id="29" presetID="12" presetClass="entr" presetSubtype="4"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5" end="5"/>
                                            </p:txEl>
                                          </p:spTgt>
                                        </p:tgtEl>
                                      </p:cBhvr>
                                    </p:animEffect>
                                  </p:childTnLst>
                                </p:cTn>
                              </p:par>
                              <p:par>
                                <p:cTn id="33" presetID="1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6" end="6"/>
                                            </p:txEl>
                                          </p:spTgt>
                                        </p:tgtEl>
                                      </p:cBhvr>
                                    </p:animEffect>
                                  </p:childTnLst>
                                </p:cTn>
                              </p:par>
                            </p:childTnLst>
                          </p:cTn>
                        </p:par>
                        <p:par>
                          <p:cTn id="37" fill="hold">
                            <p:stCondLst>
                              <p:cond delay="1000"/>
                            </p:stCondLst>
                            <p:childTnLst>
                              <p:par>
                                <p:cTn id="38" presetID="12" presetClass="entr" presetSubtype="4"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1" dur="500"/>
                                        <p:tgtEl>
                                          <p:spTgt spid="3">
                                            <p:txEl>
                                              <p:pRg st="7" end="7"/>
                                            </p:txEl>
                                          </p:spTgt>
                                        </p:tgtEl>
                                      </p:cBhvr>
                                    </p:animEffect>
                                  </p:childTnLst>
                                </p:cTn>
                              </p:par>
                            </p:childTnLst>
                          </p:cTn>
                        </p:par>
                        <p:par>
                          <p:cTn id="42" fill="hold">
                            <p:stCondLst>
                              <p:cond delay="1500"/>
                            </p:stCondLst>
                            <p:childTnLst>
                              <p:par>
                                <p:cTn id="43" presetID="12" presetClass="entr" presetSubtype="4"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6" dur="500"/>
                                        <p:tgtEl>
                                          <p:spTgt spid="3">
                                            <p:txEl>
                                              <p:pRg st="8" end="8"/>
                                            </p:txEl>
                                          </p:spTgt>
                                        </p:tgtEl>
                                      </p:cBhvr>
                                    </p:animEffect>
                                  </p:childTnLst>
                                </p:cTn>
                              </p:par>
                            </p:childTnLst>
                          </p:cTn>
                        </p:par>
                        <p:par>
                          <p:cTn id="47" fill="hold">
                            <p:stCondLst>
                              <p:cond delay="2000"/>
                            </p:stCondLst>
                            <p:childTnLst>
                              <p:par>
                                <p:cTn id="48" presetID="12" presetClass="entr" presetSubtype="4"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1" dur="500"/>
                                        <p:tgtEl>
                                          <p:spTgt spid="3">
                                            <p:txEl>
                                              <p:pRg st="9" end="9"/>
                                            </p:txEl>
                                          </p:spTgt>
                                        </p:tgtEl>
                                      </p:cBhvr>
                                    </p:animEffect>
                                  </p:childTnLst>
                                </p:cTn>
                              </p:par>
                            </p:childTnLst>
                          </p:cTn>
                        </p:par>
                        <p:par>
                          <p:cTn id="52" fill="hold">
                            <p:stCondLst>
                              <p:cond delay="2500"/>
                            </p:stCondLst>
                            <p:childTnLst>
                              <p:par>
                                <p:cTn id="53" presetID="12" presetClass="entr" presetSubtype="4" fill="hold" nodeType="after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6" dur="500"/>
                                        <p:tgtEl>
                                          <p:spTgt spid="3">
                                            <p:txEl>
                                              <p:pRg st="10" end="10"/>
                                            </p:txEl>
                                          </p:spTgt>
                                        </p:tgtEl>
                                      </p:cBhvr>
                                    </p:animEffect>
                                  </p:childTnLst>
                                </p:cTn>
                              </p:par>
                              <p:par>
                                <p:cTn id="57" presetID="1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p:tgtEl>
                                          <p:spTgt spid="3">
                                            <p:txEl>
                                              <p:pRg st="11" end="11"/>
                                            </p:txEl>
                                          </p:spTgt>
                                        </p:tgtEl>
                                        <p:attrNameLst>
                                          <p:attrName>ppt_y</p:attrName>
                                        </p:attrNameLst>
                                      </p:cBhvr>
                                      <p:tavLst>
                                        <p:tav tm="0">
                                          <p:val>
                                            <p:strVal val="#ppt_y+#ppt_h*1.125000"/>
                                          </p:val>
                                        </p:tav>
                                        <p:tav tm="100000">
                                          <p:val>
                                            <p:strVal val="#ppt_y"/>
                                          </p:val>
                                        </p:tav>
                                      </p:tavLst>
                                    </p:anim>
                                    <p:animEffect transition="in" filter="wipe(up)">
                                      <p:cBhvr>
                                        <p:cTn id="6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(LOA) – Between the FAA and the Wayne County Airport Authority</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959364" cy="3970318"/>
          </a:xfrm>
          <a:prstGeom prst="rect">
            <a:avLst/>
          </a:prstGeom>
          <a:noFill/>
        </p:spPr>
        <p:txBody>
          <a:bodyPr wrap="none" rtlCol="0">
            <a:spAutoFit/>
          </a:bodyPr>
          <a:lstStyle/>
          <a:p>
            <a:pPr marL="742950" lvl="1" indent="-285750">
              <a:buFont typeface="Arial" panose="020B0604020202020204" pitchFamily="34" charset="0"/>
              <a:buChar char="•"/>
            </a:pPr>
            <a:r>
              <a:rPr lang="en-US" dirty="0"/>
              <a:t>States that tug and tow/run taxi personnel must receive prior approval from ATC </a:t>
            </a:r>
            <a:r>
              <a:rPr lang="en-US"/>
              <a:t>before accessing the AMA.</a:t>
            </a:r>
          </a:p>
          <a:p>
            <a:pPr marL="742950" lvl="1" indent="-285750">
              <a:buFont typeface="Arial" panose="020B0604020202020204" pitchFamily="34" charset="0"/>
              <a:buChar char="•"/>
            </a:pPr>
            <a:r>
              <a:rPr lang="en-US" dirty="0"/>
              <a:t>The LOA states that tow and tug/run-taxi operators shall use the following communications procedures,</a:t>
            </a:r>
          </a:p>
          <a:p>
            <a:pPr marL="741363" lvl="1"/>
            <a:r>
              <a:rPr lang="en-US" dirty="0"/>
              <a:t>structure, and phraseology when communicating with DTW ATC:</a:t>
            </a:r>
          </a:p>
          <a:p>
            <a:pPr marL="1200150" lvl="2" indent="-285750">
              <a:buFont typeface="Arial" panose="020B0604020202020204" pitchFamily="34" charset="0"/>
              <a:buChar char="•"/>
            </a:pPr>
            <a:r>
              <a:rPr lang="en-US" dirty="0"/>
              <a:t>On initial contact state:</a:t>
            </a:r>
          </a:p>
          <a:p>
            <a:pPr marL="1657350" lvl="3" indent="-285750">
              <a:buFont typeface="Arial" panose="020B0604020202020204" pitchFamily="34" charset="0"/>
              <a:buChar char="•"/>
            </a:pPr>
            <a:r>
              <a:rPr lang="en-US" dirty="0"/>
              <a:t>Who the operator is calling “Metro Ground”</a:t>
            </a:r>
          </a:p>
          <a:p>
            <a:pPr marL="1657350" lvl="3" indent="-285750">
              <a:buFont typeface="Arial" panose="020B0604020202020204" pitchFamily="34" charset="0"/>
              <a:buChar char="•"/>
            </a:pPr>
            <a:r>
              <a:rPr lang="en-US" dirty="0"/>
              <a:t>Operator’s call sign. (wait for controller response)</a:t>
            </a:r>
          </a:p>
          <a:p>
            <a:pPr marL="1657350" lvl="3" indent="-285750">
              <a:buFont typeface="Arial" panose="020B0604020202020204" pitchFamily="34" charset="0"/>
              <a:buChar char="•"/>
            </a:pPr>
            <a:r>
              <a:rPr lang="en-US" dirty="0"/>
              <a:t>Operator’s location.</a:t>
            </a:r>
          </a:p>
          <a:p>
            <a:pPr marL="1657350" lvl="3" indent="-285750">
              <a:buFont typeface="Arial" panose="020B0604020202020204" pitchFamily="34" charset="0"/>
              <a:buChar char="•"/>
            </a:pPr>
            <a:r>
              <a:rPr lang="en-US" dirty="0"/>
              <a:t>Operator’s destination or request, if applicable purpose of request.</a:t>
            </a:r>
          </a:p>
          <a:p>
            <a:pPr marL="1657350" lvl="3" indent="-285750">
              <a:buFont typeface="Arial" panose="020B0604020202020204" pitchFamily="34" charset="0"/>
              <a:buChar char="•"/>
            </a:pPr>
            <a:r>
              <a:rPr lang="en-US" dirty="0"/>
              <a:t>Keep all transmissions short, concise, and to the point.</a:t>
            </a:r>
          </a:p>
          <a:p>
            <a:pPr marL="1657350" lvl="3" indent="-285750">
              <a:buFont typeface="Arial" panose="020B0604020202020204" pitchFamily="34" charset="0"/>
              <a:buChar char="•"/>
            </a:pPr>
            <a:r>
              <a:rPr lang="en-US" dirty="0"/>
              <a:t>Read back verbatim all runway hold short instructions and all other controller instructions</a:t>
            </a:r>
          </a:p>
          <a:p>
            <a:pPr marL="1655763" lvl="3"/>
            <a:r>
              <a:rPr lang="en-US" dirty="0"/>
              <a:t>and include the vehicle’s call sign.</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243230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2" end="2"/>
                                            </p:txEl>
                                          </p:spTgt>
                                        </p:tgtEl>
                                      </p:cBhvr>
                                    </p:animEffect>
                                  </p:childTnLst>
                                </p:cTn>
                              </p:par>
                            </p:childTnLst>
                          </p:cTn>
                        </p:par>
                        <p:par>
                          <p:cTn id="19" fill="hold">
                            <p:stCondLst>
                              <p:cond delay="500"/>
                            </p:stCondLst>
                            <p:childTnLst>
                              <p:par>
                                <p:cTn id="20" presetID="1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3">
                                            <p:txEl>
                                              <p:pRg st="4" end="4"/>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5" end="5"/>
                                            </p:txEl>
                                          </p:spTgt>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par>
                          <p:cTn id="39" fill="hold">
                            <p:stCondLst>
                              <p:cond delay="2500"/>
                            </p:stCondLst>
                            <p:childTnLst>
                              <p:par>
                                <p:cTn id="40" presetID="12" presetClass="entr" presetSubtype="4"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3">
                                            <p:txEl>
                                              <p:pRg st="7" end="7"/>
                                            </p:txEl>
                                          </p:spTgt>
                                        </p:tgtEl>
                                      </p:cBhvr>
                                    </p:animEffect>
                                  </p:childTnLst>
                                </p:cTn>
                              </p:par>
                            </p:childTnLst>
                          </p:cTn>
                        </p:par>
                        <p:par>
                          <p:cTn id="44" fill="hold">
                            <p:stCondLst>
                              <p:cond delay="3000"/>
                            </p:stCondLst>
                            <p:childTnLst>
                              <p:par>
                                <p:cTn id="45" presetID="12" presetClass="entr" presetSubtype="4"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3">
                                            <p:txEl>
                                              <p:pRg st="8" end="8"/>
                                            </p:txEl>
                                          </p:spTgt>
                                        </p:tgtEl>
                                      </p:cBhvr>
                                    </p:animEffect>
                                  </p:childTnLst>
                                </p:cTn>
                              </p:par>
                            </p:childTnLst>
                          </p:cTn>
                        </p:par>
                        <p:par>
                          <p:cTn id="49" fill="hold">
                            <p:stCondLst>
                              <p:cond delay="3500"/>
                            </p:stCondLst>
                            <p:childTnLst>
                              <p:par>
                                <p:cTn id="50" presetID="12" presetClass="entr" presetSubtype="4" fill="hold" nodeType="after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additive="base">
                                        <p:cTn id="52"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3">
                                            <p:txEl>
                                              <p:pRg st="9" end="9"/>
                                            </p:txEl>
                                          </p:spTgt>
                                        </p:tgtEl>
                                      </p:cBhvr>
                                    </p:animEffect>
                                  </p:childTnLst>
                                </p:cTn>
                              </p:par>
                              <p:par>
                                <p:cTn id="54" presetID="12" presetClass="entr" presetSubtype="4"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 Between the FAA and the Wayne County Airport Authority</a:t>
            </a:r>
          </a:p>
        </p:txBody>
      </p:sp>
      <p:sp>
        <p:nvSpPr>
          <p:cNvPr id="2" name="TextBox 1">
            <a:extLst>
              <a:ext uri="{FF2B5EF4-FFF2-40B4-BE49-F238E27FC236}">
                <a16:creationId xmlns:a16="http://schemas.microsoft.com/office/drawing/2014/main" id="{87E28A8E-14A5-4585-AEA6-DFA5A49A2D0F}"/>
              </a:ext>
            </a:extLst>
          </p:cNvPr>
          <p:cNvSpPr txBox="1"/>
          <p:nvPr/>
        </p:nvSpPr>
        <p:spPr>
          <a:xfrm>
            <a:off x="2374404" y="1340587"/>
            <a:ext cx="7443191" cy="369332"/>
          </a:xfrm>
          <a:prstGeom prst="rect">
            <a:avLst/>
          </a:prstGeom>
          <a:noFill/>
        </p:spPr>
        <p:txBody>
          <a:bodyPr wrap="none" rtlCol="0">
            <a:spAutoFit/>
          </a:bodyPr>
          <a:lstStyle/>
          <a:p>
            <a:r>
              <a:rPr lang="en-US" dirty="0"/>
              <a:t>The LOA also states which taxiways tug and tow operations may occur.</a:t>
            </a:r>
          </a:p>
        </p:txBody>
      </p:sp>
      <p:pic>
        <p:nvPicPr>
          <p:cNvPr id="5" name="Picture 4" descr="Diagram&#10;&#10;Description automatically generated">
            <a:extLst>
              <a:ext uri="{FF2B5EF4-FFF2-40B4-BE49-F238E27FC236}">
                <a16:creationId xmlns:a16="http://schemas.microsoft.com/office/drawing/2014/main" id="{B4467299-36D7-4BC9-80B8-4C117BEA6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7405" y="1866203"/>
            <a:ext cx="6620799" cy="4991797"/>
          </a:xfrm>
          <a:prstGeom prst="rect">
            <a:avLst/>
          </a:prstGeom>
        </p:spPr>
      </p:pic>
      <p:pic>
        <p:nvPicPr>
          <p:cNvPr id="7" name="Picture 6">
            <a:extLst>
              <a:ext uri="{FF2B5EF4-FFF2-40B4-BE49-F238E27FC236}">
                <a16:creationId xmlns:a16="http://schemas.microsoft.com/office/drawing/2014/main" id="{507FE61B-635D-4D26-9D6B-002DB2EEA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3356" y="5276629"/>
            <a:ext cx="4925112" cy="1581371"/>
          </a:xfrm>
          <a:prstGeom prst="rect">
            <a:avLst/>
          </a:prstGeom>
        </p:spPr>
      </p:pic>
    </p:spTree>
    <p:extLst>
      <p:ext uri="{BB962C8B-B14F-4D97-AF65-F5344CB8AC3E}">
        <p14:creationId xmlns:p14="http://schemas.microsoft.com/office/powerpoint/2010/main" val="2556311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Prerequisites to Operate on the Movement Area?</a:t>
            </a:r>
          </a:p>
        </p:txBody>
      </p:sp>
      <p:pic>
        <p:nvPicPr>
          <p:cNvPr id="6" name="Content Placeholder 5">
            <a:extLst>
              <a:ext uri="{FF2B5EF4-FFF2-40B4-BE49-F238E27FC236}">
                <a16:creationId xmlns:a16="http://schemas.microsoft.com/office/drawing/2014/main" id="{CF936598-E5D8-4B04-B684-E6E45EACCD02}"/>
              </a:ext>
            </a:extLst>
          </p:cNvPr>
          <p:cNvPicPr>
            <a:picLocks noGrp="1" noChangeAspect="1"/>
          </p:cNvPicPr>
          <p:nvPr>
            <p:ph sz="half" idx="1"/>
          </p:nvPr>
        </p:nvPicPr>
        <p:blipFill>
          <a:blip r:embed="rId3"/>
          <a:stretch>
            <a:fillRect/>
          </a:stretch>
        </p:blipFill>
        <p:spPr>
          <a:xfrm>
            <a:off x="1264943" y="1824460"/>
            <a:ext cx="1428750" cy="971550"/>
          </a:xfrm>
          <a:prstGeom prst="rect">
            <a:avLst/>
          </a:prstGeom>
        </p:spPr>
      </p:pic>
      <p:sp>
        <p:nvSpPr>
          <p:cNvPr id="7" name="Rectangle 6">
            <a:extLst>
              <a:ext uri="{FF2B5EF4-FFF2-40B4-BE49-F238E27FC236}">
                <a16:creationId xmlns:a16="http://schemas.microsoft.com/office/drawing/2014/main" id="{3338E516-9C59-4E13-8BAE-AE116E8E8B85}"/>
              </a:ext>
            </a:extLst>
          </p:cNvPr>
          <p:cNvSpPr/>
          <p:nvPr/>
        </p:nvSpPr>
        <p:spPr bwMode="auto">
          <a:xfrm>
            <a:off x="1678245" y="3080427"/>
            <a:ext cx="1015448" cy="1339172"/>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1400" dirty="0">
              <a:solidFill>
                <a:srgbClr val="FFFFFF"/>
              </a:solidFill>
              <a:latin typeface="Arial" panose="020B0604020202020204" pitchFamily="34" charset="0"/>
              <a:cs typeface="Arial" panose="020B0604020202020204" pitchFamily="34" charset="0"/>
            </a:endParaRPr>
          </a:p>
          <a:p>
            <a:pPr eaLnBrk="0" fontAlgn="base" hangingPunct="0">
              <a:spcBef>
                <a:spcPct val="0"/>
              </a:spcBef>
              <a:spcAft>
                <a:spcPct val="0"/>
              </a:spcAft>
            </a:pPr>
            <a:r>
              <a:rPr lang="en-US" sz="900" dirty="0">
                <a:solidFill>
                  <a:srgbClr val="FFFFFF"/>
                </a:solidFill>
                <a:latin typeface="Arial" panose="020B0604020202020204" pitchFamily="34" charset="0"/>
                <a:cs typeface="Arial" panose="020B0604020202020204" pitchFamily="34" charset="0"/>
              </a:rPr>
              <a:t>Airport Authority</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DTW 00/00</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Doe,</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John</a:t>
            </a:r>
          </a:p>
        </p:txBody>
      </p:sp>
      <p:pic>
        <p:nvPicPr>
          <p:cNvPr id="8" name="Picture 7">
            <a:extLst>
              <a:ext uri="{FF2B5EF4-FFF2-40B4-BE49-F238E27FC236}">
                <a16:creationId xmlns:a16="http://schemas.microsoft.com/office/drawing/2014/main" id="{902F5171-8012-48CD-B38C-22BA01336BF0}"/>
              </a:ext>
            </a:extLst>
          </p:cNvPr>
          <p:cNvPicPr>
            <a:picLocks noChangeAspect="1"/>
          </p:cNvPicPr>
          <p:nvPr/>
        </p:nvPicPr>
        <p:blipFill>
          <a:blip r:embed="rId4"/>
          <a:stretch>
            <a:fillRect/>
          </a:stretch>
        </p:blipFill>
        <p:spPr>
          <a:xfrm>
            <a:off x="2293483" y="3649261"/>
            <a:ext cx="352425" cy="438150"/>
          </a:xfrm>
          <a:prstGeom prst="rect">
            <a:avLst/>
          </a:prstGeom>
          <a:ln>
            <a:solidFill>
              <a:schemeClr val="tx1"/>
            </a:solidFill>
          </a:ln>
        </p:spPr>
      </p:pic>
      <p:sp>
        <p:nvSpPr>
          <p:cNvPr id="2" name="Rectangle 1">
            <a:extLst>
              <a:ext uri="{FF2B5EF4-FFF2-40B4-BE49-F238E27FC236}">
                <a16:creationId xmlns:a16="http://schemas.microsoft.com/office/drawing/2014/main" id="{C1C80C5C-C8F2-4F2D-8D36-865A788BF0BA}"/>
              </a:ext>
            </a:extLst>
          </p:cNvPr>
          <p:cNvSpPr/>
          <p:nvPr/>
        </p:nvSpPr>
        <p:spPr>
          <a:xfrm>
            <a:off x="2738276" y="1448216"/>
            <a:ext cx="6096000" cy="5109091"/>
          </a:xfrm>
          <a:prstGeom prst="rect">
            <a:avLst/>
          </a:prstGeom>
        </p:spPr>
        <p:txBody>
          <a:bodyPr>
            <a:spAutoFit/>
          </a:bodyPr>
          <a:lstStyle/>
          <a:p>
            <a:pPr>
              <a:spcBef>
                <a:spcPct val="0"/>
              </a:spcBef>
            </a:pPr>
            <a:r>
              <a:rPr lang="en-US" sz="2000" b="1" u="sng" dirty="0">
                <a:latin typeface="Arial Rounded MT Bold" pitchFamily="34" charset="0"/>
              </a:rPr>
              <a:t>Operators must have:</a:t>
            </a: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state-issued driver’s license, not suspended or revoked.</a:t>
            </a: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airport security badge with the AMA icon on it issued by Airport Security, not suspended or </a:t>
            </a:r>
            <a:r>
              <a:rPr lang="en-US">
                <a:latin typeface="Arial" panose="020B0604020202020204" pitchFamily="34" charset="0"/>
                <a:cs typeface="Arial" panose="020B0604020202020204" pitchFamily="34" charset="0"/>
              </a:rPr>
              <a:t>revoked.</a:t>
            </a: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reason for entering the movement area (must be related to work duties that have to be performed on the movement area).</a:t>
            </a: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current training date (no more than 12 consecutive calendar months since date of previous training)</a:t>
            </a:r>
          </a:p>
        </p:txBody>
      </p:sp>
    </p:spTree>
    <p:extLst>
      <p:ext uri="{BB962C8B-B14F-4D97-AF65-F5344CB8AC3E}">
        <p14:creationId xmlns:p14="http://schemas.microsoft.com/office/powerpoint/2010/main" val="11846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1" end="1"/>
                                            </p:txEl>
                                          </p:spTgt>
                                        </p:tgtEl>
                                      </p:cBhvr>
                                    </p:animEffec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 calcmode="lin" valueType="num">
                                      <p:cBhvr additive="base">
                                        <p:cTn id="18"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9" dur="500"/>
                                        <p:tgtEl>
                                          <p:spTgt spid="2">
                                            <p:txEl>
                                              <p:pRg st="6" end="6"/>
                                            </p:txEl>
                                          </p:spTgt>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p:tgtEl>
                                          <p:spTgt spid="2">
                                            <p:txEl>
                                              <p:pRg st="9" end="9"/>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9" end="9"/>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p:tgtEl>
                                          <p:spTgt spid="2">
                                            <p:txEl>
                                              <p:pRg st="11" end="11"/>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Non-Movement Area?</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1648999" y="1315220"/>
            <a:ext cx="8933688" cy="4114800"/>
          </a:xfrm>
        </p:spPr>
        <p:txBody>
          <a:bodyPr>
            <a:normAutofit/>
          </a:bodyPr>
          <a:lstStyle/>
          <a:p>
            <a:pPr marL="0" lvl="6" indent="228600">
              <a:spcBef>
                <a:spcPts val="300"/>
              </a:spcBef>
              <a:buFont typeface="Arial" pitchFamily="34" charset="0"/>
              <a:buChar char="•"/>
              <a:defRPr/>
            </a:pPr>
            <a:r>
              <a:rPr lang="en-US" sz="2000" u="sng" dirty="0">
                <a:latin typeface="Arial Rounded MT Bold" pitchFamily="34" charset="0"/>
              </a:rPr>
              <a:t>Taxilanes</a:t>
            </a:r>
            <a:r>
              <a:rPr lang="en-US" sz="2000" dirty="0">
                <a:latin typeface="Arial Rounded MT Bold" pitchFamily="34" charset="0"/>
              </a:rPr>
              <a:t> – Provide routes for aircraft between ramps/aprons</a:t>
            </a:r>
          </a:p>
          <a:p>
            <a:pPr marL="173038" lvl="6" indent="55563">
              <a:spcBef>
                <a:spcPts val="300"/>
              </a:spcBef>
              <a:buNone/>
              <a:defRPr/>
            </a:pPr>
            <a:r>
              <a:rPr lang="en-US" sz="2000" dirty="0">
                <a:latin typeface="Arial Rounded MT Bold" pitchFamily="34" charset="0"/>
              </a:rPr>
              <a:t>and movement areas.  They are ONLY found in Non-Movement Areas. </a:t>
            </a:r>
          </a:p>
          <a:p>
            <a:pPr marL="173038" lvl="6" indent="55563">
              <a:spcBef>
                <a:spcPts val="300"/>
              </a:spcBef>
              <a:buNone/>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Ramps (Aprons) </a:t>
            </a:r>
            <a:r>
              <a:rPr lang="en-US" sz="2000" dirty="0">
                <a:latin typeface="Arial Rounded MT Bold" pitchFamily="34" charset="0"/>
              </a:rPr>
              <a:t>– Used for aircraft parking, loading, and servicing.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De-Ice Pads</a:t>
            </a:r>
            <a:r>
              <a:rPr lang="en-US" sz="2000" dirty="0">
                <a:latin typeface="Arial Rounded MT Bold" pitchFamily="34" charset="0"/>
              </a:rPr>
              <a:t> – Used for the deicing of aircraft prior to takeoff.</a:t>
            </a:r>
          </a:p>
          <a:p>
            <a:pPr marL="0" indent="0">
              <a:buNone/>
              <a:defRPr/>
            </a:pPr>
            <a:endParaRPr lang="en-US" altLang="en-US" dirty="0"/>
          </a:p>
        </p:txBody>
      </p:sp>
      <p:sp>
        <p:nvSpPr>
          <p:cNvPr id="6" name="Rectangle 5">
            <a:extLst>
              <a:ext uri="{FF2B5EF4-FFF2-40B4-BE49-F238E27FC236}">
                <a16:creationId xmlns:a16="http://schemas.microsoft.com/office/drawing/2014/main" id="{B24276F2-3861-4BD5-8337-247D09FE62F2}"/>
              </a:ext>
            </a:extLst>
          </p:cNvPr>
          <p:cNvSpPr/>
          <p:nvPr/>
        </p:nvSpPr>
        <p:spPr>
          <a:xfrm>
            <a:off x="4024086" y="3547570"/>
            <a:ext cx="4143827" cy="923330"/>
          </a:xfrm>
          <a:prstGeom prst="rect">
            <a:avLst/>
          </a:prstGeom>
          <a:solidFill>
            <a:schemeClr val="tx1"/>
          </a:solidFill>
          <a:ln>
            <a:solidFill>
              <a:srgbClr val="FDFDFD"/>
            </a:solidFill>
          </a:ln>
        </p:spPr>
        <p:txBody>
          <a:bodyPr wrap="non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 are</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NOT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r>
              <a:rPr lang="en-US" altLang="en-US" b="1" dirty="0">
                <a:ln>
                  <a:solidFill>
                    <a:srgbClr val="FFFFFF"/>
                  </a:solidFill>
                </a:ln>
                <a:solidFill>
                  <a:srgbClr val="FF0000"/>
                </a:solidFill>
                <a:latin typeface="Arial Rounded MT Bold" panose="020F0704030504030204" pitchFamily="34" charset="0"/>
              </a:rPr>
              <a:t>.</a:t>
            </a:r>
          </a:p>
        </p:txBody>
      </p:sp>
      <p:sp>
        <p:nvSpPr>
          <p:cNvPr id="7" name="Rectangle 6">
            <a:extLst>
              <a:ext uri="{FF2B5EF4-FFF2-40B4-BE49-F238E27FC236}">
                <a16:creationId xmlns:a16="http://schemas.microsoft.com/office/drawing/2014/main" id="{DA64CCFB-0622-46CC-8E28-4C4F2676EAE0}"/>
              </a:ext>
            </a:extLst>
          </p:cNvPr>
          <p:cNvSpPr/>
          <p:nvPr/>
        </p:nvSpPr>
        <p:spPr>
          <a:xfrm>
            <a:off x="2391965" y="4745217"/>
            <a:ext cx="7447756" cy="684803"/>
          </a:xfrm>
          <a:prstGeom prst="rect">
            <a:avLst/>
          </a:prstGeom>
          <a:solidFill>
            <a:schemeClr val="tx1"/>
          </a:solidFill>
        </p:spPr>
        <p:txBody>
          <a:bodyPr wrap="square">
            <a:spAutoFit/>
          </a:bodyPr>
          <a:lstStyle/>
          <a:p>
            <a:pPr marL="285750" indent="-285750" eaLnBrk="0" fontAlgn="base" hangingPunct="0">
              <a:spcBef>
                <a:spcPts val="600"/>
              </a:spcBef>
              <a:spcAft>
                <a:spcPct val="0"/>
              </a:spcAft>
              <a:buFont typeface="Arial" panose="020B0604020202020204" pitchFamily="34" charset="0"/>
              <a:buChar char="•"/>
            </a:pPr>
            <a:r>
              <a:rPr lang="en-US" altLang="en-US" b="1" dirty="0">
                <a:ln>
                  <a:solidFill>
                    <a:sysClr val="windowText" lastClr="000000"/>
                  </a:solidFill>
                </a:ln>
                <a:solidFill>
                  <a:srgbClr val="FFFFFF"/>
                </a:solidFill>
                <a:latin typeface="Arial Rounded MT Bold" panose="020F0704030504030204" pitchFamily="34" charset="0"/>
              </a:rPr>
              <a:t>Permission from ATCT to enter </a:t>
            </a:r>
            <a:r>
              <a:rPr lang="en-US" altLang="en-US" b="1" u="sng" dirty="0">
                <a:ln>
                  <a:solidFill>
                    <a:sysClr val="windowText" lastClr="000000"/>
                  </a:solidFill>
                </a:ln>
                <a:solidFill>
                  <a:srgbClr val="FFFFFF"/>
                </a:solidFill>
                <a:latin typeface="Arial Rounded MT Bold" panose="020F0704030504030204" pitchFamily="34" charset="0"/>
              </a:rPr>
              <a:t>non</a:t>
            </a:r>
            <a:r>
              <a:rPr lang="en-US" altLang="en-US" b="1" dirty="0">
                <a:ln>
                  <a:solidFill>
                    <a:sysClr val="windowText" lastClr="000000"/>
                  </a:solidFill>
                </a:ln>
                <a:solidFill>
                  <a:srgbClr val="FFFFFF"/>
                </a:solidFill>
                <a:latin typeface="Arial Rounded MT Bold" panose="020F0704030504030204" pitchFamily="34" charset="0"/>
              </a:rPr>
              <a:t>-movement areas is </a:t>
            </a:r>
            <a:r>
              <a:rPr lang="en-US" altLang="en-US" b="1" u="sng" dirty="0">
                <a:ln>
                  <a:solidFill>
                    <a:sysClr val="windowText" lastClr="000000"/>
                  </a:solidFill>
                </a:ln>
                <a:solidFill>
                  <a:srgbClr val="FFFFFF"/>
                </a:solidFill>
                <a:latin typeface="Arial Rounded MT Bold" panose="020F0704030504030204" pitchFamily="34" charset="0"/>
              </a:rPr>
              <a:t>not</a:t>
            </a:r>
          </a:p>
          <a:p>
            <a:pPr eaLnBrk="0" fontAlgn="base" hangingPunct="0">
              <a:spcBef>
                <a:spcPts val="300"/>
              </a:spcBef>
              <a:spcAft>
                <a:spcPct val="0"/>
              </a:spcAft>
            </a:pPr>
            <a:r>
              <a:rPr lang="en-US" altLang="en-US" b="1" dirty="0">
                <a:ln>
                  <a:solidFill>
                    <a:sysClr val="windowText" lastClr="000000"/>
                  </a:solidFill>
                </a:ln>
                <a:solidFill>
                  <a:srgbClr val="FFFFFF"/>
                </a:solidFill>
                <a:latin typeface="Arial Rounded MT Bold" panose="020F0704030504030204" pitchFamily="34" charset="0"/>
              </a:rPr>
              <a:t>     required.</a:t>
            </a:r>
          </a:p>
        </p:txBody>
      </p:sp>
    </p:spTree>
    <p:extLst>
      <p:ext uri="{BB962C8B-B14F-4D97-AF65-F5344CB8AC3E}">
        <p14:creationId xmlns:p14="http://schemas.microsoft.com/office/powerpoint/2010/main" val="225688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Movement Area?</a:t>
            </a:r>
          </a:p>
        </p:txBody>
      </p:sp>
      <p:sp>
        <p:nvSpPr>
          <p:cNvPr id="2" name="Rectangle 1">
            <a:extLst>
              <a:ext uri="{FF2B5EF4-FFF2-40B4-BE49-F238E27FC236}">
                <a16:creationId xmlns:a16="http://schemas.microsoft.com/office/drawing/2014/main" id="{EEA86D24-DD0C-4AC7-8733-CCECA8B991C0}"/>
              </a:ext>
            </a:extLst>
          </p:cNvPr>
          <p:cNvSpPr/>
          <p:nvPr/>
        </p:nvSpPr>
        <p:spPr>
          <a:xfrm>
            <a:off x="1978574" y="1231057"/>
            <a:ext cx="8234851" cy="2015936"/>
          </a:xfrm>
          <a:prstGeom prst="rect">
            <a:avLst/>
          </a:prstGeom>
        </p:spPr>
        <p:txBody>
          <a:bodyPr wrap="square">
            <a:spAutoFit/>
          </a:bodyPr>
          <a:lstStyle/>
          <a:p>
            <a:pPr marL="0" lvl="6" indent="228600">
              <a:spcBef>
                <a:spcPts val="300"/>
              </a:spcBef>
              <a:buFont typeface="Arial" pitchFamily="34" charset="0"/>
              <a:buChar char="•"/>
              <a:defRPr/>
            </a:pPr>
            <a:r>
              <a:rPr lang="en-US" sz="2000" u="sng" dirty="0">
                <a:latin typeface="Arial Rounded MT Bold" pitchFamily="34" charset="0"/>
              </a:rPr>
              <a:t>Runways</a:t>
            </a:r>
            <a:r>
              <a:rPr lang="en-US" sz="2000" dirty="0">
                <a:latin typeface="Arial Rounded MT Bold" pitchFamily="34" charset="0"/>
              </a:rPr>
              <a:t> – Are protected areas used for aircraft taking off and landing.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Taxiways</a:t>
            </a:r>
            <a:r>
              <a:rPr lang="en-US" sz="2000" dirty="0">
                <a:latin typeface="Arial Rounded MT Bold" pitchFamily="34" charset="0"/>
              </a:rPr>
              <a:t> – Provide routes between Non-Movement Areas and runways.  They are like taxilanes but are found ONLY on Movement Areas.</a:t>
            </a:r>
            <a:endParaRPr lang="en-US" sz="2000" b="1" dirty="0">
              <a:latin typeface="Arial Rounded MT Bold" pitchFamily="34" charset="0"/>
            </a:endParaRPr>
          </a:p>
        </p:txBody>
      </p:sp>
      <p:sp>
        <p:nvSpPr>
          <p:cNvPr id="7" name="Rectangle 6">
            <a:extLst>
              <a:ext uri="{FF2B5EF4-FFF2-40B4-BE49-F238E27FC236}">
                <a16:creationId xmlns:a16="http://schemas.microsoft.com/office/drawing/2014/main" id="{66709176-EDE3-41D6-8B9F-6ADBAFEA0ADA}"/>
              </a:ext>
            </a:extLst>
          </p:cNvPr>
          <p:cNvSpPr/>
          <p:nvPr/>
        </p:nvSpPr>
        <p:spPr>
          <a:xfrm>
            <a:off x="4062848" y="3246993"/>
            <a:ext cx="4066304" cy="923330"/>
          </a:xfrm>
          <a:prstGeom prst="rect">
            <a:avLst/>
          </a:prstGeom>
          <a:solidFill>
            <a:schemeClr val="tx1"/>
          </a:solidFill>
          <a:ln>
            <a:solidFill>
              <a:srgbClr val="FDFDFD"/>
            </a:solidFill>
          </a:ln>
        </p:spPr>
        <p:txBody>
          <a:bodyPr wrap="squar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ARE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endParaRPr lang="en-US" altLang="en-US" b="1" dirty="0">
              <a:ln>
                <a:solidFill>
                  <a:srgbClr val="FFFFFF"/>
                </a:solidFill>
              </a:ln>
              <a:solidFill>
                <a:srgbClr val="FF0000"/>
              </a:solidFill>
              <a:latin typeface="Arial Rounded MT Bold" panose="020F0704030504030204" pitchFamily="34" charset="0"/>
            </a:endParaRPr>
          </a:p>
        </p:txBody>
      </p:sp>
      <p:sp>
        <p:nvSpPr>
          <p:cNvPr id="8" name="Rectangle 7">
            <a:extLst>
              <a:ext uri="{FF2B5EF4-FFF2-40B4-BE49-F238E27FC236}">
                <a16:creationId xmlns:a16="http://schemas.microsoft.com/office/drawing/2014/main" id="{54725D75-55F1-4515-8A09-3D0076E6E3E5}"/>
              </a:ext>
            </a:extLst>
          </p:cNvPr>
          <p:cNvSpPr/>
          <p:nvPr/>
        </p:nvSpPr>
        <p:spPr>
          <a:xfrm>
            <a:off x="2655607" y="4438965"/>
            <a:ext cx="7038104" cy="1277273"/>
          </a:xfrm>
          <a:prstGeom prst="rect">
            <a:avLst/>
          </a:prstGeom>
          <a:solidFill>
            <a:schemeClr val="tx1"/>
          </a:solidFill>
          <a:ln>
            <a:solidFill>
              <a:srgbClr val="FDFDFD"/>
            </a:solidFill>
          </a:ln>
        </p:spPr>
        <p:txBody>
          <a:bodyPr wrap="square">
            <a:spAutoFit/>
          </a:bodyPr>
          <a:lstStyle/>
          <a:p>
            <a:pPr algn="ctr" eaLnBrk="0" fontAlgn="base" hangingPunct="0">
              <a:spcBef>
                <a:spcPts val="300"/>
              </a:spcBef>
              <a:spcAft>
                <a:spcPct val="0"/>
              </a:spcAft>
            </a:pPr>
            <a:r>
              <a:rPr lang="en-US" altLang="en-US" dirty="0">
                <a:solidFill>
                  <a:srgbClr val="FFFFFF"/>
                </a:solidFill>
                <a:latin typeface="Arial Rounded MT Bold" panose="020F0704030504030204" pitchFamily="34" charset="0"/>
              </a:rPr>
              <a:t>Entering a Movement Area or a Runway without ATCT permission, will result in the person being charged with a </a:t>
            </a:r>
            <a:endParaRPr lang="en-US" altLang="en-US" b="1" u="sng" dirty="0">
              <a:ln>
                <a:solidFill>
                  <a:srgbClr val="FFFFFF"/>
                </a:solidFill>
              </a:ln>
              <a:solidFill>
                <a:srgbClr val="FF0000"/>
              </a:solidFill>
              <a:latin typeface="Arial Rounded MT Bold" panose="020F0704030504030204" pitchFamily="34" charset="0"/>
            </a:endParaRP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SURFACE INCIDENT or </a:t>
            </a: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RUNWAY INCURSION.</a:t>
            </a:r>
            <a:endParaRPr lang="en-US" altLang="en-US" b="1" dirty="0">
              <a:ln>
                <a:solidFill>
                  <a:srgbClr val="FFFFFF"/>
                </a:solidFill>
              </a:ln>
              <a:solidFill>
                <a:srgbClr val="FF0000"/>
              </a:solidFill>
              <a:latin typeface="Arial Rounded MT Bold" panose="020F0704030504030204" pitchFamily="34" charset="0"/>
            </a:endParaRPr>
          </a:p>
        </p:txBody>
      </p:sp>
    </p:spTree>
    <p:extLst>
      <p:ext uri="{BB962C8B-B14F-4D97-AF65-F5344CB8AC3E}">
        <p14:creationId xmlns:p14="http://schemas.microsoft.com/office/powerpoint/2010/main" val="313541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SMGCS Plan</a:t>
            </a:r>
          </a:p>
        </p:txBody>
      </p:sp>
      <p:sp>
        <p:nvSpPr>
          <p:cNvPr id="2" name="Rectangle 1">
            <a:extLst>
              <a:ext uri="{FF2B5EF4-FFF2-40B4-BE49-F238E27FC236}">
                <a16:creationId xmlns:a16="http://schemas.microsoft.com/office/drawing/2014/main" id="{174AC2A6-75C1-4152-8502-211C50A7C9FB}"/>
              </a:ext>
            </a:extLst>
          </p:cNvPr>
          <p:cNvSpPr/>
          <p:nvPr/>
        </p:nvSpPr>
        <p:spPr>
          <a:xfrm>
            <a:off x="203200" y="1428453"/>
            <a:ext cx="8695944" cy="5016758"/>
          </a:xfrm>
          <a:prstGeom prst="rect">
            <a:avLst/>
          </a:prstGeom>
        </p:spPr>
        <p:txBody>
          <a:bodyPr wrap="square">
            <a:spAutoFit/>
          </a:bodyPr>
          <a:lstStyle/>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does “SMGCS” stand for: </a:t>
            </a:r>
          </a:p>
          <a:p>
            <a:pPr marL="228600" eaLnBrk="0" fontAlgn="base" hangingPunct="0">
              <a:spcBef>
                <a:spcPct val="0"/>
              </a:spcBef>
              <a:spcAft>
                <a:spcPts val="600"/>
              </a:spcAft>
            </a:pPr>
            <a:r>
              <a:rPr lang="en-US" dirty="0">
                <a:latin typeface="Arial Rounded MT Bold" pitchFamily="34" charset="0"/>
              </a:rPr>
              <a:t>Surface Movement Guidance and Control System</a:t>
            </a:r>
          </a:p>
          <a:p>
            <a:pPr marL="228600" eaLnBrk="0" fontAlgn="base" hangingPunct="0">
              <a:spcBef>
                <a:spcPct val="0"/>
              </a:spcBef>
              <a:spcAft>
                <a:spcPts val="600"/>
              </a:spcAft>
            </a:pPr>
            <a:r>
              <a:rPr lang="en-US" dirty="0">
                <a:latin typeface="Arial Rounded MT Bold" pitchFamily="34" charset="0"/>
              </a:rPr>
              <a:t> </a:t>
            </a: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is the SMGCS Plan:</a:t>
            </a:r>
          </a:p>
          <a:p>
            <a:pPr marL="228600" eaLnBrk="0" fontAlgn="base" hangingPunct="0">
              <a:spcBef>
                <a:spcPct val="0"/>
              </a:spcBef>
              <a:spcAft>
                <a:spcPts val="600"/>
              </a:spcAft>
            </a:pPr>
            <a:r>
              <a:rPr lang="en-US" dirty="0">
                <a:latin typeface="Arial Rounded MT Bold" pitchFamily="34" charset="0"/>
              </a:rPr>
              <a:t>A low visibility taxi plan required for any airport which has scheduled air carrier takeoff or landing operations with less than 1,200 feet runway visual range (RVR) visibility conditions. </a:t>
            </a:r>
          </a:p>
          <a:p>
            <a:pPr marL="228600" eaLnBrk="0" fontAlgn="base" hangingPunct="0">
              <a:spcBef>
                <a:spcPct val="0"/>
              </a:spcBef>
              <a:spcAft>
                <a:spcPts val="600"/>
              </a:spcAft>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This plan affects flight crew, tug/tow, run/taxi, and vehicle operators.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It reduces the potential for runway incursions by improved signage, lighting and markings.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Movement Area access is limited to those supporting the plan.  </a:t>
            </a:r>
            <a:r>
              <a:rPr lang="en-US" u="sng" dirty="0">
                <a:latin typeface="Arial Rounded MT Bold" pitchFamily="34" charset="0"/>
              </a:rPr>
              <a:t>ALL tug and tow/run taxi operations are suspended.</a:t>
            </a:r>
          </a:p>
        </p:txBody>
      </p:sp>
      <p:pic>
        <p:nvPicPr>
          <p:cNvPr id="7" name="Picture 6">
            <a:extLst>
              <a:ext uri="{FF2B5EF4-FFF2-40B4-BE49-F238E27FC236}">
                <a16:creationId xmlns:a16="http://schemas.microsoft.com/office/drawing/2014/main" id="{018351BD-B5D9-4415-A020-5A7B22CA6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687" y="3311437"/>
            <a:ext cx="3407073" cy="2285999"/>
          </a:xfrm>
          <a:prstGeom prst="rect">
            <a:avLst/>
          </a:prstGeom>
        </p:spPr>
      </p:pic>
    </p:spTree>
    <p:extLst>
      <p:ext uri="{BB962C8B-B14F-4D97-AF65-F5344CB8AC3E}">
        <p14:creationId xmlns:p14="http://schemas.microsoft.com/office/powerpoint/2010/main" val="31087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3" end="3"/>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6" end="6"/>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p:tgtEl>
                                          <p:spTgt spid="2">
                                            <p:txEl>
                                              <p:pRg st="8" end="8"/>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8" end="8"/>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anim calcmode="lin" valueType="num">
                                      <p:cBhvr additive="base">
                                        <p:cTn id="25" dur="500"/>
                                        <p:tgtEl>
                                          <p:spTgt spid="2">
                                            <p:txEl>
                                              <p:pRg st="10" end="1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Areas</a:t>
            </a:r>
          </a:p>
        </p:txBody>
      </p:sp>
      <p:sp>
        <p:nvSpPr>
          <p:cNvPr id="2" name="Rectangle 1">
            <a:extLst>
              <a:ext uri="{FF2B5EF4-FFF2-40B4-BE49-F238E27FC236}">
                <a16:creationId xmlns:a16="http://schemas.microsoft.com/office/drawing/2014/main" id="{451DC9F6-A926-4F2F-A8A5-F99AE0867A41}"/>
              </a:ext>
            </a:extLst>
          </p:cNvPr>
          <p:cNvSpPr/>
          <p:nvPr/>
        </p:nvSpPr>
        <p:spPr>
          <a:xfrm>
            <a:off x="914400" y="1766456"/>
            <a:ext cx="4978400" cy="1862048"/>
          </a:xfrm>
          <a:prstGeom prst="rect">
            <a:avLst/>
          </a:prstGeom>
        </p:spPr>
        <p:txBody>
          <a:bodyPr wrap="square">
            <a:spAutoFit/>
          </a:bodyPr>
          <a:lstStyle/>
          <a:p>
            <a:pPr marL="234950" lvl="4" indent="-234950" eaLnBrk="0" fontAlgn="base" hangingPunct="0">
              <a:spcBef>
                <a:spcPts val="1200"/>
              </a:spcBef>
              <a:spcAft>
                <a:spcPct val="0"/>
              </a:spcAft>
              <a:buFont typeface="Arial" charset="0"/>
              <a:buChar char="•"/>
            </a:pPr>
            <a:r>
              <a:rPr lang="en-US" dirty="0">
                <a:latin typeface="Arial Rounded MT Bold" pitchFamily="34" charset="0"/>
              </a:rPr>
              <a:t>Runway Safety Areas (RSA)</a:t>
            </a:r>
          </a:p>
          <a:p>
            <a:pPr marL="0" lvl="4" indent="0" algn="ctr" eaLnBrk="0" fontAlgn="base" hangingPunct="0">
              <a:spcBef>
                <a:spcPts val="12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Runway Protection Zone (RPZ)</a:t>
            </a:r>
          </a:p>
          <a:p>
            <a:pPr marL="0" lvl="4" indent="0" algn="ctr" eaLnBrk="0" fontAlgn="base" hangingPunct="0">
              <a:spcBef>
                <a:spcPts val="6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Instrument Landing System (ILS)</a:t>
            </a:r>
          </a:p>
        </p:txBody>
      </p:sp>
    </p:spTree>
    <p:extLst>
      <p:ext uri="{BB962C8B-B14F-4D97-AF65-F5344CB8AC3E}">
        <p14:creationId xmlns:p14="http://schemas.microsoft.com/office/powerpoint/2010/main" val="1679790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Safety Area (RSA)</a:t>
            </a:r>
          </a:p>
        </p:txBody>
      </p:sp>
      <p:sp>
        <p:nvSpPr>
          <p:cNvPr id="3" name="Rectangle 2">
            <a:extLst>
              <a:ext uri="{FF2B5EF4-FFF2-40B4-BE49-F238E27FC236}">
                <a16:creationId xmlns:a16="http://schemas.microsoft.com/office/drawing/2014/main" id="{8029B824-12E8-4AE3-86C7-8C6C79F98245}"/>
              </a:ext>
            </a:extLst>
          </p:cNvPr>
          <p:cNvSpPr/>
          <p:nvPr/>
        </p:nvSpPr>
        <p:spPr>
          <a:xfrm>
            <a:off x="2880825" y="1316334"/>
            <a:ext cx="6525768" cy="646331"/>
          </a:xfrm>
          <a:prstGeom prst="rect">
            <a:avLst/>
          </a:prstGeom>
        </p:spPr>
        <p:txBody>
          <a:bodyPr wrap="square">
            <a:spAutoFit/>
          </a:bodyPr>
          <a:lstStyle/>
          <a:p>
            <a:pPr algn="ctr" eaLnBrk="0" fontAlgn="base" hangingPunct="0">
              <a:spcBef>
                <a:spcPct val="0"/>
              </a:spcBef>
              <a:spcAft>
                <a:spcPct val="0"/>
              </a:spcAft>
            </a:pPr>
            <a:r>
              <a:rPr lang="en-US" dirty="0">
                <a:latin typeface="Arial Rounded MT Bold" pitchFamily="34" charset="0"/>
              </a:rPr>
              <a:t>The RSA is an invisible imaginary surface but is made apparent by signs and markings, in most cases lights too.</a:t>
            </a:r>
          </a:p>
        </p:txBody>
      </p:sp>
      <p:pic>
        <p:nvPicPr>
          <p:cNvPr id="8" name="Picture 7">
            <a:extLst>
              <a:ext uri="{FF2B5EF4-FFF2-40B4-BE49-F238E27FC236}">
                <a16:creationId xmlns:a16="http://schemas.microsoft.com/office/drawing/2014/main" id="{DD23EACA-0959-4B68-ABEF-FF9F24563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2289961"/>
            <a:ext cx="4631191" cy="2891640"/>
          </a:xfrm>
          <a:prstGeom prst="rect">
            <a:avLst/>
          </a:prstGeom>
          <a:ln>
            <a:solidFill>
              <a:schemeClr val="tx1"/>
            </a:solidFill>
          </a:ln>
        </p:spPr>
      </p:pic>
      <p:pic>
        <p:nvPicPr>
          <p:cNvPr id="9" name="Picture 3">
            <a:extLst>
              <a:ext uri="{FF2B5EF4-FFF2-40B4-BE49-F238E27FC236}">
                <a16:creationId xmlns:a16="http://schemas.microsoft.com/office/drawing/2014/main" id="{5524422D-0DF1-4900-A45D-61FB03CA60DA}"/>
              </a:ext>
            </a:extLst>
          </p:cNvPr>
          <p:cNvPicPr>
            <a:picLocks noChangeAspect="1" noChangeArrowheads="1"/>
          </p:cNvPicPr>
          <p:nvPr/>
        </p:nvPicPr>
        <p:blipFill>
          <a:blip r:embed="rId4" cstate="print"/>
          <a:srcRect/>
          <a:stretch>
            <a:fillRect/>
          </a:stretch>
        </p:blipFill>
        <p:spPr bwMode="auto">
          <a:xfrm>
            <a:off x="4019380" y="4563192"/>
            <a:ext cx="4057820" cy="440074"/>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334751CF-660B-4F60-B18A-DC613871486A}"/>
              </a:ext>
            </a:extLst>
          </p:cNvPr>
          <p:cNvSpPr txBox="1"/>
          <p:nvPr/>
        </p:nvSpPr>
        <p:spPr>
          <a:xfrm>
            <a:off x="3286209" y="5541666"/>
            <a:ext cx="57150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DO NOT CROSS WITHOUT ATC PERMISSION</a:t>
            </a:r>
          </a:p>
        </p:txBody>
      </p:sp>
    </p:spTree>
    <p:extLst>
      <p:ext uri="{BB962C8B-B14F-4D97-AF65-F5344CB8AC3E}">
        <p14:creationId xmlns:p14="http://schemas.microsoft.com/office/powerpoint/2010/main" val="5954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does the RSA look like?</a:t>
            </a:r>
          </a:p>
        </p:txBody>
      </p:sp>
      <p:sp>
        <p:nvSpPr>
          <p:cNvPr id="6" name="TextBox 5">
            <a:extLst>
              <a:ext uri="{FF2B5EF4-FFF2-40B4-BE49-F238E27FC236}">
                <a16:creationId xmlns:a16="http://schemas.microsoft.com/office/drawing/2014/main" id="{8A8D748D-CD44-42C7-B9E6-9A23485F99C8}"/>
              </a:ext>
            </a:extLst>
          </p:cNvPr>
          <p:cNvSpPr txBox="1"/>
          <p:nvPr/>
        </p:nvSpPr>
        <p:spPr>
          <a:xfrm>
            <a:off x="1638300" y="1297012"/>
            <a:ext cx="8915400" cy="646331"/>
          </a:xfrm>
          <a:prstGeom prst="rect">
            <a:avLst/>
          </a:prstGeom>
          <a:noFill/>
          <a:ln>
            <a:solidFill>
              <a:schemeClr val="tx1"/>
            </a:solidFill>
          </a:ln>
        </p:spPr>
        <p:txBody>
          <a:bodyPr wrap="square" rtlCol="0">
            <a:spAutoFit/>
          </a:bodyPr>
          <a:lstStyle/>
          <a:p>
            <a:pPr algn="ctr" eaLnBrk="0" fontAlgn="base" hangingPunct="0">
              <a:spcBef>
                <a:spcPct val="0"/>
              </a:spcBef>
              <a:spcAft>
                <a:spcPct val="0"/>
              </a:spcAft>
            </a:pPr>
            <a:r>
              <a:rPr lang="en-US" dirty="0">
                <a:latin typeface="Arial Rounded MT Bold" pitchFamily="34" charset="0"/>
              </a:rPr>
              <a:t>Runway Holding Position Signs and markings are always located at taxiways prior to entering a Runway Safety Area.</a:t>
            </a:r>
          </a:p>
        </p:txBody>
      </p:sp>
      <p:sp>
        <p:nvSpPr>
          <p:cNvPr id="7" name="Rectangle 4">
            <a:extLst>
              <a:ext uri="{FF2B5EF4-FFF2-40B4-BE49-F238E27FC236}">
                <a16:creationId xmlns:a16="http://schemas.microsoft.com/office/drawing/2014/main" id="{2AE14631-881E-4575-9703-6809E9015945}"/>
              </a:ext>
            </a:extLst>
          </p:cNvPr>
          <p:cNvSpPr>
            <a:spLocks noChangeArrowheads="1"/>
          </p:cNvSpPr>
          <p:nvPr/>
        </p:nvSpPr>
        <p:spPr bwMode="auto">
          <a:xfrm rot="5400000">
            <a:off x="6705618"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sp>
        <p:nvSpPr>
          <p:cNvPr id="8" name="Rectangle 4">
            <a:extLst>
              <a:ext uri="{FF2B5EF4-FFF2-40B4-BE49-F238E27FC236}">
                <a16:creationId xmlns:a16="http://schemas.microsoft.com/office/drawing/2014/main" id="{68372442-4634-4C78-99FE-17203702ED6F}"/>
              </a:ext>
            </a:extLst>
          </p:cNvPr>
          <p:cNvSpPr>
            <a:spLocks noChangeArrowheads="1"/>
          </p:cNvSpPr>
          <p:nvPr/>
        </p:nvSpPr>
        <p:spPr bwMode="auto">
          <a:xfrm rot="5400000">
            <a:off x="4323629"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9" name="Straight Connector 8">
            <a:extLst>
              <a:ext uri="{FF2B5EF4-FFF2-40B4-BE49-F238E27FC236}">
                <a16:creationId xmlns:a16="http://schemas.microsoft.com/office/drawing/2014/main" id="{7675BF2C-50A4-4FE4-BE37-38A7576B6CA8}"/>
              </a:ext>
            </a:extLst>
          </p:cNvPr>
          <p:cNvCxnSpPr>
            <a:cxnSpLocks/>
          </p:cNvCxnSpPr>
          <p:nvPr/>
        </p:nvCxnSpPr>
        <p:spPr bwMode="auto">
          <a:xfrm>
            <a:off x="5146133" y="1942158"/>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C1B6CCEE-FFD9-4EE0-ACC5-11402DB1C44F}"/>
              </a:ext>
            </a:extLst>
          </p:cNvPr>
          <p:cNvCxnSpPr>
            <a:cxnSpLocks/>
          </p:cNvCxnSpPr>
          <p:nvPr/>
        </p:nvCxnSpPr>
        <p:spPr bwMode="auto">
          <a:xfrm>
            <a:off x="7528122" y="1939986"/>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2551820F-AD8C-4982-999E-340B616C4079}"/>
              </a:ext>
            </a:extLst>
          </p:cNvPr>
          <p:cNvSpPr txBox="1"/>
          <p:nvPr/>
        </p:nvSpPr>
        <p:spPr>
          <a:xfrm rot="10800000">
            <a:off x="4186028" y="28824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2" name="Rectangle 5">
            <a:extLst>
              <a:ext uri="{FF2B5EF4-FFF2-40B4-BE49-F238E27FC236}">
                <a16:creationId xmlns:a16="http://schemas.microsoft.com/office/drawing/2014/main" id="{496D557A-BE40-4564-84D3-B706FB79B386}"/>
              </a:ext>
            </a:extLst>
          </p:cNvPr>
          <p:cNvSpPr>
            <a:spLocks noChangeArrowheads="1"/>
          </p:cNvSpPr>
          <p:nvPr/>
        </p:nvSpPr>
        <p:spPr bwMode="auto">
          <a:xfrm>
            <a:off x="1856354" y="2057682"/>
            <a:ext cx="921935" cy="1099245"/>
          </a:xfrm>
          <a:prstGeom prst="rect">
            <a:avLst/>
          </a:prstGeom>
          <a:noFill/>
          <a:ln w="38100" cap="sq">
            <a:solidFill>
              <a:schemeClr val="tx1"/>
            </a:solidFill>
            <a:miter lim="800000"/>
            <a:headEnd type="none" w="sm" len="sm"/>
            <a:tailEnd type="none" w="sm" len="sm"/>
          </a:ln>
        </p:spPr>
        <p:txBody>
          <a:bodyPr wrap="none" anchor="ctr"/>
          <a:lstStyle/>
          <a:p>
            <a:pPr eaLnBrk="0" fontAlgn="base" hangingPunct="0">
              <a:spcBef>
                <a:spcPct val="0"/>
              </a:spcBef>
              <a:spcAft>
                <a:spcPct val="0"/>
              </a:spcAft>
            </a:pPr>
            <a:r>
              <a:rPr lang="en-US" dirty="0">
                <a:latin typeface="Arial Rounded MT Bold" panose="020F0704030504030204" pitchFamily="34" charset="0"/>
              </a:rPr>
              <a:t>Edge</a:t>
            </a:r>
          </a:p>
          <a:p>
            <a:pPr eaLnBrk="0" fontAlgn="base" hangingPunct="0">
              <a:spcBef>
                <a:spcPct val="0"/>
              </a:spcBef>
              <a:spcAft>
                <a:spcPct val="0"/>
              </a:spcAft>
            </a:pPr>
            <a:r>
              <a:rPr lang="en-US" dirty="0">
                <a:latin typeface="Arial Rounded MT Bold" panose="020F0704030504030204" pitchFamily="34" charset="0"/>
              </a:rPr>
              <a:t> of </a:t>
            </a:r>
          </a:p>
          <a:p>
            <a:pPr eaLnBrk="0" fontAlgn="base" hangingPunct="0">
              <a:spcBef>
                <a:spcPct val="0"/>
              </a:spcBef>
              <a:spcAft>
                <a:spcPct val="0"/>
              </a:spcAft>
            </a:pPr>
            <a:r>
              <a:rPr lang="en-US" dirty="0">
                <a:latin typeface="Arial Rounded MT Bold" panose="020F0704030504030204" pitchFamily="34" charset="0"/>
              </a:rPr>
              <a:t>RSA</a:t>
            </a:r>
          </a:p>
        </p:txBody>
      </p:sp>
      <p:sp>
        <p:nvSpPr>
          <p:cNvPr id="13" name="TextBox 12">
            <a:extLst>
              <a:ext uri="{FF2B5EF4-FFF2-40B4-BE49-F238E27FC236}">
                <a16:creationId xmlns:a16="http://schemas.microsoft.com/office/drawing/2014/main" id="{6B6EF01A-755E-43E5-A91E-B622F216706E}"/>
              </a:ext>
            </a:extLst>
          </p:cNvPr>
          <p:cNvSpPr txBox="1"/>
          <p:nvPr/>
        </p:nvSpPr>
        <p:spPr>
          <a:xfrm rot="10800000">
            <a:off x="5455659" y="288240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4" name="TextBox 13">
            <a:extLst>
              <a:ext uri="{FF2B5EF4-FFF2-40B4-BE49-F238E27FC236}">
                <a16:creationId xmlns:a16="http://schemas.microsoft.com/office/drawing/2014/main" id="{31F5620B-3D6B-45B7-8874-CD2D49D9388F}"/>
              </a:ext>
            </a:extLst>
          </p:cNvPr>
          <p:cNvSpPr txBox="1"/>
          <p:nvPr/>
        </p:nvSpPr>
        <p:spPr>
          <a:xfrm rot="10800000">
            <a:off x="6558064" y="286984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5" name="TextBox 14">
            <a:extLst>
              <a:ext uri="{FF2B5EF4-FFF2-40B4-BE49-F238E27FC236}">
                <a16:creationId xmlns:a16="http://schemas.microsoft.com/office/drawing/2014/main" id="{A126AE43-6BCA-4B54-B18E-4DF6C186CBF7}"/>
              </a:ext>
            </a:extLst>
          </p:cNvPr>
          <p:cNvSpPr txBox="1"/>
          <p:nvPr/>
        </p:nvSpPr>
        <p:spPr>
          <a:xfrm rot="10800000">
            <a:off x="7827695" y="2869844"/>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cxnSp>
        <p:nvCxnSpPr>
          <p:cNvPr id="16" name="Straight Arrow Connector 15">
            <a:extLst>
              <a:ext uri="{FF2B5EF4-FFF2-40B4-BE49-F238E27FC236}">
                <a16:creationId xmlns:a16="http://schemas.microsoft.com/office/drawing/2014/main" id="{C57C01FF-A244-4C53-AB35-B726C2EB0951}"/>
              </a:ext>
            </a:extLst>
          </p:cNvPr>
          <p:cNvCxnSpPr/>
          <p:nvPr/>
        </p:nvCxnSpPr>
        <p:spPr bwMode="auto">
          <a:xfrm>
            <a:off x="2775300" y="2717383"/>
            <a:ext cx="639239" cy="481708"/>
          </a:xfrm>
          <a:prstGeom prst="straightConnector1">
            <a:avLst/>
          </a:prstGeom>
          <a:solidFill>
            <a:schemeClr val="accent1"/>
          </a:solidFill>
          <a:ln w="19050" cap="flat" cmpd="sng" algn="ctr">
            <a:solidFill>
              <a:schemeClr val="tx1"/>
            </a:solidFill>
            <a:prstDash val="solid"/>
            <a:round/>
            <a:headEnd type="none" w="med" len="med"/>
            <a:tailEnd type="triangle"/>
          </a:ln>
          <a:effectLst/>
        </p:spPr>
      </p:cxnSp>
      <p:cxnSp>
        <p:nvCxnSpPr>
          <p:cNvPr id="17" name="Straight Connector 16">
            <a:extLst>
              <a:ext uri="{FF2B5EF4-FFF2-40B4-BE49-F238E27FC236}">
                <a16:creationId xmlns:a16="http://schemas.microsoft.com/office/drawing/2014/main" id="{21240035-DDA3-45F9-BB25-D325C592B95D}"/>
              </a:ext>
            </a:extLst>
          </p:cNvPr>
          <p:cNvCxnSpPr/>
          <p:nvPr/>
        </p:nvCxnSpPr>
        <p:spPr bwMode="auto">
          <a:xfrm>
            <a:off x="4958819"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25EBE0-534F-4061-A9E0-6FF5C04504F2}"/>
              </a:ext>
            </a:extLst>
          </p:cNvPr>
          <p:cNvCxnSpPr/>
          <p:nvPr/>
        </p:nvCxnSpPr>
        <p:spPr bwMode="auto">
          <a:xfrm flipV="1">
            <a:off x="4971821"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9" name="Straight Connector 18">
            <a:extLst>
              <a:ext uri="{FF2B5EF4-FFF2-40B4-BE49-F238E27FC236}">
                <a16:creationId xmlns:a16="http://schemas.microsoft.com/office/drawing/2014/main" id="{8558AE94-D338-4E4B-87E7-9C6929B0F201}"/>
              </a:ext>
            </a:extLst>
          </p:cNvPr>
          <p:cNvCxnSpPr/>
          <p:nvPr/>
        </p:nvCxnSpPr>
        <p:spPr bwMode="auto">
          <a:xfrm>
            <a:off x="7340808"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103EE39-BA22-4003-BAAB-6A759BFD309A}"/>
              </a:ext>
            </a:extLst>
          </p:cNvPr>
          <p:cNvCxnSpPr/>
          <p:nvPr/>
        </p:nvCxnSpPr>
        <p:spPr bwMode="auto">
          <a:xfrm flipV="1">
            <a:off x="7353810"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21" name="Straight Arrow Connector 20">
            <a:extLst>
              <a:ext uri="{FF2B5EF4-FFF2-40B4-BE49-F238E27FC236}">
                <a16:creationId xmlns:a16="http://schemas.microsoft.com/office/drawing/2014/main" id="{C33D22B1-B034-4932-9862-C86828558895}"/>
              </a:ext>
            </a:extLst>
          </p:cNvPr>
          <p:cNvCxnSpPr>
            <a:cxnSpLocks/>
            <a:stCxn id="6" idx="2"/>
          </p:cNvCxnSpPr>
          <p:nvPr/>
        </p:nvCxnSpPr>
        <p:spPr bwMode="auto">
          <a:xfrm>
            <a:off x="6096000" y="1943343"/>
            <a:ext cx="802062" cy="926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8467D61B-B5EA-4B06-BF4F-98AD2B87F51E}"/>
              </a:ext>
            </a:extLst>
          </p:cNvPr>
          <p:cNvCxnSpPr>
            <a:cxnSpLocks/>
          </p:cNvCxnSpPr>
          <p:nvPr/>
        </p:nvCxnSpPr>
        <p:spPr bwMode="auto">
          <a:xfrm flipH="1">
            <a:off x="8305803" y="1939984"/>
            <a:ext cx="454149" cy="9375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6" name="Rectangle 4">
            <a:extLst>
              <a:ext uri="{FF2B5EF4-FFF2-40B4-BE49-F238E27FC236}">
                <a16:creationId xmlns:a16="http://schemas.microsoft.com/office/drawing/2014/main" id="{093FCB38-CF77-4132-A215-FE9301D0BF1C}"/>
              </a:ext>
            </a:extLst>
          </p:cNvPr>
          <p:cNvSpPr>
            <a:spLocks noChangeArrowheads="1"/>
          </p:cNvSpPr>
          <p:nvPr/>
        </p:nvSpPr>
        <p:spPr bwMode="auto">
          <a:xfrm>
            <a:off x="4038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27" name="Straight Connector 10">
            <a:extLst>
              <a:ext uri="{FF2B5EF4-FFF2-40B4-BE49-F238E27FC236}">
                <a16:creationId xmlns:a16="http://schemas.microsoft.com/office/drawing/2014/main" id="{838AC80C-3B7D-4846-A491-8D45527B2D76}"/>
              </a:ext>
            </a:extLst>
          </p:cNvPr>
          <p:cNvCxnSpPr>
            <a:cxnSpLocks noChangeShapeType="1"/>
          </p:cNvCxnSpPr>
          <p:nvPr/>
        </p:nvCxnSpPr>
        <p:spPr bwMode="auto">
          <a:xfrm>
            <a:off x="4315599" y="3776381"/>
            <a:ext cx="3474720" cy="16336"/>
          </a:xfrm>
          <a:prstGeom prst="line">
            <a:avLst/>
          </a:prstGeom>
          <a:noFill/>
          <a:ln w="9525" algn="ctr">
            <a:solidFill>
              <a:srgbClr val="FFFFFF"/>
            </a:solidFill>
            <a:prstDash val="dash"/>
            <a:round/>
            <a:headEnd/>
            <a:tailEnd/>
          </a:ln>
        </p:spPr>
      </p:cxnSp>
      <p:sp>
        <p:nvSpPr>
          <p:cNvPr id="28" name="Line 7">
            <a:extLst>
              <a:ext uri="{FF2B5EF4-FFF2-40B4-BE49-F238E27FC236}">
                <a16:creationId xmlns:a16="http://schemas.microsoft.com/office/drawing/2014/main" id="{4B4440A8-3110-4394-A374-DBF1294BC625}"/>
              </a:ext>
            </a:extLst>
          </p:cNvPr>
          <p:cNvSpPr>
            <a:spLocks noChangeShapeType="1"/>
          </p:cNvSpPr>
          <p:nvPr/>
        </p:nvSpPr>
        <p:spPr bwMode="auto">
          <a:xfrm>
            <a:off x="3663894" y="3227273"/>
            <a:ext cx="0" cy="1065795"/>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29" name="Rectangle 28">
            <a:extLst>
              <a:ext uri="{FF2B5EF4-FFF2-40B4-BE49-F238E27FC236}">
                <a16:creationId xmlns:a16="http://schemas.microsoft.com/office/drawing/2014/main" id="{C2965685-1818-4D42-8167-F888544AC9AF}"/>
              </a:ext>
            </a:extLst>
          </p:cNvPr>
          <p:cNvSpPr/>
          <p:nvPr/>
        </p:nvSpPr>
        <p:spPr>
          <a:xfrm>
            <a:off x="3110687" y="3575504"/>
            <a:ext cx="63350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500’</a:t>
            </a:r>
            <a:endParaRPr lang="en-US" dirty="0">
              <a:solidFill>
                <a:srgbClr val="000000"/>
              </a:solidFill>
              <a:latin typeface="Arial" charset="0"/>
            </a:endParaRPr>
          </a:p>
        </p:txBody>
      </p:sp>
      <p:sp>
        <p:nvSpPr>
          <p:cNvPr id="30" name="TextBox 29">
            <a:extLst>
              <a:ext uri="{FF2B5EF4-FFF2-40B4-BE49-F238E27FC236}">
                <a16:creationId xmlns:a16="http://schemas.microsoft.com/office/drawing/2014/main" id="{8D6DC485-1BB9-464C-AB29-1B0410D35193}"/>
              </a:ext>
            </a:extLst>
          </p:cNvPr>
          <p:cNvSpPr txBox="1"/>
          <p:nvPr/>
        </p:nvSpPr>
        <p:spPr>
          <a:xfrm rot="16200000">
            <a:off x="7656771" y="3628076"/>
            <a:ext cx="43313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22L</a:t>
            </a:r>
          </a:p>
        </p:txBody>
      </p:sp>
      <p:sp>
        <p:nvSpPr>
          <p:cNvPr id="31" name="TextBox 30">
            <a:extLst>
              <a:ext uri="{FF2B5EF4-FFF2-40B4-BE49-F238E27FC236}">
                <a16:creationId xmlns:a16="http://schemas.microsoft.com/office/drawing/2014/main" id="{7D042BD0-DF71-47A4-BDE4-71B112C6ED80}"/>
              </a:ext>
            </a:extLst>
          </p:cNvPr>
          <p:cNvSpPr txBox="1"/>
          <p:nvPr/>
        </p:nvSpPr>
        <p:spPr>
          <a:xfrm rot="5400000">
            <a:off x="3994998" y="3637882"/>
            <a:ext cx="36420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4R</a:t>
            </a:r>
          </a:p>
        </p:txBody>
      </p:sp>
      <p:sp>
        <p:nvSpPr>
          <p:cNvPr id="32" name="Line 9">
            <a:extLst>
              <a:ext uri="{FF2B5EF4-FFF2-40B4-BE49-F238E27FC236}">
                <a16:creationId xmlns:a16="http://schemas.microsoft.com/office/drawing/2014/main" id="{FDE95F6D-AFA4-41A1-A916-F0972C938C24}"/>
              </a:ext>
            </a:extLst>
          </p:cNvPr>
          <p:cNvSpPr>
            <a:spLocks noChangeShapeType="1"/>
          </p:cNvSpPr>
          <p:nvPr/>
        </p:nvSpPr>
        <p:spPr bwMode="auto">
          <a:xfrm>
            <a:off x="8011836" y="3776381"/>
            <a:ext cx="1436964" cy="0"/>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33" name="Rectangle 32">
            <a:extLst>
              <a:ext uri="{FF2B5EF4-FFF2-40B4-BE49-F238E27FC236}">
                <a16:creationId xmlns:a16="http://schemas.microsoft.com/office/drawing/2014/main" id="{D733FCE6-F564-40BC-BA13-304919C00177}"/>
              </a:ext>
            </a:extLst>
          </p:cNvPr>
          <p:cNvSpPr/>
          <p:nvPr/>
        </p:nvSpPr>
        <p:spPr>
          <a:xfrm>
            <a:off x="8306180" y="3434737"/>
            <a:ext cx="76174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1000’</a:t>
            </a:r>
            <a:endParaRPr lang="en-US" dirty="0">
              <a:solidFill>
                <a:srgbClr val="000000"/>
              </a:solidFill>
              <a:latin typeface="Arial" charset="0"/>
            </a:endParaRPr>
          </a:p>
        </p:txBody>
      </p:sp>
      <p:sp>
        <p:nvSpPr>
          <p:cNvPr id="34" name="Rectangle 4">
            <a:extLst>
              <a:ext uri="{FF2B5EF4-FFF2-40B4-BE49-F238E27FC236}">
                <a16:creationId xmlns:a16="http://schemas.microsoft.com/office/drawing/2014/main" id="{B5920167-44C1-496C-BB08-E71E7868A1E4}"/>
              </a:ext>
            </a:extLst>
          </p:cNvPr>
          <p:cNvSpPr>
            <a:spLocks noChangeArrowheads="1"/>
          </p:cNvSpPr>
          <p:nvPr/>
        </p:nvSpPr>
        <p:spPr bwMode="auto">
          <a:xfrm rot="5400000">
            <a:off x="6905302"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35" name="Straight Connector 34">
            <a:extLst>
              <a:ext uri="{FF2B5EF4-FFF2-40B4-BE49-F238E27FC236}">
                <a16:creationId xmlns:a16="http://schemas.microsoft.com/office/drawing/2014/main" id="{3027086D-0AD2-4449-8ECF-D6BA04A7BB49}"/>
              </a:ext>
            </a:extLst>
          </p:cNvPr>
          <p:cNvCxnSpPr/>
          <p:nvPr/>
        </p:nvCxnSpPr>
        <p:spPr bwMode="auto">
          <a:xfrm>
            <a:off x="7531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8BF7ECF-227D-408A-B8BD-1A90895613D9}"/>
              </a:ext>
            </a:extLst>
          </p:cNvPr>
          <p:cNvCxnSpPr/>
          <p:nvPr/>
        </p:nvCxnSpPr>
        <p:spPr bwMode="auto">
          <a:xfrm>
            <a:off x="7340807"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6283775D-01A5-42C7-8F09-2E83C2AEA8AC}"/>
              </a:ext>
            </a:extLst>
          </p:cNvPr>
          <p:cNvSpPr txBox="1"/>
          <p:nvPr/>
        </p:nvSpPr>
        <p:spPr>
          <a:xfrm>
            <a:off x="6578819" y="4364419"/>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sp>
        <p:nvSpPr>
          <p:cNvPr id="38" name="TextBox 37">
            <a:extLst>
              <a:ext uri="{FF2B5EF4-FFF2-40B4-BE49-F238E27FC236}">
                <a16:creationId xmlns:a16="http://schemas.microsoft.com/office/drawing/2014/main" id="{74FA7C4A-CF20-4BB7-8FF8-779EEF88D8FC}"/>
              </a:ext>
            </a:extLst>
          </p:cNvPr>
          <p:cNvSpPr txBox="1"/>
          <p:nvPr/>
        </p:nvSpPr>
        <p:spPr>
          <a:xfrm>
            <a:off x="7854406" y="43745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cxnSp>
        <p:nvCxnSpPr>
          <p:cNvPr id="39" name="Straight Connector 38">
            <a:extLst>
              <a:ext uri="{FF2B5EF4-FFF2-40B4-BE49-F238E27FC236}">
                <a16:creationId xmlns:a16="http://schemas.microsoft.com/office/drawing/2014/main" id="{DA6327E7-AD53-4FE7-B8B7-8DD0A567DB25}"/>
              </a:ext>
            </a:extLst>
          </p:cNvPr>
          <p:cNvCxnSpPr/>
          <p:nvPr/>
        </p:nvCxnSpPr>
        <p:spPr bwMode="auto">
          <a:xfrm flipV="1">
            <a:off x="7366808"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sp>
        <p:nvSpPr>
          <p:cNvPr id="40" name="Rectangle 5">
            <a:extLst>
              <a:ext uri="{FF2B5EF4-FFF2-40B4-BE49-F238E27FC236}">
                <a16:creationId xmlns:a16="http://schemas.microsoft.com/office/drawing/2014/main" id="{9CCB14B0-5966-4707-8F4D-C94CA0F40639}"/>
              </a:ext>
            </a:extLst>
          </p:cNvPr>
          <p:cNvSpPr>
            <a:spLocks noChangeArrowheads="1"/>
          </p:cNvSpPr>
          <p:nvPr/>
        </p:nvSpPr>
        <p:spPr bwMode="auto">
          <a:xfrm>
            <a:off x="2667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41" name="Rectangle 40">
            <a:extLst>
              <a:ext uri="{FF2B5EF4-FFF2-40B4-BE49-F238E27FC236}">
                <a16:creationId xmlns:a16="http://schemas.microsoft.com/office/drawing/2014/main" id="{5696D03D-937A-4E3A-9B18-1100713ACD2E}"/>
              </a:ext>
            </a:extLst>
          </p:cNvPr>
          <p:cNvSpPr/>
          <p:nvPr/>
        </p:nvSpPr>
        <p:spPr>
          <a:xfrm>
            <a:off x="2240024" y="4518314"/>
            <a:ext cx="4572000" cy="1200329"/>
          </a:xfrm>
          <a:prstGeom prst="rect">
            <a:avLst/>
          </a:prstGeom>
        </p:spPr>
        <p:txBody>
          <a:bodyPr>
            <a:spAutoFit/>
          </a:bodyPr>
          <a:lstStyle/>
          <a:p>
            <a:pPr eaLnBrk="0" fontAlgn="base" hangingPunct="0">
              <a:spcBef>
                <a:spcPct val="0"/>
              </a:spcBef>
              <a:spcAft>
                <a:spcPct val="0"/>
              </a:spcAft>
            </a:pPr>
            <a:r>
              <a:rPr lang="en-US" u="sng" dirty="0">
                <a:latin typeface="Arial Rounded MT Bold" panose="020F0704030504030204" pitchFamily="34" charset="0"/>
              </a:rPr>
              <a:t>RSA Dimensions</a:t>
            </a:r>
          </a:p>
          <a:p>
            <a:pPr eaLnBrk="0" fontAlgn="base" hangingPunct="0">
              <a:spcBef>
                <a:spcPct val="0"/>
              </a:spcBef>
              <a:spcAft>
                <a:spcPct val="0"/>
              </a:spcAft>
            </a:pPr>
            <a:r>
              <a:rPr lang="en-US" dirty="0">
                <a:latin typeface="Arial Rounded MT Bold" panose="020F0704030504030204" pitchFamily="34" charset="0"/>
              </a:rPr>
              <a:t>Length: Runway Length + 1000’ beyond each threshold</a:t>
            </a:r>
          </a:p>
          <a:p>
            <a:pPr eaLnBrk="0" fontAlgn="base" hangingPunct="0">
              <a:spcBef>
                <a:spcPct val="0"/>
              </a:spcBef>
              <a:spcAft>
                <a:spcPct val="0"/>
              </a:spcAft>
            </a:pPr>
            <a:r>
              <a:rPr lang="en-US" dirty="0">
                <a:latin typeface="Arial Rounded MT Bold" panose="020F0704030504030204" pitchFamily="34" charset="0"/>
              </a:rPr>
              <a:t>Width:   500’ centered over runway</a:t>
            </a:r>
          </a:p>
        </p:txBody>
      </p:sp>
    </p:spTree>
    <p:extLst>
      <p:ext uri="{BB962C8B-B14F-4D97-AF65-F5344CB8AC3E}">
        <p14:creationId xmlns:p14="http://schemas.microsoft.com/office/powerpoint/2010/main" val="35750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3" grpId="0" animBg="1"/>
      <p:bldP spid="14" grpId="0" animBg="1"/>
      <p:bldP spid="15" grpId="0" animBg="1"/>
      <p:bldP spid="37" grpId="0"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Instrument Landing System (ILS)</a:t>
            </a:r>
          </a:p>
        </p:txBody>
      </p:sp>
      <p:pic>
        <p:nvPicPr>
          <p:cNvPr id="6" name="Picture 5">
            <a:extLst>
              <a:ext uri="{FF2B5EF4-FFF2-40B4-BE49-F238E27FC236}">
                <a16:creationId xmlns:a16="http://schemas.microsoft.com/office/drawing/2014/main" id="{83BC92C1-8958-40A0-9DD9-4B1C5E31E7A5}"/>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3848099" y="2011030"/>
            <a:ext cx="4495800" cy="3089939"/>
          </a:xfrm>
          <a:prstGeom prst="rect">
            <a:avLst/>
          </a:prstGeom>
          <a:ln>
            <a:solidFill>
              <a:schemeClr val="tx1"/>
            </a:solidFill>
          </a:ln>
        </p:spPr>
      </p:pic>
      <p:sp>
        <p:nvSpPr>
          <p:cNvPr id="8" name="TextBox 7">
            <a:extLst>
              <a:ext uri="{FF2B5EF4-FFF2-40B4-BE49-F238E27FC236}">
                <a16:creationId xmlns:a16="http://schemas.microsoft.com/office/drawing/2014/main" id="{991FAF01-D163-4A03-B09D-26A8AC8049C7}"/>
              </a:ext>
            </a:extLst>
          </p:cNvPr>
          <p:cNvSpPr txBox="1"/>
          <p:nvPr/>
        </p:nvSpPr>
        <p:spPr>
          <a:xfrm>
            <a:off x="2339784" y="1253566"/>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ILS is an invisible imaginary surface but is made apparent by signs and markings.</a:t>
            </a:r>
          </a:p>
        </p:txBody>
      </p:sp>
      <p:pic>
        <p:nvPicPr>
          <p:cNvPr id="9" name="Picture 4">
            <a:extLst>
              <a:ext uri="{FF2B5EF4-FFF2-40B4-BE49-F238E27FC236}">
                <a16:creationId xmlns:a16="http://schemas.microsoft.com/office/drawing/2014/main" id="{DF326E25-0ACA-45A2-AA42-E33CB8960DD8}"/>
              </a:ext>
            </a:extLst>
          </p:cNvPr>
          <p:cNvPicPr>
            <a:picLocks noChangeAspect="1" noChangeArrowheads="1"/>
          </p:cNvPicPr>
          <p:nvPr/>
        </p:nvPicPr>
        <p:blipFill>
          <a:blip r:embed="rId5" cstate="print"/>
          <a:srcRect/>
          <a:stretch>
            <a:fillRect/>
          </a:stretch>
        </p:blipFill>
        <p:spPr bwMode="auto">
          <a:xfrm>
            <a:off x="4149648" y="4295046"/>
            <a:ext cx="3892702" cy="556219"/>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08513B91-C0C1-4594-8527-E5F8D51683B9}"/>
              </a:ext>
            </a:extLst>
          </p:cNvPr>
          <p:cNvSpPr txBox="1"/>
          <p:nvPr/>
        </p:nvSpPr>
        <p:spPr>
          <a:xfrm>
            <a:off x="3086095" y="5310189"/>
            <a:ext cx="57150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88343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you need to know about the ILS?</a:t>
            </a:r>
          </a:p>
        </p:txBody>
      </p:sp>
      <p:sp>
        <p:nvSpPr>
          <p:cNvPr id="2" name="Rectangle 1">
            <a:extLst>
              <a:ext uri="{FF2B5EF4-FFF2-40B4-BE49-F238E27FC236}">
                <a16:creationId xmlns:a16="http://schemas.microsoft.com/office/drawing/2014/main" id="{C27FF07D-A9A1-463D-83C1-7225ACDE22FC}"/>
              </a:ext>
            </a:extLst>
          </p:cNvPr>
          <p:cNvSpPr/>
          <p:nvPr/>
        </p:nvSpPr>
        <p:spPr>
          <a:xfrm>
            <a:off x="914400" y="1618030"/>
            <a:ext cx="7668768" cy="3046988"/>
          </a:xfrm>
          <a:prstGeom prst="rect">
            <a:avLst/>
          </a:prstGeom>
        </p:spPr>
        <p:txBody>
          <a:bodyPr wrap="square">
            <a:spAutoFit/>
          </a:bodyPr>
          <a:lstStyle/>
          <a:p>
            <a:pPr marL="285750" indent="-285750">
              <a:spcBef>
                <a:spcPts val="1200"/>
              </a:spcBef>
              <a:buFont typeface="Arial" panose="020B0604020202020204" pitchFamily="34" charset="0"/>
              <a:buChar char="•"/>
            </a:pPr>
            <a:r>
              <a:rPr lang="en-US" dirty="0">
                <a:latin typeface="Arial Rounded MT Bold" pitchFamily="34" charset="0"/>
              </a:rPr>
              <a:t>The ILS is used to assist aircraft in landing.</a:t>
            </a:r>
          </a:p>
          <a:p>
            <a:pPr marL="285750" indent="-285750">
              <a:spcBef>
                <a:spcPts val="1200"/>
              </a:spcBef>
              <a:buFont typeface="Arial" panose="020B0604020202020204" pitchFamily="34" charset="0"/>
              <a:buChar char="•"/>
            </a:pPr>
            <a:r>
              <a:rPr lang="en-US" dirty="0">
                <a:latin typeface="Arial Rounded MT Bold" pitchFamily="34" charset="0"/>
              </a:rPr>
              <a:t>An aircraft can use ILS signals to land at any time, regardless of weather conditions.  Good weather is NOT an indication that an ILS is not being used.</a:t>
            </a:r>
          </a:p>
          <a:p>
            <a:pPr marL="285750" indent="-285750">
              <a:spcBef>
                <a:spcPts val="1200"/>
              </a:spcBef>
              <a:buFont typeface="Arial" panose="020B0604020202020204" pitchFamily="34" charset="0"/>
              <a:buChar char="•"/>
            </a:pPr>
            <a:r>
              <a:rPr lang="en-US" dirty="0">
                <a:latin typeface="Arial Rounded MT Bold" pitchFamily="34" charset="0"/>
              </a:rPr>
              <a:t>Vehicles, aircraft, equipment, or other objects in an ILS critical area could interfere with an ILS signal and pose a safety hazard to aircraft using the ILS.</a:t>
            </a:r>
          </a:p>
          <a:p>
            <a:pPr marL="285750" indent="-285750">
              <a:spcBef>
                <a:spcPts val="1200"/>
              </a:spcBef>
              <a:buFont typeface="Arial" panose="020B0604020202020204" pitchFamily="34" charset="0"/>
              <a:buChar char="•"/>
            </a:pPr>
            <a:r>
              <a:rPr lang="en-US" dirty="0">
                <a:latin typeface="Arial Rounded MT Bold" pitchFamily="34" charset="0"/>
              </a:rPr>
              <a:t>Operators have no way of knowing when an aircraft is using an ILS.</a:t>
            </a:r>
          </a:p>
        </p:txBody>
      </p:sp>
    </p:spTree>
    <p:extLst>
      <p:ext uri="{BB962C8B-B14F-4D97-AF65-F5344CB8AC3E}">
        <p14:creationId xmlns:p14="http://schemas.microsoft.com/office/powerpoint/2010/main" val="1044023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Zone (RPZ)</a:t>
            </a:r>
          </a:p>
        </p:txBody>
      </p:sp>
      <p:sp>
        <p:nvSpPr>
          <p:cNvPr id="6" name="TextBox 5">
            <a:extLst>
              <a:ext uri="{FF2B5EF4-FFF2-40B4-BE49-F238E27FC236}">
                <a16:creationId xmlns:a16="http://schemas.microsoft.com/office/drawing/2014/main" id="{BD841978-A9EC-44FB-9053-7EE9DFA801BF}"/>
              </a:ext>
            </a:extLst>
          </p:cNvPr>
          <p:cNvSpPr txBox="1"/>
          <p:nvPr/>
        </p:nvSpPr>
        <p:spPr>
          <a:xfrm>
            <a:off x="2336562" y="1276408"/>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RPZ is an invisible imaginary surface but is made apparent by signs and markings.</a:t>
            </a:r>
          </a:p>
        </p:txBody>
      </p:sp>
      <p:graphicFrame>
        <p:nvGraphicFramePr>
          <p:cNvPr id="7" name="Object 3">
            <a:extLst>
              <a:ext uri="{FF2B5EF4-FFF2-40B4-BE49-F238E27FC236}">
                <a16:creationId xmlns:a16="http://schemas.microsoft.com/office/drawing/2014/main" id="{8041E6EF-D5C3-407A-BF9A-1CA05281493E}"/>
              </a:ext>
            </a:extLst>
          </p:cNvPr>
          <p:cNvGraphicFramePr>
            <a:graphicFrameLocks noChangeAspect="1"/>
          </p:cNvGraphicFramePr>
          <p:nvPr>
            <p:extLst>
              <p:ext uri="{D42A27DB-BD31-4B8C-83A1-F6EECF244321}">
                <p14:modId xmlns:p14="http://schemas.microsoft.com/office/powerpoint/2010/main" val="3522630509"/>
              </p:ext>
            </p:extLst>
          </p:nvPr>
        </p:nvGraphicFramePr>
        <p:xfrm>
          <a:off x="4088602" y="2159883"/>
          <a:ext cx="4122710" cy="2674180"/>
        </p:xfrm>
        <a:graphic>
          <a:graphicData uri="http://schemas.openxmlformats.org/presentationml/2006/ole">
            <mc:AlternateContent xmlns:mc="http://schemas.openxmlformats.org/markup-compatibility/2006">
              <mc:Choice xmlns:v="urn:schemas-microsoft-com:vml" Requires="v">
                <p:oleObj name="Clip" r:id="rId3" imgW="6095238" imgH="4571429" progId="">
                  <p:embed/>
                </p:oleObj>
              </mc:Choice>
              <mc:Fallback>
                <p:oleObj name="Clip" r:id="rId3" imgW="6095238" imgH="4571429" progId="">
                  <p:embed/>
                  <p:pic>
                    <p:nvPicPr>
                      <p:cNvPr id="40963"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8602" y="2159883"/>
                        <a:ext cx="4122710" cy="2674180"/>
                      </a:xfrm>
                      <a:prstGeom prst="rect">
                        <a:avLst/>
                      </a:prstGeom>
                      <a:noFill/>
                      <a:ln>
                        <a:solidFill>
                          <a:schemeClr val="tx1"/>
                        </a:solidFill>
                      </a:ln>
                    </p:spPr>
                  </p:pic>
                </p:oleObj>
              </mc:Fallback>
            </mc:AlternateContent>
          </a:graphicData>
        </a:graphic>
      </p:graphicFrame>
      <p:pic>
        <p:nvPicPr>
          <p:cNvPr id="11" name="Picture 3">
            <a:extLst>
              <a:ext uri="{FF2B5EF4-FFF2-40B4-BE49-F238E27FC236}">
                <a16:creationId xmlns:a16="http://schemas.microsoft.com/office/drawing/2014/main" id="{B152EA55-5F8A-4CC4-A7CB-F2E910B67DB2}"/>
              </a:ext>
            </a:extLst>
          </p:cNvPr>
          <p:cNvPicPr>
            <a:picLocks noGrp="1" noChangeAspect="1" noChangeArrowheads="1"/>
          </p:cNvPicPr>
          <p:nvPr>
            <p:ph sz="half" idx="1"/>
          </p:nvPr>
        </p:nvPicPr>
        <p:blipFill>
          <a:blip r:embed="rId5" cstate="print"/>
          <a:srcRect/>
          <a:stretch>
            <a:fillRect/>
          </a:stretch>
        </p:blipFill>
        <p:spPr bwMode="auto">
          <a:xfrm>
            <a:off x="4340177" y="4093273"/>
            <a:ext cx="3505200" cy="45129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78A8B46-A69F-4D86-83A5-6F7853684034}"/>
              </a:ext>
            </a:extLst>
          </p:cNvPr>
          <p:cNvSpPr txBox="1"/>
          <p:nvPr/>
        </p:nvSpPr>
        <p:spPr>
          <a:xfrm>
            <a:off x="3673427" y="5179221"/>
            <a:ext cx="48387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33538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RPZ?</a:t>
            </a:r>
          </a:p>
        </p:txBody>
      </p:sp>
      <p:pic>
        <p:nvPicPr>
          <p:cNvPr id="6" name="Picture 4">
            <a:extLst>
              <a:ext uri="{FF2B5EF4-FFF2-40B4-BE49-F238E27FC236}">
                <a16:creationId xmlns:a16="http://schemas.microsoft.com/office/drawing/2014/main" id="{6C722385-F394-4385-A456-6EF5D06FDD67}"/>
              </a:ext>
            </a:extLst>
          </p:cNvPr>
          <p:cNvPicPr>
            <a:picLocks noChangeAspect="1" noChangeArrowheads="1"/>
          </p:cNvPicPr>
          <p:nvPr/>
        </p:nvPicPr>
        <p:blipFill>
          <a:blip r:embed="rId3" cstate="print"/>
          <a:srcRect/>
          <a:stretch>
            <a:fillRect/>
          </a:stretch>
        </p:blipFill>
        <p:spPr bwMode="auto">
          <a:xfrm>
            <a:off x="914400" y="1533415"/>
            <a:ext cx="3794621" cy="3034129"/>
          </a:xfrm>
          <a:prstGeom prst="rect">
            <a:avLst/>
          </a:prstGeom>
          <a:noFill/>
          <a:ln w="9525">
            <a:noFill/>
            <a:miter lim="800000"/>
            <a:headEnd/>
            <a:tailEnd/>
          </a:ln>
        </p:spPr>
      </p:pic>
      <p:sp>
        <p:nvSpPr>
          <p:cNvPr id="7" name="Oval 6">
            <a:extLst>
              <a:ext uri="{FF2B5EF4-FFF2-40B4-BE49-F238E27FC236}">
                <a16:creationId xmlns:a16="http://schemas.microsoft.com/office/drawing/2014/main" id="{AB8C059F-2FEB-4703-802D-A9C7F122A4EE}"/>
              </a:ext>
            </a:extLst>
          </p:cNvPr>
          <p:cNvSpPr>
            <a:spLocks noChangeArrowheads="1"/>
          </p:cNvSpPr>
          <p:nvPr/>
        </p:nvSpPr>
        <p:spPr bwMode="auto">
          <a:xfrm flipH="1">
            <a:off x="2974612" y="2073522"/>
            <a:ext cx="365309" cy="401677"/>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8" name="Line 5">
            <a:extLst>
              <a:ext uri="{FF2B5EF4-FFF2-40B4-BE49-F238E27FC236}">
                <a16:creationId xmlns:a16="http://schemas.microsoft.com/office/drawing/2014/main" id="{0A9CA11B-3A14-4E2B-A6EB-F6651E648351}"/>
              </a:ext>
            </a:extLst>
          </p:cNvPr>
          <p:cNvSpPr>
            <a:spLocks noChangeShapeType="1"/>
          </p:cNvSpPr>
          <p:nvPr/>
        </p:nvSpPr>
        <p:spPr bwMode="auto">
          <a:xfrm flipH="1">
            <a:off x="2649736" y="2475199"/>
            <a:ext cx="468367" cy="2504070"/>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9" name="Line 5">
            <a:extLst>
              <a:ext uri="{FF2B5EF4-FFF2-40B4-BE49-F238E27FC236}">
                <a16:creationId xmlns:a16="http://schemas.microsoft.com/office/drawing/2014/main" id="{C6B208F4-052B-42B9-B7F7-A320C015FD59}"/>
              </a:ext>
            </a:extLst>
          </p:cNvPr>
          <p:cNvSpPr>
            <a:spLocks noChangeShapeType="1"/>
          </p:cNvSpPr>
          <p:nvPr/>
        </p:nvSpPr>
        <p:spPr bwMode="auto">
          <a:xfrm>
            <a:off x="3339920" y="4050792"/>
            <a:ext cx="0" cy="887445"/>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0" name="Oval 9">
            <a:extLst>
              <a:ext uri="{FF2B5EF4-FFF2-40B4-BE49-F238E27FC236}">
                <a16:creationId xmlns:a16="http://schemas.microsoft.com/office/drawing/2014/main" id="{AA2EEF9C-C754-472C-B487-CFD67A205FAD}"/>
              </a:ext>
            </a:extLst>
          </p:cNvPr>
          <p:cNvSpPr>
            <a:spLocks noChangeArrowheads="1"/>
          </p:cNvSpPr>
          <p:nvPr/>
        </p:nvSpPr>
        <p:spPr bwMode="auto">
          <a:xfrm rot="19468205">
            <a:off x="3094911" y="3524701"/>
            <a:ext cx="490019" cy="501436"/>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1" name="Text Box 6">
            <a:extLst>
              <a:ext uri="{FF2B5EF4-FFF2-40B4-BE49-F238E27FC236}">
                <a16:creationId xmlns:a16="http://schemas.microsoft.com/office/drawing/2014/main" id="{C6B473F7-B580-4135-9A8F-38285E96F90E}"/>
              </a:ext>
            </a:extLst>
          </p:cNvPr>
          <p:cNvSpPr txBox="1">
            <a:spLocks noChangeArrowheads="1"/>
          </p:cNvSpPr>
          <p:nvPr/>
        </p:nvSpPr>
        <p:spPr bwMode="auto">
          <a:xfrm>
            <a:off x="914400" y="4979269"/>
            <a:ext cx="3589175" cy="1015663"/>
          </a:xfrm>
          <a:prstGeom prst="rect">
            <a:avLst/>
          </a:prstGeom>
          <a:noFill/>
          <a:ln w="38100" cap="sq">
            <a:solidFill>
              <a:srgbClr val="FF0066"/>
            </a:solidFill>
            <a:miter lim="800000"/>
            <a:headEnd type="none" w="sm" len="sm"/>
            <a:tailEnd type="none" w="sm" len="sm"/>
          </a:ln>
        </p:spPr>
        <p:txBody>
          <a:bodyPr wrap="square">
            <a:spAutoFit/>
          </a:bodyPr>
          <a:lstStyle/>
          <a:p>
            <a:pPr eaLnBrk="0" fontAlgn="base" hangingPunct="0">
              <a:spcBef>
                <a:spcPct val="0"/>
              </a:spcBef>
              <a:spcAft>
                <a:spcPct val="0"/>
              </a:spcAft>
            </a:pPr>
            <a:r>
              <a:rPr lang="en-US" sz="2400" b="1" dirty="0"/>
              <a:t>RPZ: </a:t>
            </a:r>
            <a:r>
              <a:rPr lang="en-US" b="1" dirty="0"/>
              <a:t>Do not penetrate this imaginary surface without ATCT clearance</a:t>
            </a:r>
          </a:p>
        </p:txBody>
      </p:sp>
      <p:sp>
        <p:nvSpPr>
          <p:cNvPr id="12" name="Rectangle 11">
            <a:extLst>
              <a:ext uri="{FF2B5EF4-FFF2-40B4-BE49-F238E27FC236}">
                <a16:creationId xmlns:a16="http://schemas.microsoft.com/office/drawing/2014/main" id="{0E3557B3-0950-4A47-A222-640F607E02C1}"/>
              </a:ext>
            </a:extLst>
          </p:cNvPr>
          <p:cNvSpPr/>
          <p:nvPr/>
        </p:nvSpPr>
        <p:spPr>
          <a:xfrm>
            <a:off x="5033897" y="1568270"/>
            <a:ext cx="6239095" cy="3416320"/>
          </a:xfrm>
          <a:prstGeom prst="rect">
            <a:avLst/>
          </a:prstGeom>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An RPZ is an area off the runway end used to help protect people and property under the approach to the runway.  The RPZ is trapezoidal in shape and centered on the extended runway centerline.</a:t>
            </a:r>
          </a:p>
          <a:p>
            <a:pPr marL="285750" indent="-285750" eaLnBrk="0" fontAlgn="base" hangingPunct="0">
              <a:spcBef>
                <a:spcPct val="0"/>
              </a:spcBef>
              <a:spcAft>
                <a:spcPct val="0"/>
              </a:spcAft>
              <a:buFont typeface="Arial" panose="020B0604020202020204" pitchFamily="34" charset="0"/>
              <a:buChar char="•"/>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approach above the RPZ is protected by an </a:t>
            </a:r>
            <a:r>
              <a:rPr lang="en-US" u="sng" dirty="0">
                <a:latin typeface="Arial Rounded MT Bold" pitchFamily="34" charset="0"/>
              </a:rPr>
              <a:t>imaginary surface</a:t>
            </a:r>
            <a:r>
              <a:rPr lang="en-US" dirty="0">
                <a:latin typeface="Arial Rounded MT Bold" pitchFamily="34" charset="0"/>
              </a:rPr>
              <a:t>.  The surface starts at ground level 200 feet from the threshold of the runway and slopes up and away from the runway.</a:t>
            </a:r>
          </a:p>
          <a:p>
            <a:pPr eaLnBrk="0" fontAlgn="base" hangingPunct="0">
              <a:spcBef>
                <a:spcPct val="0"/>
              </a:spcBef>
              <a:spcAft>
                <a:spcPct val="0"/>
              </a:spcAft>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surface cannot be penetrated by aircraft, vehicles, or other objects without ATC permission. </a:t>
            </a:r>
          </a:p>
        </p:txBody>
      </p:sp>
    </p:spTree>
    <p:extLst>
      <p:ext uri="{BB962C8B-B14F-4D97-AF65-F5344CB8AC3E}">
        <p14:creationId xmlns:p14="http://schemas.microsoft.com/office/powerpoint/2010/main" val="27241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Where at DTW should I be concerned about an RPZ?</a:t>
            </a:r>
          </a:p>
        </p:txBody>
      </p:sp>
      <p:sp>
        <p:nvSpPr>
          <p:cNvPr id="6" name="Rectangle 3">
            <a:extLst>
              <a:ext uri="{FF2B5EF4-FFF2-40B4-BE49-F238E27FC236}">
                <a16:creationId xmlns:a16="http://schemas.microsoft.com/office/drawing/2014/main" id="{8CB6A9F3-019F-4337-9B22-6D10A7A1C605}"/>
              </a:ext>
            </a:extLst>
          </p:cNvPr>
          <p:cNvSpPr>
            <a:spLocks noChangeArrowheads="1"/>
          </p:cNvSpPr>
          <p:nvPr/>
        </p:nvSpPr>
        <p:spPr bwMode="auto">
          <a:xfrm>
            <a:off x="2690812" y="2514600"/>
            <a:ext cx="2490788" cy="514350"/>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sp>
        <p:nvSpPr>
          <p:cNvPr id="8" name="Line 21">
            <a:extLst>
              <a:ext uri="{FF2B5EF4-FFF2-40B4-BE49-F238E27FC236}">
                <a16:creationId xmlns:a16="http://schemas.microsoft.com/office/drawing/2014/main" id="{7320CBA1-279A-489F-A9DF-BB7D8EAFF997}"/>
              </a:ext>
            </a:extLst>
          </p:cNvPr>
          <p:cNvSpPr>
            <a:spLocks noChangeShapeType="1"/>
          </p:cNvSpPr>
          <p:nvPr/>
        </p:nvSpPr>
        <p:spPr bwMode="auto">
          <a:xfrm flipH="1">
            <a:off x="2690812" y="2774156"/>
            <a:ext cx="2033588" cy="0"/>
          </a:xfrm>
          <a:prstGeom prst="line">
            <a:avLst/>
          </a:prstGeom>
          <a:noFill/>
          <a:ln w="38100">
            <a:solidFill>
              <a:srgbClr val="FFFFFF"/>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9" name="Text Box 25">
            <a:extLst>
              <a:ext uri="{FF2B5EF4-FFF2-40B4-BE49-F238E27FC236}">
                <a16:creationId xmlns:a16="http://schemas.microsoft.com/office/drawing/2014/main" id="{8F008A90-878C-41A1-9CBE-FA155905AF7B}"/>
              </a:ext>
            </a:extLst>
          </p:cNvPr>
          <p:cNvSpPr txBox="1">
            <a:spLocks noChangeArrowheads="1"/>
          </p:cNvSpPr>
          <p:nvPr/>
        </p:nvSpPr>
        <p:spPr bwMode="auto">
          <a:xfrm rot="-5400000">
            <a:off x="4694757" y="2589492"/>
            <a:ext cx="516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FFFFFF"/>
                </a:solidFill>
                <a:latin typeface="Calibri" panose="020F0502020204030204" pitchFamily="34" charset="0"/>
              </a:rPr>
              <a:t>22L</a:t>
            </a:r>
          </a:p>
        </p:txBody>
      </p:sp>
      <p:sp>
        <p:nvSpPr>
          <p:cNvPr id="10" name="TextBox 51">
            <a:extLst>
              <a:ext uri="{FF2B5EF4-FFF2-40B4-BE49-F238E27FC236}">
                <a16:creationId xmlns:a16="http://schemas.microsoft.com/office/drawing/2014/main" id="{5B5FA436-7BCA-4405-93AF-B1AD656D2A8C}"/>
              </a:ext>
            </a:extLst>
          </p:cNvPr>
          <p:cNvSpPr txBox="1">
            <a:spLocks noChangeArrowheads="1"/>
          </p:cNvSpPr>
          <p:nvPr/>
        </p:nvSpPr>
        <p:spPr bwMode="auto">
          <a:xfrm>
            <a:off x="2867026" y="1678859"/>
            <a:ext cx="145854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Overhead View</a:t>
            </a:r>
          </a:p>
        </p:txBody>
      </p:sp>
      <p:sp>
        <p:nvSpPr>
          <p:cNvPr id="12" name="TextBox 43">
            <a:extLst>
              <a:ext uri="{FF2B5EF4-FFF2-40B4-BE49-F238E27FC236}">
                <a16:creationId xmlns:a16="http://schemas.microsoft.com/office/drawing/2014/main" id="{D2C38076-1770-41A2-B9D5-D537407BE051}"/>
              </a:ext>
            </a:extLst>
          </p:cNvPr>
          <p:cNvSpPr txBox="1">
            <a:spLocks noChangeArrowheads="1"/>
          </p:cNvSpPr>
          <p:nvPr/>
        </p:nvSpPr>
        <p:spPr bwMode="auto">
          <a:xfrm>
            <a:off x="6069700" y="2274957"/>
            <a:ext cx="32256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Aircraft under tow or taxi must obtain permission from ATC before passing the signs and crossing the hold bars</a:t>
            </a:r>
          </a:p>
        </p:txBody>
      </p:sp>
      <p:sp>
        <p:nvSpPr>
          <p:cNvPr id="13" name="Text Box 11">
            <a:extLst>
              <a:ext uri="{FF2B5EF4-FFF2-40B4-BE49-F238E27FC236}">
                <a16:creationId xmlns:a16="http://schemas.microsoft.com/office/drawing/2014/main" id="{08B478F4-3AF3-40E1-A5FF-A4EA1A63BB93}"/>
              </a:ext>
            </a:extLst>
          </p:cNvPr>
          <p:cNvSpPr txBox="1">
            <a:spLocks noChangeArrowheads="1"/>
          </p:cNvSpPr>
          <p:nvPr/>
        </p:nvSpPr>
        <p:spPr bwMode="auto">
          <a:xfrm>
            <a:off x="6906127" y="1828900"/>
            <a:ext cx="18218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2000" b="1" dirty="0">
                <a:solidFill>
                  <a:srgbClr val="000000"/>
                </a:solidFill>
                <a:latin typeface="Arial" panose="020B0604020202020204" pitchFamily="34" charset="0"/>
                <a:cs typeface="Arial" panose="020B0604020202020204" pitchFamily="34" charset="0"/>
              </a:rPr>
              <a:t>Rwy 22L RPZ</a:t>
            </a:r>
          </a:p>
        </p:txBody>
      </p:sp>
      <p:sp>
        <p:nvSpPr>
          <p:cNvPr id="14" name="Line 9">
            <a:extLst>
              <a:ext uri="{FF2B5EF4-FFF2-40B4-BE49-F238E27FC236}">
                <a16:creationId xmlns:a16="http://schemas.microsoft.com/office/drawing/2014/main" id="{D56292B3-9A7F-4836-B6FE-61E5F26BFFB7}"/>
              </a:ext>
            </a:extLst>
          </p:cNvPr>
          <p:cNvSpPr>
            <a:spLocks noChangeShapeType="1"/>
          </p:cNvSpPr>
          <p:nvPr/>
        </p:nvSpPr>
        <p:spPr bwMode="auto">
          <a:xfrm flipH="1">
            <a:off x="51816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5" name="Text Box 8">
            <a:extLst>
              <a:ext uri="{FF2B5EF4-FFF2-40B4-BE49-F238E27FC236}">
                <a16:creationId xmlns:a16="http://schemas.microsoft.com/office/drawing/2014/main" id="{254DBD53-4FB0-4069-AADD-4FE88BE463BE}"/>
              </a:ext>
            </a:extLst>
          </p:cNvPr>
          <p:cNvSpPr txBox="1">
            <a:spLocks noChangeArrowheads="1"/>
          </p:cNvSpPr>
          <p:nvPr/>
        </p:nvSpPr>
        <p:spPr bwMode="auto">
          <a:xfrm>
            <a:off x="5250657" y="2628900"/>
            <a:ext cx="7858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000000"/>
                </a:solidFill>
              </a:rPr>
              <a:t> 200’</a:t>
            </a:r>
          </a:p>
        </p:txBody>
      </p:sp>
      <p:sp>
        <p:nvSpPr>
          <p:cNvPr id="16" name="Line 10">
            <a:extLst>
              <a:ext uri="{FF2B5EF4-FFF2-40B4-BE49-F238E27FC236}">
                <a16:creationId xmlns:a16="http://schemas.microsoft.com/office/drawing/2014/main" id="{576422A2-4BB7-4D99-871D-B3468B34CF9E}"/>
              </a:ext>
            </a:extLst>
          </p:cNvPr>
          <p:cNvSpPr>
            <a:spLocks noChangeShapeType="1"/>
          </p:cNvSpPr>
          <p:nvPr/>
        </p:nvSpPr>
        <p:spPr bwMode="auto">
          <a:xfrm>
            <a:off x="57531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7" name="Rectangle 3">
            <a:extLst>
              <a:ext uri="{FF2B5EF4-FFF2-40B4-BE49-F238E27FC236}">
                <a16:creationId xmlns:a16="http://schemas.microsoft.com/office/drawing/2014/main" id="{21ED4A48-23EB-4E8D-9B8E-970E6E41AA6E}"/>
              </a:ext>
            </a:extLst>
          </p:cNvPr>
          <p:cNvSpPr>
            <a:spLocks noChangeArrowheads="1"/>
          </p:cNvSpPr>
          <p:nvPr/>
        </p:nvSpPr>
        <p:spPr bwMode="auto">
          <a:xfrm rot="10800000">
            <a:off x="2664621" y="3601641"/>
            <a:ext cx="6574631" cy="351234"/>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pic>
        <p:nvPicPr>
          <p:cNvPr id="18" name="Picture 68">
            <a:extLst>
              <a:ext uri="{FF2B5EF4-FFF2-40B4-BE49-F238E27FC236}">
                <a16:creationId xmlns:a16="http://schemas.microsoft.com/office/drawing/2014/main" id="{EA742BDC-6AE1-476D-A636-3EB5462374C3}"/>
              </a:ext>
            </a:extLst>
          </p:cNvPr>
          <p:cNvPicPr>
            <a:picLocks noChangeAspect="1"/>
          </p:cNvPicPr>
          <p:nvPr/>
        </p:nvPicPr>
        <p:blipFill>
          <a:blip r:embed="rId3" cstate="print">
            <a:extLst>
              <a:ext uri="{28A0092B-C50C-407E-A947-70E740481C1C}">
                <a14:useLocalDpi xmlns:a14="http://schemas.microsoft.com/office/drawing/2010/main" val="0"/>
              </a:ext>
            </a:extLst>
          </a:blip>
          <a:srcRect l="24605" t="6711" r="21898" b="6209"/>
          <a:stretch>
            <a:fillRect/>
          </a:stretch>
        </p:blipFill>
        <p:spPr bwMode="auto">
          <a:xfrm>
            <a:off x="5953125" y="3121820"/>
            <a:ext cx="152400"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C0FE110-6FAB-4004-87EC-2C15041BABB7}"/>
              </a:ext>
            </a:extLst>
          </p:cNvPr>
          <p:cNvPicPr>
            <a:picLocks noChangeAspect="1"/>
          </p:cNvPicPr>
          <p:nvPr/>
        </p:nvPicPr>
        <p:blipFill>
          <a:blip r:embed="rId4" cstate="print">
            <a:extLst>
              <a:ext uri="{28A0092B-C50C-407E-A947-70E740481C1C}">
                <a14:useLocalDpi xmlns:a14="http://schemas.microsoft.com/office/drawing/2010/main" val="0"/>
              </a:ext>
            </a:extLst>
          </a:blip>
          <a:srcRect l="21898" t="6209" r="24605" b="6711"/>
          <a:stretch>
            <a:fillRect/>
          </a:stretch>
        </p:blipFill>
        <p:spPr bwMode="auto">
          <a:xfrm>
            <a:off x="7687866" y="3108722"/>
            <a:ext cx="1369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64">
            <a:extLst>
              <a:ext uri="{FF2B5EF4-FFF2-40B4-BE49-F238E27FC236}">
                <a16:creationId xmlns:a16="http://schemas.microsoft.com/office/drawing/2014/main" id="{AC71BAF9-C677-401A-B8C9-4035FED8DCAD}"/>
              </a:ext>
            </a:extLst>
          </p:cNvPr>
          <p:cNvCxnSpPr>
            <a:cxnSpLocks noChangeShapeType="1"/>
          </p:cNvCxnSpPr>
          <p:nvPr/>
        </p:nvCxnSpPr>
        <p:spPr bwMode="auto">
          <a:xfrm flipV="1">
            <a:off x="2690812" y="3762376"/>
            <a:ext cx="6521054" cy="476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pic>
        <p:nvPicPr>
          <p:cNvPr id="21" name="image1.png">
            <a:extLst>
              <a:ext uri="{FF2B5EF4-FFF2-40B4-BE49-F238E27FC236}">
                <a16:creationId xmlns:a16="http://schemas.microsoft.com/office/drawing/2014/main" id="{F324AE74-C63C-4849-B9EC-4A23BAD9A074}"/>
              </a:ext>
            </a:extLst>
          </p:cNvPr>
          <p:cNvPicPr/>
          <p:nvPr/>
        </p:nvPicPr>
        <p:blipFill rotWithShape="1">
          <a:blip r:embed="rId5" cstate="print"/>
          <a:srcRect l="-1451" r="39214"/>
          <a:stretch/>
        </p:blipFill>
        <p:spPr bwMode="auto">
          <a:xfrm rot="5400000">
            <a:off x="4811900" y="3136781"/>
            <a:ext cx="1026968" cy="1255526"/>
          </a:xfrm>
          <a:prstGeom prst="round1Rect">
            <a:avLst/>
          </a:prstGeom>
          <a:ln>
            <a:noFill/>
          </a:ln>
          <a:extLst>
            <a:ext uri="{53640926-AAD7-44D8-BBD7-CCE9431645EC}">
              <a14:shadowObscured xmlns:a14="http://schemas.microsoft.com/office/drawing/2010/main"/>
            </a:ext>
          </a:extLst>
        </p:spPr>
      </p:pic>
      <p:pic>
        <p:nvPicPr>
          <p:cNvPr id="22" name="image1.png">
            <a:extLst>
              <a:ext uri="{FF2B5EF4-FFF2-40B4-BE49-F238E27FC236}">
                <a16:creationId xmlns:a16="http://schemas.microsoft.com/office/drawing/2014/main" id="{662CDA62-E3D0-4C00-B67D-1E7B9AF843E8}"/>
              </a:ext>
            </a:extLst>
          </p:cNvPr>
          <p:cNvPicPr/>
          <p:nvPr/>
        </p:nvPicPr>
        <p:blipFill rotWithShape="1">
          <a:blip r:embed="rId5" cstate="print"/>
          <a:srcRect l="-1451" r="39214"/>
          <a:stretch/>
        </p:blipFill>
        <p:spPr bwMode="auto">
          <a:xfrm rot="16200000">
            <a:off x="8006847" y="3123688"/>
            <a:ext cx="1028700" cy="1335326"/>
          </a:xfrm>
          <a:prstGeom prst="round1Rect">
            <a:avLst/>
          </a:prstGeom>
          <a:ln>
            <a:noFill/>
          </a:ln>
          <a:extLst>
            <a:ext uri="{53640926-AAD7-44D8-BBD7-CCE9431645EC}">
              <a14:shadowObscured xmlns:a14="http://schemas.microsoft.com/office/drawing/2010/main"/>
            </a:ext>
          </a:extLst>
        </p:spPr>
      </p:pic>
      <p:sp>
        <p:nvSpPr>
          <p:cNvPr id="23" name="TextBox 22">
            <a:extLst>
              <a:ext uri="{FF2B5EF4-FFF2-40B4-BE49-F238E27FC236}">
                <a16:creationId xmlns:a16="http://schemas.microsoft.com/office/drawing/2014/main" id="{58C04732-7B96-46F8-AEED-AF0F4D60E598}"/>
              </a:ext>
            </a:extLst>
          </p:cNvPr>
          <p:cNvSpPr txBox="1"/>
          <p:nvPr/>
        </p:nvSpPr>
        <p:spPr>
          <a:xfrm>
            <a:off x="4104086" y="3642124"/>
            <a:ext cx="292894"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cxnSp>
        <p:nvCxnSpPr>
          <p:cNvPr id="24" name="Straight Connector 62">
            <a:extLst>
              <a:ext uri="{FF2B5EF4-FFF2-40B4-BE49-F238E27FC236}">
                <a16:creationId xmlns:a16="http://schemas.microsoft.com/office/drawing/2014/main" id="{184EE9AB-1C6C-486E-83C5-7A7753E6F186}"/>
              </a:ext>
            </a:extLst>
          </p:cNvPr>
          <p:cNvCxnSpPr>
            <a:cxnSpLocks noChangeShapeType="1"/>
          </p:cNvCxnSpPr>
          <p:nvPr/>
        </p:nvCxnSpPr>
        <p:spPr bwMode="auto">
          <a:xfrm rot="21540000" flipH="1">
            <a:off x="5992416" y="3595689"/>
            <a:ext cx="3572" cy="36314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5" name="Straight Connector 62">
            <a:extLst>
              <a:ext uri="{FF2B5EF4-FFF2-40B4-BE49-F238E27FC236}">
                <a16:creationId xmlns:a16="http://schemas.microsoft.com/office/drawing/2014/main" id="{D3C8AF9E-8DF9-41BD-8DF4-8ADBF187FDB3}"/>
              </a:ext>
            </a:extLst>
          </p:cNvPr>
          <p:cNvCxnSpPr>
            <a:cxnSpLocks noChangeShapeType="1"/>
          </p:cNvCxnSpPr>
          <p:nvPr/>
        </p:nvCxnSpPr>
        <p:spPr bwMode="auto">
          <a:xfrm>
            <a:off x="6012657" y="3599262"/>
            <a:ext cx="4763" cy="34885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6" name="Straight Connector 61">
            <a:extLst>
              <a:ext uri="{FF2B5EF4-FFF2-40B4-BE49-F238E27FC236}">
                <a16:creationId xmlns:a16="http://schemas.microsoft.com/office/drawing/2014/main" id="{5701D5FA-35A6-4FD1-A3E7-150258B8CAF4}"/>
              </a:ext>
            </a:extLst>
          </p:cNvPr>
          <p:cNvCxnSpPr>
            <a:cxnSpLocks noChangeShapeType="1"/>
          </p:cNvCxnSpPr>
          <p:nvPr/>
        </p:nvCxnSpPr>
        <p:spPr bwMode="auto">
          <a:xfrm flipV="1">
            <a:off x="6061472"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7" name="Straight Connector 61">
            <a:extLst>
              <a:ext uri="{FF2B5EF4-FFF2-40B4-BE49-F238E27FC236}">
                <a16:creationId xmlns:a16="http://schemas.microsoft.com/office/drawing/2014/main" id="{FE95AF27-A458-42F7-862D-A5C03E4ED5A8}"/>
              </a:ext>
            </a:extLst>
          </p:cNvPr>
          <p:cNvCxnSpPr>
            <a:cxnSpLocks noChangeShapeType="1"/>
          </p:cNvCxnSpPr>
          <p:nvPr/>
        </p:nvCxnSpPr>
        <p:spPr bwMode="auto">
          <a:xfrm flipV="1">
            <a:off x="6038850"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8" name="Straight Connector 62">
            <a:extLst>
              <a:ext uri="{FF2B5EF4-FFF2-40B4-BE49-F238E27FC236}">
                <a16:creationId xmlns:a16="http://schemas.microsoft.com/office/drawing/2014/main" id="{5B0C074A-6F86-4FD1-BB55-E04B0E6E597D}"/>
              </a:ext>
            </a:extLst>
          </p:cNvPr>
          <p:cNvCxnSpPr>
            <a:cxnSpLocks noChangeShapeType="1"/>
          </p:cNvCxnSpPr>
          <p:nvPr/>
        </p:nvCxnSpPr>
        <p:spPr bwMode="auto">
          <a:xfrm>
            <a:off x="7824788" y="3595685"/>
            <a:ext cx="0" cy="35481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9" name="Straight Connector 61">
            <a:extLst>
              <a:ext uri="{FF2B5EF4-FFF2-40B4-BE49-F238E27FC236}">
                <a16:creationId xmlns:a16="http://schemas.microsoft.com/office/drawing/2014/main" id="{403857E3-DED3-459C-B699-7683461B4FAD}"/>
              </a:ext>
            </a:extLst>
          </p:cNvPr>
          <p:cNvCxnSpPr>
            <a:cxnSpLocks noChangeShapeType="1"/>
          </p:cNvCxnSpPr>
          <p:nvPr/>
        </p:nvCxnSpPr>
        <p:spPr bwMode="auto">
          <a:xfrm flipV="1">
            <a:off x="7783116"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1" name="Straight Connector 61">
            <a:extLst>
              <a:ext uri="{FF2B5EF4-FFF2-40B4-BE49-F238E27FC236}">
                <a16:creationId xmlns:a16="http://schemas.microsoft.com/office/drawing/2014/main" id="{B9E87771-69CE-462E-AF9F-4F2083E6A859}"/>
              </a:ext>
            </a:extLst>
          </p:cNvPr>
          <p:cNvCxnSpPr>
            <a:cxnSpLocks noChangeShapeType="1"/>
          </p:cNvCxnSpPr>
          <p:nvPr/>
        </p:nvCxnSpPr>
        <p:spPr bwMode="auto">
          <a:xfrm flipV="1">
            <a:off x="7756922"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2" name="Straight Connector 62">
            <a:extLst>
              <a:ext uri="{FF2B5EF4-FFF2-40B4-BE49-F238E27FC236}">
                <a16:creationId xmlns:a16="http://schemas.microsoft.com/office/drawing/2014/main" id="{1DC34C4C-ED68-449E-B8B1-26DD6AF0D7F1}"/>
              </a:ext>
            </a:extLst>
          </p:cNvPr>
          <p:cNvCxnSpPr>
            <a:cxnSpLocks noChangeShapeType="1"/>
          </p:cNvCxnSpPr>
          <p:nvPr/>
        </p:nvCxnSpPr>
        <p:spPr bwMode="auto">
          <a:xfrm>
            <a:off x="7803359" y="3599262"/>
            <a:ext cx="0" cy="359572"/>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35" name="Straight Connector 50">
            <a:extLst>
              <a:ext uri="{FF2B5EF4-FFF2-40B4-BE49-F238E27FC236}">
                <a16:creationId xmlns:a16="http://schemas.microsoft.com/office/drawing/2014/main" id="{B2012F46-8349-4390-AFA2-320D3162C869}"/>
              </a:ext>
            </a:extLst>
          </p:cNvPr>
          <p:cNvCxnSpPr>
            <a:cxnSpLocks noChangeShapeType="1"/>
          </p:cNvCxnSpPr>
          <p:nvPr/>
        </p:nvCxnSpPr>
        <p:spPr bwMode="auto">
          <a:xfrm>
            <a:off x="2690814" y="4400550"/>
            <a:ext cx="6744891" cy="0"/>
          </a:xfrm>
          <a:prstGeom prst="line">
            <a:avLst/>
          </a:prstGeom>
          <a:noFill/>
          <a:ln w="215900" cmpd="tri" algn="ctr">
            <a:solidFill>
              <a:srgbClr val="002060"/>
            </a:solidFill>
            <a:round/>
            <a:headEnd/>
            <a:tailEnd/>
          </a:ln>
          <a:extLst>
            <a:ext uri="{909E8E84-426E-40DD-AFC4-6F175D3DCCD1}">
              <a14:hiddenFill xmlns:a14="http://schemas.microsoft.com/office/drawing/2010/main">
                <a:noFill/>
              </a14:hiddenFill>
            </a:ext>
          </a:extLst>
        </p:spPr>
      </p:cxnSp>
      <p:sp>
        <p:nvSpPr>
          <p:cNvPr id="36" name="Line 5">
            <a:extLst>
              <a:ext uri="{FF2B5EF4-FFF2-40B4-BE49-F238E27FC236}">
                <a16:creationId xmlns:a16="http://schemas.microsoft.com/office/drawing/2014/main" id="{58B512CD-96B1-43B7-AD90-7D28006F6EC4}"/>
              </a:ext>
            </a:extLst>
          </p:cNvPr>
          <p:cNvSpPr>
            <a:spLocks noChangeShapeType="1"/>
          </p:cNvSpPr>
          <p:nvPr/>
        </p:nvSpPr>
        <p:spPr bwMode="auto">
          <a:xfrm>
            <a:off x="5924550" y="2971800"/>
            <a:ext cx="0" cy="2686050"/>
          </a:xfrm>
          <a:prstGeom prst="line">
            <a:avLst/>
          </a:prstGeom>
          <a:noFill/>
          <a:ln w="12700" cap="sq">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7" name="TextBox 52">
            <a:extLst>
              <a:ext uri="{FF2B5EF4-FFF2-40B4-BE49-F238E27FC236}">
                <a16:creationId xmlns:a16="http://schemas.microsoft.com/office/drawing/2014/main" id="{86CDB2C2-EA4A-451B-AB22-F478CC6CCF88}"/>
              </a:ext>
            </a:extLst>
          </p:cNvPr>
          <p:cNvSpPr txBox="1">
            <a:spLocks noChangeArrowheads="1"/>
          </p:cNvSpPr>
          <p:nvPr/>
        </p:nvSpPr>
        <p:spPr bwMode="auto">
          <a:xfrm>
            <a:off x="2936081" y="4431506"/>
            <a:ext cx="10055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Side View</a:t>
            </a:r>
          </a:p>
        </p:txBody>
      </p:sp>
      <p:sp>
        <p:nvSpPr>
          <p:cNvPr id="39" name="Line 32">
            <a:extLst>
              <a:ext uri="{FF2B5EF4-FFF2-40B4-BE49-F238E27FC236}">
                <a16:creationId xmlns:a16="http://schemas.microsoft.com/office/drawing/2014/main" id="{D1B5F119-F040-4C3E-8752-42173FBD0343}"/>
              </a:ext>
            </a:extLst>
          </p:cNvPr>
          <p:cNvSpPr>
            <a:spLocks noChangeShapeType="1"/>
          </p:cNvSpPr>
          <p:nvPr/>
        </p:nvSpPr>
        <p:spPr bwMode="auto">
          <a:xfrm>
            <a:off x="2667001" y="5466017"/>
            <a:ext cx="3461147"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sp>
        <p:nvSpPr>
          <p:cNvPr id="40" name="TextBox 39">
            <a:extLst>
              <a:ext uri="{FF2B5EF4-FFF2-40B4-BE49-F238E27FC236}">
                <a16:creationId xmlns:a16="http://schemas.microsoft.com/office/drawing/2014/main" id="{09276B00-95E4-42F0-B560-B0EBC2DB2043}"/>
              </a:ext>
            </a:extLst>
          </p:cNvPr>
          <p:cNvSpPr txBox="1"/>
          <p:nvPr/>
        </p:nvSpPr>
        <p:spPr>
          <a:xfrm>
            <a:off x="4705351" y="5105400"/>
            <a:ext cx="221456"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sp>
        <p:nvSpPr>
          <p:cNvPr id="41" name="Line 33">
            <a:extLst>
              <a:ext uri="{FF2B5EF4-FFF2-40B4-BE49-F238E27FC236}">
                <a16:creationId xmlns:a16="http://schemas.microsoft.com/office/drawing/2014/main" id="{3098CC41-E4BB-4547-A8E7-762386356746}"/>
              </a:ext>
            </a:extLst>
          </p:cNvPr>
          <p:cNvSpPr>
            <a:spLocks noChangeShapeType="1"/>
          </p:cNvSpPr>
          <p:nvPr/>
        </p:nvSpPr>
        <p:spPr bwMode="auto">
          <a:xfrm flipV="1">
            <a:off x="6105525" y="5466017"/>
            <a:ext cx="3057525"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pic>
        <p:nvPicPr>
          <p:cNvPr id="42" name="Picture 77">
            <a:extLst>
              <a:ext uri="{FF2B5EF4-FFF2-40B4-BE49-F238E27FC236}">
                <a16:creationId xmlns:a16="http://schemas.microsoft.com/office/drawing/2014/main" id="{67194BDF-D938-4DF1-9923-7704DBF1BFE8}"/>
              </a:ext>
            </a:extLst>
          </p:cNvPr>
          <p:cNvPicPr>
            <a:picLocks noChangeAspect="1"/>
          </p:cNvPicPr>
          <p:nvPr/>
        </p:nvPicPr>
        <p:blipFill>
          <a:blip r:embed="rId6">
            <a:extLst>
              <a:ext uri="{28A0092B-C50C-407E-A947-70E740481C1C}">
                <a14:useLocalDpi xmlns:a14="http://schemas.microsoft.com/office/drawing/2010/main" val="0"/>
              </a:ext>
            </a:extLst>
          </a:blip>
          <a:srcRect l="41379" t="293" r="-2" b="65733"/>
          <a:stretch>
            <a:fillRect/>
          </a:stretch>
        </p:blipFill>
        <p:spPr bwMode="auto">
          <a:xfrm>
            <a:off x="7860506" y="5049517"/>
            <a:ext cx="1297781"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38">
            <a:extLst>
              <a:ext uri="{FF2B5EF4-FFF2-40B4-BE49-F238E27FC236}">
                <a16:creationId xmlns:a16="http://schemas.microsoft.com/office/drawing/2014/main" id="{8D175C75-F7CA-4543-BB09-27B001C8BF06}"/>
              </a:ext>
            </a:extLst>
          </p:cNvPr>
          <p:cNvSpPr>
            <a:spLocks noChangeArrowheads="1"/>
          </p:cNvSpPr>
          <p:nvPr/>
        </p:nvSpPr>
        <p:spPr bwMode="auto">
          <a:xfrm rot="-430145">
            <a:off x="5936956" y="4875372"/>
            <a:ext cx="3518297" cy="342900"/>
          </a:xfrm>
          <a:prstGeom prst="rect">
            <a:avLst/>
          </a:prstGeom>
          <a:solidFill>
            <a:srgbClr val="00B050">
              <a:alpha val="20000"/>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5" name="AutoShape 39">
            <a:extLst>
              <a:ext uri="{FF2B5EF4-FFF2-40B4-BE49-F238E27FC236}">
                <a16:creationId xmlns:a16="http://schemas.microsoft.com/office/drawing/2014/main" id="{F6503D71-3D6E-4490-AFC6-B5A7A2D056BF}"/>
              </a:ext>
            </a:extLst>
          </p:cNvPr>
          <p:cNvSpPr>
            <a:spLocks noChangeArrowheads="1"/>
          </p:cNvSpPr>
          <p:nvPr/>
        </p:nvSpPr>
        <p:spPr bwMode="auto">
          <a:xfrm rot="10332321">
            <a:off x="6315090" y="4945889"/>
            <a:ext cx="2493169" cy="250031"/>
          </a:xfrm>
          <a:prstGeom prst="leftArrow">
            <a:avLst>
              <a:gd name="adj1" fmla="val 50000"/>
              <a:gd name="adj2" fmla="val 188488"/>
            </a:avLst>
          </a:prstGeom>
          <a:solidFill>
            <a:srgbClr val="00B050"/>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6" name="Freeform 3">
            <a:extLst>
              <a:ext uri="{FF2B5EF4-FFF2-40B4-BE49-F238E27FC236}">
                <a16:creationId xmlns:a16="http://schemas.microsoft.com/office/drawing/2014/main" id="{926C05D4-8956-466C-B3DD-99B269E0501B}"/>
              </a:ext>
            </a:extLst>
          </p:cNvPr>
          <p:cNvSpPr>
            <a:spLocks/>
          </p:cNvSpPr>
          <p:nvPr/>
        </p:nvSpPr>
        <p:spPr bwMode="auto">
          <a:xfrm>
            <a:off x="5932886" y="1625325"/>
            <a:ext cx="3506391" cy="2201465"/>
          </a:xfrm>
          <a:custGeom>
            <a:avLst/>
            <a:gdLst>
              <a:gd name="T0" fmla="*/ 0 w 4658498"/>
              <a:gd name="T1" fmla="*/ 316809 h 3435179"/>
              <a:gd name="T2" fmla="*/ 4661744 w 4658498"/>
              <a:gd name="T3" fmla="*/ 0 h 3435179"/>
              <a:gd name="T4" fmla="*/ 4674142 w 4658498"/>
              <a:gd name="T5" fmla="*/ 2935760 h 3435179"/>
              <a:gd name="T6" fmla="*/ 0 w 4658498"/>
              <a:gd name="T7" fmla="*/ 2608391 h 3435179"/>
              <a:gd name="T8" fmla="*/ 0 w 4658498"/>
              <a:gd name="T9" fmla="*/ 316809 h 34351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58498" h="3435179">
                <a:moveTo>
                  <a:pt x="0" y="370703"/>
                </a:moveTo>
                <a:lnTo>
                  <a:pt x="4646141" y="0"/>
                </a:lnTo>
                <a:lnTo>
                  <a:pt x="4658498" y="3435179"/>
                </a:lnTo>
                <a:lnTo>
                  <a:pt x="0" y="3052119"/>
                </a:lnTo>
                <a:lnTo>
                  <a:pt x="0" y="370703"/>
                </a:lnTo>
                <a:close/>
              </a:path>
            </a:pathLst>
          </a:custGeom>
          <a:solidFill>
            <a:srgbClr val="00B0F0">
              <a:alpha val="20000"/>
            </a:srgbClr>
          </a:solidFill>
          <a:ln w="9525" cap="flat" cmpd="sng" algn="ctr">
            <a:solidFill>
              <a:schemeClr val="tx1"/>
            </a:solidFill>
            <a:prstDash val="solid"/>
            <a:round/>
            <a:headEnd type="none" w="med" len="med"/>
            <a:tailEnd type="none" w="med" len="med"/>
          </a:ln>
        </p:spPr>
        <p:txBody>
          <a:bodyPr/>
          <a:lstStyle/>
          <a:p>
            <a:pPr eaLnBrk="0" fontAlgn="base" hangingPunct="0">
              <a:spcBef>
                <a:spcPct val="0"/>
              </a:spcBef>
              <a:spcAft>
                <a:spcPct val="0"/>
              </a:spcAft>
            </a:pPr>
            <a:endParaRPr lang="en-US" dirty="0">
              <a:solidFill>
                <a:srgbClr val="000000"/>
              </a:solidFill>
            </a:endParaRPr>
          </a:p>
        </p:txBody>
      </p:sp>
      <p:sp>
        <p:nvSpPr>
          <p:cNvPr id="47" name="TextBox 45">
            <a:extLst>
              <a:ext uri="{FF2B5EF4-FFF2-40B4-BE49-F238E27FC236}">
                <a16:creationId xmlns:a16="http://schemas.microsoft.com/office/drawing/2014/main" id="{4B64F10B-74C3-497B-8F31-427E515C17B8}"/>
              </a:ext>
            </a:extLst>
          </p:cNvPr>
          <p:cNvSpPr txBox="1">
            <a:spLocks noChangeArrowheads="1"/>
          </p:cNvSpPr>
          <p:nvPr/>
        </p:nvSpPr>
        <p:spPr bwMode="auto">
          <a:xfrm>
            <a:off x="6362702" y="5544433"/>
            <a:ext cx="287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Nothing can penetrate the RPZ until permission is given by ATC</a:t>
            </a:r>
          </a:p>
        </p:txBody>
      </p:sp>
    </p:spTree>
    <p:extLst>
      <p:ext uri="{BB962C8B-B14F-4D97-AF65-F5344CB8AC3E}">
        <p14:creationId xmlns:p14="http://schemas.microsoft.com/office/powerpoint/2010/main" val="414663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of RSAs and ILSs </a:t>
            </a:r>
          </a:p>
        </p:txBody>
      </p:sp>
      <p:pic>
        <p:nvPicPr>
          <p:cNvPr id="4" name="Picture 3" descr="Diagram&#10;&#10;Description automatically generated">
            <a:extLst>
              <a:ext uri="{FF2B5EF4-FFF2-40B4-BE49-F238E27FC236}">
                <a16:creationId xmlns:a16="http://schemas.microsoft.com/office/drawing/2014/main" id="{155A2E6B-C63C-4A6F-A034-BE8E59A92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038" y="219456"/>
            <a:ext cx="4426700" cy="6419088"/>
          </a:xfrm>
          <a:prstGeom prst="rect">
            <a:avLst/>
          </a:prstGeom>
        </p:spPr>
      </p:pic>
      <p:sp>
        <p:nvSpPr>
          <p:cNvPr id="9" name="Rectangle 41">
            <a:extLst>
              <a:ext uri="{FF2B5EF4-FFF2-40B4-BE49-F238E27FC236}">
                <a16:creationId xmlns:a16="http://schemas.microsoft.com/office/drawing/2014/main" id="{C59D2A28-02BC-4966-95D9-E1F3683D8973}"/>
              </a:ext>
            </a:extLst>
          </p:cNvPr>
          <p:cNvSpPr>
            <a:spLocks noChangeArrowheads="1"/>
          </p:cNvSpPr>
          <p:nvPr/>
        </p:nvSpPr>
        <p:spPr bwMode="auto">
          <a:xfrm rot="1739043">
            <a:off x="6349129" y="2235400"/>
            <a:ext cx="212086" cy="2720773"/>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0" name="Rectangle 41">
            <a:extLst>
              <a:ext uri="{FF2B5EF4-FFF2-40B4-BE49-F238E27FC236}">
                <a16:creationId xmlns:a16="http://schemas.microsoft.com/office/drawing/2014/main" id="{EA5E9B68-DF91-48DF-BC87-A1040145903A}"/>
              </a:ext>
            </a:extLst>
          </p:cNvPr>
          <p:cNvSpPr>
            <a:spLocks noChangeArrowheads="1"/>
          </p:cNvSpPr>
          <p:nvPr/>
        </p:nvSpPr>
        <p:spPr bwMode="auto">
          <a:xfrm rot="1739043">
            <a:off x="7015595" y="2519447"/>
            <a:ext cx="133552"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1" name="Rectangle 41">
            <a:extLst>
              <a:ext uri="{FF2B5EF4-FFF2-40B4-BE49-F238E27FC236}">
                <a16:creationId xmlns:a16="http://schemas.microsoft.com/office/drawing/2014/main" id="{C32F3147-BA26-44C4-BEE5-BCC7697AD77A}"/>
              </a:ext>
            </a:extLst>
          </p:cNvPr>
          <p:cNvSpPr>
            <a:spLocks noChangeArrowheads="1"/>
          </p:cNvSpPr>
          <p:nvPr/>
        </p:nvSpPr>
        <p:spPr bwMode="auto">
          <a:xfrm rot="1739043">
            <a:off x="6006166" y="4369477"/>
            <a:ext cx="143082"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2" name="Rectangle 11">
            <a:extLst>
              <a:ext uri="{FF2B5EF4-FFF2-40B4-BE49-F238E27FC236}">
                <a16:creationId xmlns:a16="http://schemas.microsoft.com/office/drawing/2014/main" id="{66646C2A-D06D-49DB-B82C-93D7EBBAE65F}"/>
              </a:ext>
            </a:extLst>
          </p:cNvPr>
          <p:cNvSpPr/>
          <p:nvPr/>
        </p:nvSpPr>
        <p:spPr bwMode="auto">
          <a:xfrm>
            <a:off x="2100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Runway Safety Areas</a:t>
            </a:r>
          </a:p>
        </p:txBody>
      </p:sp>
      <p:sp>
        <p:nvSpPr>
          <p:cNvPr id="13" name="Rectangle 12">
            <a:extLst>
              <a:ext uri="{FF2B5EF4-FFF2-40B4-BE49-F238E27FC236}">
                <a16:creationId xmlns:a16="http://schemas.microsoft.com/office/drawing/2014/main" id="{C9101A70-2C4C-4673-AEB6-3DF521EB53C3}"/>
              </a:ext>
            </a:extLst>
          </p:cNvPr>
          <p:cNvSpPr/>
          <p:nvPr/>
        </p:nvSpPr>
        <p:spPr bwMode="auto">
          <a:xfrm>
            <a:off x="2100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ILS Critical Areas</a:t>
            </a:r>
          </a:p>
        </p:txBody>
      </p:sp>
      <p:sp>
        <p:nvSpPr>
          <p:cNvPr id="14" name="Rectangle 44">
            <a:extLst>
              <a:ext uri="{FF2B5EF4-FFF2-40B4-BE49-F238E27FC236}">
                <a16:creationId xmlns:a16="http://schemas.microsoft.com/office/drawing/2014/main" id="{A6B07279-E88D-4D07-9872-00A13C748799}"/>
              </a:ext>
            </a:extLst>
          </p:cNvPr>
          <p:cNvSpPr>
            <a:spLocks noChangeArrowheads="1"/>
          </p:cNvSpPr>
          <p:nvPr/>
        </p:nvSpPr>
        <p:spPr bwMode="auto">
          <a:xfrm rot="1739043">
            <a:off x="7364017" y="1750758"/>
            <a:ext cx="169094" cy="3220325"/>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5" name="Rectangle 41">
            <a:extLst>
              <a:ext uri="{FF2B5EF4-FFF2-40B4-BE49-F238E27FC236}">
                <a16:creationId xmlns:a16="http://schemas.microsoft.com/office/drawing/2014/main" id="{1ABC3A1A-4088-4407-A2A6-4E7C0B419ACF}"/>
              </a:ext>
            </a:extLst>
          </p:cNvPr>
          <p:cNvSpPr>
            <a:spLocks noChangeArrowheads="1"/>
          </p:cNvSpPr>
          <p:nvPr/>
        </p:nvSpPr>
        <p:spPr bwMode="auto">
          <a:xfrm rot="1739043">
            <a:off x="7877189" y="1886622"/>
            <a:ext cx="144546"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6" name="Rectangle 45">
            <a:extLst>
              <a:ext uri="{FF2B5EF4-FFF2-40B4-BE49-F238E27FC236}">
                <a16:creationId xmlns:a16="http://schemas.microsoft.com/office/drawing/2014/main" id="{374E1B9C-AAC5-4E59-81E4-216C3574CFF9}"/>
              </a:ext>
            </a:extLst>
          </p:cNvPr>
          <p:cNvSpPr>
            <a:spLocks noChangeArrowheads="1"/>
          </p:cNvSpPr>
          <p:nvPr/>
        </p:nvSpPr>
        <p:spPr bwMode="auto">
          <a:xfrm rot="1705861">
            <a:off x="8497106" y="2068097"/>
            <a:ext cx="171362" cy="2359031"/>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wrap="square" anchor="ctr">
            <a:spAutoFit/>
          </a:bodyPr>
          <a:lstStyle/>
          <a:p>
            <a:pPr eaLnBrk="0" hangingPunct="0">
              <a:defRPr/>
            </a:pPr>
            <a:endParaRPr lang="en-US" sz="2400">
              <a:solidFill>
                <a:srgbClr val="000000"/>
              </a:solidFill>
            </a:endParaRPr>
          </a:p>
        </p:txBody>
      </p:sp>
      <p:sp>
        <p:nvSpPr>
          <p:cNvPr id="17" name="Rectangle 46">
            <a:extLst>
              <a:ext uri="{FF2B5EF4-FFF2-40B4-BE49-F238E27FC236}">
                <a16:creationId xmlns:a16="http://schemas.microsoft.com/office/drawing/2014/main" id="{78D9AFA4-ADB2-450E-8646-26C8C1F59F3B}"/>
              </a:ext>
            </a:extLst>
          </p:cNvPr>
          <p:cNvSpPr>
            <a:spLocks noChangeArrowheads="1"/>
          </p:cNvSpPr>
          <p:nvPr/>
        </p:nvSpPr>
        <p:spPr bwMode="auto">
          <a:xfrm rot="1744596">
            <a:off x="8583160" y="2770079"/>
            <a:ext cx="152345" cy="2820646"/>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0" name="Rectangle 43">
            <a:extLst>
              <a:ext uri="{FF2B5EF4-FFF2-40B4-BE49-F238E27FC236}">
                <a16:creationId xmlns:a16="http://schemas.microsoft.com/office/drawing/2014/main" id="{2E79D35C-5F05-4FD9-BF0E-565E59FD9F8F}"/>
              </a:ext>
            </a:extLst>
          </p:cNvPr>
          <p:cNvSpPr>
            <a:spLocks noChangeArrowheads="1"/>
          </p:cNvSpPr>
          <p:nvPr/>
        </p:nvSpPr>
        <p:spPr bwMode="auto">
          <a:xfrm rot="5400000">
            <a:off x="8315663" y="3774223"/>
            <a:ext cx="229725" cy="2355635"/>
          </a:xfrm>
          <a:prstGeom prst="rect">
            <a:avLst/>
          </a:prstGeom>
          <a:solidFill>
            <a:srgbClr val="FF0000">
              <a:alpha val="42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1" name="Rectangle 42">
            <a:extLst>
              <a:ext uri="{FF2B5EF4-FFF2-40B4-BE49-F238E27FC236}">
                <a16:creationId xmlns:a16="http://schemas.microsoft.com/office/drawing/2014/main" id="{4B8D1C33-2A5B-45DA-8BF2-7CCAFD5B1C13}"/>
              </a:ext>
            </a:extLst>
          </p:cNvPr>
          <p:cNvSpPr>
            <a:spLocks noChangeArrowheads="1"/>
          </p:cNvSpPr>
          <p:nvPr/>
        </p:nvSpPr>
        <p:spPr bwMode="auto">
          <a:xfrm rot="5274375">
            <a:off x="8264187" y="2091533"/>
            <a:ext cx="167963" cy="2427181"/>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2" name="Rectangle 41">
            <a:extLst>
              <a:ext uri="{FF2B5EF4-FFF2-40B4-BE49-F238E27FC236}">
                <a16:creationId xmlns:a16="http://schemas.microsoft.com/office/drawing/2014/main" id="{BB8CDA0B-D4E2-4BF8-83D8-9F870D1445ED}"/>
              </a:ext>
            </a:extLst>
          </p:cNvPr>
          <p:cNvSpPr>
            <a:spLocks noChangeArrowheads="1"/>
          </p:cNvSpPr>
          <p:nvPr/>
        </p:nvSpPr>
        <p:spPr bwMode="auto">
          <a:xfrm rot="1739043">
            <a:off x="9387519" y="2786370"/>
            <a:ext cx="88900"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3" name="Rectangle 41">
            <a:extLst>
              <a:ext uri="{FF2B5EF4-FFF2-40B4-BE49-F238E27FC236}">
                <a16:creationId xmlns:a16="http://schemas.microsoft.com/office/drawing/2014/main" id="{4B9606EE-803F-43E9-9916-4D461DA56CA8}"/>
              </a:ext>
            </a:extLst>
          </p:cNvPr>
          <p:cNvSpPr>
            <a:spLocks noChangeArrowheads="1"/>
          </p:cNvSpPr>
          <p:nvPr/>
        </p:nvSpPr>
        <p:spPr bwMode="auto">
          <a:xfrm rot="5173520">
            <a:off x="9369459" y="3157734"/>
            <a:ext cx="93768"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8849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a:t>
            </a:r>
          </a:p>
        </p:txBody>
      </p:sp>
      <p:sp>
        <p:nvSpPr>
          <p:cNvPr id="2" name="Rectangle 1">
            <a:extLst>
              <a:ext uri="{FF2B5EF4-FFF2-40B4-BE49-F238E27FC236}">
                <a16:creationId xmlns:a16="http://schemas.microsoft.com/office/drawing/2014/main" id="{3B6A94A0-BDF2-428E-B568-518B1F0AFCD4}"/>
              </a:ext>
            </a:extLst>
          </p:cNvPr>
          <p:cNvSpPr/>
          <p:nvPr/>
        </p:nvSpPr>
        <p:spPr>
          <a:xfrm>
            <a:off x="524256" y="1485110"/>
            <a:ext cx="6096000" cy="3801041"/>
          </a:xfrm>
          <a:prstGeom prst="rect">
            <a:avLst/>
          </a:prstGeom>
        </p:spPr>
        <p:txBody>
          <a:bodyPr>
            <a:spAutoFit/>
          </a:bodyPr>
          <a:lstStyle/>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 Holding Positions</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Movement/Non-movement</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ILS Critical Area Holding Position</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Taxiways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Geographic Position Markings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71661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Holding Position Marking</a:t>
            </a:r>
          </a:p>
        </p:txBody>
      </p:sp>
      <p:pic>
        <p:nvPicPr>
          <p:cNvPr id="6" name="Picture 3">
            <a:extLst>
              <a:ext uri="{FF2B5EF4-FFF2-40B4-BE49-F238E27FC236}">
                <a16:creationId xmlns:a16="http://schemas.microsoft.com/office/drawing/2014/main" id="{251B49F0-A452-4713-A1C2-A7FFEBEA2188}"/>
              </a:ext>
            </a:extLst>
          </p:cNvPr>
          <p:cNvPicPr>
            <a:picLocks noChangeAspect="1" noChangeArrowheads="1"/>
          </p:cNvPicPr>
          <p:nvPr/>
        </p:nvPicPr>
        <p:blipFill>
          <a:blip r:embed="rId3" cstate="print"/>
          <a:srcRect/>
          <a:stretch>
            <a:fillRect/>
          </a:stretch>
        </p:blipFill>
        <p:spPr bwMode="auto">
          <a:xfrm>
            <a:off x="2563996" y="1357445"/>
            <a:ext cx="6965685" cy="1381780"/>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5D232E65-C42C-4F55-8C0A-F2B17C9196A3}"/>
              </a:ext>
            </a:extLst>
          </p:cNvPr>
          <p:cNvSpPr txBox="1"/>
          <p:nvPr/>
        </p:nvSpPr>
        <p:spPr>
          <a:xfrm>
            <a:off x="4251223" y="2636548"/>
            <a:ext cx="35814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Hold Short on This Side</a:t>
            </a:r>
          </a:p>
        </p:txBody>
      </p:sp>
      <p:pic>
        <p:nvPicPr>
          <p:cNvPr id="9" name="Picture 8" descr="Photo of hold bars">
            <a:extLst>
              <a:ext uri="{FF2B5EF4-FFF2-40B4-BE49-F238E27FC236}">
                <a16:creationId xmlns:a16="http://schemas.microsoft.com/office/drawing/2014/main" id="{E5414E71-95A9-4E8D-AD75-6C689A473E7E}"/>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a:stretch>
            <a:fillRect/>
          </a:stretch>
        </p:blipFill>
        <p:spPr bwMode="auto">
          <a:xfrm>
            <a:off x="2209800" y="3511597"/>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4">
            <a:extLst>
              <a:ext uri="{FF2B5EF4-FFF2-40B4-BE49-F238E27FC236}">
                <a16:creationId xmlns:a16="http://schemas.microsoft.com/office/drawing/2014/main" id="{A7A33404-C0CE-428E-8D9F-6A6C5EBC6463}"/>
              </a:ext>
            </a:extLst>
          </p:cNvPr>
          <p:cNvSpPr txBox="1">
            <a:spLocks noChangeArrowheads="1"/>
          </p:cNvSpPr>
          <p:nvPr/>
        </p:nvSpPr>
        <p:spPr bwMode="auto">
          <a:xfrm>
            <a:off x="6134097" y="3484399"/>
            <a:ext cx="3924303" cy="243200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Identifies the position at which pilots and vehicle operators must hold short of a runway safety area or other protected area.</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You must            at the holding position until given permission to cross by ATC!  </a:t>
            </a:r>
          </a:p>
        </p:txBody>
      </p:sp>
      <p:pic>
        <p:nvPicPr>
          <p:cNvPr id="11" name="Picture 10">
            <a:extLst>
              <a:ext uri="{FF2B5EF4-FFF2-40B4-BE49-F238E27FC236}">
                <a16:creationId xmlns:a16="http://schemas.microsoft.com/office/drawing/2014/main" id="{23F95CF9-9700-4C1A-A1A1-D986C2FD6BAF}"/>
              </a:ext>
            </a:extLst>
          </p:cNvPr>
          <p:cNvPicPr>
            <a:picLocks noChangeAspect="1"/>
          </p:cNvPicPr>
          <p:nvPr/>
        </p:nvPicPr>
        <p:blipFill>
          <a:blip r:embed="rId5"/>
          <a:stretch>
            <a:fillRect/>
          </a:stretch>
        </p:blipFill>
        <p:spPr>
          <a:xfrm>
            <a:off x="7323803" y="4648200"/>
            <a:ext cx="516194" cy="439994"/>
          </a:xfrm>
          <a:prstGeom prst="rect">
            <a:avLst/>
          </a:prstGeom>
        </p:spPr>
      </p:pic>
      <p:sp>
        <p:nvSpPr>
          <p:cNvPr id="12" name="TextBox 11">
            <a:extLst>
              <a:ext uri="{FF2B5EF4-FFF2-40B4-BE49-F238E27FC236}">
                <a16:creationId xmlns:a16="http://schemas.microsoft.com/office/drawing/2014/main" id="{50285DB6-B948-4B43-9FC6-6F212DF38CB9}"/>
              </a:ext>
            </a:extLst>
          </p:cNvPr>
          <p:cNvSpPr txBox="1"/>
          <p:nvPr/>
        </p:nvSpPr>
        <p:spPr>
          <a:xfrm>
            <a:off x="3543300" y="6233276"/>
            <a:ext cx="46482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do you hold short of?</a:t>
            </a:r>
          </a:p>
        </p:txBody>
      </p:sp>
      <p:cxnSp>
        <p:nvCxnSpPr>
          <p:cNvPr id="13" name="Straight Arrow Connector 12">
            <a:extLst>
              <a:ext uri="{FF2B5EF4-FFF2-40B4-BE49-F238E27FC236}">
                <a16:creationId xmlns:a16="http://schemas.microsoft.com/office/drawing/2014/main" id="{7BD7E477-2B62-4D1F-8FEA-83CFC806FFC6}"/>
              </a:ext>
            </a:extLst>
          </p:cNvPr>
          <p:cNvCxnSpPr/>
          <p:nvPr/>
        </p:nvCxnSpPr>
        <p:spPr bwMode="auto">
          <a:xfrm flipH="1">
            <a:off x="4731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9AEF6B0-7D70-4EB2-957A-CD9ED08722B2}"/>
              </a:ext>
            </a:extLst>
          </p:cNvPr>
          <p:cNvCxnSpPr/>
          <p:nvPr/>
        </p:nvCxnSpPr>
        <p:spPr bwMode="auto">
          <a:xfrm flipH="1" flipV="1">
            <a:off x="3873911" y="2536642"/>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C41C5EE-6804-403A-8FFE-F079EF158694}"/>
              </a:ext>
            </a:extLst>
          </p:cNvPr>
          <p:cNvCxnSpPr/>
          <p:nvPr/>
        </p:nvCxnSpPr>
        <p:spPr bwMode="auto">
          <a:xfrm flipV="1">
            <a:off x="7832624"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8222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Movement/Non-Movement Boundary Marking</a:t>
            </a:r>
          </a:p>
        </p:txBody>
      </p:sp>
      <p:pic>
        <p:nvPicPr>
          <p:cNvPr id="6" name="Picture 13">
            <a:extLst>
              <a:ext uri="{FF2B5EF4-FFF2-40B4-BE49-F238E27FC236}">
                <a16:creationId xmlns:a16="http://schemas.microsoft.com/office/drawing/2014/main" id="{483C53F1-9C21-4CF8-8E60-501E856C7CA4}"/>
              </a:ext>
            </a:extLst>
          </p:cNvPr>
          <p:cNvPicPr>
            <a:picLocks noChangeAspect="1" noChangeArrowheads="1"/>
          </p:cNvPicPr>
          <p:nvPr/>
        </p:nvPicPr>
        <p:blipFill>
          <a:blip r:embed="rId3" cstate="print"/>
          <a:srcRect/>
          <a:stretch>
            <a:fillRect/>
          </a:stretch>
        </p:blipFill>
        <p:spPr bwMode="auto">
          <a:xfrm>
            <a:off x="2725502" y="1384962"/>
            <a:ext cx="6768030" cy="696709"/>
          </a:xfrm>
          <a:prstGeom prst="rect">
            <a:avLst/>
          </a:prstGeom>
          <a:noFill/>
          <a:ln w="6350">
            <a:solidFill>
              <a:schemeClr val="tx1"/>
            </a:solidFill>
            <a:miter lim="800000"/>
            <a:headEnd/>
            <a:tailEnd/>
          </a:ln>
        </p:spPr>
      </p:pic>
      <p:sp>
        <p:nvSpPr>
          <p:cNvPr id="8" name="TextBox 7">
            <a:extLst>
              <a:ext uri="{FF2B5EF4-FFF2-40B4-BE49-F238E27FC236}">
                <a16:creationId xmlns:a16="http://schemas.microsoft.com/office/drawing/2014/main" id="{59C188BC-7DF2-472E-B910-914D9B4CD3D9}"/>
              </a:ext>
            </a:extLst>
          </p:cNvPr>
          <p:cNvSpPr txBox="1"/>
          <p:nvPr/>
        </p:nvSpPr>
        <p:spPr>
          <a:xfrm>
            <a:off x="4572689" y="2033448"/>
            <a:ext cx="3073659"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Non-movement side</a:t>
            </a:r>
          </a:p>
        </p:txBody>
      </p:sp>
      <p:sp>
        <p:nvSpPr>
          <p:cNvPr id="9" name="Rectangle 4">
            <a:extLst>
              <a:ext uri="{FF2B5EF4-FFF2-40B4-BE49-F238E27FC236}">
                <a16:creationId xmlns:a16="http://schemas.microsoft.com/office/drawing/2014/main" id="{0FA7FDD5-173F-4860-A747-2BED0382C003}"/>
              </a:ext>
            </a:extLst>
          </p:cNvPr>
          <p:cNvSpPr txBox="1">
            <a:spLocks noChangeArrowheads="1"/>
          </p:cNvSpPr>
          <p:nvPr/>
        </p:nvSpPr>
        <p:spPr bwMode="auto">
          <a:xfrm>
            <a:off x="5181600" y="2610821"/>
            <a:ext cx="5105400" cy="57008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600" dirty="0">
                <a:solidFill>
                  <a:srgbClr val="FFFF00"/>
                </a:solidFill>
                <a:latin typeface="Arial Rounded MT Bold" panose="020F0704030504030204" pitchFamily="34" charset="0"/>
              </a:rPr>
              <a:t>Marks the boundary between movement and non-movement areas.</a:t>
            </a:r>
          </a:p>
          <a:p>
            <a:pPr marL="0" indent="0">
              <a:lnSpc>
                <a:spcPct val="90000"/>
              </a:lnSpc>
              <a:buNone/>
            </a:pPr>
            <a:endParaRPr lang="en-US" sz="1000" dirty="0">
              <a:solidFill>
                <a:srgbClr val="FFFF00"/>
              </a:solidFill>
              <a:latin typeface="Arial Rounded MT Bold" panose="020F0704030504030204" pitchFamily="34" charset="0"/>
            </a:endParaRPr>
          </a:p>
          <a:p>
            <a:pPr marL="0" indent="0">
              <a:buNone/>
            </a:pPr>
            <a:endParaRPr lang="en-US" sz="16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C000"/>
              </a:solidFill>
              <a:latin typeface="Arial Rounded MT Bold" panose="020F0704030504030204" pitchFamily="34" charset="0"/>
            </a:endParaRPr>
          </a:p>
        </p:txBody>
      </p:sp>
      <p:sp>
        <p:nvSpPr>
          <p:cNvPr id="10" name="TextBox 9">
            <a:extLst>
              <a:ext uri="{FF2B5EF4-FFF2-40B4-BE49-F238E27FC236}">
                <a16:creationId xmlns:a16="http://schemas.microsoft.com/office/drawing/2014/main" id="{3AD5B4BC-336D-4202-B0F5-5A2B0342C343}"/>
              </a:ext>
            </a:extLst>
          </p:cNvPr>
          <p:cNvSpPr txBox="1"/>
          <p:nvPr/>
        </p:nvSpPr>
        <p:spPr>
          <a:xfrm>
            <a:off x="5124450" y="3391984"/>
            <a:ext cx="52197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is the non-movement side?</a:t>
            </a:r>
          </a:p>
        </p:txBody>
      </p:sp>
      <p:pic>
        <p:nvPicPr>
          <p:cNvPr id="11" name="Picture 10">
            <a:extLst>
              <a:ext uri="{FF2B5EF4-FFF2-40B4-BE49-F238E27FC236}">
                <a16:creationId xmlns:a16="http://schemas.microsoft.com/office/drawing/2014/main" id="{84C1AE1E-D0E6-4046-9407-0FEA89D16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093" y="2651062"/>
            <a:ext cx="2555610" cy="3370970"/>
          </a:xfrm>
          <a:prstGeom prst="rect">
            <a:avLst/>
          </a:prstGeom>
          <a:ln w="6350">
            <a:solidFill>
              <a:schemeClr val="tx1"/>
            </a:solidFill>
          </a:ln>
        </p:spPr>
      </p:pic>
      <p:cxnSp>
        <p:nvCxnSpPr>
          <p:cNvPr id="12" name="Straight Arrow Connector 11">
            <a:extLst>
              <a:ext uri="{FF2B5EF4-FFF2-40B4-BE49-F238E27FC236}">
                <a16:creationId xmlns:a16="http://schemas.microsoft.com/office/drawing/2014/main" id="{458CDF74-901D-4479-8E5A-235FC7DDA64D}"/>
              </a:ext>
            </a:extLst>
          </p:cNvPr>
          <p:cNvCxnSpPr/>
          <p:nvPr/>
        </p:nvCxnSpPr>
        <p:spPr bwMode="auto">
          <a:xfrm flipH="1">
            <a:off x="2590801" y="2495113"/>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60B3FEF-B4E9-44A0-A818-6ABF91FA0A2F}"/>
              </a:ext>
            </a:extLst>
          </p:cNvPr>
          <p:cNvCxnSpPr/>
          <p:nvPr/>
        </p:nvCxnSpPr>
        <p:spPr bwMode="auto">
          <a:xfrm flipH="1" flipV="1">
            <a:off x="3985408" y="1877498"/>
            <a:ext cx="587280" cy="38678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6229BBC-3708-4A06-88EB-FBBA059A4308}"/>
              </a:ext>
            </a:extLst>
          </p:cNvPr>
          <p:cNvCxnSpPr/>
          <p:nvPr/>
        </p:nvCxnSpPr>
        <p:spPr bwMode="auto">
          <a:xfrm flipV="1">
            <a:off x="7646347" y="1877497"/>
            <a:ext cx="629952" cy="41089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66324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ILS Critical Area Holding Position Marking</a:t>
            </a:r>
          </a:p>
        </p:txBody>
      </p:sp>
      <p:pic>
        <p:nvPicPr>
          <p:cNvPr id="6" name="Picture 4">
            <a:extLst>
              <a:ext uri="{FF2B5EF4-FFF2-40B4-BE49-F238E27FC236}">
                <a16:creationId xmlns:a16="http://schemas.microsoft.com/office/drawing/2014/main" id="{E9968157-9971-4A50-96F5-6313307CE59C}"/>
              </a:ext>
            </a:extLst>
          </p:cNvPr>
          <p:cNvPicPr>
            <a:picLocks noChangeAspect="1" noChangeArrowheads="1"/>
          </p:cNvPicPr>
          <p:nvPr/>
        </p:nvPicPr>
        <p:blipFill>
          <a:blip r:embed="rId3" cstate="print"/>
          <a:srcRect/>
          <a:stretch>
            <a:fillRect/>
          </a:stretch>
        </p:blipFill>
        <p:spPr bwMode="auto">
          <a:xfrm>
            <a:off x="3088505" y="1676401"/>
            <a:ext cx="6053089" cy="1458167"/>
          </a:xfrm>
          <a:prstGeom prst="rect">
            <a:avLst/>
          </a:prstGeom>
          <a:noFill/>
          <a:ln w="6350">
            <a:solidFill>
              <a:schemeClr val="tx1"/>
            </a:solidFill>
            <a:miter lim="800000"/>
            <a:headEnd/>
            <a:tailEnd/>
          </a:ln>
        </p:spPr>
      </p:pic>
      <p:graphicFrame>
        <p:nvGraphicFramePr>
          <p:cNvPr id="8" name="Object 2">
            <a:extLst>
              <a:ext uri="{FF2B5EF4-FFF2-40B4-BE49-F238E27FC236}">
                <a16:creationId xmlns:a16="http://schemas.microsoft.com/office/drawing/2014/main" id="{C9A8076D-60B0-4594-87D6-A34A113A10DD}"/>
              </a:ext>
            </a:extLst>
          </p:cNvPr>
          <p:cNvGraphicFramePr>
            <a:graphicFrameLocks noChangeAspect="1"/>
          </p:cNvGraphicFramePr>
          <p:nvPr/>
        </p:nvGraphicFramePr>
        <p:xfrm>
          <a:off x="2362201" y="3380388"/>
          <a:ext cx="3387389" cy="2498894"/>
        </p:xfrm>
        <a:graphic>
          <a:graphicData uri="http://schemas.openxmlformats.org/presentationml/2006/ole">
            <mc:AlternateContent xmlns:mc="http://schemas.openxmlformats.org/markup-compatibility/2006">
              <mc:Choice xmlns:v="urn:schemas-microsoft-com:vml" Requires="v">
                <p:oleObj name="Clip" r:id="rId4" imgW="6095238" imgH="4571429" progId="">
                  <p:embed/>
                </p:oleObj>
              </mc:Choice>
              <mc:Fallback>
                <p:oleObj name="Clip" r:id="rId4" imgW="6095238" imgH="4571429" progId="">
                  <p:embed/>
                  <p:pic>
                    <p:nvPicPr>
                      <p:cNvPr id="7"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1" y="3380388"/>
                        <a:ext cx="3387389" cy="2498894"/>
                      </a:xfrm>
                      <a:prstGeom prst="rect">
                        <a:avLst/>
                      </a:prstGeom>
                      <a:noFill/>
                      <a:ln w="6350">
                        <a:solidFill>
                          <a:schemeClr val="tx1"/>
                        </a:solidFill>
                      </a:ln>
                    </p:spPr>
                  </p:pic>
                </p:oleObj>
              </mc:Fallback>
            </mc:AlternateContent>
          </a:graphicData>
        </a:graphic>
      </p:graphicFrame>
      <p:sp>
        <p:nvSpPr>
          <p:cNvPr id="9" name="Rectangle 4">
            <a:extLst>
              <a:ext uri="{FF2B5EF4-FFF2-40B4-BE49-F238E27FC236}">
                <a16:creationId xmlns:a16="http://schemas.microsoft.com/office/drawing/2014/main" id="{3FB3A289-9FCE-47EC-9F01-080FC47436B3}"/>
              </a:ext>
            </a:extLst>
          </p:cNvPr>
          <p:cNvSpPr txBox="1">
            <a:spLocks noChangeArrowheads="1"/>
          </p:cNvSpPr>
          <p:nvPr/>
        </p:nvSpPr>
        <p:spPr bwMode="auto">
          <a:xfrm>
            <a:off x="6324600" y="3386354"/>
            <a:ext cx="3886200" cy="17190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Protects the area through which ILS signals are transmitted.</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Vehicles and aircraft in the ILS critical area can interfere with the signals.</a:t>
            </a:r>
          </a:p>
          <a:p>
            <a:pPr marL="0" indent="0">
              <a:lnSpc>
                <a:spcPct val="90000"/>
              </a:lnSpc>
              <a:buNone/>
            </a:pPr>
            <a:endParaRPr lang="en-US" sz="1800" dirty="0">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208582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Line Marking</a:t>
            </a:r>
          </a:p>
        </p:txBody>
      </p:sp>
      <p:pic>
        <p:nvPicPr>
          <p:cNvPr id="6" name="Picture 5">
            <a:extLst>
              <a:ext uri="{FF2B5EF4-FFF2-40B4-BE49-F238E27FC236}">
                <a16:creationId xmlns:a16="http://schemas.microsoft.com/office/drawing/2014/main" id="{C039E1EF-452C-4D0E-A77D-0E0CE5EEBD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2532" y="1597403"/>
            <a:ext cx="2116269" cy="1889297"/>
          </a:xfrm>
          <a:prstGeom prst="rect">
            <a:avLst/>
          </a:prstGeom>
          <a:ln w="6350">
            <a:solidFill>
              <a:schemeClr val="tx1"/>
            </a:solidFill>
          </a:ln>
        </p:spPr>
      </p:pic>
      <p:pic>
        <p:nvPicPr>
          <p:cNvPr id="8" name="Picture 7">
            <a:extLst>
              <a:ext uri="{FF2B5EF4-FFF2-40B4-BE49-F238E27FC236}">
                <a16:creationId xmlns:a16="http://schemas.microsoft.com/office/drawing/2014/main" id="{4D14C8EA-1A58-4429-883B-B6D696F2D6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2531" y="3563643"/>
            <a:ext cx="2587608" cy="2227557"/>
          </a:xfrm>
          <a:prstGeom prst="rect">
            <a:avLst/>
          </a:prstGeom>
          <a:ln w="6350">
            <a:solidFill>
              <a:schemeClr val="tx1"/>
            </a:solidFill>
          </a:ln>
        </p:spPr>
      </p:pic>
      <p:sp>
        <p:nvSpPr>
          <p:cNvPr id="9" name="TextBox 8">
            <a:extLst>
              <a:ext uri="{FF2B5EF4-FFF2-40B4-BE49-F238E27FC236}">
                <a16:creationId xmlns:a16="http://schemas.microsoft.com/office/drawing/2014/main" id="{26C6E381-488B-443F-B035-3D757B9399BE}"/>
              </a:ext>
            </a:extLst>
          </p:cNvPr>
          <p:cNvSpPr txBox="1"/>
          <p:nvPr/>
        </p:nvSpPr>
        <p:spPr>
          <a:xfrm>
            <a:off x="6059184" y="3565500"/>
            <a:ext cx="1081374" cy="830997"/>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OK both sides</a:t>
            </a:r>
          </a:p>
        </p:txBody>
      </p:sp>
      <p:cxnSp>
        <p:nvCxnSpPr>
          <p:cNvPr id="10" name="Straight Arrow Connector 9">
            <a:extLst>
              <a:ext uri="{FF2B5EF4-FFF2-40B4-BE49-F238E27FC236}">
                <a16:creationId xmlns:a16="http://schemas.microsoft.com/office/drawing/2014/main" id="{2D02D1D3-A7F4-4AFB-AD2D-0BA0F2D47C80}"/>
              </a:ext>
            </a:extLst>
          </p:cNvPr>
          <p:cNvCxnSpPr/>
          <p:nvPr/>
        </p:nvCxnSpPr>
        <p:spPr bwMode="auto">
          <a:xfrm>
            <a:off x="7140559" y="3980999"/>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8E209FFA-3278-4B55-A8D8-C560353620DE}"/>
              </a:ext>
            </a:extLst>
          </p:cNvPr>
          <p:cNvCxnSpPr/>
          <p:nvPr/>
        </p:nvCxnSpPr>
        <p:spPr bwMode="auto">
          <a:xfrm>
            <a:off x="7140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158A4F34-876E-4EEC-85AD-1F783FFB9DEB}"/>
              </a:ext>
            </a:extLst>
          </p:cNvPr>
          <p:cNvSpPr txBox="1"/>
          <p:nvPr/>
        </p:nvSpPr>
        <p:spPr>
          <a:xfrm>
            <a:off x="6059185" y="1600477"/>
            <a:ext cx="1077073"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yes</a:t>
            </a:r>
          </a:p>
        </p:txBody>
      </p:sp>
      <p:sp>
        <p:nvSpPr>
          <p:cNvPr id="13" name="TextBox 12">
            <a:extLst>
              <a:ext uri="{FF2B5EF4-FFF2-40B4-BE49-F238E27FC236}">
                <a16:creationId xmlns:a16="http://schemas.microsoft.com/office/drawing/2014/main" id="{61610198-B1E7-4EBC-8E4F-A8462164B5FB}"/>
              </a:ext>
            </a:extLst>
          </p:cNvPr>
          <p:cNvSpPr txBox="1"/>
          <p:nvPr/>
        </p:nvSpPr>
        <p:spPr>
          <a:xfrm>
            <a:off x="9521038" y="1596914"/>
            <a:ext cx="1081374"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no</a:t>
            </a:r>
          </a:p>
        </p:txBody>
      </p:sp>
      <p:cxnSp>
        <p:nvCxnSpPr>
          <p:cNvPr id="14" name="Straight Arrow Connector 13">
            <a:extLst>
              <a:ext uri="{FF2B5EF4-FFF2-40B4-BE49-F238E27FC236}">
                <a16:creationId xmlns:a16="http://schemas.microsoft.com/office/drawing/2014/main" id="{102EC4AF-29F6-4CF4-AC4A-C60E33FAA36F}"/>
              </a:ext>
            </a:extLst>
          </p:cNvPr>
          <p:cNvCxnSpPr/>
          <p:nvPr/>
        </p:nvCxnSpPr>
        <p:spPr bwMode="auto">
          <a:xfrm>
            <a:off x="7103932" y="1902834"/>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EE1C7A6E-124A-4C89-99D2-FCC3AEFF54BA}"/>
              </a:ext>
            </a:extLst>
          </p:cNvPr>
          <p:cNvCxnSpPr/>
          <p:nvPr/>
        </p:nvCxnSpPr>
        <p:spPr bwMode="auto">
          <a:xfrm flipH="1">
            <a:off x="8957780" y="1849432"/>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pic>
        <p:nvPicPr>
          <p:cNvPr id="16" name="Picture 5">
            <a:extLst>
              <a:ext uri="{FF2B5EF4-FFF2-40B4-BE49-F238E27FC236}">
                <a16:creationId xmlns:a16="http://schemas.microsoft.com/office/drawing/2014/main" id="{23C76A0C-5F42-4749-BABF-F3270AFE94E0}"/>
              </a:ext>
            </a:extLst>
          </p:cNvPr>
          <p:cNvPicPr>
            <a:picLocks noChangeAspect="1" noChangeArrowheads="1"/>
          </p:cNvPicPr>
          <p:nvPr/>
        </p:nvPicPr>
        <p:blipFill>
          <a:blip r:embed="rId5" cstate="print"/>
          <a:srcRect/>
          <a:stretch>
            <a:fillRect/>
          </a:stretch>
        </p:blipFill>
        <p:spPr bwMode="auto">
          <a:xfrm>
            <a:off x="1981201" y="1627987"/>
            <a:ext cx="3609975" cy="428625"/>
          </a:xfrm>
          <a:prstGeom prst="rect">
            <a:avLst/>
          </a:prstGeom>
          <a:noFill/>
          <a:ln w="9525">
            <a:solidFill>
              <a:schemeClr val="tx1"/>
            </a:solidFill>
            <a:miter lim="800000"/>
            <a:headEnd/>
            <a:tailEnd/>
          </a:ln>
        </p:spPr>
      </p:pic>
      <p:sp>
        <p:nvSpPr>
          <p:cNvPr id="17" name="TextBox 16">
            <a:extLst>
              <a:ext uri="{FF2B5EF4-FFF2-40B4-BE49-F238E27FC236}">
                <a16:creationId xmlns:a16="http://schemas.microsoft.com/office/drawing/2014/main" id="{3E69B7E7-F96D-4ED2-954C-10FFAFB3619A}"/>
              </a:ext>
            </a:extLst>
          </p:cNvPr>
          <p:cNvSpPr txBox="1"/>
          <p:nvPr/>
        </p:nvSpPr>
        <p:spPr>
          <a:xfrm>
            <a:off x="1981201" y="2124058"/>
            <a:ext cx="3605059"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t>
            </a:r>
            <a:r>
              <a:rPr lang="en-US" sz="2000" dirty="0">
                <a:solidFill>
                  <a:srgbClr val="FFFF00"/>
                </a:solidFill>
                <a:latin typeface="Arial" pitchFamily="34" charset="0"/>
                <a:cs typeface="Arial" pitchFamily="34" charset="0"/>
              </a:rPr>
              <a:t>a</a:t>
            </a:r>
            <a:r>
              <a:rPr lang="en-US" sz="2000" b="1" dirty="0">
                <a:solidFill>
                  <a:srgbClr val="FFFF00"/>
                </a:solidFill>
                <a:latin typeface="Arial" pitchFamily="34" charset="0"/>
                <a:cs typeface="Arial" pitchFamily="34" charset="0"/>
              </a:rPr>
              <a:t>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18" name="Rectangle 4">
            <a:extLst>
              <a:ext uri="{FF2B5EF4-FFF2-40B4-BE49-F238E27FC236}">
                <a16:creationId xmlns:a16="http://schemas.microsoft.com/office/drawing/2014/main" id="{0D255AA5-0E9E-4F11-86CD-2FC72EBE92CB}"/>
              </a:ext>
            </a:extLst>
          </p:cNvPr>
          <p:cNvSpPr txBox="1">
            <a:spLocks noChangeArrowheads="1"/>
          </p:cNvSpPr>
          <p:nvPr/>
        </p:nvSpPr>
        <p:spPr bwMode="auto">
          <a:xfrm>
            <a:off x="1981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spcBef>
                <a:spcPts val="0"/>
              </a:spcBef>
              <a:buNone/>
            </a:pPr>
            <a:r>
              <a:rPr lang="en-US" sz="1800" dirty="0">
                <a:solidFill>
                  <a:srgbClr val="FFFF00"/>
                </a:solidFill>
                <a:latin typeface="Arial Rounded MT Bold" panose="020F0704030504030204" pitchFamily="34" charset="0"/>
              </a:rPr>
              <a:t>No useable pavement for aircraft on the other side of the line.</a:t>
            </a:r>
          </a:p>
          <a:p>
            <a:pPr marL="0" indent="0">
              <a:lnSpc>
                <a:spcPct val="90000"/>
              </a:lnSpc>
              <a:spcBef>
                <a:spcPts val="0"/>
              </a:spcBef>
              <a:buNone/>
            </a:pPr>
            <a:endParaRPr lang="en-US" sz="1000" dirty="0">
              <a:solidFill>
                <a:srgbClr val="FFFF00"/>
              </a:solidFill>
              <a:latin typeface="Arial Rounded MT Bold" panose="020F0704030504030204" pitchFamily="34" charset="0"/>
            </a:endParaRPr>
          </a:p>
        </p:txBody>
      </p:sp>
      <p:pic>
        <p:nvPicPr>
          <p:cNvPr id="19" name="Picture 10">
            <a:extLst>
              <a:ext uri="{FF2B5EF4-FFF2-40B4-BE49-F238E27FC236}">
                <a16:creationId xmlns:a16="http://schemas.microsoft.com/office/drawing/2014/main" id="{B1B7D2E8-331A-4641-AA0E-1BC0C55ECD1A}"/>
              </a:ext>
            </a:extLst>
          </p:cNvPr>
          <p:cNvPicPr>
            <a:picLocks noChangeAspect="1" noChangeArrowheads="1"/>
          </p:cNvPicPr>
          <p:nvPr/>
        </p:nvPicPr>
        <p:blipFill>
          <a:blip r:embed="rId6" cstate="print"/>
          <a:srcRect/>
          <a:stretch>
            <a:fillRect/>
          </a:stretch>
        </p:blipFill>
        <p:spPr bwMode="auto">
          <a:xfrm>
            <a:off x="1976285" y="3690607"/>
            <a:ext cx="3609975" cy="342900"/>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DA5DD50A-7C57-4E01-8FE8-61E4886DE7B9}"/>
              </a:ext>
            </a:extLst>
          </p:cNvPr>
          <p:cNvSpPr txBox="1"/>
          <p:nvPr/>
        </p:nvSpPr>
        <p:spPr>
          <a:xfrm>
            <a:off x="1976284" y="4087616"/>
            <a:ext cx="3609975"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9">
            <a:extLst>
              <a:ext uri="{FF2B5EF4-FFF2-40B4-BE49-F238E27FC236}">
                <a16:creationId xmlns:a16="http://schemas.microsoft.com/office/drawing/2014/main" id="{BC69F7D3-B275-4FBD-A88D-B4023C043A11}"/>
              </a:ext>
            </a:extLst>
          </p:cNvPr>
          <p:cNvPicPr>
            <a:picLocks noChangeAspect="1" noChangeArrowheads="1"/>
          </p:cNvPicPr>
          <p:nvPr/>
        </p:nvPicPr>
        <p:blipFill>
          <a:blip r:embed="rId7" cstate="print"/>
          <a:srcRect/>
          <a:stretch>
            <a:fillRect/>
          </a:stretch>
        </p:blipFill>
        <p:spPr bwMode="auto">
          <a:xfrm>
            <a:off x="1976284" y="4777386"/>
            <a:ext cx="3609975" cy="352425"/>
          </a:xfrm>
          <a:prstGeom prst="rect">
            <a:avLst/>
          </a:prstGeom>
          <a:noFill/>
          <a:ln w="6350">
            <a:solidFill>
              <a:schemeClr val="tx1"/>
            </a:solidFill>
            <a:miter lim="800000"/>
            <a:headEnd/>
            <a:tailEnd/>
          </a:ln>
        </p:spPr>
      </p:pic>
      <p:sp>
        <p:nvSpPr>
          <p:cNvPr id="22" name="TextBox 21">
            <a:extLst>
              <a:ext uri="{FF2B5EF4-FFF2-40B4-BE49-F238E27FC236}">
                <a16:creationId xmlns:a16="http://schemas.microsoft.com/office/drawing/2014/main" id="{A9E7626D-A7A2-4098-B040-C8ADCDC948A1}"/>
              </a:ext>
            </a:extLst>
          </p:cNvPr>
          <p:cNvSpPr txBox="1"/>
          <p:nvPr/>
        </p:nvSpPr>
        <p:spPr>
          <a:xfrm>
            <a:off x="1976284" y="5196845"/>
            <a:ext cx="3609974"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Alt</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23" name="Rectangle 4">
            <a:extLst>
              <a:ext uri="{FF2B5EF4-FFF2-40B4-BE49-F238E27FC236}">
                <a16:creationId xmlns:a16="http://schemas.microsoft.com/office/drawing/2014/main" id="{34E59290-118A-4782-8607-C039BE5F6D7B}"/>
              </a:ext>
            </a:extLst>
          </p:cNvPr>
          <p:cNvSpPr txBox="1">
            <a:spLocks noChangeArrowheads="1"/>
          </p:cNvSpPr>
          <p:nvPr/>
        </p:nvSpPr>
        <p:spPr bwMode="auto">
          <a:xfrm>
            <a:off x="1979136"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0"/>
              </a:spcBef>
              <a:buNone/>
            </a:pPr>
            <a:r>
              <a:rPr lang="en-US" sz="1800" dirty="0">
                <a:solidFill>
                  <a:srgbClr val="FFFF00"/>
                </a:solidFill>
                <a:latin typeface="Arial Rounded MT Bold" panose="020F0704030504030204" pitchFamily="34" charset="0"/>
              </a:rPr>
              <a:t>Dashed - aircraft can use pavement on both sides of the line.</a:t>
            </a:r>
          </a:p>
        </p:txBody>
      </p:sp>
    </p:spTree>
    <p:extLst>
      <p:ext uri="{BB962C8B-B14F-4D97-AF65-F5344CB8AC3E}">
        <p14:creationId xmlns:p14="http://schemas.microsoft.com/office/powerpoint/2010/main" val="110005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20" grpId="0" animBg="1"/>
      <p:bldP spid="22"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OOPS!</a:t>
            </a:r>
          </a:p>
        </p:txBody>
      </p:sp>
      <p:pic>
        <p:nvPicPr>
          <p:cNvPr id="6" name="Picture 5">
            <a:extLst>
              <a:ext uri="{FF2B5EF4-FFF2-40B4-BE49-F238E27FC236}">
                <a16:creationId xmlns:a16="http://schemas.microsoft.com/office/drawing/2014/main" id="{347EE3C9-1D1B-4169-8E8D-65ED55CF22D3}"/>
              </a:ext>
            </a:extLst>
          </p:cNvPr>
          <p:cNvPicPr>
            <a:picLocks noChangeAspect="1"/>
          </p:cNvPicPr>
          <p:nvPr/>
        </p:nvPicPr>
        <p:blipFill>
          <a:blip r:embed="rId3"/>
          <a:stretch>
            <a:fillRect/>
          </a:stretch>
        </p:blipFill>
        <p:spPr>
          <a:xfrm>
            <a:off x="3352800" y="1447800"/>
            <a:ext cx="6282406" cy="4267200"/>
          </a:xfrm>
          <a:prstGeom prst="rect">
            <a:avLst/>
          </a:prstGeom>
          <a:ln>
            <a:solidFill>
              <a:srgbClr val="002060"/>
            </a:solidFill>
          </a:ln>
        </p:spPr>
      </p:pic>
      <p:sp>
        <p:nvSpPr>
          <p:cNvPr id="8" name="TextBox 7">
            <a:extLst>
              <a:ext uri="{FF2B5EF4-FFF2-40B4-BE49-F238E27FC236}">
                <a16:creationId xmlns:a16="http://schemas.microsoft.com/office/drawing/2014/main" id="{609A1FF3-78FA-4644-91B5-3391CCFE93C6}"/>
              </a:ext>
            </a:extLst>
          </p:cNvPr>
          <p:cNvSpPr txBox="1"/>
          <p:nvPr/>
        </p:nvSpPr>
        <p:spPr>
          <a:xfrm>
            <a:off x="1752598" y="2891878"/>
            <a:ext cx="1447802" cy="923330"/>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anose="020F0704030504030204" pitchFamily="34" charset="0"/>
              </a:rPr>
              <a:t>Taxiway Edge Marking</a:t>
            </a:r>
          </a:p>
        </p:txBody>
      </p:sp>
      <p:cxnSp>
        <p:nvCxnSpPr>
          <p:cNvPr id="9" name="Straight Arrow Connector 8">
            <a:extLst>
              <a:ext uri="{FF2B5EF4-FFF2-40B4-BE49-F238E27FC236}">
                <a16:creationId xmlns:a16="http://schemas.microsoft.com/office/drawing/2014/main" id="{A452FB19-F83D-474F-B8D3-8E153C16559E}"/>
              </a:ext>
            </a:extLst>
          </p:cNvPr>
          <p:cNvCxnSpPr/>
          <p:nvPr/>
        </p:nvCxnSpPr>
        <p:spPr bwMode="auto">
          <a:xfrm>
            <a:off x="2895600" y="3353543"/>
            <a:ext cx="4572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0" name="TextBox 9">
            <a:extLst>
              <a:ext uri="{FF2B5EF4-FFF2-40B4-BE49-F238E27FC236}">
                <a16:creationId xmlns:a16="http://schemas.microsoft.com/office/drawing/2014/main" id="{77C42581-587D-4800-B001-5DEECC01D73C}"/>
              </a:ext>
            </a:extLst>
          </p:cNvPr>
          <p:cNvSpPr txBox="1"/>
          <p:nvPr/>
        </p:nvSpPr>
        <p:spPr>
          <a:xfrm>
            <a:off x="4017503" y="5780659"/>
            <a:ext cx="4953000" cy="307777"/>
          </a:xfrm>
          <a:prstGeom prst="rect">
            <a:avLst/>
          </a:prstGeom>
          <a:noFill/>
        </p:spPr>
        <p:txBody>
          <a:bodyPr wrap="square" rtlCol="0">
            <a:spAutoFit/>
          </a:bodyPr>
          <a:lstStyle/>
          <a:p>
            <a:pPr eaLnBrk="0" fontAlgn="base" hangingPunct="0">
              <a:spcBef>
                <a:spcPct val="0"/>
              </a:spcBef>
              <a:spcAft>
                <a:spcPct val="0"/>
              </a:spcAft>
            </a:pPr>
            <a:r>
              <a:rPr lang="en-US" sz="1400" dirty="0">
                <a:latin typeface="Arial Rounded MT Bold" panose="020F0704030504030204" pitchFamily="34" charset="0"/>
              </a:rPr>
              <a:t>Photo on Airliners.net by </a:t>
            </a:r>
            <a:r>
              <a:rPr lang="en-US" sz="1400" dirty="0" err="1">
                <a:latin typeface="Arial Rounded MT Bold" panose="020F0704030504030204" pitchFamily="34" charset="0"/>
              </a:rPr>
              <a:t>SkyArts</a:t>
            </a:r>
            <a:r>
              <a:rPr lang="en-US" sz="1400" dirty="0">
                <a:latin typeface="Arial Rounded MT Bold" panose="020F0704030504030204" pitchFamily="34" charset="0"/>
              </a:rPr>
              <a:t> Aviation Photography</a:t>
            </a:r>
          </a:p>
        </p:txBody>
      </p:sp>
    </p:spTree>
    <p:extLst>
      <p:ext uri="{BB962C8B-B14F-4D97-AF65-F5344CB8AC3E}">
        <p14:creationId xmlns:p14="http://schemas.microsoft.com/office/powerpoint/2010/main" val="1267833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Holding Position Marking</a:t>
            </a:r>
          </a:p>
        </p:txBody>
      </p:sp>
      <p:pic>
        <p:nvPicPr>
          <p:cNvPr id="6" name="Picture 12">
            <a:extLst>
              <a:ext uri="{FF2B5EF4-FFF2-40B4-BE49-F238E27FC236}">
                <a16:creationId xmlns:a16="http://schemas.microsoft.com/office/drawing/2014/main" id="{8B34A5A4-19E9-4D98-81FD-DC63740EA7AB}"/>
              </a:ext>
            </a:extLst>
          </p:cNvPr>
          <p:cNvPicPr>
            <a:picLocks noChangeAspect="1" noChangeArrowheads="1"/>
          </p:cNvPicPr>
          <p:nvPr/>
        </p:nvPicPr>
        <p:blipFill>
          <a:blip r:embed="rId3" cstate="print"/>
          <a:srcRect/>
          <a:stretch>
            <a:fillRect/>
          </a:stretch>
        </p:blipFill>
        <p:spPr bwMode="auto">
          <a:xfrm>
            <a:off x="2453514" y="1600201"/>
            <a:ext cx="7361172" cy="815285"/>
          </a:xfrm>
          <a:prstGeom prst="rect">
            <a:avLst/>
          </a:prstGeom>
          <a:noFill/>
          <a:ln w="9525">
            <a:solidFill>
              <a:schemeClr val="tx1"/>
            </a:solidFill>
            <a:miter lim="800000"/>
            <a:headEnd/>
            <a:tailEnd/>
          </a:ln>
        </p:spPr>
      </p:pic>
      <p:pic>
        <p:nvPicPr>
          <p:cNvPr id="8" name="Picture 7">
            <a:extLst>
              <a:ext uri="{FF2B5EF4-FFF2-40B4-BE49-F238E27FC236}">
                <a16:creationId xmlns:a16="http://schemas.microsoft.com/office/drawing/2014/main" id="{52305F6F-5E2E-4443-B50D-340912B23C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2672291"/>
            <a:ext cx="3955344" cy="2966508"/>
          </a:xfrm>
          <a:prstGeom prst="rect">
            <a:avLst/>
          </a:prstGeom>
          <a:ln w="6350">
            <a:solidFill>
              <a:schemeClr val="tx1"/>
            </a:solidFill>
          </a:ln>
        </p:spPr>
      </p:pic>
      <p:sp>
        <p:nvSpPr>
          <p:cNvPr id="9" name="Rectangle 4">
            <a:extLst>
              <a:ext uri="{FF2B5EF4-FFF2-40B4-BE49-F238E27FC236}">
                <a16:creationId xmlns:a16="http://schemas.microsoft.com/office/drawing/2014/main" id="{D628A24B-A059-4908-9919-1798A2E20DC7}"/>
              </a:ext>
            </a:extLst>
          </p:cNvPr>
          <p:cNvSpPr txBox="1">
            <a:spLocks noChangeArrowheads="1"/>
          </p:cNvSpPr>
          <p:nvPr/>
        </p:nvSpPr>
        <p:spPr bwMode="auto">
          <a:xfrm>
            <a:off x="6400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Can be seen approaching a taxiway intersection where ATC normally holds aircraft short of a taxiway intersection</a:t>
            </a:r>
            <a:r>
              <a:rPr lang="en-US" sz="1800" dirty="0">
                <a:solidFill>
                  <a:srgbClr val="FFFF00"/>
                </a:solidFill>
              </a:rPr>
              <a:t>.</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Allows adequate wingtip clearance for aircraft passing through the intersection.</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Do not confuse this marking with </a:t>
            </a:r>
            <a:r>
              <a:rPr lang="en-US" sz="1800" u="sng" dirty="0">
                <a:solidFill>
                  <a:srgbClr val="FFFF00"/>
                </a:solidFill>
                <a:latin typeface="Arial Rounded MT Bold" panose="020F0704030504030204" pitchFamily="34" charset="0"/>
              </a:rPr>
              <a:t>movement/non-movement area boundary markings</a:t>
            </a:r>
            <a:r>
              <a:rPr lang="en-US" sz="1800" dirty="0">
                <a:solidFill>
                  <a:srgbClr val="FFFF00"/>
                </a:solidFill>
                <a:latin typeface="Arial Rounded MT Bold" panose="020F0704030504030204" pitchFamily="34" charset="0"/>
              </a:rPr>
              <a:t> OR </a:t>
            </a:r>
            <a:r>
              <a:rPr lang="en-US" sz="1800" u="sng" dirty="0">
                <a:solidFill>
                  <a:srgbClr val="FFFF00"/>
                </a:solidFill>
                <a:latin typeface="Arial Rounded MT Bold" panose="020F0704030504030204" pitchFamily="34" charset="0"/>
              </a:rPr>
              <a:t>dashed taxiway edge lines.</a:t>
            </a:r>
          </a:p>
        </p:txBody>
      </p:sp>
    </p:spTree>
    <p:extLst>
      <p:ext uri="{BB962C8B-B14F-4D97-AF65-F5344CB8AC3E}">
        <p14:creationId xmlns:p14="http://schemas.microsoft.com/office/powerpoint/2010/main" val="3514766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Marking</a:t>
            </a:r>
          </a:p>
        </p:txBody>
      </p:sp>
      <p:pic>
        <p:nvPicPr>
          <p:cNvPr id="6" name="Picture 11">
            <a:extLst>
              <a:ext uri="{FF2B5EF4-FFF2-40B4-BE49-F238E27FC236}">
                <a16:creationId xmlns:a16="http://schemas.microsoft.com/office/drawing/2014/main" id="{D325CC6A-865F-44E3-B3A4-36BEEC398F32}"/>
              </a:ext>
            </a:extLst>
          </p:cNvPr>
          <p:cNvPicPr>
            <a:picLocks noChangeAspect="1" noChangeArrowheads="1"/>
          </p:cNvPicPr>
          <p:nvPr/>
        </p:nvPicPr>
        <p:blipFill>
          <a:blip r:embed="rId3" cstate="print"/>
          <a:srcRect/>
          <a:stretch>
            <a:fillRect/>
          </a:stretch>
        </p:blipFill>
        <p:spPr bwMode="auto">
          <a:xfrm>
            <a:off x="2421194" y="1346013"/>
            <a:ext cx="7041848" cy="352425"/>
          </a:xfrm>
          <a:prstGeom prst="rect">
            <a:avLst/>
          </a:prstGeom>
          <a:noFill/>
          <a:ln w="9525">
            <a:solidFill>
              <a:schemeClr val="tx1"/>
            </a:solidFill>
            <a:miter lim="800000"/>
            <a:headEnd/>
            <a:tailEnd/>
          </a:ln>
        </p:spPr>
      </p:pic>
      <p:sp>
        <p:nvSpPr>
          <p:cNvPr id="8" name="Rectangle 4">
            <a:extLst>
              <a:ext uri="{FF2B5EF4-FFF2-40B4-BE49-F238E27FC236}">
                <a16:creationId xmlns:a16="http://schemas.microsoft.com/office/drawing/2014/main" id="{1E768B27-612E-4E9B-9AB8-7B2552593381}"/>
              </a:ext>
            </a:extLst>
          </p:cNvPr>
          <p:cNvSpPr txBox="1">
            <a:spLocks noChangeArrowheads="1"/>
          </p:cNvSpPr>
          <p:nvPr/>
        </p:nvSpPr>
        <p:spPr bwMode="auto">
          <a:xfrm>
            <a:off x="2667000" y="2009698"/>
            <a:ext cx="6584648" cy="76093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FF00"/>
                </a:solidFill>
                <a:latin typeface="Arial Rounded MT Bold" panose="020F0704030504030204" pitchFamily="34" charset="0"/>
              </a:rPr>
              <a:t>Provides pilots a visual cue to permit taxiing along a designated path.</a:t>
            </a:r>
          </a:p>
        </p:txBody>
      </p:sp>
      <p:pic>
        <p:nvPicPr>
          <p:cNvPr id="9" name="Picture 8">
            <a:extLst>
              <a:ext uri="{FF2B5EF4-FFF2-40B4-BE49-F238E27FC236}">
                <a16:creationId xmlns:a16="http://schemas.microsoft.com/office/drawing/2014/main" id="{65CD9DF4-2AF3-42FE-8421-1F162AA62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0343" y="3262933"/>
            <a:ext cx="7323551" cy="2674206"/>
          </a:xfrm>
          <a:prstGeom prst="rect">
            <a:avLst/>
          </a:prstGeom>
          <a:ln w="6350">
            <a:solidFill>
              <a:schemeClr val="tx1"/>
            </a:solidFill>
          </a:ln>
        </p:spPr>
      </p:pic>
    </p:spTree>
    <p:extLst>
      <p:ext uri="{BB962C8B-B14F-4D97-AF65-F5344CB8AC3E}">
        <p14:creationId xmlns:p14="http://schemas.microsoft.com/office/powerpoint/2010/main" val="23616930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Enhanced Taxiway Centerline Marking</a:t>
            </a:r>
          </a:p>
        </p:txBody>
      </p:sp>
      <p:pic>
        <p:nvPicPr>
          <p:cNvPr id="6" name="Picture 5">
            <a:extLst>
              <a:ext uri="{FF2B5EF4-FFF2-40B4-BE49-F238E27FC236}">
                <a16:creationId xmlns:a16="http://schemas.microsoft.com/office/drawing/2014/main" id="{9ECCB963-8302-4643-A56A-A69BA78B8E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707" y="3666321"/>
            <a:ext cx="2742955" cy="2038754"/>
          </a:xfrm>
          <a:prstGeom prst="rect">
            <a:avLst/>
          </a:prstGeom>
          <a:ln w="9525">
            <a:solidFill>
              <a:schemeClr val="tx1"/>
            </a:solidFill>
          </a:ln>
        </p:spPr>
      </p:pic>
      <p:sp>
        <p:nvSpPr>
          <p:cNvPr id="8" name="Rectangle 4">
            <a:extLst>
              <a:ext uri="{FF2B5EF4-FFF2-40B4-BE49-F238E27FC236}">
                <a16:creationId xmlns:a16="http://schemas.microsoft.com/office/drawing/2014/main" id="{1E1D2C81-D795-4A15-942C-B42C38CD3187}"/>
              </a:ext>
            </a:extLst>
          </p:cNvPr>
          <p:cNvSpPr txBox="1">
            <a:spLocks noChangeArrowheads="1"/>
          </p:cNvSpPr>
          <p:nvPr/>
        </p:nvSpPr>
        <p:spPr bwMode="auto">
          <a:xfrm>
            <a:off x="7278188" y="229811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Gives warning that a runway hold short position marking is located ahead.  Especially helpful during conditions of reduced visibility.</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Be prepared to            at the runway hold short position until cleared onto or across the runway by ATC.</a:t>
            </a:r>
          </a:p>
          <a:p>
            <a:pPr marL="0" indent="0">
              <a:lnSpc>
                <a:spcPct val="90000"/>
              </a:lnSpc>
              <a:buNone/>
            </a:pPr>
            <a:endParaRPr lang="en-US" sz="1800" dirty="0">
              <a:solidFill>
                <a:srgbClr val="FFFF00"/>
              </a:solidFill>
              <a:latin typeface="Arial Rounded MT Bold" panose="020F0704030504030204" pitchFamily="34" charset="0"/>
            </a:endParaRPr>
          </a:p>
        </p:txBody>
      </p:sp>
      <p:pic>
        <p:nvPicPr>
          <p:cNvPr id="9" name="Picture 8">
            <a:extLst>
              <a:ext uri="{FF2B5EF4-FFF2-40B4-BE49-F238E27FC236}">
                <a16:creationId xmlns:a16="http://schemas.microsoft.com/office/drawing/2014/main" id="{C58490A3-EFB5-48E1-9291-50C7C0DEA606}"/>
              </a:ext>
            </a:extLst>
          </p:cNvPr>
          <p:cNvPicPr>
            <a:picLocks noChangeAspect="1"/>
          </p:cNvPicPr>
          <p:nvPr/>
        </p:nvPicPr>
        <p:blipFill>
          <a:blip r:embed="rId4"/>
          <a:stretch>
            <a:fillRect/>
          </a:stretch>
        </p:blipFill>
        <p:spPr>
          <a:xfrm>
            <a:off x="9089571" y="4197531"/>
            <a:ext cx="516194" cy="439994"/>
          </a:xfrm>
          <a:prstGeom prst="rect">
            <a:avLst/>
          </a:prstGeom>
        </p:spPr>
      </p:pic>
      <p:pic>
        <p:nvPicPr>
          <p:cNvPr id="10" name="Picture 9">
            <a:extLst>
              <a:ext uri="{FF2B5EF4-FFF2-40B4-BE49-F238E27FC236}">
                <a16:creationId xmlns:a16="http://schemas.microsoft.com/office/drawing/2014/main" id="{3680465A-A4DE-4B45-93BB-4DA82BB698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8603" y="3666321"/>
            <a:ext cx="2766644" cy="2038754"/>
          </a:xfrm>
          <a:prstGeom prst="rect">
            <a:avLst/>
          </a:prstGeom>
          <a:ln w="9525">
            <a:solidFill>
              <a:schemeClr val="tx1"/>
            </a:solidFill>
          </a:ln>
        </p:spPr>
      </p:pic>
      <p:pic>
        <p:nvPicPr>
          <p:cNvPr id="11" name="Picture 10">
            <a:extLst>
              <a:ext uri="{FF2B5EF4-FFF2-40B4-BE49-F238E27FC236}">
                <a16:creationId xmlns:a16="http://schemas.microsoft.com/office/drawing/2014/main" id="{28945C6D-F344-4588-A299-39F4CD1BF45E}"/>
              </a:ext>
            </a:extLst>
          </p:cNvPr>
          <p:cNvPicPr>
            <a:picLocks noChangeAspect="1"/>
          </p:cNvPicPr>
          <p:nvPr/>
        </p:nvPicPr>
        <p:blipFill rotWithShape="1">
          <a:blip r:embed="rId6">
            <a:extLst>
              <a:ext uri="{28A0092B-C50C-407E-A947-70E740481C1C}">
                <a14:useLocalDpi xmlns:a14="http://schemas.microsoft.com/office/drawing/2010/main" val="0"/>
              </a:ext>
            </a:extLst>
          </a:blip>
          <a:srcRect t="45740" r="24371"/>
          <a:stretch/>
        </p:blipFill>
        <p:spPr>
          <a:xfrm>
            <a:off x="2209799" y="2298115"/>
            <a:ext cx="3886201" cy="1100396"/>
          </a:xfrm>
          <a:prstGeom prst="rect">
            <a:avLst/>
          </a:prstGeom>
          <a:ln>
            <a:solidFill>
              <a:schemeClr val="tx1"/>
            </a:solidFill>
          </a:ln>
        </p:spPr>
      </p:pic>
    </p:spTree>
    <p:extLst>
      <p:ext uri="{BB962C8B-B14F-4D97-AF65-F5344CB8AC3E}">
        <p14:creationId xmlns:p14="http://schemas.microsoft.com/office/powerpoint/2010/main" val="798989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Markings - Overview </a:t>
            </a:r>
          </a:p>
        </p:txBody>
      </p:sp>
      <p:pic>
        <p:nvPicPr>
          <p:cNvPr id="7" name="Picture 6">
            <a:extLst>
              <a:ext uri="{FF2B5EF4-FFF2-40B4-BE49-F238E27FC236}">
                <a16:creationId xmlns:a16="http://schemas.microsoft.com/office/drawing/2014/main" id="{01F78C6F-01AD-4229-893E-BFDACDC0B751}"/>
              </a:ext>
            </a:extLst>
          </p:cNvPr>
          <p:cNvPicPr>
            <a:picLocks noChangeAspect="1"/>
          </p:cNvPicPr>
          <p:nvPr/>
        </p:nvPicPr>
        <p:blipFill rotWithShape="1">
          <a:blip r:embed="rId3"/>
          <a:srcRect t="2039" b="26532"/>
          <a:stretch/>
        </p:blipFill>
        <p:spPr>
          <a:xfrm>
            <a:off x="2334855" y="1524000"/>
            <a:ext cx="7423966" cy="2667000"/>
          </a:xfrm>
          <a:prstGeom prst="rect">
            <a:avLst/>
          </a:prstGeom>
          <a:ln>
            <a:solidFill>
              <a:schemeClr val="tx1"/>
            </a:solidFill>
          </a:ln>
        </p:spPr>
      </p:pic>
      <p:sp>
        <p:nvSpPr>
          <p:cNvPr id="8" name="Freeform: Shape 7">
            <a:extLst>
              <a:ext uri="{FF2B5EF4-FFF2-40B4-BE49-F238E27FC236}">
                <a16:creationId xmlns:a16="http://schemas.microsoft.com/office/drawing/2014/main" id="{43771CD7-7F97-4347-9C8F-AF36B1F35B40}"/>
              </a:ext>
            </a:extLst>
          </p:cNvPr>
          <p:cNvSpPr/>
          <p:nvPr/>
        </p:nvSpPr>
        <p:spPr bwMode="auto">
          <a:xfrm>
            <a:off x="8543925" y="2647951"/>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pic>
        <p:nvPicPr>
          <p:cNvPr id="9" name="Picture 8">
            <a:extLst>
              <a:ext uri="{FF2B5EF4-FFF2-40B4-BE49-F238E27FC236}">
                <a16:creationId xmlns:a16="http://schemas.microsoft.com/office/drawing/2014/main" id="{E1A70A12-3239-4714-A067-921B4EE54320}"/>
              </a:ext>
            </a:extLst>
          </p:cNvPr>
          <p:cNvPicPr>
            <a:picLocks noChangeAspect="1"/>
          </p:cNvPicPr>
          <p:nvPr/>
        </p:nvPicPr>
        <p:blipFill>
          <a:blip r:embed="rId4"/>
          <a:stretch>
            <a:fillRect/>
          </a:stretch>
        </p:blipFill>
        <p:spPr>
          <a:xfrm>
            <a:off x="8833806" y="2533945"/>
            <a:ext cx="181051" cy="164592"/>
          </a:xfrm>
          <a:prstGeom prst="rect">
            <a:avLst/>
          </a:prstGeom>
        </p:spPr>
      </p:pic>
      <p:pic>
        <p:nvPicPr>
          <p:cNvPr id="10" name="Picture 9">
            <a:extLst>
              <a:ext uri="{FF2B5EF4-FFF2-40B4-BE49-F238E27FC236}">
                <a16:creationId xmlns:a16="http://schemas.microsoft.com/office/drawing/2014/main" id="{C62D3EFF-22E0-4E12-9830-C9B78434340D}"/>
              </a:ext>
            </a:extLst>
          </p:cNvPr>
          <p:cNvPicPr>
            <a:picLocks noChangeAspect="1"/>
          </p:cNvPicPr>
          <p:nvPr/>
        </p:nvPicPr>
        <p:blipFill>
          <a:blip r:embed="rId4"/>
          <a:stretch>
            <a:fillRect/>
          </a:stretch>
        </p:blipFill>
        <p:spPr>
          <a:xfrm>
            <a:off x="8648092" y="2529018"/>
            <a:ext cx="181051" cy="164592"/>
          </a:xfrm>
          <a:prstGeom prst="rect">
            <a:avLst/>
          </a:prstGeom>
        </p:spPr>
      </p:pic>
      <p:sp>
        <p:nvSpPr>
          <p:cNvPr id="11" name="TextBox 10">
            <a:extLst>
              <a:ext uri="{FF2B5EF4-FFF2-40B4-BE49-F238E27FC236}">
                <a16:creationId xmlns:a16="http://schemas.microsoft.com/office/drawing/2014/main" id="{E9C58C2A-5ADA-483B-ABB7-B77834DFD6F1}"/>
              </a:ext>
            </a:extLst>
          </p:cNvPr>
          <p:cNvSpPr txBox="1"/>
          <p:nvPr/>
        </p:nvSpPr>
        <p:spPr>
          <a:xfrm>
            <a:off x="6426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1-8</a:t>
            </a:r>
          </a:p>
        </p:txBody>
      </p:sp>
      <p:cxnSp>
        <p:nvCxnSpPr>
          <p:cNvPr id="12" name="Straight Arrow Connector 11">
            <a:extLst>
              <a:ext uri="{FF2B5EF4-FFF2-40B4-BE49-F238E27FC236}">
                <a16:creationId xmlns:a16="http://schemas.microsoft.com/office/drawing/2014/main" id="{C12E55D1-FCB4-45C8-BA92-8F18A6C301B7}"/>
              </a:ext>
            </a:extLst>
          </p:cNvPr>
          <p:cNvCxnSpPr>
            <a:cxnSpLocks/>
          </p:cNvCxnSpPr>
          <p:nvPr/>
        </p:nvCxnSpPr>
        <p:spPr bwMode="auto">
          <a:xfrm>
            <a:off x="7687832"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3" name="Rectangle 12">
            <a:extLst>
              <a:ext uri="{FF2B5EF4-FFF2-40B4-BE49-F238E27FC236}">
                <a16:creationId xmlns:a16="http://schemas.microsoft.com/office/drawing/2014/main" id="{51202D45-67E5-4460-8DA2-82670D081337}"/>
              </a:ext>
            </a:extLst>
          </p:cNvPr>
          <p:cNvSpPr/>
          <p:nvPr/>
        </p:nvSpPr>
        <p:spPr bwMode="auto">
          <a:xfrm>
            <a:off x="6403380"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4" name="TextBox 13">
            <a:extLst>
              <a:ext uri="{FF2B5EF4-FFF2-40B4-BE49-F238E27FC236}">
                <a16:creationId xmlns:a16="http://schemas.microsoft.com/office/drawing/2014/main" id="{AB3DA68A-F0B2-4248-BB22-BAE33D3A0C57}"/>
              </a:ext>
            </a:extLst>
          </p:cNvPr>
          <p:cNvSpPr txBox="1"/>
          <p:nvPr/>
        </p:nvSpPr>
        <p:spPr>
          <a:xfrm>
            <a:off x="6822480"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22L Pad and </a:t>
            </a:r>
          </a:p>
          <a:p>
            <a:r>
              <a:rPr lang="en-US" sz="2000" dirty="0"/>
              <a:t>North </a:t>
            </a:r>
            <a:r>
              <a:rPr lang="en-US" dirty="0"/>
              <a:t>Terminal</a:t>
            </a:r>
            <a:r>
              <a:rPr lang="en-US" sz="2000" dirty="0"/>
              <a:t> </a:t>
            </a:r>
          </a:p>
        </p:txBody>
      </p:sp>
    </p:spTree>
    <p:extLst>
      <p:ext uri="{BB962C8B-B14F-4D97-AF65-F5344CB8AC3E}">
        <p14:creationId xmlns:p14="http://schemas.microsoft.com/office/powerpoint/2010/main" val="4081777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North Terminal</a:t>
            </a:r>
          </a:p>
        </p:txBody>
      </p:sp>
      <p:sp>
        <p:nvSpPr>
          <p:cNvPr id="6" name="Rectangle 5">
            <a:extLst>
              <a:ext uri="{FF2B5EF4-FFF2-40B4-BE49-F238E27FC236}">
                <a16:creationId xmlns:a16="http://schemas.microsoft.com/office/drawing/2014/main" id="{7BED7DEA-140B-495A-A8A2-DE01D14CCF37}"/>
              </a:ext>
            </a:extLst>
          </p:cNvPr>
          <p:cNvSpPr/>
          <p:nvPr/>
        </p:nvSpPr>
        <p:spPr>
          <a:xfrm>
            <a:off x="2187678" y="1431385"/>
            <a:ext cx="8192939" cy="1431161"/>
          </a:xfrm>
          <a:prstGeom prst="rect">
            <a:avLst/>
          </a:prstGeom>
        </p:spPr>
        <p:txBody>
          <a:bodyPr wrap="square">
            <a:spAutoFit/>
          </a:bodyPr>
          <a:lstStyle/>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Spots are “shorthand” for giving locations on selected </a:t>
            </a:r>
            <a:r>
              <a:rPr lang="en-US" dirty="0" err="1">
                <a:latin typeface="Arial Rounded MT Bold" pitchFamily="34" charset="0"/>
              </a:rPr>
              <a:t>taxilanes</a:t>
            </a:r>
            <a:r>
              <a:rPr lang="en-US" dirty="0">
                <a:latin typeface="Arial Rounded MT Bold" pitchFamily="34" charset="0"/>
              </a:rPr>
              <a:t>.</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Two spots are near the 22L deice pad.</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Four spots are parallel to and west of the North Terminal (Taxilane E).</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Two spots are at the north end of the North Terminal.</a:t>
            </a:r>
          </a:p>
        </p:txBody>
      </p:sp>
      <p:pic>
        <p:nvPicPr>
          <p:cNvPr id="8" name="Picture 12">
            <a:extLst>
              <a:ext uri="{FF2B5EF4-FFF2-40B4-BE49-F238E27FC236}">
                <a16:creationId xmlns:a16="http://schemas.microsoft.com/office/drawing/2014/main" id="{F42BDDD1-EB77-4A97-8AA8-C2E96F0BEE95}"/>
              </a:ext>
            </a:extLst>
          </p:cNvPr>
          <p:cNvPicPr>
            <a:picLocks noChangeAspect="1" noChangeArrowheads="1"/>
          </p:cNvPicPr>
          <p:nvPr/>
        </p:nvPicPr>
        <p:blipFill>
          <a:blip r:embed="rId3" cstate="print"/>
          <a:srcRect/>
          <a:stretch>
            <a:fillRect/>
          </a:stretch>
        </p:blipFill>
        <p:spPr bwMode="auto">
          <a:xfrm flipV="1">
            <a:off x="4716948" y="3712306"/>
            <a:ext cx="2529504" cy="252834"/>
          </a:xfrm>
          <a:prstGeom prst="rect">
            <a:avLst/>
          </a:prstGeom>
          <a:noFill/>
          <a:ln w="9525">
            <a:solidFill>
              <a:schemeClr val="tx1"/>
            </a:solidFill>
            <a:miter lim="800000"/>
            <a:headEnd/>
            <a:tailEnd/>
          </a:ln>
        </p:spPr>
      </p:pic>
      <p:pic>
        <p:nvPicPr>
          <p:cNvPr id="9" name="Picture 8">
            <a:extLst>
              <a:ext uri="{FF2B5EF4-FFF2-40B4-BE49-F238E27FC236}">
                <a16:creationId xmlns:a16="http://schemas.microsoft.com/office/drawing/2014/main" id="{AC1F7897-60E3-4963-A1A0-608CE1440B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1853" y="4170916"/>
            <a:ext cx="3479694" cy="1957328"/>
          </a:xfrm>
          <a:prstGeom prst="rect">
            <a:avLst/>
          </a:prstGeom>
          <a:ln>
            <a:solidFill>
              <a:schemeClr val="tx1"/>
            </a:solidFill>
          </a:ln>
        </p:spPr>
      </p:pic>
      <p:sp>
        <p:nvSpPr>
          <p:cNvPr id="2" name="Rectangle 1">
            <a:extLst>
              <a:ext uri="{FF2B5EF4-FFF2-40B4-BE49-F238E27FC236}">
                <a16:creationId xmlns:a16="http://schemas.microsoft.com/office/drawing/2014/main" id="{3032EE65-D413-4A52-9443-595DDF42885E}"/>
              </a:ext>
            </a:extLst>
          </p:cNvPr>
          <p:cNvSpPr/>
          <p:nvPr/>
        </p:nvSpPr>
        <p:spPr>
          <a:xfrm>
            <a:off x="2187678" y="2860200"/>
            <a:ext cx="6096000" cy="646331"/>
          </a:xfrm>
          <a:prstGeom prst="rect">
            <a:avLst/>
          </a:prstGeom>
        </p:spPr>
        <p:txBody>
          <a:bodyPr>
            <a:spAutoFit/>
          </a:bodyPr>
          <a:lstStyle/>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Each spot at the North Terminal is a black number on yellow background.</a:t>
            </a:r>
          </a:p>
        </p:txBody>
      </p:sp>
    </p:spTree>
    <p:extLst>
      <p:ext uri="{BB962C8B-B14F-4D97-AF65-F5344CB8AC3E}">
        <p14:creationId xmlns:p14="http://schemas.microsoft.com/office/powerpoint/2010/main" val="128200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North Terminal</a:t>
            </a:r>
          </a:p>
        </p:txBody>
      </p:sp>
      <p:sp>
        <p:nvSpPr>
          <p:cNvPr id="6" name="Rectangle 5">
            <a:extLst>
              <a:ext uri="{FF2B5EF4-FFF2-40B4-BE49-F238E27FC236}">
                <a16:creationId xmlns:a16="http://schemas.microsoft.com/office/drawing/2014/main" id="{98D51122-D86A-43A5-803A-1C4AB960FCA3}"/>
              </a:ext>
            </a:extLst>
          </p:cNvPr>
          <p:cNvSpPr/>
          <p:nvPr/>
        </p:nvSpPr>
        <p:spPr>
          <a:xfrm>
            <a:off x="2182124" y="1320637"/>
            <a:ext cx="7800077" cy="369332"/>
          </a:xfrm>
          <a:prstGeom prst="rect">
            <a:avLst/>
          </a:prstGeom>
        </p:spPr>
        <p:txBody>
          <a:bodyPr wrap="square">
            <a:spAutoFit/>
          </a:bodyPr>
          <a:lstStyle/>
          <a:p>
            <a:pPr eaLnBrk="0" fontAlgn="base" hangingPunct="0">
              <a:spcBef>
                <a:spcPct val="0"/>
              </a:spcBef>
              <a:spcAft>
                <a:spcPts val="600"/>
              </a:spcAft>
            </a:pPr>
            <a:r>
              <a:rPr lang="en-US" dirty="0">
                <a:latin typeface="Arial Rounded MT Bold" pitchFamily="34" charset="0"/>
              </a:rPr>
              <a:t>Single-digit numbers, numbered south to north.</a:t>
            </a:r>
          </a:p>
        </p:txBody>
      </p:sp>
      <p:pic>
        <p:nvPicPr>
          <p:cNvPr id="8" name="Picture 7">
            <a:extLst>
              <a:ext uri="{FF2B5EF4-FFF2-40B4-BE49-F238E27FC236}">
                <a16:creationId xmlns:a16="http://schemas.microsoft.com/office/drawing/2014/main" id="{1224A279-7A65-425E-BE36-09E1AC56260B}"/>
              </a:ext>
            </a:extLst>
          </p:cNvPr>
          <p:cNvPicPr>
            <a:picLocks noChangeAspect="1"/>
          </p:cNvPicPr>
          <p:nvPr/>
        </p:nvPicPr>
        <p:blipFill>
          <a:blip r:embed="rId3"/>
          <a:stretch>
            <a:fillRect/>
          </a:stretch>
        </p:blipFill>
        <p:spPr>
          <a:xfrm>
            <a:off x="1950690" y="2335060"/>
            <a:ext cx="8290620" cy="1316300"/>
          </a:xfrm>
          <a:prstGeom prst="rect">
            <a:avLst/>
          </a:prstGeom>
          <a:ln>
            <a:solidFill>
              <a:schemeClr val="tx1"/>
            </a:solidFill>
          </a:ln>
        </p:spPr>
      </p:pic>
      <p:sp>
        <p:nvSpPr>
          <p:cNvPr id="9" name="Rectangle 8">
            <a:extLst>
              <a:ext uri="{FF2B5EF4-FFF2-40B4-BE49-F238E27FC236}">
                <a16:creationId xmlns:a16="http://schemas.microsoft.com/office/drawing/2014/main" id="{93652BEA-82DD-4993-B041-865E8CD1E2F9}"/>
              </a:ext>
            </a:extLst>
          </p:cNvPr>
          <p:cNvSpPr/>
          <p:nvPr/>
        </p:nvSpPr>
        <p:spPr>
          <a:xfrm>
            <a:off x="1752600" y="4008156"/>
            <a:ext cx="2324100" cy="461665"/>
          </a:xfrm>
          <a:prstGeom prst="rect">
            <a:avLst/>
          </a:prstGeom>
          <a:solidFill>
            <a:srgbClr val="FFFFFF"/>
          </a:solidFill>
          <a:ln>
            <a:solidFill>
              <a:schemeClr val="tx1"/>
            </a:solidFill>
          </a:ln>
        </p:spPr>
        <p:txBody>
          <a:bodyPr wrap="square">
            <a:spAutoFit/>
          </a:bodyPr>
          <a:lstStyle/>
          <a:p>
            <a:pPr eaLnBrk="0" fontAlgn="base" hangingPunct="0">
              <a:spcBef>
                <a:spcPct val="0"/>
              </a:spcBef>
              <a:spcAft>
                <a:spcPct val="0"/>
              </a:spcAft>
            </a:pPr>
            <a:r>
              <a:rPr lang="en-US" sz="2400" b="1" dirty="0">
                <a:solidFill>
                  <a:srgbClr val="000000"/>
                </a:solidFill>
                <a:latin typeface="Arial" panose="020B0604020202020204" pitchFamily="34" charset="0"/>
                <a:cs typeface="Arial" panose="020B0604020202020204" pitchFamily="34" charset="0"/>
              </a:rPr>
              <a:t>22L Deice Pad</a:t>
            </a:r>
          </a:p>
        </p:txBody>
      </p:sp>
      <p:sp>
        <p:nvSpPr>
          <p:cNvPr id="10" name="Rectangle 9">
            <a:extLst>
              <a:ext uri="{FF2B5EF4-FFF2-40B4-BE49-F238E27FC236}">
                <a16:creationId xmlns:a16="http://schemas.microsoft.com/office/drawing/2014/main" id="{2FC333AC-F6E2-4133-B2A5-E09A26450FC8}"/>
              </a:ext>
            </a:extLst>
          </p:cNvPr>
          <p:cNvSpPr/>
          <p:nvPr/>
        </p:nvSpPr>
        <p:spPr>
          <a:xfrm>
            <a:off x="5611347" y="4018616"/>
            <a:ext cx="3565476" cy="461665"/>
          </a:xfrm>
          <a:prstGeom prst="rect">
            <a:avLst/>
          </a:prstGeom>
          <a:solidFill>
            <a:srgbClr val="FFFFFF"/>
          </a:solidFill>
          <a:ln>
            <a:solidFill>
              <a:schemeClr val="tx1"/>
            </a:solidFill>
          </a:ln>
        </p:spPr>
        <p:txBody>
          <a:bodyPr wrap="square">
            <a:spAutoFit/>
          </a:bodyPr>
          <a:lstStyle/>
          <a:p>
            <a:pPr algn="ctr" eaLnBrk="0" fontAlgn="base" hangingPunct="0">
              <a:spcBef>
                <a:spcPct val="0"/>
              </a:spcBef>
              <a:spcAft>
                <a:spcPct val="0"/>
              </a:spcAft>
            </a:pPr>
            <a:r>
              <a:rPr lang="en-US" sz="2400" b="1" dirty="0">
                <a:solidFill>
                  <a:srgbClr val="000000"/>
                </a:solidFill>
                <a:latin typeface="Arial" panose="020B0604020202020204" pitchFamily="34" charset="0"/>
                <a:cs typeface="Arial" panose="020B0604020202020204" pitchFamily="34" charset="0"/>
              </a:rPr>
              <a:t>North Terminal</a:t>
            </a:r>
          </a:p>
        </p:txBody>
      </p:sp>
      <p:sp>
        <p:nvSpPr>
          <p:cNvPr id="11" name="Arrow: Down 10">
            <a:extLst>
              <a:ext uri="{FF2B5EF4-FFF2-40B4-BE49-F238E27FC236}">
                <a16:creationId xmlns:a16="http://schemas.microsoft.com/office/drawing/2014/main" id="{C726E4F2-EFD5-46BC-8B8F-418BFA69B563}"/>
              </a:ext>
            </a:extLst>
          </p:cNvPr>
          <p:cNvSpPr/>
          <p:nvPr/>
        </p:nvSpPr>
        <p:spPr bwMode="auto">
          <a:xfrm rot="10800000">
            <a:off x="2255024" y="3520979"/>
            <a:ext cx="163184" cy="36442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2" name="Arrow: Down 11">
            <a:extLst>
              <a:ext uri="{FF2B5EF4-FFF2-40B4-BE49-F238E27FC236}">
                <a16:creationId xmlns:a16="http://schemas.microsoft.com/office/drawing/2014/main" id="{5D79ECFA-729C-4156-8A5B-7618DC92A4EF}"/>
              </a:ext>
            </a:extLst>
          </p:cNvPr>
          <p:cNvSpPr/>
          <p:nvPr/>
        </p:nvSpPr>
        <p:spPr bwMode="auto">
          <a:xfrm rot="10800000">
            <a:off x="3484187" y="2702786"/>
            <a:ext cx="163184" cy="118261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3" name="Arrow: Down 12">
            <a:extLst>
              <a:ext uri="{FF2B5EF4-FFF2-40B4-BE49-F238E27FC236}">
                <a16:creationId xmlns:a16="http://schemas.microsoft.com/office/drawing/2014/main" id="{77C94354-B544-4812-9BD9-5D6C2DA280B6}"/>
              </a:ext>
            </a:extLst>
          </p:cNvPr>
          <p:cNvSpPr/>
          <p:nvPr/>
        </p:nvSpPr>
        <p:spPr bwMode="auto">
          <a:xfrm rot="10800000">
            <a:off x="5170112" y="2775501"/>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4" name="Arrow: Down 13">
            <a:extLst>
              <a:ext uri="{FF2B5EF4-FFF2-40B4-BE49-F238E27FC236}">
                <a16:creationId xmlns:a16="http://schemas.microsoft.com/office/drawing/2014/main" id="{EDA656D3-3C55-426A-BA3D-3FBED3458EEA}"/>
              </a:ext>
            </a:extLst>
          </p:cNvPr>
          <p:cNvSpPr/>
          <p:nvPr/>
        </p:nvSpPr>
        <p:spPr bwMode="auto">
          <a:xfrm rot="10800000">
            <a:off x="5666232" y="2775500"/>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5" name="Arrow: Down 14">
            <a:extLst>
              <a:ext uri="{FF2B5EF4-FFF2-40B4-BE49-F238E27FC236}">
                <a16:creationId xmlns:a16="http://schemas.microsoft.com/office/drawing/2014/main" id="{0CFB4346-FD5B-4748-9EE9-ADED8C0C500A}"/>
              </a:ext>
            </a:extLst>
          </p:cNvPr>
          <p:cNvSpPr/>
          <p:nvPr/>
        </p:nvSpPr>
        <p:spPr bwMode="auto">
          <a:xfrm rot="10800000">
            <a:off x="6601011" y="2776298"/>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6" name="Arrow: Down 15">
            <a:extLst>
              <a:ext uri="{FF2B5EF4-FFF2-40B4-BE49-F238E27FC236}">
                <a16:creationId xmlns:a16="http://schemas.microsoft.com/office/drawing/2014/main" id="{F850F302-928F-4A33-B3A0-50AB32DD5710}"/>
              </a:ext>
            </a:extLst>
          </p:cNvPr>
          <p:cNvSpPr/>
          <p:nvPr/>
        </p:nvSpPr>
        <p:spPr bwMode="auto">
          <a:xfrm rot="10800000">
            <a:off x="7961376" y="2775500"/>
            <a:ext cx="163184" cy="111070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7" name="Arrow: Down 16">
            <a:extLst>
              <a:ext uri="{FF2B5EF4-FFF2-40B4-BE49-F238E27FC236}">
                <a16:creationId xmlns:a16="http://schemas.microsoft.com/office/drawing/2014/main" id="{095B0C5C-4532-4A6E-83E9-5CBAC8D9CD7D}"/>
              </a:ext>
            </a:extLst>
          </p:cNvPr>
          <p:cNvSpPr/>
          <p:nvPr/>
        </p:nvSpPr>
        <p:spPr bwMode="auto">
          <a:xfrm rot="10800000">
            <a:off x="909523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8" name="Arrow: Down 17">
            <a:extLst>
              <a:ext uri="{FF2B5EF4-FFF2-40B4-BE49-F238E27FC236}">
                <a16:creationId xmlns:a16="http://schemas.microsoft.com/office/drawing/2014/main" id="{9FC99847-1218-474D-9F11-923CE99C968D}"/>
              </a:ext>
            </a:extLst>
          </p:cNvPr>
          <p:cNvSpPr/>
          <p:nvPr/>
        </p:nvSpPr>
        <p:spPr bwMode="auto">
          <a:xfrm rot="10800000">
            <a:off x="941527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Tree>
    <p:extLst>
      <p:ext uri="{BB962C8B-B14F-4D97-AF65-F5344CB8AC3E}">
        <p14:creationId xmlns:p14="http://schemas.microsoft.com/office/powerpoint/2010/main" val="382003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Markings</a:t>
            </a:r>
          </a:p>
        </p:txBody>
      </p:sp>
      <p:pic>
        <p:nvPicPr>
          <p:cNvPr id="6" name="Picture 5">
            <a:extLst>
              <a:ext uri="{FF2B5EF4-FFF2-40B4-BE49-F238E27FC236}">
                <a16:creationId xmlns:a16="http://schemas.microsoft.com/office/drawing/2014/main" id="{B8507D9C-A5B3-4134-95BB-CE06F342D5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665" y="1802232"/>
            <a:ext cx="8134350" cy="1114425"/>
          </a:xfrm>
          <a:prstGeom prst="rect">
            <a:avLst/>
          </a:prstGeom>
        </p:spPr>
      </p:pic>
      <p:sp>
        <p:nvSpPr>
          <p:cNvPr id="8" name="TextBox 7">
            <a:extLst>
              <a:ext uri="{FF2B5EF4-FFF2-40B4-BE49-F238E27FC236}">
                <a16:creationId xmlns:a16="http://schemas.microsoft.com/office/drawing/2014/main" id="{C60EA8ED-0ECB-40CA-80F0-24457B500D5A}"/>
              </a:ext>
            </a:extLst>
          </p:cNvPr>
          <p:cNvSpPr txBox="1"/>
          <p:nvPr/>
        </p:nvSpPr>
        <p:spPr>
          <a:xfrm>
            <a:off x="2286000" y="3100481"/>
            <a:ext cx="7696200" cy="1200329"/>
          </a:xfrm>
          <a:prstGeom prst="rect">
            <a:avLst/>
          </a:prstGeom>
          <a:solidFill>
            <a:schemeClr val="tx1"/>
          </a:solidFill>
        </p:spPr>
        <p:txBody>
          <a:bodyPr wrap="square" rtlCol="0">
            <a:spAutoFit/>
          </a:bodyPr>
          <a:lstStyle/>
          <a:p>
            <a:pPr eaLnBrk="0" fontAlgn="base" hangingPunct="0">
              <a:spcBef>
                <a:spcPct val="0"/>
              </a:spcBef>
              <a:spcAft>
                <a:spcPct val="0"/>
              </a:spcAft>
            </a:pPr>
            <a:r>
              <a:rPr lang="en-US" dirty="0">
                <a:solidFill>
                  <a:srgbClr val="FDFDFD"/>
                </a:solidFill>
                <a:latin typeface="Arial Rounded MT Bold" panose="020F0704030504030204" pitchFamily="34" charset="0"/>
              </a:rPr>
              <a:t>Runway markings come in a variety of sizes and shapes.  They are all WHITE. </a:t>
            </a:r>
            <a:r>
              <a:rPr lang="en-US" dirty="0">
                <a:solidFill>
                  <a:srgbClr val="FFFFFF"/>
                </a:solidFill>
                <a:latin typeface="Arial Rounded MT Bold" pitchFamily="34" charset="0"/>
              </a:rPr>
              <a:t>If you are seeing white markings, YOU ENTERED A RUNWAY.  If you did NOT receive permission from ATCT to be on the runway, EXIT </a:t>
            </a:r>
            <a:r>
              <a:rPr lang="en-US" b="1" u="sng" dirty="0">
                <a:ln>
                  <a:solidFill>
                    <a:srgbClr val="FFFFFF"/>
                  </a:solidFill>
                </a:ln>
                <a:solidFill>
                  <a:srgbClr val="FF0000"/>
                </a:solidFill>
                <a:latin typeface="Arial Rounded MT Bold" panose="020F0704030504030204" pitchFamily="34" charset="0"/>
              </a:rPr>
              <a:t>IMMEDIATELY,</a:t>
            </a:r>
            <a:r>
              <a:rPr lang="en-US" dirty="0">
                <a:solidFill>
                  <a:srgbClr val="FFFFFF"/>
                </a:solidFill>
                <a:latin typeface="Arial Rounded MT Bold" pitchFamily="34" charset="0"/>
              </a:rPr>
              <a:t> call ATCT, and tell them where you are!</a:t>
            </a:r>
            <a:endParaRPr lang="en-US" dirty="0">
              <a:solidFill>
                <a:srgbClr val="FDFDFD"/>
              </a:solidFill>
              <a:latin typeface="Arial Rounded MT Bold" panose="020F0704030504030204" pitchFamily="34" charset="0"/>
            </a:endParaRPr>
          </a:p>
        </p:txBody>
      </p:sp>
    </p:spTree>
    <p:extLst>
      <p:ext uri="{BB962C8B-B14F-4D97-AF65-F5344CB8AC3E}">
        <p14:creationId xmlns:p14="http://schemas.microsoft.com/office/powerpoint/2010/main" val="276275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 - Review</a:t>
            </a:r>
          </a:p>
        </p:txBody>
      </p:sp>
      <p:pic>
        <p:nvPicPr>
          <p:cNvPr id="6" name="Picture 3">
            <a:extLst>
              <a:ext uri="{FF2B5EF4-FFF2-40B4-BE49-F238E27FC236}">
                <a16:creationId xmlns:a16="http://schemas.microsoft.com/office/drawing/2014/main" id="{2029B1DF-A815-4401-9309-C7A5FDA242E1}"/>
              </a:ext>
            </a:extLst>
          </p:cNvPr>
          <p:cNvPicPr>
            <a:picLocks noChangeAspect="1" noChangeArrowheads="1"/>
          </p:cNvPicPr>
          <p:nvPr/>
        </p:nvPicPr>
        <p:blipFill>
          <a:blip r:embed="rId3" cstate="print"/>
          <a:srcRect/>
          <a:stretch>
            <a:fillRect/>
          </a:stretch>
        </p:blipFill>
        <p:spPr bwMode="auto">
          <a:xfrm>
            <a:off x="2001311" y="894719"/>
            <a:ext cx="3505200" cy="695325"/>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AB5D195A-539F-4474-8360-AD5D9575987B}"/>
              </a:ext>
            </a:extLst>
          </p:cNvPr>
          <p:cNvSpPr txBox="1"/>
          <p:nvPr/>
        </p:nvSpPr>
        <p:spPr>
          <a:xfrm>
            <a:off x="2001312" y="1641220"/>
            <a:ext cx="3503397"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Runway Holding Position</a:t>
            </a:r>
          </a:p>
        </p:txBody>
      </p:sp>
      <p:pic>
        <p:nvPicPr>
          <p:cNvPr id="9" name="Picture 13">
            <a:extLst>
              <a:ext uri="{FF2B5EF4-FFF2-40B4-BE49-F238E27FC236}">
                <a16:creationId xmlns:a16="http://schemas.microsoft.com/office/drawing/2014/main" id="{5E99F1AF-69AA-49C7-993B-E70D28FA27FB}"/>
              </a:ext>
            </a:extLst>
          </p:cNvPr>
          <p:cNvPicPr>
            <a:picLocks noChangeAspect="1" noChangeArrowheads="1"/>
          </p:cNvPicPr>
          <p:nvPr/>
        </p:nvPicPr>
        <p:blipFill>
          <a:blip r:embed="rId4" cstate="print"/>
          <a:srcRect/>
          <a:stretch>
            <a:fillRect/>
          </a:stretch>
        </p:blipFill>
        <p:spPr bwMode="auto">
          <a:xfrm>
            <a:off x="1979189" y="2239241"/>
            <a:ext cx="3524328" cy="400050"/>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96FFA5FD-15D0-4465-961E-69A786612176}"/>
              </a:ext>
            </a:extLst>
          </p:cNvPr>
          <p:cNvSpPr txBox="1"/>
          <p:nvPr/>
        </p:nvSpPr>
        <p:spPr>
          <a:xfrm>
            <a:off x="2001311" y="2731474"/>
            <a:ext cx="3522347" cy="646331"/>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Movement/Non-Movement</a:t>
            </a:r>
            <a:r>
              <a:rPr lang="en-US" b="1" dirty="0">
                <a:solidFill>
                  <a:srgbClr val="CC9900"/>
                </a:solidFill>
                <a:latin typeface="Arial" pitchFamily="34" charset="0"/>
                <a:cs typeface="Arial" pitchFamily="34" charset="0"/>
              </a:rPr>
              <a:t> </a:t>
            </a:r>
          </a:p>
          <a:p>
            <a:pPr algn="ctr" eaLnBrk="0" fontAlgn="base" hangingPunct="0">
              <a:spcBef>
                <a:spcPct val="0"/>
              </a:spcBef>
              <a:spcAft>
                <a:spcPct val="0"/>
              </a:spcAft>
            </a:pPr>
            <a:r>
              <a:rPr lang="en-US" b="1" dirty="0">
                <a:solidFill>
                  <a:srgbClr val="FFFF00"/>
                </a:solidFill>
                <a:latin typeface="Arial" pitchFamily="34" charset="0"/>
                <a:cs typeface="Arial" pitchFamily="34" charset="0"/>
              </a:rPr>
              <a:t>Area</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Boundary</a:t>
            </a:r>
          </a:p>
        </p:txBody>
      </p:sp>
      <p:pic>
        <p:nvPicPr>
          <p:cNvPr id="11" name="Picture 12">
            <a:extLst>
              <a:ext uri="{FF2B5EF4-FFF2-40B4-BE49-F238E27FC236}">
                <a16:creationId xmlns:a16="http://schemas.microsoft.com/office/drawing/2014/main" id="{45CB0494-9E75-492C-8F39-8A1044E3EE56}"/>
              </a:ext>
            </a:extLst>
          </p:cNvPr>
          <p:cNvPicPr>
            <a:picLocks noChangeAspect="1" noChangeArrowheads="1"/>
          </p:cNvPicPr>
          <p:nvPr/>
        </p:nvPicPr>
        <p:blipFill>
          <a:blip r:embed="rId5" cstate="print"/>
          <a:srcRect/>
          <a:stretch>
            <a:fillRect/>
          </a:stretch>
        </p:blipFill>
        <p:spPr bwMode="auto">
          <a:xfrm>
            <a:off x="2001310" y="3541464"/>
            <a:ext cx="3522347" cy="40957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80CDA12-D015-490A-92C5-C1C027CED12B}"/>
              </a:ext>
            </a:extLst>
          </p:cNvPr>
          <p:cNvSpPr txBox="1"/>
          <p:nvPr/>
        </p:nvSpPr>
        <p:spPr>
          <a:xfrm>
            <a:off x="1991836" y="4063022"/>
            <a:ext cx="3522347" cy="338554"/>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Taxiway</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Holding</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Position</a:t>
            </a:r>
          </a:p>
        </p:txBody>
      </p:sp>
      <p:pic>
        <p:nvPicPr>
          <p:cNvPr id="13" name="Picture 4">
            <a:extLst>
              <a:ext uri="{FF2B5EF4-FFF2-40B4-BE49-F238E27FC236}">
                <a16:creationId xmlns:a16="http://schemas.microsoft.com/office/drawing/2014/main" id="{369FC684-D21D-456B-87AC-3CA2724AAB5E}"/>
              </a:ext>
            </a:extLst>
          </p:cNvPr>
          <p:cNvPicPr>
            <a:picLocks noChangeAspect="1" noChangeArrowheads="1"/>
          </p:cNvPicPr>
          <p:nvPr/>
        </p:nvPicPr>
        <p:blipFill>
          <a:blip r:embed="rId6" cstate="print"/>
          <a:srcRect/>
          <a:stretch>
            <a:fillRect/>
          </a:stretch>
        </p:blipFill>
        <p:spPr bwMode="auto">
          <a:xfrm>
            <a:off x="2001310" y="4513559"/>
            <a:ext cx="3522177" cy="819150"/>
          </a:xfrm>
          <a:prstGeom prst="rect">
            <a:avLst/>
          </a:prstGeom>
          <a:noFill/>
          <a:ln w="9525">
            <a:solidFill>
              <a:schemeClr val="tx1"/>
            </a:solidFill>
            <a:miter lim="800000"/>
            <a:headEnd/>
            <a:tailEnd/>
          </a:ln>
        </p:spPr>
      </p:pic>
      <p:sp>
        <p:nvSpPr>
          <p:cNvPr id="14" name="TextBox 13">
            <a:extLst>
              <a:ext uri="{FF2B5EF4-FFF2-40B4-BE49-F238E27FC236}">
                <a16:creationId xmlns:a16="http://schemas.microsoft.com/office/drawing/2014/main" id="{35B01FA6-153E-451A-B2E0-4D3CED7360E6}"/>
              </a:ext>
            </a:extLst>
          </p:cNvPr>
          <p:cNvSpPr txBox="1"/>
          <p:nvPr/>
        </p:nvSpPr>
        <p:spPr>
          <a:xfrm>
            <a:off x="1979189" y="5487632"/>
            <a:ext cx="3522177"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ILS</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Critical</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Area </a:t>
            </a:r>
          </a:p>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Holding Position</a:t>
            </a:r>
          </a:p>
        </p:txBody>
      </p:sp>
      <p:pic>
        <p:nvPicPr>
          <p:cNvPr id="15" name="Picture 5">
            <a:extLst>
              <a:ext uri="{FF2B5EF4-FFF2-40B4-BE49-F238E27FC236}">
                <a16:creationId xmlns:a16="http://schemas.microsoft.com/office/drawing/2014/main" id="{1D2A66A9-C79D-489A-A838-69F77190F698}"/>
              </a:ext>
            </a:extLst>
          </p:cNvPr>
          <p:cNvPicPr>
            <a:picLocks noChangeAspect="1" noChangeArrowheads="1"/>
          </p:cNvPicPr>
          <p:nvPr/>
        </p:nvPicPr>
        <p:blipFill>
          <a:blip r:embed="rId7" cstate="print"/>
          <a:srcRect/>
          <a:stretch>
            <a:fillRect/>
          </a:stretch>
        </p:blipFill>
        <p:spPr bwMode="auto">
          <a:xfrm>
            <a:off x="6256343" y="893939"/>
            <a:ext cx="3609975" cy="428625"/>
          </a:xfrm>
          <a:prstGeom prst="rect">
            <a:avLst/>
          </a:prstGeom>
          <a:noFill/>
          <a:ln w="9525">
            <a:solidFill>
              <a:schemeClr val="tx1"/>
            </a:solidFill>
            <a:miter lim="800000"/>
            <a:headEnd/>
            <a:tailEnd/>
          </a:ln>
        </p:spPr>
      </p:pic>
      <p:sp>
        <p:nvSpPr>
          <p:cNvPr id="16" name="TextBox 15">
            <a:extLst>
              <a:ext uri="{FF2B5EF4-FFF2-40B4-BE49-F238E27FC236}">
                <a16:creationId xmlns:a16="http://schemas.microsoft.com/office/drawing/2014/main" id="{4681011A-092F-4025-BCA8-DC2888A88310}"/>
              </a:ext>
            </a:extLst>
          </p:cNvPr>
          <p:cNvSpPr txBox="1"/>
          <p:nvPr/>
        </p:nvSpPr>
        <p:spPr>
          <a:xfrm>
            <a:off x="6409889" y="1375875"/>
            <a:ext cx="3358805"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7" name="Picture 10">
            <a:extLst>
              <a:ext uri="{FF2B5EF4-FFF2-40B4-BE49-F238E27FC236}">
                <a16:creationId xmlns:a16="http://schemas.microsoft.com/office/drawing/2014/main" id="{E3B28136-B1E8-45D6-8552-0719673182C8}"/>
              </a:ext>
            </a:extLst>
          </p:cNvPr>
          <p:cNvPicPr>
            <a:picLocks noChangeAspect="1" noChangeArrowheads="1"/>
          </p:cNvPicPr>
          <p:nvPr/>
        </p:nvPicPr>
        <p:blipFill>
          <a:blip r:embed="rId8" cstate="print"/>
          <a:srcRect/>
          <a:stretch>
            <a:fillRect/>
          </a:stretch>
        </p:blipFill>
        <p:spPr bwMode="auto">
          <a:xfrm>
            <a:off x="6256342" y="1978407"/>
            <a:ext cx="3609975" cy="342900"/>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FF11B046-7ADE-41F1-9C6E-F19BD7565A07}"/>
              </a:ext>
            </a:extLst>
          </p:cNvPr>
          <p:cNvSpPr txBox="1"/>
          <p:nvPr/>
        </p:nvSpPr>
        <p:spPr>
          <a:xfrm>
            <a:off x="6785477" y="2390192"/>
            <a:ext cx="2860271"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9" name="Picture 9">
            <a:extLst>
              <a:ext uri="{FF2B5EF4-FFF2-40B4-BE49-F238E27FC236}">
                <a16:creationId xmlns:a16="http://schemas.microsoft.com/office/drawing/2014/main" id="{864C0241-CD15-4C19-9F9A-2560B5189DA1}"/>
              </a:ext>
            </a:extLst>
          </p:cNvPr>
          <p:cNvPicPr>
            <a:picLocks noChangeAspect="1" noChangeArrowheads="1"/>
          </p:cNvPicPr>
          <p:nvPr/>
        </p:nvPicPr>
        <p:blipFill>
          <a:blip r:embed="rId9" cstate="print"/>
          <a:srcRect/>
          <a:stretch>
            <a:fillRect/>
          </a:stretch>
        </p:blipFill>
        <p:spPr bwMode="auto">
          <a:xfrm>
            <a:off x="6256341" y="2954555"/>
            <a:ext cx="3609975" cy="352425"/>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BF212081-2806-4577-B524-0F9F9ABC26DF}"/>
              </a:ext>
            </a:extLst>
          </p:cNvPr>
          <p:cNvSpPr txBox="1"/>
          <p:nvPr/>
        </p:nvSpPr>
        <p:spPr>
          <a:xfrm>
            <a:off x="6668345" y="3407976"/>
            <a:ext cx="28602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11">
            <a:extLst>
              <a:ext uri="{FF2B5EF4-FFF2-40B4-BE49-F238E27FC236}">
                <a16:creationId xmlns:a16="http://schemas.microsoft.com/office/drawing/2014/main" id="{31081E6E-9814-4AD4-A81F-DFAAFC340125}"/>
              </a:ext>
            </a:extLst>
          </p:cNvPr>
          <p:cNvPicPr>
            <a:picLocks noChangeAspect="1" noChangeArrowheads="1"/>
          </p:cNvPicPr>
          <p:nvPr/>
        </p:nvPicPr>
        <p:blipFill>
          <a:blip r:embed="rId10" cstate="print"/>
          <a:srcRect/>
          <a:stretch>
            <a:fillRect/>
          </a:stretch>
        </p:blipFill>
        <p:spPr bwMode="auto">
          <a:xfrm>
            <a:off x="6256341" y="3947306"/>
            <a:ext cx="3609975" cy="352425"/>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85825F16-42F0-4A7B-9AE9-4F3B027376B4}"/>
              </a:ext>
            </a:extLst>
          </p:cNvPr>
          <p:cNvSpPr txBox="1"/>
          <p:nvPr/>
        </p:nvSpPr>
        <p:spPr>
          <a:xfrm>
            <a:off x="6972227" y="4431052"/>
            <a:ext cx="24867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Centerline</a:t>
            </a:r>
          </a:p>
        </p:txBody>
      </p:sp>
      <p:pic>
        <p:nvPicPr>
          <p:cNvPr id="23" name="Picture 22">
            <a:extLst>
              <a:ext uri="{FF2B5EF4-FFF2-40B4-BE49-F238E27FC236}">
                <a16:creationId xmlns:a16="http://schemas.microsoft.com/office/drawing/2014/main" id="{8D04081D-7205-44D3-99E3-E4C8DB1CB914}"/>
              </a:ext>
            </a:extLst>
          </p:cNvPr>
          <p:cNvPicPr>
            <a:picLocks noChangeAspect="1"/>
          </p:cNvPicPr>
          <p:nvPr/>
        </p:nvPicPr>
        <p:blipFill rotWithShape="1">
          <a:blip r:embed="rId11">
            <a:extLst>
              <a:ext uri="{28A0092B-C50C-407E-A947-70E740481C1C}">
                <a14:useLocalDpi xmlns:a14="http://schemas.microsoft.com/office/drawing/2010/main" val="0"/>
              </a:ext>
            </a:extLst>
          </a:blip>
          <a:srcRect t="45740" r="23940"/>
          <a:stretch/>
        </p:blipFill>
        <p:spPr>
          <a:xfrm>
            <a:off x="6513137" y="4970929"/>
            <a:ext cx="3404955" cy="723559"/>
          </a:xfrm>
          <a:prstGeom prst="rect">
            <a:avLst/>
          </a:prstGeom>
          <a:ln>
            <a:solidFill>
              <a:schemeClr val="tx1"/>
            </a:solidFill>
          </a:ln>
        </p:spPr>
      </p:pic>
      <p:sp>
        <p:nvSpPr>
          <p:cNvPr id="24" name="Rectangle 23">
            <a:extLst>
              <a:ext uri="{FF2B5EF4-FFF2-40B4-BE49-F238E27FC236}">
                <a16:creationId xmlns:a16="http://schemas.microsoft.com/office/drawing/2014/main" id="{79E04C4C-907B-42B6-B87E-A5E29B236B62}"/>
              </a:ext>
            </a:extLst>
          </p:cNvPr>
          <p:cNvSpPr/>
          <p:nvPr/>
        </p:nvSpPr>
        <p:spPr bwMode="auto">
          <a:xfrm>
            <a:off x="6513137" y="5799098"/>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Enhanced 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Tree>
    <p:extLst>
      <p:ext uri="{BB962C8B-B14F-4D97-AF65-F5344CB8AC3E}">
        <p14:creationId xmlns:p14="http://schemas.microsoft.com/office/powerpoint/2010/main" val="110206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Lighting</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2675091"/>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Lights</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Guard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Status Light System</a:t>
            </a:r>
            <a:endParaRPr lang="en-US" sz="2100" dirty="0"/>
          </a:p>
        </p:txBody>
      </p:sp>
    </p:spTree>
    <p:extLst>
      <p:ext uri="{BB962C8B-B14F-4D97-AF65-F5344CB8AC3E}">
        <p14:creationId xmlns:p14="http://schemas.microsoft.com/office/powerpoint/2010/main" val="2330626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Lights</a:t>
            </a:r>
          </a:p>
        </p:txBody>
      </p:sp>
      <p:pic>
        <p:nvPicPr>
          <p:cNvPr id="7" name="Picture 6" descr="photo of blue taxiway edge lighting">
            <a:extLst>
              <a:ext uri="{FF2B5EF4-FFF2-40B4-BE49-F238E27FC236}">
                <a16:creationId xmlns:a16="http://schemas.microsoft.com/office/drawing/2014/main" id="{A799E8C2-B628-4D7E-9068-EF80AA2FE5EB}"/>
              </a:ext>
            </a:extLst>
          </p:cNvPr>
          <p:cNvPicPr>
            <a:picLocks noChangeAspect="1" noChangeArrowheads="1"/>
          </p:cNvPicPr>
          <p:nvPr/>
        </p:nvPicPr>
        <p:blipFill>
          <a:blip r:embed="rId3" cstate="print">
            <a:lum contrast="36000"/>
            <a:extLst>
              <a:ext uri="{28A0092B-C50C-407E-A947-70E740481C1C}">
                <a14:useLocalDpi xmlns:a14="http://schemas.microsoft.com/office/drawing/2010/main" val="0"/>
              </a:ext>
            </a:extLst>
          </a:blip>
          <a:srcRect/>
          <a:stretch>
            <a:fillRect/>
          </a:stretch>
        </p:blipFill>
        <p:spPr bwMode="auto">
          <a:xfrm>
            <a:off x="2438401" y="1532011"/>
            <a:ext cx="2942141" cy="236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4">
            <a:extLst>
              <a:ext uri="{FF2B5EF4-FFF2-40B4-BE49-F238E27FC236}">
                <a16:creationId xmlns:a16="http://schemas.microsoft.com/office/drawing/2014/main" id="{7FCBDDFB-B019-4663-8C72-77C34AF90E39}"/>
              </a:ext>
            </a:extLst>
          </p:cNvPr>
          <p:cNvSpPr txBox="1">
            <a:spLocks noChangeArrowheads="1"/>
          </p:cNvSpPr>
          <p:nvPr/>
        </p:nvSpPr>
        <p:spPr>
          <a:xfrm>
            <a:off x="6477000" y="1532011"/>
            <a:ext cx="3810000" cy="2362200"/>
          </a:xfrm>
          <a:prstGeom prst="rect">
            <a:avLst/>
          </a:prstGeom>
          <a:solidFill>
            <a:schemeClr val="bg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0">
                <a:latin typeface="Arial Rounded MT Bold" panose="020F0704030504030204" pitchFamily="34" charset="0"/>
              </a:rPr>
              <a:t>Taxiway edge lights identify the edge of the usable taxiway surface at night and during periods of low visibility.</a:t>
            </a:r>
          </a:p>
          <a:p>
            <a:pPr marL="0" indent="0">
              <a:buFont typeface="Wingdings" panose="05000000000000000000" pitchFamily="2" charset="2"/>
              <a:buNone/>
            </a:pPr>
            <a:endParaRPr lang="en-US" sz="2000" kern="0">
              <a:latin typeface="Arial Rounded MT Bold" panose="020F0704030504030204" pitchFamily="34" charset="0"/>
            </a:endParaRPr>
          </a:p>
          <a:p>
            <a:pPr marL="0" indent="0">
              <a:buFont typeface="Wingdings" panose="05000000000000000000" pitchFamily="2" charset="2"/>
              <a:buNone/>
            </a:pPr>
            <a:r>
              <a:rPr lang="en-US" sz="2000" kern="0">
                <a:latin typeface="Arial Rounded MT Bold" panose="020F0704030504030204" pitchFamily="34" charset="0"/>
              </a:rPr>
              <a:t>Taxiway edge lighting is blue</a:t>
            </a:r>
            <a:r>
              <a:rPr lang="en-US" sz="2000" kern="0">
                <a:solidFill>
                  <a:schemeClr val="accent2"/>
                </a:solidFill>
                <a:latin typeface="Arial Rounded MT Bold" panose="020F0704030504030204" pitchFamily="34" charset="0"/>
              </a:rPr>
              <a:t>.</a:t>
            </a:r>
            <a:endParaRPr lang="en-US" sz="2800" kern="0" dirty="0"/>
          </a:p>
        </p:txBody>
      </p:sp>
      <p:pic>
        <p:nvPicPr>
          <p:cNvPr id="9" name="Picture 8">
            <a:extLst>
              <a:ext uri="{FF2B5EF4-FFF2-40B4-BE49-F238E27FC236}">
                <a16:creationId xmlns:a16="http://schemas.microsoft.com/office/drawing/2014/main" id="{8D6017BD-4629-4E52-9A94-32E17224F5DE}"/>
              </a:ext>
            </a:extLst>
          </p:cNvPr>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4119545" y="4191000"/>
            <a:ext cx="4029111" cy="2289088"/>
          </a:xfrm>
          <a:prstGeom prst="rect">
            <a:avLst/>
          </a:prstGeom>
        </p:spPr>
      </p:pic>
    </p:spTree>
    <p:extLst>
      <p:ext uri="{BB962C8B-B14F-4D97-AF65-F5344CB8AC3E}">
        <p14:creationId xmlns:p14="http://schemas.microsoft.com/office/powerpoint/2010/main" val="3934021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Lights</a:t>
            </a:r>
          </a:p>
        </p:txBody>
      </p:sp>
      <p:pic>
        <p:nvPicPr>
          <p:cNvPr id="6" name="Picture 5">
            <a:extLst>
              <a:ext uri="{FF2B5EF4-FFF2-40B4-BE49-F238E27FC236}">
                <a16:creationId xmlns:a16="http://schemas.microsoft.com/office/drawing/2014/main" id="{49028CBC-0CA3-4E5B-B237-972AC7526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64" y="1524000"/>
            <a:ext cx="2916036" cy="2418890"/>
          </a:xfrm>
          <a:prstGeom prst="rect">
            <a:avLst/>
          </a:prstGeom>
        </p:spPr>
      </p:pic>
      <p:pic>
        <p:nvPicPr>
          <p:cNvPr id="8" name="Picture 7">
            <a:extLst>
              <a:ext uri="{FF2B5EF4-FFF2-40B4-BE49-F238E27FC236}">
                <a16:creationId xmlns:a16="http://schemas.microsoft.com/office/drawing/2014/main" id="{0CCFD7E1-A6C7-475C-B474-24B4CD1B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564" y="4097912"/>
            <a:ext cx="3886200" cy="2211974"/>
          </a:xfrm>
          <a:prstGeom prst="rect">
            <a:avLst/>
          </a:prstGeom>
        </p:spPr>
      </p:pic>
      <p:sp>
        <p:nvSpPr>
          <p:cNvPr id="9" name="TextBox 8">
            <a:extLst>
              <a:ext uri="{FF2B5EF4-FFF2-40B4-BE49-F238E27FC236}">
                <a16:creationId xmlns:a16="http://schemas.microsoft.com/office/drawing/2014/main" id="{53C6C106-995E-43AC-BBA9-FE3DD38EF001}"/>
              </a:ext>
            </a:extLst>
          </p:cNvPr>
          <p:cNvSpPr txBox="1"/>
          <p:nvPr/>
        </p:nvSpPr>
        <p:spPr>
          <a:xfrm>
            <a:off x="6486552" y="1524001"/>
            <a:ext cx="3657600" cy="4401205"/>
          </a:xfrm>
          <a:prstGeom prst="rect">
            <a:avLst/>
          </a:prstGeom>
          <a:solidFill>
            <a:schemeClr val="bg1"/>
          </a:solidFill>
          <a:ln w="9525">
            <a:solidFill>
              <a:schemeClr val="tx1"/>
            </a:solidFill>
          </a:ln>
        </p:spPr>
        <p:txBody>
          <a:bodyPr wrap="square" rtlCol="0">
            <a:spAutoFit/>
          </a:bodyPr>
          <a:lstStyle/>
          <a:p>
            <a:pPr eaLnBrk="0" fontAlgn="base" hangingPunct="0">
              <a:spcBef>
                <a:spcPct val="0"/>
              </a:spcBef>
              <a:spcAft>
                <a:spcPct val="0"/>
              </a:spcAft>
            </a:pPr>
            <a:r>
              <a:rPr lang="en-US" sz="2000" dirty="0">
                <a:latin typeface="Arial Rounded MT Bold" pitchFamily="34" charset="0"/>
              </a:rPr>
              <a:t>Taxiway centerline lights are green.</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placed on selected taxiways to assist pilots with taxiing at night and during periods of reduced visibility.</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also placed on </a:t>
            </a:r>
            <a:r>
              <a:rPr lang="en-US" sz="2000" dirty="0" err="1">
                <a:latin typeface="Arial Rounded MT Bold" pitchFamily="34" charset="0"/>
              </a:rPr>
              <a:t>Rwy</a:t>
            </a:r>
            <a:r>
              <a:rPr lang="en-US" sz="2000" dirty="0">
                <a:latin typeface="Arial Rounded MT Bold" pitchFamily="34" charset="0"/>
              </a:rPr>
              <a:t> 9L/27R between 4R/22L and 3L/21R, since that section of runway is normally used as a taxiway.</a:t>
            </a:r>
            <a:endParaRPr lang="en-US" sz="2000" dirty="0"/>
          </a:p>
        </p:txBody>
      </p:sp>
    </p:spTree>
    <p:extLst>
      <p:ext uri="{BB962C8B-B14F-4D97-AF65-F5344CB8AC3E}">
        <p14:creationId xmlns:p14="http://schemas.microsoft.com/office/powerpoint/2010/main" val="37510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Edge Lights</a:t>
            </a:r>
          </a:p>
        </p:txBody>
      </p:sp>
      <p:pic>
        <p:nvPicPr>
          <p:cNvPr id="6" name="Picture 6" descr="photo of clear or white runway edge lighting">
            <a:extLst>
              <a:ext uri="{FF2B5EF4-FFF2-40B4-BE49-F238E27FC236}">
                <a16:creationId xmlns:a16="http://schemas.microsoft.com/office/drawing/2014/main" id="{F787E3D7-8E53-4945-9920-9CF845D61AC9}"/>
              </a:ext>
            </a:extLst>
          </p:cNvPr>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2057400" y="1946210"/>
            <a:ext cx="2971800" cy="2228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7" descr="photo of amber runway edge lighting">
            <a:extLst>
              <a:ext uri="{FF2B5EF4-FFF2-40B4-BE49-F238E27FC236}">
                <a16:creationId xmlns:a16="http://schemas.microsoft.com/office/drawing/2014/main" id="{D4335636-0650-4299-9584-768E6BD2C9D8}"/>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2057400" y="4209661"/>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4">
            <a:extLst>
              <a:ext uri="{FF2B5EF4-FFF2-40B4-BE49-F238E27FC236}">
                <a16:creationId xmlns:a16="http://schemas.microsoft.com/office/drawing/2014/main" id="{5A020F0F-3214-429C-B8E4-D7B416A999AE}"/>
              </a:ext>
            </a:extLst>
          </p:cNvPr>
          <p:cNvSpPr txBox="1">
            <a:spLocks noChangeArrowheads="1"/>
          </p:cNvSpPr>
          <p:nvPr/>
        </p:nvSpPr>
        <p:spPr>
          <a:xfrm>
            <a:off x="5486400" y="1676400"/>
            <a:ext cx="4648200" cy="474345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Identify the edge of the usable runway surface at night and during periods of low visibility.</a:t>
            </a:r>
          </a:p>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are clear (or white), </a:t>
            </a:r>
            <a:r>
              <a:rPr lang="en-US" sz="2000" kern="1200">
                <a:solidFill>
                  <a:schemeClr val="bg1"/>
                </a:solidFill>
                <a:latin typeface="Arial Rounded MT Bold" pitchFamily="34" charset="0"/>
                <a:ea typeface="+mj-ea"/>
                <a:cs typeface="+mj-cs"/>
              </a:rPr>
              <a:t>except for the last 2000’ of certain runways.  The half of the lights facing the pilot are amber</a:t>
            </a:r>
            <a:r>
              <a:rPr lang="en-US" sz="2400" kern="0">
                <a:solidFill>
                  <a:schemeClr val="bg1"/>
                </a:solidFill>
              </a:rPr>
              <a:t>.</a:t>
            </a:r>
          </a:p>
          <a:p>
            <a:pPr>
              <a:buFontTx/>
              <a:buNone/>
            </a:pPr>
            <a:endParaRPr lang="en-US" sz="2400" b="1" kern="0">
              <a:solidFill>
                <a:srgbClr val="FFFFFF"/>
              </a:solidFill>
            </a:endParaRPr>
          </a:p>
          <a:p>
            <a:pPr>
              <a:buFontTx/>
              <a:buNone/>
            </a:pPr>
            <a:endParaRPr lang="en-US" sz="2400" kern="0" dirty="0"/>
          </a:p>
        </p:txBody>
      </p:sp>
      <p:pic>
        <p:nvPicPr>
          <p:cNvPr id="10" name="Picture 9">
            <a:extLst>
              <a:ext uri="{FF2B5EF4-FFF2-40B4-BE49-F238E27FC236}">
                <a16:creationId xmlns:a16="http://schemas.microsoft.com/office/drawing/2014/main" id="{34F9032D-2846-45F2-B46A-0DE0A25D4C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0563" y="4724401"/>
            <a:ext cx="1419875" cy="1523999"/>
          </a:xfrm>
          <a:prstGeom prst="rect">
            <a:avLst/>
          </a:prstGeom>
          <a:ln>
            <a:solidFill>
              <a:schemeClr val="tx1"/>
            </a:solidFill>
          </a:ln>
        </p:spPr>
      </p:pic>
    </p:spTree>
    <p:extLst>
      <p:ext uri="{BB962C8B-B14F-4D97-AF65-F5344CB8AC3E}">
        <p14:creationId xmlns:p14="http://schemas.microsoft.com/office/powerpoint/2010/main" val="7301804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Centerline Lights</a:t>
            </a:r>
          </a:p>
        </p:txBody>
      </p:sp>
      <p:pic>
        <p:nvPicPr>
          <p:cNvPr id="6" name="Picture 5">
            <a:extLst>
              <a:ext uri="{FF2B5EF4-FFF2-40B4-BE49-F238E27FC236}">
                <a16:creationId xmlns:a16="http://schemas.microsoft.com/office/drawing/2014/main" id="{1BE134EA-1B03-47F3-8C37-DD08CBE1648B}"/>
              </a:ext>
            </a:extLst>
          </p:cNvPr>
          <p:cNvPicPr>
            <a:picLocks noChangeAspect="1"/>
          </p:cNvPicPr>
          <p:nvPr/>
        </p:nvPicPr>
        <p:blipFill rotWithShape="1">
          <a:blip r:embed="rId3">
            <a:extLst>
              <a:ext uri="{28A0092B-C50C-407E-A947-70E740481C1C}">
                <a14:useLocalDpi xmlns:a14="http://schemas.microsoft.com/office/drawing/2010/main" val="0"/>
              </a:ext>
            </a:extLst>
          </a:blip>
          <a:srcRect l="9285" r="2877" b="32495"/>
          <a:stretch/>
        </p:blipFill>
        <p:spPr>
          <a:xfrm>
            <a:off x="459386" y="3659138"/>
            <a:ext cx="3661210" cy="2769648"/>
          </a:xfrm>
          <a:prstGeom prst="rect">
            <a:avLst/>
          </a:prstGeom>
          <a:ln w="9525">
            <a:solidFill>
              <a:schemeClr val="tx1"/>
            </a:solidFill>
          </a:ln>
        </p:spPr>
      </p:pic>
      <p:graphicFrame>
        <p:nvGraphicFramePr>
          <p:cNvPr id="7" name="Object 3">
            <a:extLst>
              <a:ext uri="{FF2B5EF4-FFF2-40B4-BE49-F238E27FC236}">
                <a16:creationId xmlns:a16="http://schemas.microsoft.com/office/drawing/2014/main" id="{CE122319-2F26-432C-A5F4-1A99AD1D5282}"/>
              </a:ext>
            </a:extLst>
          </p:cNvPr>
          <p:cNvGraphicFramePr>
            <a:graphicFrameLocks noChangeAspect="1"/>
          </p:cNvGraphicFramePr>
          <p:nvPr>
            <p:extLst>
              <p:ext uri="{D42A27DB-BD31-4B8C-83A1-F6EECF244321}">
                <p14:modId xmlns:p14="http://schemas.microsoft.com/office/powerpoint/2010/main" val="2739298311"/>
              </p:ext>
            </p:extLst>
          </p:nvPr>
        </p:nvGraphicFramePr>
        <p:xfrm>
          <a:off x="459386" y="1350818"/>
          <a:ext cx="3661210" cy="2195175"/>
        </p:xfrm>
        <a:graphic>
          <a:graphicData uri="http://schemas.openxmlformats.org/presentationml/2006/ole">
            <mc:AlternateContent xmlns:mc="http://schemas.openxmlformats.org/markup-compatibility/2006">
              <mc:Choice xmlns:v="urn:schemas-microsoft-com:vml" Requires="v">
                <p:oleObj name="Document" r:id="rId4" imgW="8242289" imgH="4941544" progId="Word.Document.8">
                  <p:embed/>
                </p:oleObj>
              </mc:Choice>
              <mc:Fallback>
                <p:oleObj name="Document" r:id="rId4" imgW="8242289" imgH="4941544" progId="Word.Document.8">
                  <p:embed/>
                  <p:pic>
                    <p:nvPicPr>
                      <p:cNvPr id="8"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386" y="1350818"/>
                        <a:ext cx="3661210" cy="2195175"/>
                      </a:xfrm>
                      <a:prstGeom prst="rect">
                        <a:avLst/>
                      </a:prstGeom>
                      <a:solidFill>
                        <a:schemeClr val="accent1"/>
                      </a:solidFill>
                      <a:ln>
                        <a:noFill/>
                      </a:ln>
                      <a:effectLst/>
                    </p:spPr>
                  </p:pic>
                </p:oleObj>
              </mc:Fallback>
            </mc:AlternateContent>
          </a:graphicData>
        </a:graphic>
      </p:graphicFrame>
      <p:sp>
        <p:nvSpPr>
          <p:cNvPr id="9" name="Rectangle 4">
            <a:extLst>
              <a:ext uri="{FF2B5EF4-FFF2-40B4-BE49-F238E27FC236}">
                <a16:creationId xmlns:a16="http://schemas.microsoft.com/office/drawing/2014/main" id="{B124254E-0350-4BF5-84EB-8827F967E3D2}"/>
              </a:ext>
            </a:extLst>
          </p:cNvPr>
          <p:cNvSpPr txBox="1">
            <a:spLocks noChangeArrowheads="1"/>
          </p:cNvSpPr>
          <p:nvPr/>
        </p:nvSpPr>
        <p:spPr>
          <a:xfrm>
            <a:off x="4876800" y="1371600"/>
            <a:ext cx="3810000" cy="434340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Runway centerline lights give pilots a visual reference for the centerline.</a:t>
            </a:r>
          </a:p>
          <a:p>
            <a:pPr marL="0" indent="0">
              <a:buFont typeface="Wingdings" panose="05000000000000000000" pitchFamily="2" charset="2"/>
              <a:buNone/>
            </a:pPr>
            <a:endParaRPr lang="en-US" sz="800" kern="1200" dirty="0">
              <a:solidFill>
                <a:srgbClr val="FFFFFF"/>
              </a:solidFill>
              <a:latin typeface="Arial Rounded MT Bold" pitchFamily="34" charset="0"/>
              <a:ea typeface="+mj-ea"/>
              <a:cs typeface="+mj-cs"/>
            </a:endParaRPr>
          </a:p>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They are clear (or white), </a:t>
            </a:r>
            <a:r>
              <a:rPr lang="en-US" sz="2000" kern="1200" dirty="0">
                <a:solidFill>
                  <a:schemeClr val="bg1"/>
                </a:solidFill>
                <a:latin typeface="Arial Rounded MT Bold" pitchFamily="34" charset="0"/>
                <a:ea typeface="+mj-ea"/>
                <a:cs typeface="+mj-cs"/>
              </a:rPr>
              <a:t>except for the last 3000’ of certain runways.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effectLst>
                  <a:outerShdw blurRad="63500" sx="102000" sy="102000" algn="ctr" rotWithShape="0">
                    <a:prstClr val="black">
                      <a:alpha val="40000"/>
                    </a:prstClr>
                  </a:outerShdw>
                </a:effectLst>
                <a:latin typeface="Arial Rounded MT Bold" pitchFamily="34" charset="0"/>
                <a:ea typeface="+mj-ea"/>
                <a:cs typeface="+mj-cs"/>
              </a:rPr>
              <a:t>Starting</a:t>
            </a:r>
            <a:r>
              <a:rPr lang="en-US" sz="2000" kern="1200" dirty="0">
                <a:solidFill>
                  <a:schemeClr val="bg1"/>
                </a:solidFill>
                <a:latin typeface="Arial Rounded MT Bold" pitchFamily="34" charset="0"/>
                <a:ea typeface="+mj-ea"/>
                <a:cs typeface="+mj-cs"/>
              </a:rPr>
              <a:t> at </a:t>
            </a:r>
            <a:r>
              <a:rPr lang="en-US" sz="2000" kern="1200" dirty="0">
                <a:ln>
                  <a:solidFill>
                    <a:srgbClr val="FFFFFF"/>
                  </a:solidFill>
                </a:ln>
                <a:solidFill>
                  <a:srgbClr val="FF0000"/>
                </a:solidFill>
                <a:latin typeface="Arial Rounded MT Bold" pitchFamily="34" charset="0"/>
                <a:ea typeface="+mj-ea"/>
                <a:cs typeface="+mj-cs"/>
              </a:rPr>
              <a:t>3000</a:t>
            </a:r>
            <a:r>
              <a:rPr lang="en-US" sz="2000" kern="1200" dirty="0">
                <a:solidFill>
                  <a:schemeClr val="bg1"/>
                </a:solidFill>
                <a:latin typeface="Arial Rounded MT Bold" pitchFamily="34" charset="0"/>
                <a:ea typeface="+mj-ea"/>
                <a:cs typeface="+mj-cs"/>
              </a:rPr>
              <a:t>’ remaining, </a:t>
            </a:r>
            <a:r>
              <a:rPr lang="en-US" sz="2000" kern="1200" dirty="0">
                <a:ln>
                  <a:solidFill>
                    <a:srgbClr val="FFFFFF"/>
                  </a:solidFill>
                </a:ln>
                <a:solidFill>
                  <a:srgbClr val="FF0000"/>
                </a:solidFill>
                <a:latin typeface="Arial Rounded MT Bold" pitchFamily="34" charset="0"/>
                <a:ea typeface="+mj-ea"/>
                <a:cs typeface="+mj-cs"/>
              </a:rPr>
              <a:t>the</a:t>
            </a:r>
            <a:r>
              <a:rPr lang="en-US" sz="2000" kern="1200" dirty="0">
                <a:solidFill>
                  <a:schemeClr val="bg1"/>
                </a:solidFill>
                <a:latin typeface="Arial Rounded MT Bold" pitchFamily="34" charset="0"/>
                <a:ea typeface="+mj-ea"/>
                <a:cs typeface="+mj-cs"/>
              </a:rPr>
              <a:t> lights </a:t>
            </a:r>
            <a:r>
              <a:rPr lang="en-US" sz="2000" kern="1200" dirty="0">
                <a:ln>
                  <a:solidFill>
                    <a:srgbClr val="FFFFFF"/>
                  </a:solidFill>
                </a:ln>
                <a:solidFill>
                  <a:srgbClr val="FF0000"/>
                </a:solidFill>
                <a:latin typeface="Arial Rounded MT Bold" pitchFamily="34" charset="0"/>
                <a:ea typeface="+mj-ea"/>
                <a:cs typeface="+mj-cs"/>
              </a:rPr>
              <a:t>are</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alternating</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red</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and</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white</a:t>
            </a:r>
            <a:r>
              <a:rPr lang="en-US" sz="2000" kern="1200" dirty="0">
                <a:solidFill>
                  <a:srgbClr val="FFFFFF"/>
                </a:solidFill>
                <a:latin typeface="Arial Rounded MT Bold" pitchFamily="34" charset="0"/>
                <a:ea typeface="+mj-ea"/>
                <a:cs typeface="+mj-cs"/>
              </a:rPr>
              <a:t>.</a:t>
            </a:r>
            <a:r>
              <a:rPr lang="en-US" sz="2000" kern="1200" dirty="0">
                <a:solidFill>
                  <a:srgbClr val="C00000"/>
                </a:solidFill>
                <a:latin typeface="Arial Rounded MT Bold" pitchFamily="34" charset="0"/>
                <a:ea typeface="+mj-ea"/>
                <a:cs typeface="+mj-cs"/>
              </a:rPr>
              <a:t>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latin typeface="Arial Rounded MT Bold" pitchFamily="34" charset="0"/>
                <a:ea typeface="+mj-ea"/>
                <a:cs typeface="+mj-cs"/>
              </a:rPr>
              <a:t>Starting at 1000’ remaining, the lights are all red. </a:t>
            </a:r>
          </a:p>
          <a:p>
            <a:pPr>
              <a:buFontTx/>
              <a:buNone/>
            </a:pPr>
            <a:endParaRPr lang="en-US" sz="2400" b="1" kern="0" dirty="0">
              <a:solidFill>
                <a:srgbClr val="FFFFFF"/>
              </a:solidFill>
            </a:endParaRPr>
          </a:p>
          <a:p>
            <a:pPr>
              <a:buFontTx/>
              <a:buNone/>
            </a:pPr>
            <a:endParaRPr lang="en-US" sz="2400" kern="0" dirty="0"/>
          </a:p>
        </p:txBody>
      </p:sp>
    </p:spTree>
    <p:extLst>
      <p:ext uri="{BB962C8B-B14F-4D97-AF65-F5344CB8AC3E}">
        <p14:creationId xmlns:p14="http://schemas.microsoft.com/office/powerpoint/2010/main" val="203450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Threshold Lights </a:t>
            </a:r>
          </a:p>
        </p:txBody>
      </p:sp>
      <p:pic>
        <p:nvPicPr>
          <p:cNvPr id="7" name="Picture 6">
            <a:extLst>
              <a:ext uri="{FF2B5EF4-FFF2-40B4-BE49-F238E27FC236}">
                <a16:creationId xmlns:a16="http://schemas.microsoft.com/office/drawing/2014/main" id="{9C9386EE-30CB-42C6-B395-3BCE3DF39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046" y="1890905"/>
            <a:ext cx="1524000" cy="1989852"/>
          </a:xfrm>
          <a:prstGeom prst="rect">
            <a:avLst/>
          </a:prstGeom>
          <a:ln w="9525">
            <a:solidFill>
              <a:schemeClr val="tx1"/>
            </a:solidFill>
          </a:ln>
        </p:spPr>
      </p:pic>
      <p:pic>
        <p:nvPicPr>
          <p:cNvPr id="8" name="Picture 9" descr="photo of runway end lights">
            <a:extLst>
              <a:ext uri="{FF2B5EF4-FFF2-40B4-BE49-F238E27FC236}">
                <a16:creationId xmlns:a16="http://schemas.microsoft.com/office/drawing/2014/main" id="{466C0DA4-EF38-4DFE-9B9B-0F7B3793A6BD}"/>
              </a:ext>
            </a:extLst>
          </p:cNvPr>
          <p:cNvPicPr>
            <a:picLocks noChangeAspect="1" noChangeArrowheads="1"/>
          </p:cNvPicPr>
          <p:nvPr/>
        </p:nvPicPr>
        <p:blipFill>
          <a:blip r:embed="rId4" cstate="print">
            <a:lum bright="-6000"/>
            <a:extLst>
              <a:ext uri="{28A0092B-C50C-407E-A947-70E740481C1C}">
                <a14:useLocalDpi xmlns:a14="http://schemas.microsoft.com/office/drawing/2010/main" val="0"/>
              </a:ext>
            </a:extLst>
          </a:blip>
          <a:srcRect/>
          <a:stretch>
            <a:fillRect/>
          </a:stretch>
        </p:blipFill>
        <p:spPr bwMode="auto">
          <a:xfrm>
            <a:off x="7269897" y="3795297"/>
            <a:ext cx="3656203" cy="274215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B67A487-0B65-4B1F-A21C-CE4191CD2D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9897" y="1111477"/>
            <a:ext cx="3656203" cy="2359743"/>
          </a:xfrm>
          <a:prstGeom prst="rect">
            <a:avLst/>
          </a:prstGeom>
          <a:ln w="9525">
            <a:solidFill>
              <a:schemeClr val="tx1"/>
            </a:solidFill>
          </a:ln>
        </p:spPr>
      </p:pic>
      <p:sp>
        <p:nvSpPr>
          <p:cNvPr id="10" name="Rectangle 4">
            <a:extLst>
              <a:ext uri="{FF2B5EF4-FFF2-40B4-BE49-F238E27FC236}">
                <a16:creationId xmlns:a16="http://schemas.microsoft.com/office/drawing/2014/main" id="{7BB75C3D-99BD-4BCF-A562-D7E5FC41A28A}"/>
              </a:ext>
            </a:extLst>
          </p:cNvPr>
          <p:cNvSpPr txBox="1">
            <a:spLocks noChangeArrowheads="1"/>
          </p:cNvSpPr>
          <p:nvPr/>
        </p:nvSpPr>
        <p:spPr>
          <a:xfrm>
            <a:off x="2484894" y="1399245"/>
            <a:ext cx="4230889" cy="1502744"/>
          </a:xfrm>
          <a:prstGeom prst="rect">
            <a:avLst/>
          </a:prstGeom>
          <a:solidFill>
            <a:schemeClr val="bg1"/>
          </a:solidFill>
          <a:ln>
            <a:solidFill>
              <a:schemeClr val="bg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1200"/>
              </a:spcBef>
              <a:buFont typeface="Wingdings" panose="05000000000000000000" pitchFamily="2" charset="2"/>
              <a:buNone/>
            </a:pPr>
            <a:r>
              <a:rPr lang="en-US" sz="1800" kern="0" dirty="0">
                <a:latin typeface="Arial Rounded MT Bold" panose="020F0704030504030204" pitchFamily="34" charset="0"/>
              </a:rPr>
              <a:t>Used to mark the end of useable runway pavement for aircraft.</a:t>
            </a:r>
          </a:p>
          <a:p>
            <a:pPr marL="0" indent="0">
              <a:spcBef>
                <a:spcPts val="1200"/>
              </a:spcBef>
              <a:buNone/>
            </a:pPr>
            <a:r>
              <a:rPr lang="en-US" sz="1800" kern="0" dirty="0">
                <a:latin typeface="Arial Rounded MT Bold" panose="020F0704030504030204" pitchFamily="34" charset="0"/>
              </a:rPr>
              <a:t>Arranged in two sets of four lights.</a:t>
            </a:r>
          </a:p>
          <a:p>
            <a:pPr marL="0" indent="0">
              <a:spcBef>
                <a:spcPts val="1200"/>
              </a:spcBef>
              <a:buNone/>
            </a:pPr>
            <a:r>
              <a:rPr lang="en-US" sz="1800" kern="0" dirty="0">
                <a:latin typeface="Arial Rounded MT Bold" panose="020F0704030504030204" pitchFamily="34" charset="0"/>
              </a:rPr>
              <a:t>Lights are split into two colors:</a:t>
            </a:r>
          </a:p>
          <a:p>
            <a:pPr marL="0" indent="0">
              <a:spcBef>
                <a:spcPts val="1200"/>
              </a:spcBef>
              <a:buNone/>
            </a:pPr>
            <a:endParaRPr lang="en-US" sz="2000" kern="0" dirty="0">
              <a:latin typeface="Arial Rounded MT Bold" panose="020F0704030504030204" pitchFamily="34" charset="0"/>
            </a:endParaRPr>
          </a:p>
          <a:p>
            <a:pPr marL="0" indent="0">
              <a:buFont typeface="Wingdings" panose="05000000000000000000" pitchFamily="2" charset="2"/>
              <a:buNone/>
            </a:pPr>
            <a:endParaRPr lang="en-US" sz="2000" kern="0" dirty="0">
              <a:solidFill>
                <a:srgbClr val="00B050"/>
              </a:solidFill>
              <a:latin typeface="Arial Rounded MT Bold" panose="020F0704030504030204" pitchFamily="34" charset="0"/>
            </a:endParaRPr>
          </a:p>
        </p:txBody>
      </p:sp>
      <p:cxnSp>
        <p:nvCxnSpPr>
          <p:cNvPr id="11" name="Straight Arrow Connector 10">
            <a:extLst>
              <a:ext uri="{FF2B5EF4-FFF2-40B4-BE49-F238E27FC236}">
                <a16:creationId xmlns:a16="http://schemas.microsoft.com/office/drawing/2014/main" id="{0E4FACE2-20B1-4DCF-84BE-52D4ED352CB1}"/>
              </a:ext>
            </a:extLst>
          </p:cNvPr>
          <p:cNvCxnSpPr>
            <a:cxnSpLocks/>
          </p:cNvCxnSpPr>
          <p:nvPr/>
        </p:nvCxnSpPr>
        <p:spPr bwMode="auto">
          <a:xfrm flipV="1">
            <a:off x="5995447" y="2394408"/>
            <a:ext cx="1451728" cy="69271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523FDCB9-9BD8-40E6-B74F-95BDBAB79713}"/>
              </a:ext>
            </a:extLst>
          </p:cNvPr>
          <p:cNvCxnSpPr>
            <a:cxnSpLocks/>
          </p:cNvCxnSpPr>
          <p:nvPr/>
        </p:nvCxnSpPr>
        <p:spPr bwMode="auto">
          <a:xfrm>
            <a:off x="5872899" y="3524718"/>
            <a:ext cx="1725105" cy="2008816"/>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3" name="Rectangle 2">
            <a:extLst>
              <a:ext uri="{FF2B5EF4-FFF2-40B4-BE49-F238E27FC236}">
                <a16:creationId xmlns:a16="http://schemas.microsoft.com/office/drawing/2014/main" id="{00EE105E-8C1E-4E44-89C8-0AF12B9FAFB1}"/>
              </a:ext>
            </a:extLst>
          </p:cNvPr>
          <p:cNvSpPr/>
          <p:nvPr/>
        </p:nvSpPr>
        <p:spPr>
          <a:xfrm>
            <a:off x="2484894" y="2945776"/>
            <a:ext cx="3777006" cy="369332"/>
          </a:xfrm>
          <a:prstGeom prst="rect">
            <a:avLst/>
          </a:prstGeom>
        </p:spPr>
        <p:txBody>
          <a:bodyPr wrap="square">
            <a:spAutoFit/>
          </a:bodyPr>
          <a:lstStyle/>
          <a:p>
            <a:r>
              <a:rPr lang="en-US" kern="0" dirty="0">
                <a:latin typeface="Arial Rounded MT Bold" panose="020F0704030504030204" pitchFamily="34" charset="0"/>
              </a:rPr>
              <a:t>Green face away from runway</a:t>
            </a:r>
          </a:p>
        </p:txBody>
      </p:sp>
      <p:sp>
        <p:nvSpPr>
          <p:cNvPr id="4" name="Rectangle 3">
            <a:extLst>
              <a:ext uri="{FF2B5EF4-FFF2-40B4-BE49-F238E27FC236}">
                <a16:creationId xmlns:a16="http://schemas.microsoft.com/office/drawing/2014/main" id="{1666EF55-934A-46CB-81B6-299412CA3C2A}"/>
              </a:ext>
            </a:extLst>
          </p:cNvPr>
          <p:cNvSpPr/>
          <p:nvPr/>
        </p:nvSpPr>
        <p:spPr>
          <a:xfrm>
            <a:off x="2484894" y="3340052"/>
            <a:ext cx="3461204" cy="369332"/>
          </a:xfrm>
          <a:prstGeom prst="rect">
            <a:avLst/>
          </a:prstGeom>
        </p:spPr>
        <p:txBody>
          <a:bodyPr wrap="none">
            <a:spAutoFit/>
          </a:bodyPr>
          <a:lstStyle/>
          <a:p>
            <a:r>
              <a:rPr lang="en-US" kern="0" dirty="0">
                <a:latin typeface="Arial Rounded MT Bold" panose="020F0704030504030204" pitchFamily="34" charset="0"/>
              </a:rPr>
              <a:t>Red face towards the runway</a:t>
            </a:r>
          </a:p>
        </p:txBody>
      </p:sp>
    </p:spTree>
    <p:extLst>
      <p:ext uri="{BB962C8B-B14F-4D97-AF65-F5344CB8AC3E}">
        <p14:creationId xmlns:p14="http://schemas.microsoft.com/office/powerpoint/2010/main" val="291758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7" name="Text Box 22">
            <a:extLst>
              <a:ext uri="{FF2B5EF4-FFF2-40B4-BE49-F238E27FC236}">
                <a16:creationId xmlns:a16="http://schemas.microsoft.com/office/drawing/2014/main" id="{22827691-740D-4F4E-AD78-0B8FF86B40ED}"/>
              </a:ext>
            </a:extLst>
          </p:cNvPr>
          <p:cNvSpPr txBox="1">
            <a:spLocks noChangeArrowheads="1"/>
          </p:cNvSpPr>
          <p:nvPr/>
        </p:nvSpPr>
        <p:spPr bwMode="auto">
          <a:xfrm>
            <a:off x="1790700" y="1540150"/>
            <a:ext cx="8610600"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b="1" u="sng" dirty="0">
                <a:latin typeface="Arial Rounded MT Bold" pitchFamily="34" charset="0"/>
              </a:rPr>
              <a:t>Elevated </a:t>
            </a:r>
            <a:r>
              <a:rPr lang="en-US" sz="2000" u="sng" dirty="0">
                <a:latin typeface="Arial Rounded MT Bold" pitchFamily="34" charset="0"/>
              </a:rPr>
              <a:t>Runway</a:t>
            </a:r>
            <a:r>
              <a:rPr lang="en-US" sz="2000" b="1" u="sng" dirty="0">
                <a:latin typeface="Arial Rounded MT Bold" pitchFamily="34" charset="0"/>
              </a:rPr>
              <a:t> Guard Lights</a:t>
            </a:r>
          </a:p>
        </p:txBody>
      </p:sp>
      <p:pic>
        <p:nvPicPr>
          <p:cNvPr id="8" name="Picture 6" descr="photo of elevated runway guard lights">
            <a:extLst>
              <a:ext uri="{FF2B5EF4-FFF2-40B4-BE49-F238E27FC236}">
                <a16:creationId xmlns:a16="http://schemas.microsoft.com/office/drawing/2014/main" id="{71760856-D48F-4DB9-A8E4-40C625FD120D}"/>
              </a:ext>
            </a:extLst>
          </p:cNvPr>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1790700" y="2693982"/>
            <a:ext cx="3551903" cy="22869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BFE58799-ED05-4293-AFB2-681050D07077}"/>
              </a:ext>
            </a:extLst>
          </p:cNvPr>
          <p:cNvSpPr txBox="1">
            <a:spLocks noChangeArrowheads="1"/>
          </p:cNvSpPr>
          <p:nvPr/>
        </p:nvSpPr>
        <p:spPr bwMode="auto">
          <a:xfrm>
            <a:off x="6574503" y="2677815"/>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C000"/>
                </a:solidFill>
                <a:latin typeface="Arial Rounded MT Bold" panose="020F0704030504030204" pitchFamily="34" charset="0"/>
              </a:rPr>
              <a:t>Used to identify the holding position for a runway especially at night and during periods of low visibility.</a:t>
            </a:r>
          </a:p>
          <a:p>
            <a:pPr marL="0" indent="0">
              <a:lnSpc>
                <a:spcPct val="90000"/>
              </a:lnSpc>
              <a:buNone/>
            </a:pPr>
            <a:endParaRPr lang="en-US" sz="2000" dirty="0">
              <a:solidFill>
                <a:srgbClr val="FFC000"/>
              </a:solidFill>
              <a:latin typeface="Arial Rounded MT Bold" panose="020F0704030504030204" pitchFamily="34" charset="0"/>
            </a:endParaRPr>
          </a:p>
          <a:p>
            <a:pPr marL="0" indent="0">
              <a:lnSpc>
                <a:spcPct val="90000"/>
              </a:lnSpc>
              <a:buNone/>
            </a:pPr>
            <a:r>
              <a:rPr lang="en-US" sz="2000" dirty="0">
                <a:solidFill>
                  <a:srgbClr val="FFC000"/>
                </a:solidFill>
                <a:latin typeface="Arial Rounded MT Bold" panose="020F0704030504030204" pitchFamily="34" charset="0"/>
              </a:rPr>
              <a:t>Elevated runway guard lights are amber.</a:t>
            </a:r>
          </a:p>
        </p:txBody>
      </p:sp>
    </p:spTree>
    <p:extLst>
      <p:ext uri="{BB962C8B-B14F-4D97-AF65-F5344CB8AC3E}">
        <p14:creationId xmlns:p14="http://schemas.microsoft.com/office/powerpoint/2010/main" val="147830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Text Box 22">
            <a:extLst>
              <a:ext uri="{FF2B5EF4-FFF2-40B4-BE49-F238E27FC236}">
                <a16:creationId xmlns:a16="http://schemas.microsoft.com/office/drawing/2014/main" id="{289B5DC2-BA4E-41DC-B38B-0D95EDC27F54}"/>
              </a:ext>
            </a:extLst>
          </p:cNvPr>
          <p:cNvSpPr txBox="1">
            <a:spLocks noChangeArrowheads="1"/>
          </p:cNvSpPr>
          <p:nvPr/>
        </p:nvSpPr>
        <p:spPr bwMode="auto">
          <a:xfrm>
            <a:off x="3862578" y="1466089"/>
            <a:ext cx="4466844"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u="sng" dirty="0">
                <a:latin typeface="Arial Rounded MT Bold" pitchFamily="34" charset="0"/>
              </a:rPr>
              <a:t>In-Pavement Runway Guard Lights </a:t>
            </a:r>
          </a:p>
        </p:txBody>
      </p:sp>
      <p:pic>
        <p:nvPicPr>
          <p:cNvPr id="8" name="Picture 6" descr="photo of In-pavement guard lights">
            <a:extLst>
              <a:ext uri="{FF2B5EF4-FFF2-40B4-BE49-F238E27FC236}">
                <a16:creationId xmlns:a16="http://schemas.microsoft.com/office/drawing/2014/main" id="{72963DDF-58A0-43DD-BBE8-6C55EC7D61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378" y="2054352"/>
            <a:ext cx="3454400" cy="2590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2C34095F-030F-493C-8B6E-3ADD57C2B357}"/>
              </a:ext>
            </a:extLst>
          </p:cNvPr>
          <p:cNvSpPr txBox="1">
            <a:spLocks noChangeArrowheads="1"/>
          </p:cNvSpPr>
          <p:nvPr/>
        </p:nvSpPr>
        <p:spPr bwMode="auto">
          <a:xfrm>
            <a:off x="6096000" y="205435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C000"/>
                </a:solidFill>
                <a:latin typeface="Arial Rounded MT Bold" panose="020F0704030504030204" pitchFamily="34" charset="0"/>
              </a:rPr>
              <a:t>In-pavement runway guard lights are co-located with runway hold bars, above-ground runway guard lights, and hold position signs.  These lights are yellow.</a:t>
            </a:r>
          </a:p>
          <a:p>
            <a:pPr marL="0" indent="0">
              <a:lnSpc>
                <a:spcPct val="90000"/>
              </a:lnSpc>
              <a:buNone/>
            </a:pPr>
            <a:endParaRPr lang="en-US" sz="900" dirty="0">
              <a:solidFill>
                <a:srgbClr val="FFC000"/>
              </a:solidFill>
              <a:latin typeface="Arial Rounded MT Bold" panose="020F0704030504030204" pitchFamily="34" charset="0"/>
            </a:endParaRPr>
          </a:p>
          <a:p>
            <a:pPr marL="0" indent="0">
              <a:lnSpc>
                <a:spcPct val="90000"/>
              </a:lnSpc>
              <a:buNone/>
            </a:pPr>
            <a:r>
              <a:rPr lang="en-US" sz="1800" dirty="0">
                <a:solidFill>
                  <a:srgbClr val="FFC000"/>
                </a:solidFill>
                <a:latin typeface="Arial Rounded MT Bold" panose="020F0704030504030204" pitchFamily="34" charset="0"/>
              </a:rPr>
              <a:t>At this time, these lights are only installed at certain taxiway intersections at DTW.</a:t>
            </a:r>
          </a:p>
          <a:p>
            <a:pPr marL="0" indent="0">
              <a:lnSpc>
                <a:spcPct val="90000"/>
              </a:lnSpc>
              <a:buNone/>
            </a:pPr>
            <a:endParaRPr lang="en-US" sz="2000" dirty="0">
              <a:solidFill>
                <a:srgbClr val="FFC000"/>
              </a:solidFill>
              <a:latin typeface="Arial Rounded MT Bold" panose="020F0704030504030204" pitchFamily="34" charset="0"/>
            </a:endParaRPr>
          </a:p>
        </p:txBody>
      </p:sp>
    </p:spTree>
    <p:extLst>
      <p:ext uri="{BB962C8B-B14F-4D97-AF65-F5344CB8AC3E}">
        <p14:creationId xmlns:p14="http://schemas.microsoft.com/office/powerpoint/2010/main" val="87164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Rectangle 5">
            <a:extLst>
              <a:ext uri="{FF2B5EF4-FFF2-40B4-BE49-F238E27FC236}">
                <a16:creationId xmlns:a16="http://schemas.microsoft.com/office/drawing/2014/main" id="{E7F84C54-99E4-4F92-9AD7-60906F6FE701}"/>
              </a:ext>
            </a:extLst>
          </p:cNvPr>
          <p:cNvSpPr/>
          <p:nvPr/>
        </p:nvSpPr>
        <p:spPr>
          <a:xfrm>
            <a:off x="2438400" y="1440415"/>
            <a:ext cx="7315199" cy="400110"/>
          </a:xfrm>
          <a:prstGeom prst="rect">
            <a:avLst/>
          </a:prstGeom>
        </p:spPr>
        <p:txBody>
          <a:bodyPr wrap="square">
            <a:spAutoFit/>
          </a:bodyPr>
          <a:lstStyle/>
          <a:p>
            <a:pPr algn="ctr" eaLnBrk="0" fontAlgn="base" hangingPunct="0">
              <a:spcBef>
                <a:spcPct val="0"/>
              </a:spcBef>
              <a:spcAft>
                <a:spcPct val="0"/>
              </a:spcAft>
            </a:pPr>
            <a:r>
              <a:rPr lang="en-US" sz="2000" dirty="0">
                <a:latin typeface="Arial Rounded MT Bold" pitchFamily="34" charset="0"/>
              </a:rPr>
              <a:t>In-Pavement and Elevated Runway Guard Lights at Night</a:t>
            </a:r>
          </a:p>
        </p:txBody>
      </p:sp>
      <p:pic>
        <p:nvPicPr>
          <p:cNvPr id="8" name="Picture 7">
            <a:extLst>
              <a:ext uri="{FF2B5EF4-FFF2-40B4-BE49-F238E27FC236}">
                <a16:creationId xmlns:a16="http://schemas.microsoft.com/office/drawing/2014/main" id="{0FA64CFD-5992-408B-8C15-BF881688D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373" y="1879600"/>
            <a:ext cx="8393251" cy="3352800"/>
          </a:xfrm>
          <a:prstGeom prst="rect">
            <a:avLst/>
          </a:prstGeom>
        </p:spPr>
      </p:pic>
      <p:cxnSp>
        <p:nvCxnSpPr>
          <p:cNvPr id="9" name="Straight Arrow Connector 8">
            <a:extLst>
              <a:ext uri="{FF2B5EF4-FFF2-40B4-BE49-F238E27FC236}">
                <a16:creationId xmlns:a16="http://schemas.microsoft.com/office/drawing/2014/main" id="{049DC2B2-B711-4D5B-8011-E875518DED69}"/>
              </a:ext>
            </a:extLst>
          </p:cNvPr>
          <p:cNvCxnSpPr>
            <a:cxnSpLocks/>
          </p:cNvCxnSpPr>
          <p:nvPr/>
        </p:nvCxnSpPr>
        <p:spPr bwMode="auto">
          <a:xfrm flipH="1" flipV="1">
            <a:off x="2971799" y="3657600"/>
            <a:ext cx="866991" cy="92284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30DCCA5B-09FE-4578-8EF5-5A9390004AAC}"/>
              </a:ext>
            </a:extLst>
          </p:cNvPr>
          <p:cNvCxnSpPr>
            <a:cxnSpLocks/>
          </p:cNvCxnSpPr>
          <p:nvPr/>
        </p:nvCxnSpPr>
        <p:spPr bwMode="auto">
          <a:xfrm flipV="1">
            <a:off x="3804376" y="3657600"/>
            <a:ext cx="310424" cy="90308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454A266D-2238-4AFD-85B0-536207BEBB17}"/>
              </a:ext>
            </a:extLst>
          </p:cNvPr>
          <p:cNvCxnSpPr>
            <a:cxnSpLocks/>
          </p:cNvCxnSpPr>
          <p:nvPr/>
        </p:nvCxnSpPr>
        <p:spPr bwMode="auto">
          <a:xfrm flipV="1">
            <a:off x="3838789" y="3584448"/>
            <a:ext cx="1483019" cy="99599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BAC8E269-8D59-4AFD-B76C-975D47658C5D}"/>
              </a:ext>
            </a:extLst>
          </p:cNvPr>
          <p:cNvCxnSpPr>
            <a:cxnSpLocks/>
          </p:cNvCxnSpPr>
          <p:nvPr/>
        </p:nvCxnSpPr>
        <p:spPr bwMode="auto">
          <a:xfrm flipV="1">
            <a:off x="3819962" y="3621024"/>
            <a:ext cx="2717998" cy="935789"/>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FCC6B50-7724-48FE-A2E5-7BE44D0A7EC5}"/>
              </a:ext>
            </a:extLst>
          </p:cNvPr>
          <p:cNvCxnSpPr>
            <a:cxnSpLocks/>
          </p:cNvCxnSpPr>
          <p:nvPr/>
        </p:nvCxnSpPr>
        <p:spPr bwMode="auto">
          <a:xfrm flipV="1">
            <a:off x="3838788" y="3584448"/>
            <a:ext cx="3951900" cy="973257"/>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2722175-9D54-4F05-AD22-CDE0F53D9300}"/>
              </a:ext>
            </a:extLst>
          </p:cNvPr>
          <p:cNvSpPr txBox="1"/>
          <p:nvPr/>
        </p:nvSpPr>
        <p:spPr>
          <a:xfrm>
            <a:off x="2057400" y="4562620"/>
            <a:ext cx="2057400" cy="461665"/>
          </a:xfrm>
          <a:prstGeom prst="rect">
            <a:avLst/>
          </a:prstGeom>
          <a:noFill/>
        </p:spPr>
        <p:txBody>
          <a:bodyPr wrap="square" rtlCol="0">
            <a:spAutoFit/>
          </a:bodyPr>
          <a:lstStyle/>
          <a:p>
            <a:pPr eaLnBrk="0" fontAlgn="base" hangingPunct="0">
              <a:spcBef>
                <a:spcPct val="0"/>
              </a:spcBef>
              <a:spcAft>
                <a:spcPct val="0"/>
              </a:spcAft>
            </a:pPr>
            <a:r>
              <a:rPr lang="en-US" sz="2400" b="1" dirty="0">
                <a:solidFill>
                  <a:srgbClr val="FFC000"/>
                </a:solidFill>
                <a:latin typeface="Arial Rounded MT Bold" pitchFamily="34" charset="0"/>
              </a:rPr>
              <a:t>In-Pavement</a:t>
            </a:r>
          </a:p>
        </p:txBody>
      </p:sp>
      <p:cxnSp>
        <p:nvCxnSpPr>
          <p:cNvPr id="15" name="Straight Arrow Connector 14">
            <a:extLst>
              <a:ext uri="{FF2B5EF4-FFF2-40B4-BE49-F238E27FC236}">
                <a16:creationId xmlns:a16="http://schemas.microsoft.com/office/drawing/2014/main" id="{65BD80D6-10B0-4FB6-B03F-7911AA549AB0}"/>
              </a:ext>
            </a:extLst>
          </p:cNvPr>
          <p:cNvCxnSpPr>
            <a:cxnSpLocks/>
          </p:cNvCxnSpPr>
          <p:nvPr/>
        </p:nvCxnSpPr>
        <p:spPr bwMode="auto">
          <a:xfrm flipV="1">
            <a:off x="9071110" y="3584448"/>
            <a:ext cx="149091" cy="97817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4F67C684-9806-4CE1-9FA8-5494A2725E58}"/>
              </a:ext>
            </a:extLst>
          </p:cNvPr>
          <p:cNvSpPr txBox="1"/>
          <p:nvPr/>
        </p:nvSpPr>
        <p:spPr>
          <a:xfrm>
            <a:off x="7890009" y="4562620"/>
            <a:ext cx="2362200" cy="461665"/>
          </a:xfrm>
          <a:prstGeom prst="rect">
            <a:avLst/>
          </a:prstGeom>
          <a:noFill/>
        </p:spPr>
        <p:txBody>
          <a:bodyPr wrap="square" rtlCol="0">
            <a:spAutoFit/>
          </a:bodyPr>
          <a:lstStyle/>
          <a:p>
            <a:pPr algn="ctr" eaLnBrk="0" fontAlgn="base" hangingPunct="0">
              <a:spcBef>
                <a:spcPct val="0"/>
              </a:spcBef>
              <a:spcAft>
                <a:spcPct val="0"/>
              </a:spcAft>
            </a:pPr>
            <a:r>
              <a:rPr lang="en-US" sz="2400" b="1" dirty="0">
                <a:solidFill>
                  <a:srgbClr val="FFC000"/>
                </a:solidFill>
                <a:latin typeface="Arial Rounded MT Bold" pitchFamily="34" charset="0"/>
              </a:rPr>
              <a:t>Elevated</a:t>
            </a:r>
            <a:endParaRPr lang="en-US" sz="2400" dirty="0">
              <a:solidFill>
                <a:srgbClr val="FFC000"/>
              </a:solidFill>
            </a:endParaRPr>
          </a:p>
        </p:txBody>
      </p:sp>
    </p:spTree>
    <p:extLst>
      <p:ext uri="{BB962C8B-B14F-4D97-AF65-F5344CB8AC3E}">
        <p14:creationId xmlns:p14="http://schemas.microsoft.com/office/powerpoint/2010/main" val="34498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6" name="Picture 10" descr="newoverview">
            <a:extLst>
              <a:ext uri="{FF2B5EF4-FFF2-40B4-BE49-F238E27FC236}">
                <a16:creationId xmlns:a16="http://schemas.microsoft.com/office/drawing/2014/main" id="{3DD4852B-C3B6-40FB-82E8-37055C2FDA65}"/>
              </a:ext>
            </a:extLst>
          </p:cNvPr>
          <p:cNvPicPr>
            <a:picLocks noChangeAspect="1" noChangeArrowheads="1"/>
          </p:cNvPicPr>
          <p:nvPr/>
        </p:nvPicPr>
        <p:blipFill>
          <a:blip r:embed="rId3"/>
          <a:srcRect/>
          <a:stretch>
            <a:fillRect/>
          </a:stretch>
        </p:blipFill>
        <p:spPr bwMode="auto">
          <a:xfrm>
            <a:off x="6096000" y="2086918"/>
            <a:ext cx="4156663" cy="2967682"/>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9AA6547D-FDCA-48B7-82E3-39CE0A583974}"/>
              </a:ext>
            </a:extLst>
          </p:cNvPr>
          <p:cNvSpPr/>
          <p:nvPr/>
        </p:nvSpPr>
        <p:spPr>
          <a:xfrm>
            <a:off x="73152" y="2082800"/>
            <a:ext cx="6096000" cy="840230"/>
          </a:xfrm>
          <a:prstGeom prst="rect">
            <a:avLst/>
          </a:prstGeom>
        </p:spPr>
        <p:txBody>
          <a:bodyPr>
            <a:spAutoFit/>
          </a:bodyPr>
          <a:lstStyle/>
          <a:p>
            <a:pPr marL="514350" indent="-285750" eaLnBrk="0" fontAlgn="base" hangingPunct="0">
              <a:lnSpc>
                <a:spcPct val="90000"/>
              </a:lnSpc>
              <a:buFont typeface="Arial" panose="020B0604020202020204" pitchFamily="34" charset="0"/>
              <a:buChar char="•"/>
            </a:pPr>
            <a:r>
              <a:rPr lang="en-US" dirty="0">
                <a:latin typeface="Arial Rounded MT Bold" pitchFamily="34" charset="0"/>
              </a:rPr>
              <a:t>Provides </a:t>
            </a:r>
            <a:r>
              <a:rPr lang="en-US" u="sng" dirty="0">
                <a:latin typeface="Arial Rounded MT Bold" pitchFamily="34" charset="0"/>
              </a:rPr>
              <a:t>visual signal </a:t>
            </a:r>
            <a:r>
              <a:rPr lang="en-US" dirty="0">
                <a:latin typeface="Arial Rounded MT Bold" pitchFamily="34" charset="0"/>
              </a:rPr>
              <a:t>to pilots and vehicle operators that it is unsafe to enter, cross, or begin takeoff on a runway.</a:t>
            </a:r>
          </a:p>
        </p:txBody>
      </p:sp>
      <p:sp>
        <p:nvSpPr>
          <p:cNvPr id="4" name="Rectangle 3">
            <a:extLst>
              <a:ext uri="{FF2B5EF4-FFF2-40B4-BE49-F238E27FC236}">
                <a16:creationId xmlns:a16="http://schemas.microsoft.com/office/drawing/2014/main" id="{8FA1A638-222F-494B-AAE3-D8285CCB54EE}"/>
              </a:ext>
            </a:extLst>
          </p:cNvPr>
          <p:cNvSpPr/>
          <p:nvPr/>
        </p:nvSpPr>
        <p:spPr>
          <a:xfrm>
            <a:off x="73152" y="2944312"/>
            <a:ext cx="5916168" cy="2539157"/>
          </a:xfrm>
          <a:prstGeom prst="rect">
            <a:avLst/>
          </a:prstGeom>
        </p:spPr>
        <p:txBody>
          <a:bodyPr wrap="square">
            <a:spAutoFit/>
          </a:bodyPr>
          <a:lstStyle/>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Designed to </a:t>
            </a:r>
            <a:r>
              <a:rPr lang="en-US" u="sng" dirty="0">
                <a:latin typeface="Arial Rounded MT Bold" pitchFamily="34" charset="0"/>
              </a:rPr>
              <a:t>reduce the number of runway incursions</a:t>
            </a:r>
            <a:r>
              <a:rPr lang="en-US" dirty="0">
                <a:latin typeface="Arial Rounded MT Bold" pitchFamily="34" charset="0"/>
              </a:rPr>
              <a:t> without interfering with normal and safe airport operations</a:t>
            </a:r>
          </a:p>
          <a:p>
            <a:pPr marL="514350" indent="-285750" eaLnBrk="0" fontAlgn="base" hangingPunct="0">
              <a:spcBef>
                <a:spcPts val="600"/>
              </a:spcBef>
              <a:buFont typeface="Arial" panose="020B0604020202020204" pitchFamily="34" charset="0"/>
              <a:buChar char="•"/>
            </a:pPr>
            <a:r>
              <a:rPr lang="en-US" u="sng" dirty="0">
                <a:latin typeface="Arial Rounded MT Bold" pitchFamily="34" charset="0"/>
              </a:rPr>
              <a:t>Automatic</a:t>
            </a:r>
            <a:r>
              <a:rPr lang="en-US" dirty="0">
                <a:latin typeface="Arial Rounded MT Bold" pitchFamily="34" charset="0"/>
              </a:rPr>
              <a:t> system that gives an added layer of safety for the runway environment</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Gives </a:t>
            </a:r>
            <a:r>
              <a:rPr lang="en-US" u="sng" dirty="0">
                <a:latin typeface="Arial Rounded MT Bold" pitchFamily="34" charset="0"/>
              </a:rPr>
              <a:t>warning of a potential conflict </a:t>
            </a:r>
            <a:r>
              <a:rPr lang="en-US" dirty="0">
                <a:latin typeface="Arial Rounded MT Bold" pitchFamily="34" charset="0"/>
              </a:rPr>
              <a:t>on a runway between aircraft and/or vehicles </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Indicates </a:t>
            </a:r>
            <a:r>
              <a:rPr lang="en-US" u="sng" dirty="0">
                <a:latin typeface="Arial Rounded MT Bold" pitchFamily="34" charset="0"/>
              </a:rPr>
              <a:t>runway status only</a:t>
            </a:r>
          </a:p>
        </p:txBody>
      </p:sp>
      <p:sp>
        <p:nvSpPr>
          <p:cNvPr id="10" name="Rectangle 9">
            <a:extLst>
              <a:ext uri="{FF2B5EF4-FFF2-40B4-BE49-F238E27FC236}">
                <a16:creationId xmlns:a16="http://schemas.microsoft.com/office/drawing/2014/main" id="{3C4821DA-BF76-4985-BEF5-E0FF0EB1EAC5}"/>
              </a:ext>
            </a:extLst>
          </p:cNvPr>
          <p:cNvSpPr/>
          <p:nvPr/>
        </p:nvSpPr>
        <p:spPr>
          <a:xfrm>
            <a:off x="6006997" y="5160303"/>
            <a:ext cx="4038805" cy="646331"/>
          </a:xfrm>
          <a:prstGeom prst="rect">
            <a:avLst/>
          </a:prstGeom>
        </p:spPr>
        <p:txBody>
          <a:bodyPr wrap="square">
            <a:spAutoFit/>
          </a:bodyPr>
          <a:lstStyle/>
          <a:p>
            <a:pPr marL="228600" algn="ctr" eaLnBrk="0" fontAlgn="base" hangingPunct="0"/>
            <a:r>
              <a:rPr lang="en-US" b="1" u="sng" dirty="0">
                <a:latin typeface="Arial Rounded MT Bold" pitchFamily="34" charset="0"/>
              </a:rPr>
              <a:t>Does not give or imply clearance </a:t>
            </a:r>
          </a:p>
          <a:p>
            <a:pPr marL="228600" algn="ctr" eaLnBrk="0" fontAlgn="base" hangingPunct="0"/>
            <a:r>
              <a:rPr lang="en-US" b="1" u="sng" dirty="0">
                <a:latin typeface="Arial Rounded MT Bold" pitchFamily="34" charset="0"/>
              </a:rPr>
              <a:t>to cross a runway</a:t>
            </a:r>
          </a:p>
        </p:txBody>
      </p:sp>
    </p:spTree>
    <p:extLst>
      <p:ext uri="{BB962C8B-B14F-4D97-AF65-F5344CB8AC3E}">
        <p14:creationId xmlns:p14="http://schemas.microsoft.com/office/powerpoint/2010/main" val="36058201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6">
            <a:extLst>
              <a:ext uri="{FF2B5EF4-FFF2-40B4-BE49-F238E27FC236}">
                <a16:creationId xmlns:a16="http://schemas.microsoft.com/office/drawing/2014/main" id="{6DC09381-B000-43ED-B0A5-E25FEA63D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8504" y="981296"/>
            <a:ext cx="3026883" cy="2259353"/>
          </a:xfrm>
          <a:prstGeom prst="rect">
            <a:avLst/>
          </a:prstGeom>
          <a:ln>
            <a:solidFill>
              <a:schemeClr val="tx1"/>
            </a:solidFill>
          </a:ln>
        </p:spPr>
      </p:pic>
      <p:pic>
        <p:nvPicPr>
          <p:cNvPr id="8" name="Picture 7">
            <a:extLst>
              <a:ext uri="{FF2B5EF4-FFF2-40B4-BE49-F238E27FC236}">
                <a16:creationId xmlns:a16="http://schemas.microsoft.com/office/drawing/2014/main" id="{EB8AC28E-FE4C-406D-B932-7A207F4B1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8928" y="3439393"/>
            <a:ext cx="4006459" cy="2138447"/>
          </a:xfrm>
          <a:prstGeom prst="rect">
            <a:avLst/>
          </a:prstGeom>
          <a:ln>
            <a:solidFill>
              <a:schemeClr val="tx1"/>
            </a:solidFill>
          </a:ln>
        </p:spPr>
      </p:pic>
      <p:sp>
        <p:nvSpPr>
          <p:cNvPr id="9" name="TextBox 8">
            <a:extLst>
              <a:ext uri="{FF2B5EF4-FFF2-40B4-BE49-F238E27FC236}">
                <a16:creationId xmlns:a16="http://schemas.microsoft.com/office/drawing/2014/main" id="{56FEB028-A867-42F0-9F3B-4D726AB13C44}"/>
              </a:ext>
            </a:extLst>
          </p:cNvPr>
          <p:cNvSpPr txBox="1"/>
          <p:nvPr/>
        </p:nvSpPr>
        <p:spPr>
          <a:xfrm>
            <a:off x="182728" y="2166210"/>
            <a:ext cx="7696200" cy="281615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b="1" dirty="0">
                <a:latin typeface="Arial Rounded MT Bold" pitchFamily="34" charset="0"/>
              </a:rPr>
              <a:t>DO NOT PROCEED </a:t>
            </a:r>
            <a:r>
              <a:rPr lang="en-US" dirty="0">
                <a:latin typeface="Arial Rounded MT Bold" pitchFamily="34" charset="0"/>
              </a:rPr>
              <a:t>after the lights go out until ATC </a:t>
            </a:r>
            <a:r>
              <a:rPr lang="en-US" u="sng" dirty="0">
                <a:latin typeface="Arial Rounded MT Bold" pitchFamily="34" charset="0"/>
              </a:rPr>
              <a:t>specifically tells you to.</a:t>
            </a:r>
            <a:endParaRPr lang="en-US" dirty="0">
              <a:latin typeface="Arial Rounded MT Bold" pitchFamily="34" charset="0"/>
            </a:endParaRP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are “on”, DO NOT PROCEED – HOLD YOUR POSITION.</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Call ATC and tell them “[call sign] is holding short of Runway XX at Taxiway X due to red lights.”</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come on after you cross the hold short position. CLEAR THE RUNWAY IMMEDIATELY AND CALL ATC.</a:t>
            </a:r>
          </a:p>
        </p:txBody>
      </p:sp>
    </p:spTree>
    <p:extLst>
      <p:ext uri="{BB962C8B-B14F-4D97-AF65-F5344CB8AC3E}">
        <p14:creationId xmlns:p14="http://schemas.microsoft.com/office/powerpoint/2010/main" val="18900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4" descr="THL image.JPG">
            <a:extLst>
              <a:ext uri="{FF2B5EF4-FFF2-40B4-BE49-F238E27FC236}">
                <a16:creationId xmlns:a16="http://schemas.microsoft.com/office/drawing/2014/main" id="{77339C77-6B5E-4253-A72F-E4F01D7F0AE5}"/>
              </a:ext>
            </a:extLst>
          </p:cNvPr>
          <p:cNvPicPr>
            <a:picLocks noChangeAspect="1"/>
          </p:cNvPicPr>
          <p:nvPr/>
        </p:nvPicPr>
        <p:blipFill>
          <a:blip r:embed="rId3"/>
          <a:srcRect/>
          <a:stretch>
            <a:fillRect/>
          </a:stretch>
        </p:blipFill>
        <p:spPr bwMode="auto">
          <a:xfrm>
            <a:off x="4381496" y="3429000"/>
            <a:ext cx="3429003" cy="2173845"/>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F60AFCB0-2068-4B0C-8A0B-6065585A6D61}"/>
              </a:ext>
            </a:extLst>
          </p:cNvPr>
          <p:cNvSpPr/>
          <p:nvPr/>
        </p:nvSpPr>
        <p:spPr>
          <a:xfrm>
            <a:off x="723134" y="1453516"/>
            <a:ext cx="3429003" cy="369332"/>
          </a:xfrm>
          <a:prstGeom prst="rect">
            <a:avLst/>
          </a:prstGeom>
        </p:spPr>
        <p:txBody>
          <a:bodyPr wrap="square">
            <a:spAutoFit/>
          </a:bodyPr>
          <a:lstStyle/>
          <a:p>
            <a:pPr algn="ctr" eaLnBrk="0" fontAlgn="base" hangingPunct="0">
              <a:spcBef>
                <a:spcPct val="0"/>
              </a:spcBef>
              <a:spcAft>
                <a:spcPct val="0"/>
              </a:spcAft>
            </a:pPr>
            <a:r>
              <a:rPr lang="en-US" dirty="0">
                <a:ln>
                  <a:solidFill>
                    <a:srgbClr val="000000"/>
                  </a:solidFill>
                </a:ln>
                <a:latin typeface="Arial Rounded MT Bold" panose="020F0704030504030204" pitchFamily="34" charset="0"/>
              </a:rPr>
              <a:t>Takeoff Hold Lights (THLs)</a:t>
            </a:r>
            <a:endParaRPr lang="en-US" u="sng" dirty="0">
              <a:latin typeface="Arial Rounded MT Bold" pitchFamily="34" charset="0"/>
            </a:endParaRPr>
          </a:p>
        </p:txBody>
      </p:sp>
      <p:sp>
        <p:nvSpPr>
          <p:cNvPr id="9" name="TextBox 8">
            <a:extLst>
              <a:ext uri="{FF2B5EF4-FFF2-40B4-BE49-F238E27FC236}">
                <a16:creationId xmlns:a16="http://schemas.microsoft.com/office/drawing/2014/main" id="{1864071B-071B-4E79-811B-23900BE3A353}"/>
              </a:ext>
            </a:extLst>
          </p:cNvPr>
          <p:cNvSpPr txBox="1"/>
          <p:nvPr/>
        </p:nvSpPr>
        <p:spPr>
          <a:xfrm>
            <a:off x="723134" y="2072545"/>
            <a:ext cx="7316724" cy="1754326"/>
          </a:xfrm>
          <a:prstGeom prst="rect">
            <a:avLst/>
          </a:prstGeom>
          <a:noFill/>
        </p:spPr>
        <p:txBody>
          <a:bodyPr wrap="square" rtlCol="0">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THLs tell pilots to STOP because of a potential conflict further down the runway.</a:t>
            </a: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No action is required by vehicle operators, but know they are there.</a:t>
            </a:r>
          </a:p>
          <a:p>
            <a:pPr marL="285750" indent="-285750" eaLnBrk="0" fontAlgn="base" hangingPunct="0">
              <a:spcBef>
                <a:spcPct val="0"/>
              </a:spcBef>
              <a:spcAft>
                <a:spcPct val="0"/>
              </a:spcAft>
              <a:buFont typeface="Arial" panose="020B0604020202020204" pitchFamily="34" charset="0"/>
              <a:buChar char="•"/>
            </a:pPr>
            <a:endParaRPr lang="en-US" dirty="0">
              <a:solidFill>
                <a:srgbClr val="002060"/>
              </a:solidFill>
              <a:latin typeface="Arial Rounded MT Bold" pitchFamily="34" charset="0"/>
            </a:endParaRPr>
          </a:p>
          <a:p>
            <a:pPr eaLnBrk="0" fontAlgn="base" hangingPunct="0">
              <a:spcBef>
                <a:spcPct val="0"/>
              </a:spcBef>
              <a:spcAft>
                <a:spcPct val="0"/>
              </a:spcAft>
            </a:pPr>
            <a:endParaRPr lang="en-US" dirty="0">
              <a:solidFill>
                <a:srgbClr val="002060"/>
              </a:solidFill>
              <a:latin typeface="Arial Rounded MT Bold" pitchFamily="34" charset="0"/>
            </a:endParaRPr>
          </a:p>
        </p:txBody>
      </p:sp>
    </p:spTree>
    <p:extLst>
      <p:ext uri="{BB962C8B-B14F-4D97-AF65-F5344CB8AC3E}">
        <p14:creationId xmlns:p14="http://schemas.microsoft.com/office/powerpoint/2010/main" val="35997654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a:t>
            </a:r>
          </a:p>
        </p:txBody>
      </p:sp>
      <p:pic>
        <p:nvPicPr>
          <p:cNvPr id="9" name="Picture 8" descr="IMG_0374.JPG">
            <a:extLst>
              <a:ext uri="{FF2B5EF4-FFF2-40B4-BE49-F238E27FC236}">
                <a16:creationId xmlns:a16="http://schemas.microsoft.com/office/drawing/2014/main" id="{D10460E5-7108-4502-8D74-B237FEF97697}"/>
              </a:ext>
            </a:extLst>
          </p:cNvPr>
          <p:cNvPicPr>
            <a:picLocks noChangeAspect="1"/>
          </p:cNvPicPr>
          <p:nvPr/>
        </p:nvPicPr>
        <p:blipFill rotWithShape="1">
          <a:blip r:embed="rId3" cstate="print"/>
          <a:srcRect b="29944"/>
          <a:stretch/>
        </p:blipFill>
        <p:spPr>
          <a:xfrm>
            <a:off x="892269" y="3973612"/>
            <a:ext cx="3843699" cy="2387443"/>
          </a:xfrm>
          <a:prstGeom prst="rect">
            <a:avLst/>
          </a:prstGeom>
          <a:ln>
            <a:solidFill>
              <a:schemeClr val="tx1"/>
            </a:solidFill>
          </a:ln>
        </p:spPr>
      </p:pic>
      <p:pic>
        <p:nvPicPr>
          <p:cNvPr id="26" name="Picture 25" descr="Image result for elevated runway stop bar lights">
            <a:extLst>
              <a:ext uri="{FF2B5EF4-FFF2-40B4-BE49-F238E27FC236}">
                <a16:creationId xmlns:a16="http://schemas.microsoft.com/office/drawing/2014/main" id="{B3C07C2C-A894-4F1D-A1E1-4E8B4E6CA89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722701" y="3973611"/>
            <a:ext cx="3843699" cy="2387444"/>
          </a:xfrm>
          <a:prstGeom prst="rect">
            <a:avLst/>
          </a:prstGeom>
          <a:noFill/>
          <a:ln>
            <a:solidFill>
              <a:schemeClr val="tx1"/>
            </a:solidFill>
          </a:ln>
        </p:spPr>
      </p:pic>
      <p:sp>
        <p:nvSpPr>
          <p:cNvPr id="3" name="Rectangle 2">
            <a:extLst>
              <a:ext uri="{FF2B5EF4-FFF2-40B4-BE49-F238E27FC236}">
                <a16:creationId xmlns:a16="http://schemas.microsoft.com/office/drawing/2014/main" id="{CB8F3142-CD0F-4F33-96F1-449757D15417}"/>
              </a:ext>
            </a:extLst>
          </p:cNvPr>
          <p:cNvSpPr/>
          <p:nvPr/>
        </p:nvSpPr>
        <p:spPr>
          <a:xfrm>
            <a:off x="892269" y="2074783"/>
            <a:ext cx="8184332" cy="1354217"/>
          </a:xfrm>
          <a:prstGeom prst="rect">
            <a:avLst/>
          </a:prstGeom>
        </p:spPr>
        <p:txBody>
          <a:bodyPr wrap="square">
            <a:spAutoFit/>
          </a:bodyPr>
          <a:lstStyle/>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Can be placed at select runway/runway and taxiway/runway intersections to highlight potentially hazardous runway hold positions.</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Lights are </a:t>
            </a:r>
            <a:r>
              <a:rPr lang="en-US" dirty="0" err="1">
                <a:latin typeface="Arial" panose="020B0604020202020204" pitchFamily="34" charset="0"/>
                <a:ea typeface="Calibri" panose="020F0502020204030204" pitchFamily="34" charset="0"/>
                <a:cs typeface="Arial" panose="020B0604020202020204" pitchFamily="34" charset="0"/>
              </a:rPr>
              <a:t>uni</a:t>
            </a:r>
            <a:r>
              <a:rPr lang="en-US" dirty="0">
                <a:latin typeface="Arial" panose="020B0604020202020204" pitchFamily="34" charset="0"/>
                <a:ea typeface="Calibri" panose="020F0502020204030204" pitchFamily="34" charset="0"/>
                <a:cs typeface="Arial" panose="020B0604020202020204" pitchFamily="34" charset="0"/>
              </a:rPr>
              <a:t>-directional, steady red color (do not flash).</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There are two different types.</a:t>
            </a:r>
          </a:p>
        </p:txBody>
      </p:sp>
      <p:sp>
        <p:nvSpPr>
          <p:cNvPr id="4" name="TextBox 3">
            <a:extLst>
              <a:ext uri="{FF2B5EF4-FFF2-40B4-BE49-F238E27FC236}">
                <a16:creationId xmlns:a16="http://schemas.microsoft.com/office/drawing/2014/main" id="{E18D2DE6-DF10-442D-9113-149E4F8230A1}"/>
              </a:ext>
            </a:extLst>
          </p:cNvPr>
          <p:cNvSpPr txBox="1"/>
          <p:nvPr/>
        </p:nvSpPr>
        <p:spPr>
          <a:xfrm>
            <a:off x="892269" y="3561736"/>
            <a:ext cx="3801041" cy="369332"/>
          </a:xfrm>
          <a:prstGeom prst="rect">
            <a:avLst/>
          </a:prstGeom>
          <a:noFill/>
        </p:spPr>
        <p:txBody>
          <a:bodyPr wrap="none" rtlCol="0">
            <a:spAutoFit/>
          </a:bodyPr>
          <a:lstStyle/>
          <a:p>
            <a:r>
              <a:rPr lang="en-US" dirty="0"/>
              <a:t>In-pavement located at all locations</a:t>
            </a:r>
          </a:p>
        </p:txBody>
      </p:sp>
      <p:sp>
        <p:nvSpPr>
          <p:cNvPr id="27" name="TextBox 26">
            <a:extLst>
              <a:ext uri="{FF2B5EF4-FFF2-40B4-BE49-F238E27FC236}">
                <a16:creationId xmlns:a16="http://schemas.microsoft.com/office/drawing/2014/main" id="{1F7BE06D-24AC-4096-A32D-AFBD2A9D5254}"/>
              </a:ext>
            </a:extLst>
          </p:cNvPr>
          <p:cNvSpPr txBox="1"/>
          <p:nvPr/>
        </p:nvSpPr>
        <p:spPr>
          <a:xfrm>
            <a:off x="6722701" y="3561736"/>
            <a:ext cx="3877985" cy="369332"/>
          </a:xfrm>
          <a:prstGeom prst="rect">
            <a:avLst/>
          </a:prstGeom>
          <a:noFill/>
        </p:spPr>
        <p:txBody>
          <a:bodyPr wrap="none" rtlCol="0">
            <a:spAutoFit/>
          </a:bodyPr>
          <a:lstStyle/>
          <a:p>
            <a:r>
              <a:rPr lang="en-US" dirty="0"/>
              <a:t>Elevated located at certain locations</a:t>
            </a:r>
          </a:p>
        </p:txBody>
      </p:sp>
    </p:spTree>
    <p:extLst>
      <p:ext uri="{BB962C8B-B14F-4D97-AF65-F5344CB8AC3E}">
        <p14:creationId xmlns:p14="http://schemas.microsoft.com/office/powerpoint/2010/main" val="76096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 Locations</a:t>
            </a:r>
          </a:p>
        </p:txBody>
      </p:sp>
      <p:pic>
        <p:nvPicPr>
          <p:cNvPr id="26" name="Picture 25">
            <a:extLst>
              <a:ext uri="{FF2B5EF4-FFF2-40B4-BE49-F238E27FC236}">
                <a16:creationId xmlns:a16="http://schemas.microsoft.com/office/drawing/2014/main" id="{E2C33D3A-3BFB-4F66-9D84-4C5058427A87}"/>
              </a:ext>
            </a:extLst>
          </p:cNvPr>
          <p:cNvPicPr>
            <a:picLocks noChangeAspect="1"/>
          </p:cNvPicPr>
          <p:nvPr/>
        </p:nvPicPr>
        <p:blipFill>
          <a:blip r:embed="rId3"/>
          <a:stretch>
            <a:fillRect/>
          </a:stretch>
        </p:blipFill>
        <p:spPr>
          <a:xfrm>
            <a:off x="350719" y="1342644"/>
            <a:ext cx="5332492" cy="5515356"/>
          </a:xfrm>
          <a:prstGeom prst="rect">
            <a:avLst/>
          </a:prstGeom>
          <a:ln>
            <a:solidFill>
              <a:schemeClr val="tx1"/>
            </a:solidFill>
          </a:ln>
        </p:spPr>
      </p:pic>
      <p:cxnSp>
        <p:nvCxnSpPr>
          <p:cNvPr id="27" name="Straight Arrow Connector 26">
            <a:extLst>
              <a:ext uri="{FF2B5EF4-FFF2-40B4-BE49-F238E27FC236}">
                <a16:creationId xmlns:a16="http://schemas.microsoft.com/office/drawing/2014/main" id="{3A227F46-A8EF-4234-999B-F484D74A17E8}"/>
              </a:ext>
            </a:extLst>
          </p:cNvPr>
          <p:cNvCxnSpPr>
            <a:cxnSpLocks/>
          </p:cNvCxnSpPr>
          <p:nvPr/>
        </p:nvCxnSpPr>
        <p:spPr bwMode="auto">
          <a:xfrm>
            <a:off x="537587" y="148359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8" name="Straight Arrow Connector 27">
            <a:extLst>
              <a:ext uri="{FF2B5EF4-FFF2-40B4-BE49-F238E27FC236}">
                <a16:creationId xmlns:a16="http://schemas.microsoft.com/office/drawing/2014/main" id="{39313865-6CBE-4004-9687-6F915BFB7249}"/>
              </a:ext>
            </a:extLst>
          </p:cNvPr>
          <p:cNvCxnSpPr>
            <a:cxnSpLocks/>
          </p:cNvCxnSpPr>
          <p:nvPr/>
        </p:nvCxnSpPr>
        <p:spPr bwMode="auto">
          <a:xfrm>
            <a:off x="1952528" y="2893822"/>
            <a:ext cx="1175042" cy="1445874"/>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9" name="Oval 28">
            <a:extLst>
              <a:ext uri="{FF2B5EF4-FFF2-40B4-BE49-F238E27FC236}">
                <a16:creationId xmlns:a16="http://schemas.microsoft.com/office/drawing/2014/main" id="{93488DE9-A034-4B81-960D-1653B16F6968}"/>
              </a:ext>
            </a:extLst>
          </p:cNvPr>
          <p:cNvSpPr/>
          <p:nvPr/>
        </p:nvSpPr>
        <p:spPr bwMode="auto">
          <a:xfrm>
            <a:off x="833344" y="1650470"/>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0" name="Oval 29">
            <a:extLst>
              <a:ext uri="{FF2B5EF4-FFF2-40B4-BE49-F238E27FC236}">
                <a16:creationId xmlns:a16="http://schemas.microsoft.com/office/drawing/2014/main" id="{E0B99467-9E7C-4F55-BEC3-20F19543797D}"/>
              </a:ext>
            </a:extLst>
          </p:cNvPr>
          <p:cNvSpPr/>
          <p:nvPr/>
        </p:nvSpPr>
        <p:spPr bwMode="auto">
          <a:xfrm rot="3000618">
            <a:off x="1263472" y="2705736"/>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cxnSp>
        <p:nvCxnSpPr>
          <p:cNvPr id="31" name="Straight Arrow Connector 30">
            <a:extLst>
              <a:ext uri="{FF2B5EF4-FFF2-40B4-BE49-F238E27FC236}">
                <a16:creationId xmlns:a16="http://schemas.microsoft.com/office/drawing/2014/main" id="{EB396121-0F7A-42E5-A062-DDD9716DB0CB}"/>
              </a:ext>
            </a:extLst>
          </p:cNvPr>
          <p:cNvCxnSpPr>
            <a:cxnSpLocks/>
          </p:cNvCxnSpPr>
          <p:nvPr/>
        </p:nvCxnSpPr>
        <p:spPr bwMode="auto">
          <a:xfrm flipV="1">
            <a:off x="1502656" y="2471491"/>
            <a:ext cx="566624" cy="2299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2" name="TextBox 31">
            <a:extLst>
              <a:ext uri="{FF2B5EF4-FFF2-40B4-BE49-F238E27FC236}">
                <a16:creationId xmlns:a16="http://schemas.microsoft.com/office/drawing/2014/main" id="{C170834E-DE36-46D4-85C4-0E71617DF157}"/>
              </a:ext>
            </a:extLst>
          </p:cNvPr>
          <p:cNvSpPr txBox="1"/>
          <p:nvPr/>
        </p:nvSpPr>
        <p:spPr>
          <a:xfrm>
            <a:off x="2540049" y="3109098"/>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27R</a:t>
            </a:r>
          </a:p>
        </p:txBody>
      </p:sp>
      <p:sp>
        <p:nvSpPr>
          <p:cNvPr id="33" name="TextBox 32">
            <a:extLst>
              <a:ext uri="{FF2B5EF4-FFF2-40B4-BE49-F238E27FC236}">
                <a16:creationId xmlns:a16="http://schemas.microsoft.com/office/drawing/2014/main" id="{6DBDBA62-FF83-450B-BD59-9391C4B5978A}"/>
              </a:ext>
            </a:extLst>
          </p:cNvPr>
          <p:cNvSpPr txBox="1"/>
          <p:nvPr/>
        </p:nvSpPr>
        <p:spPr>
          <a:xfrm>
            <a:off x="3724607" y="4656416"/>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21R</a:t>
            </a:r>
          </a:p>
        </p:txBody>
      </p:sp>
      <p:cxnSp>
        <p:nvCxnSpPr>
          <p:cNvPr id="34" name="Straight Arrow Connector 33">
            <a:extLst>
              <a:ext uri="{FF2B5EF4-FFF2-40B4-BE49-F238E27FC236}">
                <a16:creationId xmlns:a16="http://schemas.microsoft.com/office/drawing/2014/main" id="{77EFF6C0-3E72-4294-9E51-7A73B042DBEB}"/>
              </a:ext>
            </a:extLst>
          </p:cNvPr>
          <p:cNvCxnSpPr>
            <a:cxnSpLocks/>
          </p:cNvCxnSpPr>
          <p:nvPr/>
        </p:nvCxnSpPr>
        <p:spPr bwMode="auto">
          <a:xfrm>
            <a:off x="1781758" y="4857133"/>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5" name="Oval 34">
            <a:extLst>
              <a:ext uri="{FF2B5EF4-FFF2-40B4-BE49-F238E27FC236}">
                <a16:creationId xmlns:a16="http://schemas.microsoft.com/office/drawing/2014/main" id="{E811516A-9E63-45F2-98A2-86C939DE3C19}"/>
              </a:ext>
            </a:extLst>
          </p:cNvPr>
          <p:cNvSpPr/>
          <p:nvPr/>
        </p:nvSpPr>
        <p:spPr bwMode="auto">
          <a:xfrm>
            <a:off x="3188604" y="4622251"/>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6" name="TextBox 35">
            <a:extLst>
              <a:ext uri="{FF2B5EF4-FFF2-40B4-BE49-F238E27FC236}">
                <a16:creationId xmlns:a16="http://schemas.microsoft.com/office/drawing/2014/main" id="{0EBCF088-1A2D-4A3A-BF76-02FD5C6E2062}"/>
              </a:ext>
            </a:extLst>
          </p:cNvPr>
          <p:cNvSpPr txBox="1"/>
          <p:nvPr/>
        </p:nvSpPr>
        <p:spPr>
          <a:xfrm>
            <a:off x="1865327" y="1352807"/>
            <a:ext cx="637105"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22L</a:t>
            </a:r>
          </a:p>
        </p:txBody>
      </p:sp>
      <p:sp>
        <p:nvSpPr>
          <p:cNvPr id="7168" name="TextBox 7167">
            <a:extLst>
              <a:ext uri="{FF2B5EF4-FFF2-40B4-BE49-F238E27FC236}">
                <a16:creationId xmlns:a16="http://schemas.microsoft.com/office/drawing/2014/main" id="{626434DB-FE6A-40B4-83B2-BFEC2D7E5B5C}"/>
              </a:ext>
            </a:extLst>
          </p:cNvPr>
          <p:cNvSpPr txBox="1"/>
          <p:nvPr/>
        </p:nvSpPr>
        <p:spPr>
          <a:xfrm>
            <a:off x="5691789" y="1352807"/>
            <a:ext cx="4942379" cy="369332"/>
          </a:xfrm>
          <a:prstGeom prst="rect">
            <a:avLst/>
          </a:prstGeom>
          <a:noFill/>
        </p:spPr>
        <p:txBody>
          <a:bodyPr wrap="none" rtlCol="0">
            <a:spAutoFit/>
          </a:bodyPr>
          <a:lstStyle/>
          <a:p>
            <a:r>
              <a:rPr lang="en-US" dirty="0"/>
              <a:t>There are three locations to be concerned with</a:t>
            </a:r>
          </a:p>
        </p:txBody>
      </p:sp>
      <p:sp>
        <p:nvSpPr>
          <p:cNvPr id="39" name="TextBox 38">
            <a:extLst>
              <a:ext uri="{FF2B5EF4-FFF2-40B4-BE49-F238E27FC236}">
                <a16:creationId xmlns:a16="http://schemas.microsoft.com/office/drawing/2014/main" id="{E7458901-BCC8-4716-B431-E238373CD202}"/>
              </a:ext>
            </a:extLst>
          </p:cNvPr>
          <p:cNvSpPr txBox="1"/>
          <p:nvPr/>
        </p:nvSpPr>
        <p:spPr>
          <a:xfrm>
            <a:off x="5700367" y="1722139"/>
            <a:ext cx="3871637" cy="369332"/>
          </a:xfrm>
          <a:prstGeom prst="rect">
            <a:avLst/>
          </a:prstGeom>
          <a:noFill/>
        </p:spPr>
        <p:txBody>
          <a:bodyPr wrap="none" rtlCol="0">
            <a:spAutoFit/>
          </a:bodyPr>
          <a:lstStyle/>
          <a:p>
            <a:pPr marL="285750" indent="-285750">
              <a:buFont typeface="Arial" panose="020B0604020202020204" pitchFamily="34" charset="0"/>
              <a:buChar char="•"/>
            </a:pPr>
            <a:r>
              <a:rPr lang="en-US" dirty="0"/>
              <a:t>Two are located on Runway 27R:</a:t>
            </a:r>
          </a:p>
        </p:txBody>
      </p:sp>
      <p:sp>
        <p:nvSpPr>
          <p:cNvPr id="40" name="TextBox 39">
            <a:extLst>
              <a:ext uri="{FF2B5EF4-FFF2-40B4-BE49-F238E27FC236}">
                <a16:creationId xmlns:a16="http://schemas.microsoft.com/office/drawing/2014/main" id="{ACD19809-EEC1-44DE-B5FD-ABCEBFC6BEAB}"/>
              </a:ext>
            </a:extLst>
          </p:cNvPr>
          <p:cNvSpPr txBox="1"/>
          <p:nvPr/>
        </p:nvSpPr>
        <p:spPr>
          <a:xfrm>
            <a:off x="5700367" y="2091471"/>
            <a:ext cx="2550698" cy="369332"/>
          </a:xfrm>
          <a:prstGeom prst="rect">
            <a:avLst/>
          </a:prstGeom>
          <a:noFill/>
        </p:spPr>
        <p:txBody>
          <a:bodyPr wrap="none" rtlCol="0">
            <a:spAutoFit/>
          </a:bodyPr>
          <a:lstStyle/>
          <a:p>
            <a:pPr marL="285750" indent="-285750">
              <a:buFont typeface="Arial" panose="020B0604020202020204" pitchFamily="34" charset="0"/>
              <a:buChar char="•"/>
            </a:pPr>
            <a:r>
              <a:rPr lang="en-US" dirty="0"/>
              <a:t>One at Runway 21R</a:t>
            </a:r>
          </a:p>
        </p:txBody>
      </p:sp>
      <p:sp>
        <p:nvSpPr>
          <p:cNvPr id="41" name="TextBox 40">
            <a:extLst>
              <a:ext uri="{FF2B5EF4-FFF2-40B4-BE49-F238E27FC236}">
                <a16:creationId xmlns:a16="http://schemas.microsoft.com/office/drawing/2014/main" id="{2867AD7A-7FB3-4BBF-8B17-A20A319606DC}"/>
              </a:ext>
            </a:extLst>
          </p:cNvPr>
          <p:cNvSpPr txBox="1"/>
          <p:nvPr/>
        </p:nvSpPr>
        <p:spPr>
          <a:xfrm>
            <a:off x="5700367" y="2460803"/>
            <a:ext cx="3063659" cy="369332"/>
          </a:xfrm>
          <a:prstGeom prst="rect">
            <a:avLst/>
          </a:prstGeom>
          <a:noFill/>
        </p:spPr>
        <p:txBody>
          <a:bodyPr wrap="none" rtlCol="0">
            <a:spAutoFit/>
          </a:bodyPr>
          <a:lstStyle/>
          <a:p>
            <a:pPr marL="285750" indent="-285750">
              <a:buFont typeface="Arial" panose="020B0604020202020204" pitchFamily="34" charset="0"/>
              <a:buChar char="•"/>
            </a:pPr>
            <a:r>
              <a:rPr lang="en-US" dirty="0"/>
              <a:t>The other at Runway 22L</a:t>
            </a:r>
          </a:p>
        </p:txBody>
      </p:sp>
      <p:sp>
        <p:nvSpPr>
          <p:cNvPr id="42" name="TextBox 41">
            <a:extLst>
              <a:ext uri="{FF2B5EF4-FFF2-40B4-BE49-F238E27FC236}">
                <a16:creationId xmlns:a16="http://schemas.microsoft.com/office/drawing/2014/main" id="{F3D36659-D24A-424A-86ED-39CB4C33BFD0}"/>
              </a:ext>
            </a:extLst>
          </p:cNvPr>
          <p:cNvSpPr txBox="1"/>
          <p:nvPr/>
        </p:nvSpPr>
        <p:spPr>
          <a:xfrm>
            <a:off x="5700367" y="2762022"/>
            <a:ext cx="5688480" cy="646331"/>
          </a:xfrm>
          <a:prstGeom prst="rect">
            <a:avLst/>
          </a:prstGeom>
          <a:noFill/>
        </p:spPr>
        <p:txBody>
          <a:bodyPr wrap="none" rtlCol="0">
            <a:spAutoFit/>
          </a:bodyPr>
          <a:lstStyle/>
          <a:p>
            <a:pPr marL="285750" indent="-285750">
              <a:buFont typeface="Arial" panose="020B0604020202020204" pitchFamily="34" charset="0"/>
              <a:buChar char="•"/>
            </a:pPr>
            <a:r>
              <a:rPr lang="en-US" dirty="0"/>
              <a:t>The third one is located on Taxiway B on the south </a:t>
            </a:r>
          </a:p>
          <a:p>
            <a:pPr marL="288925"/>
            <a:r>
              <a:rPr lang="en-US" dirty="0"/>
              <a:t>of Runway 27R</a:t>
            </a:r>
          </a:p>
        </p:txBody>
      </p:sp>
    </p:spTree>
    <p:extLst>
      <p:ext uri="{BB962C8B-B14F-4D97-AF65-F5344CB8AC3E}">
        <p14:creationId xmlns:p14="http://schemas.microsoft.com/office/powerpoint/2010/main" val="19307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P spid="33" grpId="0" animBg="1"/>
      <p:bldP spid="35" grpId="0" animBg="1"/>
      <p:bldP spid="36" grpId="0" animBg="1"/>
      <p:bldP spid="39" grpId="0"/>
      <p:bldP spid="40" grpId="0"/>
      <p:bldP spid="41" grpId="0"/>
      <p:bldP spid="4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Signage</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1900520"/>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Location</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Taxiway Directional</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Surface Painted</a:t>
            </a:r>
          </a:p>
        </p:txBody>
      </p:sp>
    </p:spTree>
    <p:extLst>
      <p:ext uri="{BB962C8B-B14F-4D97-AF65-F5344CB8AC3E}">
        <p14:creationId xmlns:p14="http://schemas.microsoft.com/office/powerpoint/2010/main" val="4824541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Location Signage</a:t>
            </a:r>
          </a:p>
        </p:txBody>
      </p:sp>
      <p:pic>
        <p:nvPicPr>
          <p:cNvPr id="5" name="Picture 4">
            <a:extLst>
              <a:ext uri="{FF2B5EF4-FFF2-40B4-BE49-F238E27FC236}">
                <a16:creationId xmlns:a16="http://schemas.microsoft.com/office/drawing/2014/main" id="{6F1C65F0-975A-4501-B9D9-77D938713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286" y="1452001"/>
            <a:ext cx="3063557" cy="3309461"/>
          </a:xfrm>
          <a:prstGeom prst="rect">
            <a:avLst/>
          </a:prstGeom>
          <a:ln w="9525">
            <a:solidFill>
              <a:schemeClr val="tx1"/>
            </a:solidFill>
          </a:ln>
        </p:spPr>
      </p:pic>
      <p:sp>
        <p:nvSpPr>
          <p:cNvPr id="6" name="Rectangle 4">
            <a:extLst>
              <a:ext uri="{FF2B5EF4-FFF2-40B4-BE49-F238E27FC236}">
                <a16:creationId xmlns:a16="http://schemas.microsoft.com/office/drawing/2014/main" id="{0CF47FDC-E1F0-4C63-822B-5CD020FE580B}"/>
              </a:ext>
            </a:extLst>
          </p:cNvPr>
          <p:cNvSpPr txBox="1">
            <a:spLocks noChangeArrowheads="1"/>
          </p:cNvSpPr>
          <p:nvPr/>
        </p:nvSpPr>
        <p:spPr>
          <a:xfrm>
            <a:off x="2477655" y="4799723"/>
            <a:ext cx="7293276" cy="1581458"/>
          </a:xfrm>
          <a:prstGeom prst="rect">
            <a:avLst/>
          </a:prstGeom>
          <a:solidFill>
            <a:schemeClr val="tx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Identifies the taxiway on which the aircraft or vehicle is located.</a:t>
            </a:r>
          </a:p>
          <a:p>
            <a:pPr marL="0" indent="0">
              <a:lnSpc>
                <a:spcPct val="90000"/>
              </a:lnSpc>
              <a:buFont typeface="Wingdings" panose="05000000000000000000" pitchFamily="2" charset="2"/>
              <a:buNone/>
            </a:pPr>
            <a:endParaRPr lang="en-US" sz="2200" kern="0">
              <a:solidFill>
                <a:srgbClr val="FFC000"/>
              </a:solidFill>
              <a:latin typeface="Arial Rounded MT Bold" panose="020F0704030504030204" pitchFamily="34" charset="0"/>
            </a:endParaRPr>
          </a:p>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The inscription is yellow with a black background.</a:t>
            </a:r>
          </a:p>
          <a:p>
            <a:pPr marL="0" indent="0">
              <a:lnSpc>
                <a:spcPct val="90000"/>
              </a:lnSpc>
              <a:buFont typeface="Wingdings" panose="05000000000000000000" pitchFamily="2" charset="2"/>
              <a:buNone/>
            </a:pPr>
            <a:endParaRPr lang="en-US" sz="2800" kern="0" dirty="0"/>
          </a:p>
        </p:txBody>
      </p:sp>
    </p:spTree>
    <p:extLst>
      <p:ext uri="{BB962C8B-B14F-4D97-AF65-F5344CB8AC3E}">
        <p14:creationId xmlns:p14="http://schemas.microsoft.com/office/powerpoint/2010/main" val="19485807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Directional Signage</a:t>
            </a:r>
          </a:p>
        </p:txBody>
      </p:sp>
      <p:pic>
        <p:nvPicPr>
          <p:cNvPr id="7" name="Picture 6">
            <a:extLst>
              <a:ext uri="{FF2B5EF4-FFF2-40B4-BE49-F238E27FC236}">
                <a16:creationId xmlns:a16="http://schemas.microsoft.com/office/drawing/2014/main" id="{44994243-DFFC-4E1B-90A9-C40FE6B907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0" y="1575410"/>
            <a:ext cx="5209090" cy="2743948"/>
          </a:xfrm>
          <a:prstGeom prst="rect">
            <a:avLst/>
          </a:prstGeom>
          <a:ln w="9525">
            <a:solidFill>
              <a:schemeClr val="tx1"/>
            </a:solidFill>
          </a:ln>
        </p:spPr>
      </p:pic>
      <p:sp>
        <p:nvSpPr>
          <p:cNvPr id="8" name="Rectangle 4">
            <a:extLst>
              <a:ext uri="{FF2B5EF4-FFF2-40B4-BE49-F238E27FC236}">
                <a16:creationId xmlns:a16="http://schemas.microsoft.com/office/drawing/2014/main" id="{96A3A9C3-55D1-4337-91E3-05E2EF704476}"/>
              </a:ext>
            </a:extLst>
          </p:cNvPr>
          <p:cNvSpPr txBox="1">
            <a:spLocks noChangeArrowheads="1"/>
          </p:cNvSpPr>
          <p:nvPr/>
        </p:nvSpPr>
        <p:spPr bwMode="auto">
          <a:xfrm>
            <a:off x="2243559" y="4648201"/>
            <a:ext cx="7783010"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1200"/>
              </a:spcBef>
              <a:buNone/>
            </a:pPr>
            <a:r>
              <a:rPr lang="en-US" sz="2200" kern="0" dirty="0">
                <a:solidFill>
                  <a:srgbClr val="000000"/>
                </a:solidFill>
                <a:latin typeface="Arial Rounded MT Bold" panose="020F0704030504030204" pitchFamily="34" charset="0"/>
              </a:rPr>
              <a:t>Identifies the direction(s) in which a taxiway goes.</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The inscription is black with a yellow background.</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Taxiway location and directional signs are often co-located together in a sign array.</a:t>
            </a:r>
          </a:p>
          <a:p>
            <a:pPr marL="0" indent="0">
              <a:lnSpc>
                <a:spcPct val="90000"/>
              </a:lnSpc>
              <a:spcBef>
                <a:spcPts val="1200"/>
              </a:spcBef>
              <a:buNone/>
            </a:pPr>
            <a:endParaRPr lang="en-US" sz="2000" kern="0" dirty="0">
              <a:solidFill>
                <a:srgbClr val="000000"/>
              </a:solidFill>
              <a:latin typeface="Arial Rounded MT Bold" panose="020F0704030504030204" pitchFamily="34" charset="0"/>
            </a:endParaRPr>
          </a:p>
          <a:p>
            <a:pPr marL="0" indent="0">
              <a:lnSpc>
                <a:spcPct val="90000"/>
              </a:lnSpc>
              <a:buNone/>
            </a:pPr>
            <a:endParaRPr lang="en-US" sz="2200" kern="0" dirty="0">
              <a:solidFill>
                <a:srgbClr val="000000"/>
              </a:solidFill>
              <a:latin typeface="Arial Rounded MT Bold" panose="020F0704030504030204" pitchFamily="34" charset="0"/>
            </a:endParaRPr>
          </a:p>
          <a:p>
            <a:pPr marL="0" indent="0">
              <a:lnSpc>
                <a:spcPct val="90000"/>
              </a:lnSpc>
              <a:buNone/>
            </a:pPr>
            <a:endParaRPr lang="en-US" sz="2800" kern="0" dirty="0">
              <a:solidFill>
                <a:srgbClr val="000000"/>
              </a:solidFill>
            </a:endParaRPr>
          </a:p>
        </p:txBody>
      </p:sp>
    </p:spTree>
    <p:extLst>
      <p:ext uri="{BB962C8B-B14F-4D97-AF65-F5344CB8AC3E}">
        <p14:creationId xmlns:p14="http://schemas.microsoft.com/office/powerpoint/2010/main" val="23587700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Signage Arrays</a:t>
            </a:r>
          </a:p>
        </p:txBody>
      </p:sp>
      <p:pic>
        <p:nvPicPr>
          <p:cNvPr id="5" name="Picture 2">
            <a:extLst>
              <a:ext uri="{FF2B5EF4-FFF2-40B4-BE49-F238E27FC236}">
                <a16:creationId xmlns:a16="http://schemas.microsoft.com/office/drawing/2014/main" id="{55D70DE1-5D6A-454E-87E6-E8AE2D765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464" y="1676400"/>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94AF75-618A-4382-B1EC-E12C2C8EEB09}"/>
              </a:ext>
            </a:extLst>
          </p:cNvPr>
          <p:cNvSpPr txBox="1">
            <a:spLocks noChangeArrowheads="1"/>
          </p:cNvSpPr>
          <p:nvPr/>
        </p:nvSpPr>
        <p:spPr bwMode="auto">
          <a:xfrm>
            <a:off x="1939924" y="6135688"/>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000000"/>
                </a:solidFill>
                <a:latin typeface="Arial Rounded MT Bold" panose="020F0704030504030204" pitchFamily="34" charset="0"/>
              </a:rPr>
              <a:t>Black sign indicates the taxiway/</a:t>
            </a:r>
            <a:r>
              <a:rPr lang="en-US" sz="2000" dirty="0" err="1">
                <a:solidFill>
                  <a:srgbClr val="000000"/>
                </a:solidFill>
                <a:latin typeface="Arial Rounded MT Bold" panose="020F0704030504030204" pitchFamily="34" charset="0"/>
              </a:rPr>
              <a:t>taxilane</a:t>
            </a:r>
            <a:r>
              <a:rPr lang="en-US" sz="2000" dirty="0">
                <a:solidFill>
                  <a:srgbClr val="000000"/>
                </a:solidFill>
                <a:latin typeface="Arial Rounded MT Bold" panose="020F0704030504030204" pitchFamily="34" charset="0"/>
              </a:rPr>
              <a:t> that you are on</a:t>
            </a:r>
          </a:p>
        </p:txBody>
      </p:sp>
      <p:sp>
        <p:nvSpPr>
          <p:cNvPr id="9" name="TextBox 8">
            <a:extLst>
              <a:ext uri="{FF2B5EF4-FFF2-40B4-BE49-F238E27FC236}">
                <a16:creationId xmlns:a16="http://schemas.microsoft.com/office/drawing/2014/main" id="{2298DD67-6321-4480-A3F8-1FDCA08EBBAD}"/>
              </a:ext>
            </a:extLst>
          </p:cNvPr>
          <p:cNvSpPr txBox="1">
            <a:spLocks noChangeArrowheads="1"/>
          </p:cNvSpPr>
          <p:nvPr/>
        </p:nvSpPr>
        <p:spPr bwMode="auto">
          <a:xfrm>
            <a:off x="1946276" y="6135628"/>
            <a:ext cx="8388351" cy="400110"/>
          </a:xfrm>
          <a:prstGeom prst="rect">
            <a:avLst/>
          </a:prstGeom>
          <a:solidFill>
            <a:schemeClr val="bg1"/>
          </a:solidFill>
          <a:ln>
            <a:noFill/>
          </a:ln>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FF9900"/>
                </a:solidFill>
                <a:latin typeface="Arial Rounded MT Bold" panose="020F0704030504030204" pitchFamily="34" charset="0"/>
              </a:rPr>
              <a:t>Arrows on yellow signs point in the direction of a turn ahead </a:t>
            </a:r>
          </a:p>
        </p:txBody>
      </p:sp>
      <p:sp>
        <p:nvSpPr>
          <p:cNvPr id="10" name="Oval 9">
            <a:extLst>
              <a:ext uri="{FF2B5EF4-FFF2-40B4-BE49-F238E27FC236}">
                <a16:creationId xmlns:a16="http://schemas.microsoft.com/office/drawing/2014/main" id="{746E9C44-C21F-40B3-B112-EA13F35EDED5}"/>
              </a:ext>
            </a:extLst>
          </p:cNvPr>
          <p:cNvSpPr>
            <a:spLocks noChangeArrowheads="1"/>
          </p:cNvSpPr>
          <p:nvPr/>
        </p:nvSpPr>
        <p:spPr bwMode="auto">
          <a:xfrm>
            <a:off x="6248400" y="46672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1" name="Oval 10">
            <a:extLst>
              <a:ext uri="{FF2B5EF4-FFF2-40B4-BE49-F238E27FC236}">
                <a16:creationId xmlns:a16="http://schemas.microsoft.com/office/drawing/2014/main" id="{69EA88F2-37A8-42A6-BC44-E4934F66BF3E}"/>
              </a:ext>
            </a:extLst>
          </p:cNvPr>
          <p:cNvSpPr>
            <a:spLocks noChangeArrowheads="1"/>
          </p:cNvSpPr>
          <p:nvPr/>
        </p:nvSpPr>
        <p:spPr bwMode="auto">
          <a:xfrm>
            <a:off x="6718300" y="4667250"/>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2" name="Oval 11">
            <a:extLst>
              <a:ext uri="{FF2B5EF4-FFF2-40B4-BE49-F238E27FC236}">
                <a16:creationId xmlns:a16="http://schemas.microsoft.com/office/drawing/2014/main" id="{67090F84-711A-4962-921D-B6FA5738DE4E}"/>
              </a:ext>
            </a:extLst>
          </p:cNvPr>
          <p:cNvSpPr>
            <a:spLocks noChangeArrowheads="1"/>
          </p:cNvSpPr>
          <p:nvPr/>
        </p:nvSpPr>
        <p:spPr bwMode="auto">
          <a:xfrm>
            <a:off x="7315200" y="4629150"/>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3" name="Oval 12">
            <a:extLst>
              <a:ext uri="{FF2B5EF4-FFF2-40B4-BE49-F238E27FC236}">
                <a16:creationId xmlns:a16="http://schemas.microsoft.com/office/drawing/2014/main" id="{79B9A2FD-0142-4A5D-B4BF-F8052F644FA3}"/>
              </a:ext>
            </a:extLst>
          </p:cNvPr>
          <p:cNvSpPr>
            <a:spLocks noChangeArrowheads="1"/>
          </p:cNvSpPr>
          <p:nvPr/>
        </p:nvSpPr>
        <p:spPr bwMode="auto">
          <a:xfrm>
            <a:off x="8153400" y="52387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cxnSp>
        <p:nvCxnSpPr>
          <p:cNvPr id="15" name="Straight Arrow Connector 14">
            <a:extLst>
              <a:ext uri="{FF2B5EF4-FFF2-40B4-BE49-F238E27FC236}">
                <a16:creationId xmlns:a16="http://schemas.microsoft.com/office/drawing/2014/main" id="{8EBEB239-A6E6-447C-8EA6-C63AC091432D}"/>
              </a:ext>
            </a:extLst>
          </p:cNvPr>
          <p:cNvCxnSpPr>
            <a:cxnSpLocks noChangeShapeType="1"/>
          </p:cNvCxnSpPr>
          <p:nvPr/>
        </p:nvCxnSpPr>
        <p:spPr bwMode="auto">
          <a:xfrm rot="5400000" flipH="1" flipV="1">
            <a:off x="7880350" y="4249738"/>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cxnSp>
        <p:nvCxnSpPr>
          <p:cNvPr id="16" name="Straight Arrow Connector 15">
            <a:extLst>
              <a:ext uri="{FF2B5EF4-FFF2-40B4-BE49-F238E27FC236}">
                <a16:creationId xmlns:a16="http://schemas.microsoft.com/office/drawing/2014/main" id="{C5F05DA4-AE4E-4B84-8752-28B4600A8E2B}"/>
              </a:ext>
            </a:extLst>
          </p:cNvPr>
          <p:cNvCxnSpPr>
            <a:cxnSpLocks noChangeShapeType="1"/>
          </p:cNvCxnSpPr>
          <p:nvPr/>
        </p:nvCxnSpPr>
        <p:spPr bwMode="auto">
          <a:xfrm>
            <a:off x="8534400" y="3638550"/>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6">
            <a:extLst>
              <a:ext uri="{FF2B5EF4-FFF2-40B4-BE49-F238E27FC236}">
                <a16:creationId xmlns:a16="http://schemas.microsoft.com/office/drawing/2014/main" id="{74AC5008-EFBB-4627-97B1-11C20E4C96D0}"/>
              </a:ext>
            </a:extLst>
          </p:cNvPr>
          <p:cNvCxnSpPr>
            <a:cxnSpLocks noChangeShapeType="1"/>
          </p:cNvCxnSpPr>
          <p:nvPr/>
        </p:nvCxnSpPr>
        <p:spPr bwMode="auto">
          <a:xfrm rot="5400000" flipH="1" flipV="1">
            <a:off x="8377238" y="2457450"/>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70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500"/>
                            </p:stCondLst>
                            <p:childTnLst>
                              <p:par>
                                <p:cTn id="30" presetID="22" presetClass="entr" presetSubtype="4" fill="hold" nodeType="afterEffect">
                                  <p:stCondLst>
                                    <p:cond delay="25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par>
                          <p:cTn id="33" fill="hold">
                            <p:stCondLst>
                              <p:cond delay="1250"/>
                            </p:stCondLst>
                            <p:childTnLst>
                              <p:par>
                                <p:cTn id="34" presetID="22" presetClass="entr" presetSubtype="4" fill="hold" nodeType="afterEffect">
                                  <p:stCondLst>
                                    <p:cond delay="25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Surface Painted Signage</a:t>
            </a:r>
          </a:p>
        </p:txBody>
      </p:sp>
      <p:sp>
        <p:nvSpPr>
          <p:cNvPr id="5" name="Rectangle 4">
            <a:extLst>
              <a:ext uri="{FF2B5EF4-FFF2-40B4-BE49-F238E27FC236}">
                <a16:creationId xmlns:a16="http://schemas.microsoft.com/office/drawing/2014/main" id="{3101C918-DED0-41D7-854F-CA85730506D2}"/>
              </a:ext>
            </a:extLst>
          </p:cNvPr>
          <p:cNvSpPr/>
          <p:nvPr/>
        </p:nvSpPr>
        <p:spPr>
          <a:xfrm>
            <a:off x="3247414" y="1322550"/>
            <a:ext cx="5697171" cy="646331"/>
          </a:xfrm>
          <a:prstGeom prst="rect">
            <a:avLst/>
          </a:prstGeom>
        </p:spPr>
        <p:txBody>
          <a:bodyPr wrap="square">
            <a:spAutoFit/>
          </a:bodyPr>
          <a:lstStyle/>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Signs can also be painted on the pavement</a:t>
            </a:r>
          </a:p>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They look just like their physical counterparts</a:t>
            </a:r>
          </a:p>
        </p:txBody>
      </p:sp>
      <p:pic>
        <p:nvPicPr>
          <p:cNvPr id="6" name="Picture 5">
            <a:extLst>
              <a:ext uri="{FF2B5EF4-FFF2-40B4-BE49-F238E27FC236}">
                <a16:creationId xmlns:a16="http://schemas.microsoft.com/office/drawing/2014/main" id="{A002F510-7D91-4D7B-9C6C-E7AD263D4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046" y="2194791"/>
            <a:ext cx="4438650" cy="1667254"/>
          </a:xfrm>
          <a:prstGeom prst="rect">
            <a:avLst/>
          </a:prstGeom>
          <a:ln w="9525">
            <a:solidFill>
              <a:schemeClr val="tx1"/>
            </a:solidFill>
          </a:ln>
        </p:spPr>
      </p:pic>
      <p:sp>
        <p:nvSpPr>
          <p:cNvPr id="9" name="Rectangle 8">
            <a:extLst>
              <a:ext uri="{FF2B5EF4-FFF2-40B4-BE49-F238E27FC236}">
                <a16:creationId xmlns:a16="http://schemas.microsoft.com/office/drawing/2014/main" id="{AB770FF8-83EA-46B3-B98F-EC5B44129D14}"/>
              </a:ext>
            </a:extLst>
          </p:cNvPr>
          <p:cNvSpPr/>
          <p:nvPr/>
        </p:nvSpPr>
        <p:spPr>
          <a:xfrm>
            <a:off x="7391822" y="2564838"/>
            <a:ext cx="2378550" cy="923330"/>
          </a:xfrm>
          <a:prstGeom prst="rect">
            <a:avLst/>
          </a:prstGeom>
          <a:solidFill>
            <a:srgbClr val="FF0000"/>
          </a:solidFill>
          <a:ln w="15875">
            <a:solidFill>
              <a:schemeClr val="tx1"/>
            </a:solidFill>
          </a:ln>
        </p:spPr>
        <p:txBody>
          <a:bodyPr wrap="square">
            <a:spAutoFit/>
          </a:bodyPr>
          <a:lstStyle/>
          <a:p>
            <a:pPr algn="ctr" eaLnBrk="0" fontAlgn="base" hangingPunct="0">
              <a:spcBef>
                <a:spcPct val="0"/>
              </a:spcBef>
              <a:spcAft>
                <a:spcPct val="0"/>
              </a:spcAft>
            </a:pPr>
            <a:r>
              <a:rPr lang="en-US" dirty="0">
                <a:solidFill>
                  <a:srgbClr val="FFFFFF"/>
                </a:solidFill>
                <a:latin typeface="Arial Rounded MT Bold" panose="020F0704030504030204" pitchFamily="34" charset="0"/>
              </a:rPr>
              <a:t>Surface Painted Runway </a:t>
            </a:r>
          </a:p>
          <a:p>
            <a:pPr algn="ctr" eaLnBrk="0" fontAlgn="base" hangingPunct="0">
              <a:spcBef>
                <a:spcPct val="0"/>
              </a:spcBef>
              <a:spcAft>
                <a:spcPct val="0"/>
              </a:spcAft>
            </a:pPr>
            <a:r>
              <a:rPr lang="en-US" dirty="0">
                <a:solidFill>
                  <a:srgbClr val="FFFFFF"/>
                </a:solidFill>
                <a:latin typeface="Arial Rounded MT Bold" panose="020F0704030504030204" pitchFamily="34" charset="0"/>
              </a:rPr>
              <a:t>Holding Position</a:t>
            </a:r>
          </a:p>
        </p:txBody>
      </p:sp>
      <p:pic>
        <p:nvPicPr>
          <p:cNvPr id="10" name="Picture 9">
            <a:extLst>
              <a:ext uri="{FF2B5EF4-FFF2-40B4-BE49-F238E27FC236}">
                <a16:creationId xmlns:a16="http://schemas.microsoft.com/office/drawing/2014/main" id="{3858E647-D329-4440-9044-77F14C8ADE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6046" y="4074103"/>
            <a:ext cx="2915114" cy="1719263"/>
          </a:xfrm>
          <a:prstGeom prst="rect">
            <a:avLst/>
          </a:prstGeom>
          <a:ln w="9525">
            <a:solidFill>
              <a:schemeClr val="tx1"/>
            </a:solidFill>
          </a:ln>
        </p:spPr>
      </p:pic>
      <p:sp>
        <p:nvSpPr>
          <p:cNvPr id="11" name="Rectangle 10">
            <a:extLst>
              <a:ext uri="{FF2B5EF4-FFF2-40B4-BE49-F238E27FC236}">
                <a16:creationId xmlns:a16="http://schemas.microsoft.com/office/drawing/2014/main" id="{4C864AE3-F792-4354-AC52-0D7F60CCF365}"/>
              </a:ext>
            </a:extLst>
          </p:cNvPr>
          <p:cNvSpPr/>
          <p:nvPr/>
        </p:nvSpPr>
        <p:spPr>
          <a:xfrm>
            <a:off x="2827010" y="5917674"/>
            <a:ext cx="2915114" cy="646331"/>
          </a:xfrm>
          <a:prstGeom prst="rect">
            <a:avLst/>
          </a:prstGeom>
          <a:solidFill>
            <a:schemeClr val="tx1"/>
          </a:solidFill>
        </p:spPr>
        <p:txBody>
          <a:bodyPr wrap="square">
            <a:spAutoFit/>
          </a:bodyPr>
          <a:lstStyle/>
          <a:p>
            <a:pPr algn="ctr" eaLnBrk="0" fontAlgn="base" hangingPunct="0">
              <a:spcBef>
                <a:spcPct val="0"/>
              </a:spcBef>
              <a:spcAft>
                <a:spcPct val="0"/>
              </a:spcAft>
            </a:pPr>
            <a:r>
              <a:rPr lang="en-US" dirty="0">
                <a:solidFill>
                  <a:srgbClr val="FFC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FFC000"/>
                </a:solidFill>
                <a:latin typeface="Arial Rounded MT Bold" panose="020F0704030504030204" pitchFamily="34" charset="0"/>
              </a:rPr>
              <a:t>Taxiway Location</a:t>
            </a:r>
          </a:p>
        </p:txBody>
      </p:sp>
      <p:pic>
        <p:nvPicPr>
          <p:cNvPr id="12" name="Picture 11">
            <a:extLst>
              <a:ext uri="{FF2B5EF4-FFF2-40B4-BE49-F238E27FC236}">
                <a16:creationId xmlns:a16="http://schemas.microsoft.com/office/drawing/2014/main" id="{ABF4E92F-4B84-47E5-82C1-3808A83FAA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820" y="4043223"/>
            <a:ext cx="3696380" cy="1750143"/>
          </a:xfrm>
          <a:prstGeom prst="rect">
            <a:avLst/>
          </a:prstGeom>
          <a:ln w="9525">
            <a:solidFill>
              <a:schemeClr val="tx1"/>
            </a:solidFill>
          </a:ln>
        </p:spPr>
      </p:pic>
      <p:sp>
        <p:nvSpPr>
          <p:cNvPr id="13" name="Rectangle 12">
            <a:extLst>
              <a:ext uri="{FF2B5EF4-FFF2-40B4-BE49-F238E27FC236}">
                <a16:creationId xmlns:a16="http://schemas.microsoft.com/office/drawing/2014/main" id="{444A051A-26A1-4B8C-9E81-7F034973659F}"/>
              </a:ext>
            </a:extLst>
          </p:cNvPr>
          <p:cNvSpPr/>
          <p:nvPr/>
        </p:nvSpPr>
        <p:spPr>
          <a:xfrm>
            <a:off x="6285820" y="5917673"/>
            <a:ext cx="3696380" cy="646331"/>
          </a:xfrm>
          <a:prstGeom prst="rect">
            <a:avLst/>
          </a:prstGeom>
          <a:solidFill>
            <a:srgbClr val="FFC000"/>
          </a:solidFill>
          <a:ln w="19050">
            <a:solidFill>
              <a:schemeClr val="tx1"/>
            </a:solidFill>
          </a:ln>
        </p:spPr>
        <p:txBody>
          <a:bodyPr wrap="square">
            <a:spAutoFit/>
          </a:bodyPr>
          <a:lstStyle/>
          <a:p>
            <a:pPr algn="ctr" eaLnBrk="0" fontAlgn="base" hangingPunct="0">
              <a:spcBef>
                <a:spcPct val="0"/>
              </a:spcBef>
              <a:spcAft>
                <a:spcPct val="0"/>
              </a:spcAft>
            </a:pPr>
            <a:r>
              <a:rPr lang="en-US" dirty="0">
                <a:solidFill>
                  <a:srgbClr val="000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000000"/>
                </a:solidFill>
                <a:latin typeface="Arial Rounded MT Bold" panose="020F0704030504030204" pitchFamily="34" charset="0"/>
              </a:rPr>
              <a:t>Taxiway Directional</a:t>
            </a:r>
          </a:p>
        </p:txBody>
      </p:sp>
    </p:spTree>
    <p:extLst>
      <p:ext uri="{BB962C8B-B14F-4D97-AF65-F5344CB8AC3E}">
        <p14:creationId xmlns:p14="http://schemas.microsoft.com/office/powerpoint/2010/main" val="396481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7 indications that you’re approaching a runway hold position? (some are not at all intersections)</a:t>
            </a:r>
          </a:p>
        </p:txBody>
      </p:sp>
      <p:pic>
        <p:nvPicPr>
          <p:cNvPr id="5" name="Picture 2">
            <a:extLst>
              <a:ext uri="{FF2B5EF4-FFF2-40B4-BE49-F238E27FC236}">
                <a16:creationId xmlns:a16="http://schemas.microsoft.com/office/drawing/2014/main" id="{4A48DD3E-C30C-410C-B4C9-DB0BDF412E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59785" y="1705012"/>
            <a:ext cx="8872430" cy="2303354"/>
          </a:xfrm>
          <a:prstGeom prst="rect">
            <a:avLst/>
          </a:prstGeom>
          <a:noFill/>
          <a:ln w="9525">
            <a:solidFill>
              <a:schemeClr val="tx1"/>
            </a:solidFill>
            <a:miter lim="800000"/>
            <a:headEnd/>
            <a:tailEnd/>
          </a:ln>
        </p:spPr>
      </p:pic>
      <p:pic>
        <p:nvPicPr>
          <p:cNvPr id="6" name="Picture 5">
            <a:extLst>
              <a:ext uri="{FF2B5EF4-FFF2-40B4-BE49-F238E27FC236}">
                <a16:creationId xmlns:a16="http://schemas.microsoft.com/office/drawing/2014/main" id="{3054D76E-8E86-4819-890A-24F7D40C1A56}"/>
              </a:ext>
            </a:extLst>
          </p:cNvPr>
          <p:cNvPicPr>
            <a:picLocks noChangeAspect="1"/>
          </p:cNvPicPr>
          <p:nvPr/>
        </p:nvPicPr>
        <p:blipFill>
          <a:blip r:embed="rId4"/>
          <a:stretch>
            <a:fillRect/>
          </a:stretch>
        </p:blipFill>
        <p:spPr>
          <a:xfrm>
            <a:off x="5595947" y="1790140"/>
            <a:ext cx="3377477" cy="390178"/>
          </a:xfrm>
          <a:prstGeom prst="rect">
            <a:avLst/>
          </a:prstGeom>
        </p:spPr>
      </p:pic>
      <p:pic>
        <p:nvPicPr>
          <p:cNvPr id="9" name="Picture 8">
            <a:extLst>
              <a:ext uri="{FF2B5EF4-FFF2-40B4-BE49-F238E27FC236}">
                <a16:creationId xmlns:a16="http://schemas.microsoft.com/office/drawing/2014/main" id="{58DFE5D4-564D-413B-8655-E4FD2E907B67}"/>
              </a:ext>
            </a:extLst>
          </p:cNvPr>
          <p:cNvPicPr>
            <a:picLocks noChangeAspect="1"/>
          </p:cNvPicPr>
          <p:nvPr/>
        </p:nvPicPr>
        <p:blipFill>
          <a:blip r:embed="rId5"/>
          <a:stretch>
            <a:fillRect/>
          </a:stretch>
        </p:blipFill>
        <p:spPr>
          <a:xfrm>
            <a:off x="6234280" y="2805166"/>
            <a:ext cx="2839712" cy="1078470"/>
          </a:xfrm>
          <a:prstGeom prst="rect">
            <a:avLst/>
          </a:prstGeom>
        </p:spPr>
      </p:pic>
      <p:sp>
        <p:nvSpPr>
          <p:cNvPr id="10" name="TextBox 9">
            <a:extLst>
              <a:ext uri="{FF2B5EF4-FFF2-40B4-BE49-F238E27FC236}">
                <a16:creationId xmlns:a16="http://schemas.microsoft.com/office/drawing/2014/main" id="{867EC7CD-F791-4BD1-9471-67C82212AA56}"/>
              </a:ext>
            </a:extLst>
          </p:cNvPr>
          <p:cNvSpPr txBox="1"/>
          <p:nvPr/>
        </p:nvSpPr>
        <p:spPr>
          <a:xfrm>
            <a:off x="2099846" y="424846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1</a:t>
            </a:r>
          </a:p>
        </p:txBody>
      </p:sp>
      <p:sp>
        <p:nvSpPr>
          <p:cNvPr id="11" name="TextBox 10">
            <a:extLst>
              <a:ext uri="{FF2B5EF4-FFF2-40B4-BE49-F238E27FC236}">
                <a16:creationId xmlns:a16="http://schemas.microsoft.com/office/drawing/2014/main" id="{68F1F930-D3A2-4EF9-ACDD-F88EA66E3BB0}"/>
              </a:ext>
            </a:extLst>
          </p:cNvPr>
          <p:cNvSpPr txBox="1"/>
          <p:nvPr/>
        </p:nvSpPr>
        <p:spPr>
          <a:xfrm>
            <a:off x="2441119" y="4255293"/>
            <a:ext cx="3836178"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Mandatory Hold Position Sign</a:t>
            </a:r>
          </a:p>
        </p:txBody>
      </p:sp>
      <p:sp>
        <p:nvSpPr>
          <p:cNvPr id="12" name="TextBox 11">
            <a:extLst>
              <a:ext uri="{FF2B5EF4-FFF2-40B4-BE49-F238E27FC236}">
                <a16:creationId xmlns:a16="http://schemas.microsoft.com/office/drawing/2014/main" id="{3E04F603-5C6F-4F8C-BE6F-A32A35D8422F}"/>
              </a:ext>
            </a:extLst>
          </p:cNvPr>
          <p:cNvSpPr txBox="1"/>
          <p:nvPr/>
        </p:nvSpPr>
        <p:spPr>
          <a:xfrm>
            <a:off x="2104762" y="4667375"/>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pPr eaLnBrk="0" fontAlgn="base" hangingPunct="0">
              <a:spcBef>
                <a:spcPct val="0"/>
              </a:spcBef>
              <a:spcAft>
                <a:spcPct val="0"/>
              </a:spcAft>
            </a:pPr>
            <a:r>
              <a:rPr lang="en-US" sz="2000" dirty="0">
                <a:solidFill>
                  <a:srgbClr val="EAEAEA"/>
                </a:solidFill>
              </a:rPr>
              <a:t>2</a:t>
            </a:r>
          </a:p>
        </p:txBody>
      </p:sp>
      <p:sp>
        <p:nvSpPr>
          <p:cNvPr id="13" name="TextBox 12">
            <a:extLst>
              <a:ext uri="{FF2B5EF4-FFF2-40B4-BE49-F238E27FC236}">
                <a16:creationId xmlns:a16="http://schemas.microsoft.com/office/drawing/2014/main" id="{21DEE0E6-D4DC-4D7E-AF70-D4666E1E95BB}"/>
              </a:ext>
            </a:extLst>
          </p:cNvPr>
          <p:cNvSpPr txBox="1"/>
          <p:nvPr/>
        </p:nvSpPr>
        <p:spPr>
          <a:xfrm>
            <a:off x="2395954" y="4656702"/>
            <a:ext cx="3979744"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Elevated Runway Guard Lights</a:t>
            </a:r>
          </a:p>
        </p:txBody>
      </p:sp>
      <p:sp>
        <p:nvSpPr>
          <p:cNvPr id="14" name="TextBox 13">
            <a:extLst>
              <a:ext uri="{FF2B5EF4-FFF2-40B4-BE49-F238E27FC236}">
                <a16:creationId xmlns:a16="http://schemas.microsoft.com/office/drawing/2014/main" id="{2E391E01-DEE9-481A-86BF-16823E5D1606}"/>
              </a:ext>
            </a:extLst>
          </p:cNvPr>
          <p:cNvSpPr txBox="1"/>
          <p:nvPr/>
        </p:nvSpPr>
        <p:spPr>
          <a:xfrm>
            <a:off x="2099846" y="508629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3</a:t>
            </a:r>
          </a:p>
        </p:txBody>
      </p:sp>
      <p:sp>
        <p:nvSpPr>
          <p:cNvPr id="15" name="TextBox 14">
            <a:extLst>
              <a:ext uri="{FF2B5EF4-FFF2-40B4-BE49-F238E27FC236}">
                <a16:creationId xmlns:a16="http://schemas.microsoft.com/office/drawing/2014/main" id="{8DAA832D-D8B3-4692-8846-EEFE0FF608BE}"/>
              </a:ext>
            </a:extLst>
          </p:cNvPr>
          <p:cNvSpPr txBox="1"/>
          <p:nvPr/>
        </p:nvSpPr>
        <p:spPr>
          <a:xfrm>
            <a:off x="2394286" y="5073936"/>
            <a:ext cx="3770071"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Holding Position Bar</a:t>
            </a:r>
          </a:p>
        </p:txBody>
      </p:sp>
      <p:sp>
        <p:nvSpPr>
          <p:cNvPr id="16" name="TextBox 15">
            <a:extLst>
              <a:ext uri="{FF2B5EF4-FFF2-40B4-BE49-F238E27FC236}">
                <a16:creationId xmlns:a16="http://schemas.microsoft.com/office/drawing/2014/main" id="{33B4BCD3-AE3C-4971-BD09-5851299B425C}"/>
              </a:ext>
            </a:extLst>
          </p:cNvPr>
          <p:cNvSpPr txBox="1"/>
          <p:nvPr/>
        </p:nvSpPr>
        <p:spPr>
          <a:xfrm>
            <a:off x="2099846" y="55038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4</a:t>
            </a:r>
          </a:p>
        </p:txBody>
      </p:sp>
      <p:sp>
        <p:nvSpPr>
          <p:cNvPr id="17" name="TextBox 16">
            <a:extLst>
              <a:ext uri="{FF2B5EF4-FFF2-40B4-BE49-F238E27FC236}">
                <a16:creationId xmlns:a16="http://schemas.microsoft.com/office/drawing/2014/main" id="{D2415038-717E-4DF7-9690-4C8F7867189C}"/>
              </a:ext>
            </a:extLst>
          </p:cNvPr>
          <p:cNvSpPr txBox="1"/>
          <p:nvPr/>
        </p:nvSpPr>
        <p:spPr>
          <a:xfrm>
            <a:off x="2394285" y="5511656"/>
            <a:ext cx="4494692"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Surface Painted Hold Position Sign</a:t>
            </a:r>
          </a:p>
        </p:txBody>
      </p:sp>
      <p:sp>
        <p:nvSpPr>
          <p:cNvPr id="18" name="TextBox 17">
            <a:extLst>
              <a:ext uri="{FF2B5EF4-FFF2-40B4-BE49-F238E27FC236}">
                <a16:creationId xmlns:a16="http://schemas.microsoft.com/office/drawing/2014/main" id="{237818B9-A5F1-43B9-B9E9-E3629B0EDC35}"/>
              </a:ext>
            </a:extLst>
          </p:cNvPr>
          <p:cNvSpPr txBox="1"/>
          <p:nvPr/>
        </p:nvSpPr>
        <p:spPr>
          <a:xfrm>
            <a:off x="2099846" y="592142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5</a:t>
            </a:r>
          </a:p>
        </p:txBody>
      </p:sp>
      <p:sp>
        <p:nvSpPr>
          <p:cNvPr id="19" name="TextBox 18">
            <a:extLst>
              <a:ext uri="{FF2B5EF4-FFF2-40B4-BE49-F238E27FC236}">
                <a16:creationId xmlns:a16="http://schemas.microsoft.com/office/drawing/2014/main" id="{8F43D3F5-069F-4014-B8F6-841A84D64CC4}"/>
              </a:ext>
            </a:extLst>
          </p:cNvPr>
          <p:cNvSpPr txBox="1"/>
          <p:nvPr/>
        </p:nvSpPr>
        <p:spPr>
          <a:xfrm>
            <a:off x="2412752" y="5903965"/>
            <a:ext cx="3858236"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Enhanced Taxiway Centerline</a:t>
            </a:r>
          </a:p>
        </p:txBody>
      </p:sp>
      <p:sp>
        <p:nvSpPr>
          <p:cNvPr id="20" name="TextBox 19">
            <a:extLst>
              <a:ext uri="{FF2B5EF4-FFF2-40B4-BE49-F238E27FC236}">
                <a16:creationId xmlns:a16="http://schemas.microsoft.com/office/drawing/2014/main" id="{DFDD23AF-AA18-461D-B130-A15CDEF688A4}"/>
              </a:ext>
            </a:extLst>
          </p:cNvPr>
          <p:cNvSpPr txBox="1"/>
          <p:nvPr/>
        </p:nvSpPr>
        <p:spPr>
          <a:xfrm>
            <a:off x="2099846" y="6346139"/>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6</a:t>
            </a:r>
          </a:p>
        </p:txBody>
      </p:sp>
      <p:sp>
        <p:nvSpPr>
          <p:cNvPr id="21" name="TextBox 20">
            <a:extLst>
              <a:ext uri="{FF2B5EF4-FFF2-40B4-BE49-F238E27FC236}">
                <a16:creationId xmlns:a16="http://schemas.microsoft.com/office/drawing/2014/main" id="{9511C370-C445-475A-B4E8-A7D7A6B3F9A5}"/>
              </a:ext>
            </a:extLst>
          </p:cNvPr>
          <p:cNvSpPr txBox="1"/>
          <p:nvPr/>
        </p:nvSpPr>
        <p:spPr>
          <a:xfrm>
            <a:off x="2394285" y="6316209"/>
            <a:ext cx="4515019"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In-Pavement Runway Guard Lights</a:t>
            </a:r>
          </a:p>
        </p:txBody>
      </p:sp>
      <p:sp>
        <p:nvSpPr>
          <p:cNvPr id="22" name="TextBox 21">
            <a:extLst>
              <a:ext uri="{FF2B5EF4-FFF2-40B4-BE49-F238E27FC236}">
                <a16:creationId xmlns:a16="http://schemas.microsoft.com/office/drawing/2014/main" id="{1E39D5FF-8DED-4C41-8126-D6FD6B8A63FF}"/>
              </a:ext>
            </a:extLst>
          </p:cNvPr>
          <p:cNvSpPr txBox="1"/>
          <p:nvPr/>
        </p:nvSpPr>
        <p:spPr>
          <a:xfrm>
            <a:off x="6418833" y="4242684"/>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7</a:t>
            </a:r>
          </a:p>
        </p:txBody>
      </p:sp>
      <p:sp>
        <p:nvSpPr>
          <p:cNvPr id="23" name="TextBox 22">
            <a:extLst>
              <a:ext uri="{FF2B5EF4-FFF2-40B4-BE49-F238E27FC236}">
                <a16:creationId xmlns:a16="http://schemas.microsoft.com/office/drawing/2014/main" id="{90E9C8D5-883F-40B4-9D8C-7294DBFB3B71}"/>
              </a:ext>
            </a:extLst>
          </p:cNvPr>
          <p:cNvSpPr txBox="1"/>
          <p:nvPr/>
        </p:nvSpPr>
        <p:spPr>
          <a:xfrm>
            <a:off x="6713272" y="4212754"/>
            <a:ext cx="3570106" cy="400110"/>
          </a:xfrm>
          <a:prstGeom prst="rect">
            <a:avLst/>
          </a:prstGeom>
          <a:noFill/>
        </p:spPr>
        <p:txBody>
          <a:bodyPr wrap="squar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Status Lights</a:t>
            </a:r>
          </a:p>
        </p:txBody>
      </p:sp>
      <p:sp>
        <p:nvSpPr>
          <p:cNvPr id="24" name="TextBox 23">
            <a:extLst>
              <a:ext uri="{FF2B5EF4-FFF2-40B4-BE49-F238E27FC236}">
                <a16:creationId xmlns:a16="http://schemas.microsoft.com/office/drawing/2014/main" id="{16EB04A2-0382-4878-82B8-4BE17E304246}"/>
              </a:ext>
            </a:extLst>
          </p:cNvPr>
          <p:cNvSpPr txBox="1"/>
          <p:nvPr/>
        </p:nvSpPr>
        <p:spPr>
          <a:xfrm>
            <a:off x="2393845" y="184098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1</a:t>
            </a:r>
          </a:p>
        </p:txBody>
      </p:sp>
      <p:sp>
        <p:nvSpPr>
          <p:cNvPr id="25" name="TextBox 24">
            <a:extLst>
              <a:ext uri="{FF2B5EF4-FFF2-40B4-BE49-F238E27FC236}">
                <a16:creationId xmlns:a16="http://schemas.microsoft.com/office/drawing/2014/main" id="{6ED6665C-2E94-44F7-B3B0-7BCEA52690D1}"/>
              </a:ext>
            </a:extLst>
          </p:cNvPr>
          <p:cNvSpPr txBox="1"/>
          <p:nvPr/>
        </p:nvSpPr>
        <p:spPr>
          <a:xfrm>
            <a:off x="3952435" y="187257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2</a:t>
            </a:r>
          </a:p>
        </p:txBody>
      </p:sp>
      <p:sp>
        <p:nvSpPr>
          <p:cNvPr id="26" name="TextBox 25">
            <a:extLst>
              <a:ext uri="{FF2B5EF4-FFF2-40B4-BE49-F238E27FC236}">
                <a16:creationId xmlns:a16="http://schemas.microsoft.com/office/drawing/2014/main" id="{547C76F0-ED4C-48D6-86ED-ACD3CDDA7454}"/>
              </a:ext>
            </a:extLst>
          </p:cNvPr>
          <p:cNvSpPr txBox="1"/>
          <p:nvPr/>
        </p:nvSpPr>
        <p:spPr>
          <a:xfrm>
            <a:off x="5160027" y="197967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3</a:t>
            </a:r>
          </a:p>
        </p:txBody>
      </p:sp>
      <p:sp>
        <p:nvSpPr>
          <p:cNvPr id="27" name="TextBox 26">
            <a:extLst>
              <a:ext uri="{FF2B5EF4-FFF2-40B4-BE49-F238E27FC236}">
                <a16:creationId xmlns:a16="http://schemas.microsoft.com/office/drawing/2014/main" id="{C2D5ED33-6BF9-421B-830D-DCD32F3DCA05}"/>
              </a:ext>
            </a:extLst>
          </p:cNvPr>
          <p:cNvSpPr txBox="1"/>
          <p:nvPr/>
        </p:nvSpPr>
        <p:spPr>
          <a:xfrm>
            <a:off x="4398741" y="2665790"/>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5</a:t>
            </a:r>
          </a:p>
        </p:txBody>
      </p:sp>
      <p:sp>
        <p:nvSpPr>
          <p:cNvPr id="28" name="TextBox 27">
            <a:extLst>
              <a:ext uri="{FF2B5EF4-FFF2-40B4-BE49-F238E27FC236}">
                <a16:creationId xmlns:a16="http://schemas.microsoft.com/office/drawing/2014/main" id="{75B888D2-8D97-4527-9F32-6B573F822DE1}"/>
              </a:ext>
            </a:extLst>
          </p:cNvPr>
          <p:cNvSpPr txBox="1"/>
          <p:nvPr/>
        </p:nvSpPr>
        <p:spPr>
          <a:xfrm>
            <a:off x="6335036" y="2218684"/>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4</a:t>
            </a:r>
          </a:p>
        </p:txBody>
      </p:sp>
      <p:cxnSp>
        <p:nvCxnSpPr>
          <p:cNvPr id="29" name="Straight Arrow Connector 28">
            <a:extLst>
              <a:ext uri="{FF2B5EF4-FFF2-40B4-BE49-F238E27FC236}">
                <a16:creationId xmlns:a16="http://schemas.microsoft.com/office/drawing/2014/main" id="{440531E0-6B14-4563-B22E-6A3AB2FBA653}"/>
              </a:ext>
            </a:extLst>
          </p:cNvPr>
          <p:cNvCxnSpPr>
            <a:cxnSpLocks/>
          </p:cNvCxnSpPr>
          <p:nvPr/>
        </p:nvCxnSpPr>
        <p:spPr bwMode="auto">
          <a:xfrm flipH="1" flipV="1">
            <a:off x="7848600" y="2441340"/>
            <a:ext cx="1225392" cy="239008"/>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0" name="TextBox 29">
            <a:extLst>
              <a:ext uri="{FF2B5EF4-FFF2-40B4-BE49-F238E27FC236}">
                <a16:creationId xmlns:a16="http://schemas.microsoft.com/office/drawing/2014/main" id="{4B57BE29-6A68-4D67-BDA1-AC37C509E4A7}"/>
              </a:ext>
            </a:extLst>
          </p:cNvPr>
          <p:cNvSpPr txBox="1"/>
          <p:nvPr/>
        </p:nvSpPr>
        <p:spPr>
          <a:xfrm>
            <a:off x="9073992" y="233526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6</a:t>
            </a:r>
          </a:p>
        </p:txBody>
      </p:sp>
      <p:cxnSp>
        <p:nvCxnSpPr>
          <p:cNvPr id="31" name="Straight Arrow Connector 30">
            <a:extLst>
              <a:ext uri="{FF2B5EF4-FFF2-40B4-BE49-F238E27FC236}">
                <a16:creationId xmlns:a16="http://schemas.microsoft.com/office/drawing/2014/main" id="{3E1DE18A-09FF-4FB9-9540-139B7F9A258B}"/>
              </a:ext>
            </a:extLst>
          </p:cNvPr>
          <p:cNvCxnSpPr>
            <a:cxnSpLocks/>
          </p:cNvCxnSpPr>
          <p:nvPr/>
        </p:nvCxnSpPr>
        <p:spPr bwMode="auto">
          <a:xfrm flipV="1">
            <a:off x="9412547" y="2560844"/>
            <a:ext cx="126953" cy="10494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2" name="TextBox 31">
            <a:extLst>
              <a:ext uri="{FF2B5EF4-FFF2-40B4-BE49-F238E27FC236}">
                <a16:creationId xmlns:a16="http://schemas.microsoft.com/office/drawing/2014/main" id="{34F1F2B7-D08A-4116-8525-EECCC47E4EEF}"/>
              </a:ext>
            </a:extLst>
          </p:cNvPr>
          <p:cNvSpPr txBox="1"/>
          <p:nvPr/>
        </p:nvSpPr>
        <p:spPr>
          <a:xfrm>
            <a:off x="9749632" y="197000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7</a:t>
            </a:r>
          </a:p>
        </p:txBody>
      </p:sp>
    </p:spTree>
    <p:extLst>
      <p:ext uri="{BB962C8B-B14F-4D97-AF65-F5344CB8AC3E}">
        <p14:creationId xmlns:p14="http://schemas.microsoft.com/office/powerpoint/2010/main" val="270745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down)">
                                      <p:cBhvr>
                                        <p:cTn id="68" dur="500"/>
                                        <p:tgtEl>
                                          <p:spTgt spid="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500"/>
                                        <p:tgtEl>
                                          <p:spTgt spid="21"/>
                                        </p:tgtEl>
                                      </p:cBhvr>
                                    </p:animEffect>
                                  </p:childTnLst>
                                </p:cTn>
                              </p:par>
                              <p:par>
                                <p:cTn id="72" presetID="2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down)">
                                      <p:cBhvr>
                                        <p:cTn id="74" dur="500"/>
                                        <p:tgtEl>
                                          <p:spTgt spid="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down)">
                                      <p:cBhvr>
                                        <p:cTn id="77" dur="500"/>
                                        <p:tgtEl>
                                          <p:spTgt spid="30"/>
                                        </p:tgtEl>
                                      </p:cBhvr>
                                    </p:animEffect>
                                  </p:childTnLst>
                                </p:cTn>
                              </p:par>
                              <p:par>
                                <p:cTn id="78" presetID="22" presetClass="entr" presetSubtype="4"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down)">
                                      <p:cBhvr>
                                        <p:cTn id="80" dur="500"/>
                                        <p:tgtEl>
                                          <p:spTgt spid="31"/>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down)">
                                      <p:cBhvr>
                                        <p:cTn id="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P spid="27" grpId="0" animBg="1"/>
      <p:bldP spid="28" grpId="0" animBg="1"/>
      <p:bldP spid="30" grpId="0" animBg="1"/>
      <p:bldP spid="3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and Procedures</a:t>
            </a:r>
          </a:p>
        </p:txBody>
      </p:sp>
    </p:spTree>
    <p:extLst>
      <p:ext uri="{BB962C8B-B14F-4D97-AF65-F5344CB8AC3E}">
        <p14:creationId xmlns:p14="http://schemas.microsoft.com/office/powerpoint/2010/main" val="41609520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3" name="Rectangle 2">
            <a:extLst>
              <a:ext uri="{FF2B5EF4-FFF2-40B4-BE49-F238E27FC236}">
                <a16:creationId xmlns:a16="http://schemas.microsoft.com/office/drawing/2014/main" id="{5BF9A86F-E27A-4D79-BE1B-DD5DB96A961C}"/>
              </a:ext>
            </a:extLst>
          </p:cNvPr>
          <p:cNvSpPr/>
          <p:nvPr/>
        </p:nvSpPr>
        <p:spPr>
          <a:xfrm>
            <a:off x="203200" y="1318106"/>
            <a:ext cx="8653417" cy="5724644"/>
          </a:xfrm>
          <a:prstGeom prst="rect">
            <a:avLst/>
          </a:prstGeom>
        </p:spPr>
        <p:txBody>
          <a:bodyPr wrap="square">
            <a:spAutoFit/>
          </a:bodyPr>
          <a:lstStyle/>
          <a:p>
            <a:pPr marL="285750" indent="-285750">
              <a:spcBef>
                <a:spcPts val="0"/>
              </a:spcBef>
              <a:buFont typeface="Arial" panose="020B0604020202020204" pitchFamily="34" charset="0"/>
              <a:buChar char="•"/>
            </a:pPr>
            <a:r>
              <a:rPr lang="en-US" dirty="0">
                <a:latin typeface="Arial Rounded MT Bold" pitchFamily="34" charset="0"/>
              </a:rPr>
              <a:t>Always use standard FAA ATCT phraseology</a:t>
            </a:r>
          </a:p>
          <a:p>
            <a:pPr marL="285750" indent="-285750">
              <a:spcBef>
                <a:spcPts val="600"/>
              </a:spcBef>
              <a:buFont typeface="Arial" panose="020B0604020202020204" pitchFamily="34" charset="0"/>
              <a:buChar char="•"/>
            </a:pPr>
            <a:r>
              <a:rPr lang="en-US" dirty="0">
                <a:latin typeface="Arial Rounded MT Bold" pitchFamily="34" charset="0"/>
              </a:rPr>
              <a:t>Know what you are going to say before you say it</a:t>
            </a:r>
          </a:p>
          <a:p>
            <a:pPr marL="285750" indent="-285750">
              <a:spcBef>
                <a:spcPts val="600"/>
              </a:spcBef>
              <a:buFont typeface="Arial" panose="020B0604020202020204" pitchFamily="34" charset="0"/>
              <a:buChar char="•"/>
            </a:pPr>
            <a:r>
              <a:rPr lang="en-US" dirty="0">
                <a:latin typeface="Arial Rounded MT Bold" pitchFamily="34" charset="0"/>
              </a:rPr>
              <a:t>Listen to radio traffic before transmitting.</a:t>
            </a:r>
          </a:p>
          <a:p>
            <a:pPr marL="285750" indent="-285750">
              <a:spcBef>
                <a:spcPts val="600"/>
              </a:spcBef>
              <a:buFont typeface="Arial" panose="020B0604020202020204" pitchFamily="34" charset="0"/>
              <a:buChar char="•"/>
            </a:pPr>
            <a:r>
              <a:rPr lang="en-US" dirty="0">
                <a:latin typeface="Arial Rounded MT Bold" pitchFamily="34" charset="0"/>
              </a:rPr>
              <a:t>Do not interrupt other radio transmissions</a:t>
            </a:r>
          </a:p>
          <a:p>
            <a:pPr marL="285750" indent="-285750">
              <a:spcBef>
                <a:spcPts val="600"/>
              </a:spcBef>
              <a:buFont typeface="Arial" panose="020B0604020202020204" pitchFamily="34" charset="0"/>
              <a:buChar char="•"/>
            </a:pPr>
            <a:r>
              <a:rPr lang="en-US" dirty="0">
                <a:latin typeface="Arial Rounded MT Bold" pitchFamily="34" charset="0"/>
              </a:rPr>
              <a:t>Listen closely to all instructions</a:t>
            </a:r>
          </a:p>
          <a:p>
            <a:pPr marL="285750" indent="-285750">
              <a:spcBef>
                <a:spcPts val="600"/>
              </a:spcBef>
              <a:buFont typeface="Arial" panose="020B0604020202020204" pitchFamily="34" charset="0"/>
              <a:buChar char="•"/>
            </a:pPr>
            <a:r>
              <a:rPr lang="en-US" dirty="0">
                <a:latin typeface="Arial Rounded MT Bold" pitchFamily="34" charset="0"/>
              </a:rPr>
              <a:t>Never make assumptions.  If you are not sure of your instructions, then ask ATCT to say it again</a:t>
            </a:r>
          </a:p>
          <a:p>
            <a:pPr marL="285750" indent="-285750">
              <a:spcBef>
                <a:spcPts val="600"/>
              </a:spcBef>
              <a:buFont typeface="Arial" panose="020B0604020202020204" pitchFamily="34" charset="0"/>
              <a:buChar char="•"/>
            </a:pPr>
            <a:r>
              <a:rPr lang="en-US" dirty="0">
                <a:latin typeface="Arial Rounded MT Bold" pitchFamily="34" charset="0"/>
              </a:rPr>
              <a:t>Read back all instructions, especially Hold Short instructions and other runway instructions</a:t>
            </a:r>
            <a:endParaRPr lang="en-US" dirty="0"/>
          </a:p>
          <a:p>
            <a:pPr marL="285750" indent="-285750">
              <a:spcBef>
                <a:spcPts val="600"/>
              </a:spcBef>
              <a:buFont typeface="Arial" panose="020B0604020202020204" pitchFamily="34" charset="0"/>
              <a:buChar char="•"/>
            </a:pPr>
            <a:r>
              <a:rPr lang="en-US" dirty="0">
                <a:latin typeface="Arial Rounded MT Bold" pitchFamily="34" charset="0"/>
              </a:rPr>
              <a:t>Always monitor ground control while in the movement area</a:t>
            </a:r>
          </a:p>
          <a:p>
            <a:pPr marL="285750" indent="-285750">
              <a:spcBef>
                <a:spcPts val="600"/>
              </a:spcBef>
              <a:buFont typeface="Arial" panose="020B0604020202020204" pitchFamily="34" charset="0"/>
              <a:buChar char="•"/>
            </a:pPr>
            <a:r>
              <a:rPr lang="en-US" dirty="0">
                <a:latin typeface="Arial Rounded MT Bold" pitchFamily="34" charset="0"/>
              </a:rPr>
              <a:t>Make sure equipment is working properly before entering the movement area</a:t>
            </a:r>
          </a:p>
          <a:p>
            <a:pPr marL="285750" indent="-285750">
              <a:spcBef>
                <a:spcPts val="600"/>
              </a:spcBef>
              <a:buFont typeface="Arial" panose="020B0604020202020204" pitchFamily="34" charset="0"/>
              <a:buChar char="•"/>
            </a:pPr>
            <a:r>
              <a:rPr lang="en-US" dirty="0">
                <a:latin typeface="Arial Rounded MT Bold" pitchFamily="34" charset="0"/>
              </a:rPr>
              <a:t>IMPORTANT:  if you need permission to enter or drive on the movement area, do </a:t>
            </a:r>
            <a:r>
              <a:rPr lang="en-US" u="sng" dirty="0">
                <a:latin typeface="Arial Rounded MT Bold" pitchFamily="34" charset="0"/>
              </a:rPr>
              <a:t>not</a:t>
            </a:r>
            <a:r>
              <a:rPr lang="en-US" dirty="0">
                <a:latin typeface="Arial Rounded MT Bold" pitchFamily="34" charset="0"/>
              </a:rPr>
              <a:t> proceed without ATCT instructions.  </a:t>
            </a:r>
          </a:p>
          <a:p>
            <a:pPr marL="285750" indent="-285750">
              <a:spcBef>
                <a:spcPts val="600"/>
              </a:spcBef>
              <a:buFont typeface="Arial" panose="020B0604020202020204" pitchFamily="34" charset="0"/>
              <a:buChar char="•"/>
            </a:pPr>
            <a:r>
              <a:rPr lang="en-US" dirty="0">
                <a:latin typeface="Arial Rounded MT Bold" pitchFamily="34" charset="0"/>
              </a:rPr>
              <a:t>If you cannot contact a controller after repeated attempts:</a:t>
            </a:r>
          </a:p>
          <a:p>
            <a:pPr marL="742950" lvl="1" indent="-285750">
              <a:spcBef>
                <a:spcPts val="600"/>
              </a:spcBef>
              <a:buFont typeface="Arial" panose="020B0604020202020204" pitchFamily="34" charset="0"/>
              <a:buChar char="•"/>
            </a:pPr>
            <a:r>
              <a:rPr lang="en-US" u="sng" dirty="0">
                <a:latin typeface="Arial Rounded MT Bold" pitchFamily="34" charset="0"/>
              </a:rPr>
              <a:t>Lack of response from ATCT does not imply permission to proceed.</a:t>
            </a:r>
          </a:p>
          <a:p>
            <a:pPr marL="285750" indent="-285750">
              <a:spcBef>
                <a:spcPts val="600"/>
              </a:spcBef>
              <a:buFont typeface="Arial" panose="020B0604020202020204" pitchFamily="34" charset="0"/>
              <a:buChar char="•"/>
            </a:pPr>
            <a:endParaRPr lang="en-US" dirty="0">
              <a:latin typeface="Arial Rounded MT Bold" pitchFamily="34" charset="0"/>
            </a:endParaRPr>
          </a:p>
        </p:txBody>
      </p:sp>
    </p:spTree>
    <p:extLst>
      <p:ext uri="{BB962C8B-B14F-4D97-AF65-F5344CB8AC3E}">
        <p14:creationId xmlns:p14="http://schemas.microsoft.com/office/powerpoint/2010/main" val="8593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2" name="Rectangle 1">
            <a:extLst>
              <a:ext uri="{FF2B5EF4-FFF2-40B4-BE49-F238E27FC236}">
                <a16:creationId xmlns:a16="http://schemas.microsoft.com/office/drawing/2014/main" id="{2FF7744C-E618-4AF8-BBEE-ED0ED686B304}"/>
              </a:ext>
            </a:extLst>
          </p:cNvPr>
          <p:cNvSpPr/>
          <p:nvPr/>
        </p:nvSpPr>
        <p:spPr>
          <a:xfrm>
            <a:off x="203200" y="1419810"/>
            <a:ext cx="9318171" cy="3354765"/>
          </a:xfrm>
          <a:prstGeom prst="rect">
            <a:avLst/>
          </a:prstGeom>
        </p:spPr>
        <p:txBody>
          <a:bodyPr wrap="square">
            <a:spAutoFit/>
          </a:bodyPr>
          <a:lstStyle/>
          <a:p>
            <a:pPr marL="285750" indent="-285750">
              <a:spcBef>
                <a:spcPts val="0"/>
              </a:spcBef>
              <a:spcAft>
                <a:spcPts val="600"/>
              </a:spcAft>
              <a:buFont typeface="Arial" panose="020B0604020202020204" pitchFamily="34" charset="0"/>
              <a:buChar char="•"/>
            </a:pPr>
            <a:r>
              <a:rPr lang="en-US" dirty="0">
                <a:latin typeface="Arial Rounded MT Bold" pitchFamily="34" charset="0"/>
              </a:rPr>
              <a:t>How can listening to the aviation (“FAA”) radio help me?</a:t>
            </a:r>
          </a:p>
          <a:p>
            <a:pPr>
              <a:spcBef>
                <a:spcPts val="0"/>
              </a:spcBef>
              <a:spcAft>
                <a:spcPts val="600"/>
              </a:spcAft>
            </a:pPr>
            <a:r>
              <a:rPr lang="en-US" sz="2800" dirty="0">
                <a:solidFill>
                  <a:srgbClr val="FF0000"/>
                </a:solidFill>
                <a:latin typeface="Arial Rounded MT Bold" pitchFamily="34" charset="0"/>
              </a:rPr>
              <a:t>	SITUATIONAL AWARENESS</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Let's you hear where aircraft are and where they’re going.</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Helps you form a “mental map” of what’s going on.</a:t>
            </a:r>
          </a:p>
          <a:p>
            <a:pPr marL="285750" indent="-285750">
              <a:spcBef>
                <a:spcPts val="0"/>
              </a:spcBef>
              <a:spcAft>
                <a:spcPts val="600"/>
              </a:spcAft>
              <a:buFont typeface="Arial" panose="020B0604020202020204" pitchFamily="34" charset="0"/>
              <a:buChar char="•"/>
            </a:pPr>
            <a:r>
              <a:rPr lang="en-US" dirty="0">
                <a:latin typeface="Arial Rounded MT Bold" pitchFamily="34" charset="0"/>
              </a:rPr>
              <a:t>What am I listening for?</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Pilots/ vehicle operators giving their location and requesting instructions to go somewhere.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Controllers telling pilots/vehicle operators what route or routes to take.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Potential conflicts between you and aircraft/vehicles.</a:t>
            </a:r>
          </a:p>
        </p:txBody>
      </p:sp>
    </p:spTree>
    <p:extLst>
      <p:ext uri="{BB962C8B-B14F-4D97-AF65-F5344CB8AC3E}">
        <p14:creationId xmlns:p14="http://schemas.microsoft.com/office/powerpoint/2010/main" val="114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3" name="Rectangle 2">
            <a:extLst>
              <a:ext uri="{FF2B5EF4-FFF2-40B4-BE49-F238E27FC236}">
                <a16:creationId xmlns:a16="http://schemas.microsoft.com/office/drawing/2014/main" id="{6A98B887-252F-4011-B7CE-09B3E29AA46A}"/>
              </a:ext>
            </a:extLst>
          </p:cNvPr>
          <p:cNvSpPr/>
          <p:nvPr/>
        </p:nvSpPr>
        <p:spPr>
          <a:xfrm>
            <a:off x="203200" y="1408499"/>
            <a:ext cx="7172960" cy="3862596"/>
          </a:xfrm>
          <a:prstGeom prst="rect">
            <a:avLst/>
          </a:prstGeom>
        </p:spPr>
        <p:txBody>
          <a:bodyPr wrap="square">
            <a:spAutoFit/>
          </a:bodyPr>
          <a:lstStyle/>
          <a:p>
            <a:pPr marL="285750" indent="-285750">
              <a:buFont typeface="Arial" panose="020B0604020202020204" pitchFamily="34" charset="0"/>
              <a:buChar char="•"/>
            </a:pPr>
            <a:r>
              <a:rPr lang="en-US" b="1" u="sng" dirty="0"/>
              <a:t>Roger</a:t>
            </a:r>
            <a:r>
              <a:rPr lang="en-US" b="1" dirty="0"/>
              <a:t> </a:t>
            </a:r>
            <a:r>
              <a:rPr lang="en-US" dirty="0"/>
              <a:t>– I have received all of your transmission. 			    </a:t>
            </a:r>
            <a:r>
              <a:rPr lang="en-US" dirty="0">
                <a:solidFill>
                  <a:srgbClr val="FF0000"/>
                </a:solidFill>
              </a:rPr>
              <a:t>Not to be used to answer “Yes” to a question.</a:t>
            </a:r>
          </a:p>
          <a:p>
            <a:pPr marL="285750" indent="-285750">
              <a:spcBef>
                <a:spcPts val="600"/>
              </a:spcBef>
              <a:buFont typeface="Arial" panose="020B0604020202020204" pitchFamily="34" charset="0"/>
              <a:buChar char="•"/>
            </a:pPr>
            <a:r>
              <a:rPr lang="en-US" b="1" u="sng" dirty="0"/>
              <a:t>Wilco</a:t>
            </a:r>
            <a:r>
              <a:rPr lang="en-US" dirty="0"/>
              <a:t> – I have received your transmission and I will comply.</a:t>
            </a:r>
          </a:p>
          <a:p>
            <a:pPr marL="285750" indent="-285750">
              <a:spcBef>
                <a:spcPts val="1200"/>
              </a:spcBef>
              <a:buFont typeface="Arial" panose="020B0604020202020204" pitchFamily="34" charset="0"/>
              <a:buChar char="•"/>
            </a:pPr>
            <a:r>
              <a:rPr lang="en-US" b="1" u="sng" dirty="0"/>
              <a:t>Affirmative</a:t>
            </a:r>
            <a:r>
              <a:rPr lang="en-US" dirty="0"/>
              <a:t> – Yes</a:t>
            </a:r>
          </a:p>
          <a:p>
            <a:pPr marL="285750" indent="-285750">
              <a:spcBef>
                <a:spcPts val="1200"/>
              </a:spcBef>
              <a:buFont typeface="Arial" panose="020B0604020202020204" pitchFamily="34" charset="0"/>
              <a:buChar char="•"/>
            </a:pPr>
            <a:r>
              <a:rPr lang="en-US" b="1" u="sng" dirty="0"/>
              <a:t>Negative</a:t>
            </a:r>
            <a:r>
              <a:rPr lang="en-US" dirty="0"/>
              <a:t> – No</a:t>
            </a:r>
          </a:p>
          <a:p>
            <a:pPr marL="285750" indent="-285750">
              <a:spcBef>
                <a:spcPts val="1200"/>
              </a:spcBef>
              <a:buFont typeface="Arial" panose="020B0604020202020204" pitchFamily="34" charset="0"/>
              <a:buChar char="•"/>
            </a:pPr>
            <a:r>
              <a:rPr lang="en-US" b="1" u="sng" dirty="0"/>
              <a:t>Acknowledge</a:t>
            </a:r>
            <a:r>
              <a:rPr lang="en-US" dirty="0"/>
              <a:t> – Confirm that you have received my message.</a:t>
            </a:r>
          </a:p>
          <a:p>
            <a:pPr marL="285750" indent="-285750">
              <a:spcBef>
                <a:spcPts val="1200"/>
              </a:spcBef>
              <a:buFont typeface="Arial" panose="020B0604020202020204" pitchFamily="34" charset="0"/>
              <a:buChar char="•"/>
            </a:pPr>
            <a:r>
              <a:rPr lang="en-US" b="1" u="sng" dirty="0"/>
              <a:t>Read back</a:t>
            </a:r>
            <a:r>
              <a:rPr lang="en-US" dirty="0"/>
              <a:t> – Repeat message.</a:t>
            </a:r>
          </a:p>
          <a:p>
            <a:pPr marL="285750" indent="-285750">
              <a:spcBef>
                <a:spcPts val="1200"/>
              </a:spcBef>
              <a:buFont typeface="Arial" panose="020B0604020202020204" pitchFamily="34" charset="0"/>
              <a:buChar char="•"/>
            </a:pPr>
            <a:r>
              <a:rPr lang="en-US" b="1" u="sng" dirty="0"/>
              <a:t>Say Again</a:t>
            </a:r>
            <a:r>
              <a:rPr lang="en-US" dirty="0"/>
              <a:t> – Request a repeat of instructions.</a:t>
            </a:r>
          </a:p>
          <a:p>
            <a:pPr marL="285750" indent="-285750">
              <a:spcBef>
                <a:spcPts val="1200"/>
              </a:spcBef>
              <a:buFont typeface="Arial" panose="020B0604020202020204" pitchFamily="34" charset="0"/>
              <a:buChar char="•"/>
            </a:pPr>
            <a:r>
              <a:rPr lang="en-US" b="1" u="sng" dirty="0"/>
              <a:t>Stand By</a:t>
            </a:r>
            <a:r>
              <a:rPr lang="en-US" b="1" dirty="0"/>
              <a:t> –</a:t>
            </a:r>
            <a:r>
              <a:rPr lang="en-US" dirty="0"/>
              <a:t> Wait, controller is busy with other tasks. May require waiting several minutes.</a:t>
            </a:r>
          </a:p>
        </p:txBody>
      </p:sp>
    </p:spTree>
    <p:extLst>
      <p:ext uri="{BB962C8B-B14F-4D97-AF65-F5344CB8AC3E}">
        <p14:creationId xmlns:p14="http://schemas.microsoft.com/office/powerpoint/2010/main" val="39825678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2" name="Rectangle 1">
            <a:extLst>
              <a:ext uri="{FF2B5EF4-FFF2-40B4-BE49-F238E27FC236}">
                <a16:creationId xmlns:a16="http://schemas.microsoft.com/office/drawing/2014/main" id="{D408FACE-7844-4CF6-866A-1E44DAE8A88A}"/>
              </a:ext>
            </a:extLst>
          </p:cNvPr>
          <p:cNvSpPr/>
          <p:nvPr/>
        </p:nvSpPr>
        <p:spPr>
          <a:xfrm>
            <a:off x="203199" y="1467798"/>
            <a:ext cx="7181669" cy="3899529"/>
          </a:xfrm>
          <a:prstGeom prst="rect">
            <a:avLst/>
          </a:prstGeom>
        </p:spPr>
        <p:txBody>
          <a:bodyPr wrap="square">
            <a:spAutoFit/>
          </a:bodyPr>
          <a:lstStyle/>
          <a:p>
            <a:pPr marL="285750" indent="-285750">
              <a:buFont typeface="Arial" panose="020B0604020202020204" pitchFamily="34" charset="0"/>
              <a:buChar char="•"/>
              <a:defRPr/>
            </a:pPr>
            <a:r>
              <a:rPr lang="en-US" b="1" u="sng" dirty="0"/>
              <a:t>Go Ahead</a:t>
            </a:r>
            <a:r>
              <a:rPr lang="en-US" dirty="0"/>
              <a:t> – State your request.</a:t>
            </a:r>
          </a:p>
          <a:p>
            <a:pPr marL="285750" indent="-285750">
              <a:spcBef>
                <a:spcPts val="1200"/>
              </a:spcBef>
              <a:buFont typeface="Arial" panose="020B0604020202020204" pitchFamily="34" charset="0"/>
              <a:buChar char="•"/>
              <a:defRPr/>
            </a:pPr>
            <a:r>
              <a:rPr lang="en-US" b="1" u="sng" dirty="0"/>
              <a:t>Proceed</a:t>
            </a:r>
            <a:r>
              <a:rPr lang="en-US" dirty="0"/>
              <a:t> – Authorization to begin/continue driving</a:t>
            </a:r>
          </a:p>
          <a:p>
            <a:pPr marL="285750" indent="-285750">
              <a:lnSpc>
                <a:spcPct val="90000"/>
              </a:lnSpc>
              <a:spcBef>
                <a:spcPts val="1200"/>
              </a:spcBef>
              <a:buFont typeface="Arial" panose="020B0604020202020204" pitchFamily="34" charset="0"/>
              <a:buChar char="•"/>
              <a:defRPr/>
            </a:pPr>
            <a:r>
              <a:rPr lang="en-US" b="1" u="sng" dirty="0"/>
              <a:t>Advise intentions</a:t>
            </a:r>
            <a:r>
              <a:rPr lang="en-US" dirty="0"/>
              <a:t> – What do you plan to do.</a:t>
            </a:r>
            <a:endParaRPr lang="en-US" b="1" u="sng" dirty="0"/>
          </a:p>
          <a:p>
            <a:pPr marL="285750" indent="-285750">
              <a:lnSpc>
                <a:spcPct val="90000"/>
              </a:lnSpc>
              <a:spcBef>
                <a:spcPts val="1200"/>
              </a:spcBef>
              <a:buFont typeface="Arial" panose="020B0604020202020204" pitchFamily="34" charset="0"/>
              <a:buChar char="•"/>
              <a:defRPr/>
            </a:pPr>
            <a:r>
              <a:rPr lang="en-US" b="1" u="sng" dirty="0"/>
              <a:t>Without Delay</a:t>
            </a:r>
            <a:r>
              <a:rPr lang="en-US" b="1" dirty="0"/>
              <a:t> </a:t>
            </a:r>
            <a:r>
              <a:rPr lang="en-US" dirty="0"/>
              <a:t>– Proceed with approved instructions immediately.</a:t>
            </a:r>
            <a:endParaRPr lang="en-US" i="1" dirty="0"/>
          </a:p>
          <a:p>
            <a:pPr marL="285750" indent="-285750">
              <a:lnSpc>
                <a:spcPct val="90000"/>
              </a:lnSpc>
              <a:spcBef>
                <a:spcPts val="1200"/>
              </a:spcBef>
              <a:buFont typeface="Arial" panose="020B0604020202020204" pitchFamily="34" charset="0"/>
              <a:buChar char="•"/>
              <a:defRPr/>
            </a:pPr>
            <a:r>
              <a:rPr lang="en-US" b="1" u="sng" dirty="0"/>
              <a:t>Expedite</a:t>
            </a:r>
            <a:r>
              <a:rPr lang="en-US" dirty="0"/>
              <a:t> – Comply promptly with instruction. </a:t>
            </a:r>
          </a:p>
          <a:p>
            <a:pPr marL="285750" indent="-285750">
              <a:lnSpc>
                <a:spcPct val="90000"/>
              </a:lnSpc>
              <a:spcBef>
                <a:spcPts val="1200"/>
              </a:spcBef>
              <a:buFont typeface="Arial" panose="020B0604020202020204" pitchFamily="34" charset="0"/>
              <a:buChar char="•"/>
              <a:defRPr/>
            </a:pPr>
            <a:r>
              <a:rPr lang="en-US" b="1" u="sng" dirty="0"/>
              <a:t>Immediately</a:t>
            </a:r>
            <a:r>
              <a:rPr lang="en-US" dirty="0"/>
              <a:t> – NOW!</a:t>
            </a:r>
            <a:endParaRPr lang="en-US" b="1" u="sng" dirty="0"/>
          </a:p>
          <a:p>
            <a:pPr marL="285750" indent="-285750">
              <a:spcBef>
                <a:spcPts val="1200"/>
              </a:spcBef>
              <a:buFont typeface="Arial" panose="020B0604020202020204" pitchFamily="34" charset="0"/>
              <a:buChar char="•"/>
              <a:defRPr/>
            </a:pPr>
            <a:r>
              <a:rPr lang="en-US" b="1" u="sng" dirty="0"/>
              <a:t>Unable</a:t>
            </a:r>
            <a:r>
              <a:rPr lang="en-US" b="1" dirty="0"/>
              <a:t> </a:t>
            </a:r>
            <a:r>
              <a:rPr lang="en-US" dirty="0"/>
              <a:t>–</a:t>
            </a:r>
            <a:r>
              <a:rPr lang="en-US" b="1" dirty="0"/>
              <a:t> </a:t>
            </a:r>
            <a:r>
              <a:rPr lang="en-US" dirty="0"/>
              <a:t>Indicates inability to comply.</a:t>
            </a:r>
          </a:p>
          <a:p>
            <a:pPr marL="285750" indent="-285750">
              <a:lnSpc>
                <a:spcPct val="90000"/>
              </a:lnSpc>
              <a:spcBef>
                <a:spcPts val="1200"/>
              </a:spcBef>
              <a:buFont typeface="Arial" panose="020B0604020202020204" pitchFamily="34" charset="0"/>
              <a:buChar char="•"/>
              <a:defRPr/>
            </a:pPr>
            <a:r>
              <a:rPr lang="en-US" b="1" u="sng" dirty="0"/>
              <a:t>Hold</a:t>
            </a:r>
            <a:r>
              <a:rPr lang="en-US" b="1" dirty="0"/>
              <a:t> </a:t>
            </a:r>
            <a:r>
              <a:rPr lang="en-US" dirty="0"/>
              <a:t>–</a:t>
            </a:r>
            <a:r>
              <a:rPr lang="en-US" b="1" dirty="0"/>
              <a:t> </a:t>
            </a:r>
            <a:r>
              <a:rPr lang="en-US" dirty="0"/>
              <a:t>Stay in place, do not move.</a:t>
            </a:r>
          </a:p>
          <a:p>
            <a:pPr marL="285750" indent="-285750">
              <a:lnSpc>
                <a:spcPct val="90000"/>
              </a:lnSpc>
              <a:spcBef>
                <a:spcPts val="1200"/>
              </a:spcBef>
              <a:buFont typeface="Arial" panose="020B0604020202020204" pitchFamily="34" charset="0"/>
              <a:buChar char="•"/>
              <a:defRPr/>
            </a:pPr>
            <a:r>
              <a:rPr lang="en-US" b="1" u="sng" dirty="0"/>
              <a:t>Hold Short</a:t>
            </a:r>
            <a:r>
              <a:rPr lang="en-US" dirty="0"/>
              <a:t> – Hold short of a specific point as instructed by the controller. Often at Runway/Taxiway intersections</a:t>
            </a:r>
          </a:p>
        </p:txBody>
      </p:sp>
    </p:spTree>
    <p:extLst>
      <p:ext uri="{BB962C8B-B14F-4D97-AF65-F5344CB8AC3E}">
        <p14:creationId xmlns:p14="http://schemas.microsoft.com/office/powerpoint/2010/main" val="14732849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Phonetics</a:t>
            </a:r>
          </a:p>
        </p:txBody>
      </p:sp>
      <p:sp>
        <p:nvSpPr>
          <p:cNvPr id="7" name="Rectangle 5">
            <a:extLst>
              <a:ext uri="{FF2B5EF4-FFF2-40B4-BE49-F238E27FC236}">
                <a16:creationId xmlns:a16="http://schemas.microsoft.com/office/drawing/2014/main" id="{B9FA22C1-0995-4F49-B149-F262C5B76049}"/>
              </a:ext>
            </a:extLst>
          </p:cNvPr>
          <p:cNvSpPr>
            <a:spLocks noChangeArrowheads="1"/>
          </p:cNvSpPr>
          <p:nvPr/>
        </p:nvSpPr>
        <p:spPr bwMode="auto">
          <a:xfrm>
            <a:off x="3365499" y="2116183"/>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8" name="Rectangle 3">
            <a:extLst>
              <a:ext uri="{FF2B5EF4-FFF2-40B4-BE49-F238E27FC236}">
                <a16:creationId xmlns:a16="http://schemas.microsoft.com/office/drawing/2014/main" id="{6BA3206B-D22D-42D7-A68A-485EA12A6B57}"/>
              </a:ext>
            </a:extLst>
          </p:cNvPr>
          <p:cNvSpPr>
            <a:spLocks noGrp="1" noChangeArrowheads="1"/>
          </p:cNvSpPr>
          <p:nvPr>
            <p:ph sz="half" idx="1"/>
          </p:nvPr>
        </p:nvSpPr>
        <p:spPr>
          <a:xfrm>
            <a:off x="3481070" y="2253343"/>
            <a:ext cx="1600200" cy="4191000"/>
          </a:xfrm>
        </p:spPr>
        <p:txBody>
          <a:bodyPr/>
          <a:lstStyle/>
          <a:p>
            <a:pPr>
              <a:spcBef>
                <a:spcPct val="0"/>
              </a:spcBef>
              <a:buFontTx/>
              <a:buNone/>
            </a:pPr>
            <a:r>
              <a:rPr lang="en-US" altLang="en-US" sz="2000" dirty="0"/>
              <a:t>A - Alpha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9" name="Rectangle 4">
            <a:extLst>
              <a:ext uri="{FF2B5EF4-FFF2-40B4-BE49-F238E27FC236}">
                <a16:creationId xmlns:a16="http://schemas.microsoft.com/office/drawing/2014/main" id="{89A149FB-52AB-4C65-A2B0-29AAE3EDB900}"/>
              </a:ext>
            </a:extLst>
          </p:cNvPr>
          <p:cNvSpPr txBox="1">
            <a:spLocks noChangeArrowheads="1"/>
          </p:cNvSpPr>
          <p:nvPr/>
        </p:nvSpPr>
        <p:spPr>
          <a:xfrm>
            <a:off x="5196840" y="2192383"/>
            <a:ext cx="2057400" cy="4114800"/>
          </a:xfrm>
          <a:prstGeom prst="rect">
            <a:avLst/>
          </a:prstGeom>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a:spcBef>
                <a:spcPct val="0"/>
              </a:spcBef>
              <a:buFontTx/>
              <a:buNone/>
            </a:pPr>
            <a:r>
              <a:rPr lang="en-US" altLang="en-US" sz="2000" kern="0" dirty="0"/>
              <a:t>N - November</a:t>
            </a:r>
          </a:p>
          <a:p>
            <a:pPr>
              <a:spcBef>
                <a:spcPct val="0"/>
              </a:spcBef>
              <a:buFontTx/>
              <a:buNone/>
            </a:pPr>
            <a:r>
              <a:rPr lang="en-US" altLang="en-US" sz="2000" kern="0" dirty="0"/>
              <a:t>O - Oscar</a:t>
            </a:r>
          </a:p>
          <a:p>
            <a:pPr>
              <a:spcBef>
                <a:spcPct val="0"/>
              </a:spcBef>
              <a:buFontTx/>
              <a:buNone/>
            </a:pPr>
            <a:r>
              <a:rPr lang="en-US" altLang="en-US" sz="2000" kern="0" dirty="0"/>
              <a:t>P - Papa</a:t>
            </a:r>
          </a:p>
          <a:p>
            <a:pPr>
              <a:spcBef>
                <a:spcPct val="0"/>
              </a:spcBef>
              <a:buFontTx/>
              <a:buNone/>
            </a:pPr>
            <a:r>
              <a:rPr lang="en-US" altLang="en-US" sz="2000" kern="0" dirty="0"/>
              <a:t>Q - Quebec</a:t>
            </a:r>
          </a:p>
          <a:p>
            <a:pPr>
              <a:spcBef>
                <a:spcPct val="0"/>
              </a:spcBef>
              <a:buFontTx/>
              <a:buNone/>
            </a:pPr>
            <a:r>
              <a:rPr lang="en-US" altLang="en-US" sz="2000" kern="0" dirty="0"/>
              <a:t>R - Romeo</a:t>
            </a:r>
          </a:p>
          <a:p>
            <a:pPr>
              <a:spcBef>
                <a:spcPct val="0"/>
              </a:spcBef>
              <a:buFontTx/>
              <a:buNone/>
            </a:pPr>
            <a:r>
              <a:rPr lang="en-US" altLang="en-US" sz="2000" kern="0" dirty="0"/>
              <a:t>S - Sierra</a:t>
            </a:r>
          </a:p>
          <a:p>
            <a:pPr>
              <a:spcBef>
                <a:spcPct val="0"/>
              </a:spcBef>
              <a:buFontTx/>
              <a:buNone/>
            </a:pPr>
            <a:r>
              <a:rPr lang="en-US" altLang="en-US" sz="2000" kern="0" dirty="0"/>
              <a:t>T - Tango</a:t>
            </a:r>
          </a:p>
          <a:p>
            <a:pPr>
              <a:spcBef>
                <a:spcPct val="0"/>
              </a:spcBef>
              <a:buFontTx/>
              <a:buNone/>
            </a:pPr>
            <a:r>
              <a:rPr lang="en-US" altLang="en-US" sz="2000" kern="0" dirty="0"/>
              <a:t>U - Uniform</a:t>
            </a:r>
          </a:p>
          <a:p>
            <a:pPr>
              <a:spcBef>
                <a:spcPct val="0"/>
              </a:spcBef>
              <a:buFontTx/>
              <a:buNone/>
            </a:pPr>
            <a:r>
              <a:rPr lang="en-US" altLang="en-US" sz="2000" kern="0" dirty="0"/>
              <a:t>V - Victor</a:t>
            </a:r>
          </a:p>
          <a:p>
            <a:pPr>
              <a:spcBef>
                <a:spcPct val="0"/>
              </a:spcBef>
              <a:buFontTx/>
              <a:buNone/>
            </a:pPr>
            <a:r>
              <a:rPr lang="en-US" altLang="en-US" sz="2000" kern="0" dirty="0"/>
              <a:t>W - Whiskey</a:t>
            </a:r>
          </a:p>
          <a:p>
            <a:pPr>
              <a:spcBef>
                <a:spcPct val="0"/>
              </a:spcBef>
              <a:buFontTx/>
              <a:buNone/>
            </a:pPr>
            <a:r>
              <a:rPr lang="en-US" altLang="en-US" sz="2000" kern="0" dirty="0"/>
              <a:t>X - X-ray</a:t>
            </a:r>
          </a:p>
          <a:p>
            <a:pPr>
              <a:spcBef>
                <a:spcPct val="0"/>
              </a:spcBef>
              <a:buFontTx/>
              <a:buNone/>
            </a:pPr>
            <a:r>
              <a:rPr lang="en-US" altLang="en-US" sz="2000" kern="0" dirty="0"/>
              <a:t>Y - Yankee</a:t>
            </a:r>
          </a:p>
          <a:p>
            <a:pPr>
              <a:spcBef>
                <a:spcPct val="0"/>
              </a:spcBef>
              <a:buFontTx/>
              <a:buNone/>
            </a:pPr>
            <a:r>
              <a:rPr lang="en-US" altLang="en-US" sz="2000" kern="0" dirty="0"/>
              <a:t>Z - Zulu</a:t>
            </a:r>
          </a:p>
          <a:p>
            <a:pPr>
              <a:spcBef>
                <a:spcPct val="0"/>
              </a:spcBef>
            </a:pPr>
            <a:endParaRPr lang="en-US" altLang="en-US" sz="2000" kern="0" dirty="0"/>
          </a:p>
          <a:p>
            <a:pPr>
              <a:spcBef>
                <a:spcPct val="0"/>
              </a:spcBef>
            </a:pPr>
            <a:endParaRPr lang="en-US" altLang="en-US" sz="2000" kern="0" dirty="0"/>
          </a:p>
          <a:p>
            <a:pPr>
              <a:spcBef>
                <a:spcPct val="0"/>
              </a:spcBef>
            </a:pPr>
            <a:endParaRPr lang="en-US" altLang="en-US" sz="2000" kern="0" dirty="0"/>
          </a:p>
        </p:txBody>
      </p:sp>
      <p:sp>
        <p:nvSpPr>
          <p:cNvPr id="10" name="TextBox 9">
            <a:extLst>
              <a:ext uri="{FF2B5EF4-FFF2-40B4-BE49-F238E27FC236}">
                <a16:creationId xmlns:a16="http://schemas.microsoft.com/office/drawing/2014/main" id="{909E77DA-1B56-467C-BE60-5DA93CC80086}"/>
              </a:ext>
            </a:extLst>
          </p:cNvPr>
          <p:cNvSpPr txBox="1">
            <a:spLocks noChangeArrowheads="1"/>
          </p:cNvSpPr>
          <p:nvPr/>
        </p:nvSpPr>
        <p:spPr bwMode="auto">
          <a:xfrm>
            <a:off x="4760912" y="1671637"/>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400" dirty="0">
                <a:solidFill>
                  <a:srgbClr val="660066"/>
                </a:solidFill>
                <a:latin typeface="Arial Rounded MT Bold" panose="020F0704030504030204" pitchFamily="34" charset="0"/>
              </a:rPr>
              <a:t>Letters</a:t>
            </a:r>
          </a:p>
        </p:txBody>
      </p:sp>
    </p:spTree>
    <p:extLst>
      <p:ext uri="{BB962C8B-B14F-4D97-AF65-F5344CB8AC3E}">
        <p14:creationId xmlns:p14="http://schemas.microsoft.com/office/powerpoint/2010/main" val="36334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slide(fromBottom)">
                                      <p:cBhvr>
                                        <p:cTn id="10" dur="500"/>
                                        <p:tgtEl>
                                          <p:spTgt spid="8">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slide(fromBottom)">
                                      <p:cBhvr>
                                        <p:cTn id="13" dur="500"/>
                                        <p:tgtEl>
                                          <p:spTgt spid="8">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slide(fromBottom)">
                                      <p:cBhvr>
                                        <p:cTn id="16" dur="500"/>
                                        <p:tgtEl>
                                          <p:spTgt spid="8">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slide(fromBottom)">
                                      <p:cBhvr>
                                        <p:cTn id="19" dur="500"/>
                                        <p:tgtEl>
                                          <p:spTgt spid="8">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slide(fromBottom)">
                                      <p:cBhvr>
                                        <p:cTn id="22" dur="500"/>
                                        <p:tgtEl>
                                          <p:spTgt spid="8">
                                            <p:txEl>
                                              <p:pRg st="5" end="5"/>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slide(fromBottom)">
                                      <p:cBhvr>
                                        <p:cTn id="25" dur="500"/>
                                        <p:tgtEl>
                                          <p:spTgt spid="8">
                                            <p:txEl>
                                              <p:pRg st="6" end="6"/>
                                            </p:txEl>
                                          </p:spTgt>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slide(fromBottom)">
                                      <p:cBhvr>
                                        <p:cTn id="28" dur="500"/>
                                        <p:tgtEl>
                                          <p:spTgt spid="8">
                                            <p:txEl>
                                              <p:pRg st="7" end="7"/>
                                            </p:txEl>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slide(fromBottom)">
                                      <p:cBhvr>
                                        <p:cTn id="31" dur="500"/>
                                        <p:tgtEl>
                                          <p:spTgt spid="8">
                                            <p:txEl>
                                              <p:pRg st="8" end="8"/>
                                            </p:txEl>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slide(fromBottom)">
                                      <p:cBhvr>
                                        <p:cTn id="34" dur="500"/>
                                        <p:tgtEl>
                                          <p:spTgt spid="8">
                                            <p:txEl>
                                              <p:pRg st="9" end="9"/>
                                            </p:txEl>
                                          </p:spTgt>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slide(fromBottom)">
                                      <p:cBhvr>
                                        <p:cTn id="37" dur="500"/>
                                        <p:tgtEl>
                                          <p:spTgt spid="8">
                                            <p:txEl>
                                              <p:pRg st="10" end="10"/>
                                            </p:txEl>
                                          </p:spTgt>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slide(fromBottom)">
                                      <p:cBhvr>
                                        <p:cTn id="40" dur="500"/>
                                        <p:tgtEl>
                                          <p:spTgt spid="8">
                                            <p:txEl>
                                              <p:pRg st="11" end="11"/>
                                            </p:txEl>
                                          </p:spTgt>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8">
                                            <p:txEl>
                                              <p:pRg st="12" end="12"/>
                                            </p:txEl>
                                          </p:spTgt>
                                        </p:tgtEl>
                                        <p:attrNameLst>
                                          <p:attrName>style.visibility</p:attrName>
                                        </p:attrNameLst>
                                      </p:cBhvr>
                                      <p:to>
                                        <p:strVal val="visible"/>
                                      </p:to>
                                    </p:set>
                                    <p:animEffect transition="in" filter="slide(fromBottom)">
                                      <p:cBhvr>
                                        <p:cTn id="43" dur="500"/>
                                        <p:tgtEl>
                                          <p:spTgt spid="8">
                                            <p:txEl>
                                              <p:pRg st="12" end="12"/>
                                            </p:txEl>
                                          </p:spTgt>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slide(fromBottom)">
                                      <p:cBhvr>
                                        <p:cTn id="47" dur="500"/>
                                        <p:tgtEl>
                                          <p:spTgt spid="9">
                                            <p:txEl>
                                              <p:pRg st="0" end="0"/>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animEffect transition="in" filter="slide(fromBottom)">
                                      <p:cBhvr>
                                        <p:cTn id="50" dur="500"/>
                                        <p:tgtEl>
                                          <p:spTgt spid="9">
                                            <p:txEl>
                                              <p:pRg st="1" end="1"/>
                                            </p:txEl>
                                          </p:spTgt>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9">
                                            <p:txEl>
                                              <p:pRg st="2" end="2"/>
                                            </p:txEl>
                                          </p:spTgt>
                                        </p:tgtEl>
                                        <p:attrNameLst>
                                          <p:attrName>style.visibility</p:attrName>
                                        </p:attrNameLst>
                                      </p:cBhvr>
                                      <p:to>
                                        <p:strVal val="visible"/>
                                      </p:to>
                                    </p:set>
                                    <p:animEffect transition="in" filter="slide(fromBottom)">
                                      <p:cBhvr>
                                        <p:cTn id="53" dur="500"/>
                                        <p:tgtEl>
                                          <p:spTgt spid="9">
                                            <p:txEl>
                                              <p:pRg st="2" end="2"/>
                                            </p:txEl>
                                          </p:spTgt>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slide(fromBottom)">
                                      <p:cBhvr>
                                        <p:cTn id="56" dur="500"/>
                                        <p:tgtEl>
                                          <p:spTgt spid="9">
                                            <p:txEl>
                                              <p:pRg st="3" end="3"/>
                                            </p:txEl>
                                          </p:spTgt>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9">
                                            <p:txEl>
                                              <p:pRg st="4" end="4"/>
                                            </p:txEl>
                                          </p:spTgt>
                                        </p:tgtEl>
                                        <p:attrNameLst>
                                          <p:attrName>style.visibility</p:attrName>
                                        </p:attrNameLst>
                                      </p:cBhvr>
                                      <p:to>
                                        <p:strVal val="visible"/>
                                      </p:to>
                                    </p:set>
                                    <p:animEffect transition="in" filter="slide(fromBottom)">
                                      <p:cBhvr>
                                        <p:cTn id="59" dur="500"/>
                                        <p:tgtEl>
                                          <p:spTgt spid="9">
                                            <p:txEl>
                                              <p:pRg st="4" end="4"/>
                                            </p:txEl>
                                          </p:spTgt>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slide(fromBottom)">
                                      <p:cBhvr>
                                        <p:cTn id="62" dur="500"/>
                                        <p:tgtEl>
                                          <p:spTgt spid="9">
                                            <p:txEl>
                                              <p:pRg st="5" end="5"/>
                                            </p:tx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9">
                                            <p:txEl>
                                              <p:pRg st="6" end="6"/>
                                            </p:txEl>
                                          </p:spTgt>
                                        </p:tgtEl>
                                        <p:attrNameLst>
                                          <p:attrName>style.visibility</p:attrName>
                                        </p:attrNameLst>
                                      </p:cBhvr>
                                      <p:to>
                                        <p:strVal val="visible"/>
                                      </p:to>
                                    </p:set>
                                    <p:animEffect transition="in" filter="slide(fromBottom)">
                                      <p:cBhvr>
                                        <p:cTn id="65" dur="500"/>
                                        <p:tgtEl>
                                          <p:spTgt spid="9">
                                            <p:txEl>
                                              <p:pRg st="6" end="6"/>
                                            </p:txEl>
                                          </p:spTgt>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slide(fromBottom)">
                                      <p:cBhvr>
                                        <p:cTn id="68" dur="500"/>
                                        <p:tgtEl>
                                          <p:spTgt spid="9">
                                            <p:txEl>
                                              <p:pRg st="7" end="7"/>
                                            </p:txEl>
                                          </p:spTgt>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9">
                                            <p:txEl>
                                              <p:pRg st="8" end="8"/>
                                            </p:txEl>
                                          </p:spTgt>
                                        </p:tgtEl>
                                        <p:attrNameLst>
                                          <p:attrName>style.visibility</p:attrName>
                                        </p:attrNameLst>
                                      </p:cBhvr>
                                      <p:to>
                                        <p:strVal val="visible"/>
                                      </p:to>
                                    </p:set>
                                    <p:animEffect transition="in" filter="slide(fromBottom)">
                                      <p:cBhvr>
                                        <p:cTn id="71" dur="500"/>
                                        <p:tgtEl>
                                          <p:spTgt spid="9">
                                            <p:txEl>
                                              <p:pRg st="8" end="8"/>
                                            </p:txEl>
                                          </p:spTgt>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9">
                                            <p:txEl>
                                              <p:pRg st="9" end="9"/>
                                            </p:txEl>
                                          </p:spTgt>
                                        </p:tgtEl>
                                        <p:attrNameLst>
                                          <p:attrName>style.visibility</p:attrName>
                                        </p:attrNameLst>
                                      </p:cBhvr>
                                      <p:to>
                                        <p:strVal val="visible"/>
                                      </p:to>
                                    </p:set>
                                    <p:animEffect transition="in" filter="slide(fromBottom)">
                                      <p:cBhvr>
                                        <p:cTn id="74" dur="500"/>
                                        <p:tgtEl>
                                          <p:spTgt spid="9">
                                            <p:txEl>
                                              <p:pRg st="9" end="9"/>
                                            </p:txEl>
                                          </p:spTgt>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9">
                                            <p:txEl>
                                              <p:pRg st="10" end="10"/>
                                            </p:txEl>
                                          </p:spTgt>
                                        </p:tgtEl>
                                        <p:attrNameLst>
                                          <p:attrName>style.visibility</p:attrName>
                                        </p:attrNameLst>
                                      </p:cBhvr>
                                      <p:to>
                                        <p:strVal val="visible"/>
                                      </p:to>
                                    </p:set>
                                    <p:animEffect transition="in" filter="slide(fromBottom)">
                                      <p:cBhvr>
                                        <p:cTn id="77" dur="500"/>
                                        <p:tgtEl>
                                          <p:spTgt spid="9">
                                            <p:txEl>
                                              <p:pRg st="10" end="10"/>
                                            </p:txEl>
                                          </p:spTgt>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9">
                                            <p:txEl>
                                              <p:pRg st="11" end="11"/>
                                            </p:txEl>
                                          </p:spTgt>
                                        </p:tgtEl>
                                        <p:attrNameLst>
                                          <p:attrName>style.visibility</p:attrName>
                                        </p:attrNameLst>
                                      </p:cBhvr>
                                      <p:to>
                                        <p:strVal val="visible"/>
                                      </p:to>
                                    </p:set>
                                    <p:animEffect transition="in" filter="slide(fromBottom)">
                                      <p:cBhvr>
                                        <p:cTn id="80" dur="500"/>
                                        <p:tgtEl>
                                          <p:spTgt spid="9">
                                            <p:txEl>
                                              <p:pRg st="11" end="11"/>
                                            </p:txEl>
                                          </p:spTgt>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Effect transition="in" filter="slide(fromBottom)">
                                      <p:cBhvr>
                                        <p:cTn id="83" dur="500"/>
                                        <p:tgtEl>
                                          <p:spTgt spid="9">
                                            <p:txEl>
                                              <p:pRg st="12" end="12"/>
                                            </p:txEl>
                                          </p:spTgt>
                                        </p:tgtEl>
                                      </p:cBhvr>
                                    </p:animEffect>
                                  </p:childTnLst>
                                </p:cTn>
                              </p:par>
                            </p:childTnLst>
                          </p:cTn>
                        </p:par>
                        <p:par>
                          <p:cTn id="84" fill="hold">
                            <p:stCondLst>
                              <p:cond delay="1000"/>
                            </p:stCondLst>
                            <p:childTnLst>
                              <p:par>
                                <p:cTn id="85" presetID="2" presetClass="entr" presetSubtype="8" fill="hold" grpId="0" nodeType="after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0-#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Radio Frequencies at DTW</a:t>
            </a:r>
          </a:p>
        </p:txBody>
      </p:sp>
      <p:sp>
        <p:nvSpPr>
          <p:cNvPr id="7" name="Rectangle 6">
            <a:extLst>
              <a:ext uri="{FF2B5EF4-FFF2-40B4-BE49-F238E27FC236}">
                <a16:creationId xmlns:a16="http://schemas.microsoft.com/office/drawing/2014/main" id="{9B3F4204-7B53-4284-9C74-836C71733FE1}"/>
              </a:ext>
            </a:extLst>
          </p:cNvPr>
          <p:cNvSpPr/>
          <p:nvPr/>
        </p:nvSpPr>
        <p:spPr>
          <a:xfrm>
            <a:off x="203200" y="1402837"/>
            <a:ext cx="7391400" cy="3662541"/>
          </a:xfrm>
          <a:prstGeom prst="rect">
            <a:avLst/>
          </a:prstGeom>
        </p:spPr>
        <p:txBody>
          <a:bodyPr wrap="square">
            <a:spAutoFit/>
          </a:bodyPr>
          <a:lstStyle/>
          <a:p>
            <a:pPr>
              <a:buFontTx/>
              <a:buNone/>
            </a:pPr>
            <a:r>
              <a:rPr lang="en-US" u="sng" dirty="0">
                <a:solidFill>
                  <a:srgbClr val="002060"/>
                </a:solidFill>
                <a:latin typeface="Arial Rounded MT Bold" pitchFamily="34" charset="0"/>
              </a:rPr>
              <a:t>Ground Control Frequencies:</a:t>
            </a:r>
            <a:endParaRPr lang="en-US" dirty="0">
              <a:solidFill>
                <a:srgbClr val="002060"/>
              </a:solidFill>
              <a:latin typeface="Arial Rounded MT Bold" pitchFamily="34" charset="0"/>
            </a:endParaRP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121.8 (North)West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119.45 (North) 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119.25 Southeast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132.725 Southwest Ground</a:t>
            </a:r>
          </a:p>
          <a:p>
            <a:pPr marL="0" lvl="1">
              <a:spcBef>
                <a:spcPts val="1200"/>
              </a:spcBef>
            </a:pPr>
            <a:r>
              <a:rPr lang="en-US" u="sng" dirty="0">
                <a:solidFill>
                  <a:srgbClr val="002060"/>
                </a:solidFill>
                <a:latin typeface="Arial Rounded MT Bold" pitchFamily="34" charset="0"/>
              </a:rPr>
              <a:t>ATIS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133.675 ATIS Arrivals-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	118.125 ATIS Departures</a:t>
            </a:r>
          </a:p>
        </p:txBody>
      </p:sp>
    </p:spTree>
    <p:extLst>
      <p:ext uri="{BB962C8B-B14F-4D97-AF65-F5344CB8AC3E}">
        <p14:creationId xmlns:p14="http://schemas.microsoft.com/office/powerpoint/2010/main" val="27408460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 Map View of the Radio Frequencies </a:t>
            </a:r>
          </a:p>
        </p:txBody>
      </p:sp>
      <p:pic>
        <p:nvPicPr>
          <p:cNvPr id="17" name="Picture 16">
            <a:extLst>
              <a:ext uri="{FF2B5EF4-FFF2-40B4-BE49-F238E27FC236}">
                <a16:creationId xmlns:a16="http://schemas.microsoft.com/office/drawing/2014/main" id="{1C864BF2-80A9-481D-AA78-21C1095F9754}"/>
              </a:ext>
            </a:extLst>
          </p:cNvPr>
          <p:cNvPicPr/>
          <p:nvPr/>
        </p:nvPicPr>
        <p:blipFill rotWithShape="1">
          <a:blip r:embed="rId3">
            <a:alphaModFix/>
          </a:blip>
          <a:srcRect l="69612" t="30195" r="16368" b="22411"/>
          <a:stretch/>
        </p:blipFill>
        <p:spPr bwMode="auto">
          <a:xfrm>
            <a:off x="2973746" y="1206729"/>
            <a:ext cx="5803594" cy="565127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F5EAFBD-46EB-496D-A449-4AEC8E19F106}"/>
              </a:ext>
            </a:extLst>
          </p:cNvPr>
          <p:cNvPicPr>
            <a:picLocks noChangeAspect="1"/>
          </p:cNvPicPr>
          <p:nvPr/>
        </p:nvPicPr>
        <p:blipFill>
          <a:blip r:embed="rId4"/>
          <a:stretch>
            <a:fillRect/>
          </a:stretch>
        </p:blipFill>
        <p:spPr>
          <a:xfrm>
            <a:off x="7127820" y="2700921"/>
            <a:ext cx="1560711" cy="768163"/>
          </a:xfrm>
          <a:prstGeom prst="rect">
            <a:avLst/>
          </a:prstGeom>
        </p:spPr>
      </p:pic>
      <p:pic>
        <p:nvPicPr>
          <p:cNvPr id="3" name="Picture 2">
            <a:extLst>
              <a:ext uri="{FF2B5EF4-FFF2-40B4-BE49-F238E27FC236}">
                <a16:creationId xmlns:a16="http://schemas.microsoft.com/office/drawing/2014/main" id="{A969DEDF-F453-40DD-AAB0-8D3D9E3802D0}"/>
              </a:ext>
            </a:extLst>
          </p:cNvPr>
          <p:cNvPicPr>
            <a:picLocks noChangeAspect="1"/>
          </p:cNvPicPr>
          <p:nvPr/>
        </p:nvPicPr>
        <p:blipFill>
          <a:blip r:embed="rId5"/>
          <a:stretch>
            <a:fillRect/>
          </a:stretch>
        </p:blipFill>
        <p:spPr>
          <a:xfrm>
            <a:off x="3805799" y="1651836"/>
            <a:ext cx="1579001" cy="774259"/>
          </a:xfrm>
          <a:prstGeom prst="rect">
            <a:avLst/>
          </a:prstGeom>
        </p:spPr>
      </p:pic>
      <p:pic>
        <p:nvPicPr>
          <p:cNvPr id="4" name="Picture 3">
            <a:extLst>
              <a:ext uri="{FF2B5EF4-FFF2-40B4-BE49-F238E27FC236}">
                <a16:creationId xmlns:a16="http://schemas.microsoft.com/office/drawing/2014/main" id="{AB0B46E7-E671-437E-B2DB-C00E44B4E298}"/>
              </a:ext>
            </a:extLst>
          </p:cNvPr>
          <p:cNvPicPr>
            <a:picLocks noChangeAspect="1"/>
          </p:cNvPicPr>
          <p:nvPr/>
        </p:nvPicPr>
        <p:blipFill>
          <a:blip r:embed="rId6"/>
          <a:stretch>
            <a:fillRect/>
          </a:stretch>
        </p:blipFill>
        <p:spPr>
          <a:xfrm>
            <a:off x="3263851" y="4168585"/>
            <a:ext cx="1566808" cy="774259"/>
          </a:xfrm>
          <a:prstGeom prst="rect">
            <a:avLst/>
          </a:prstGeom>
        </p:spPr>
      </p:pic>
      <p:pic>
        <p:nvPicPr>
          <p:cNvPr id="5" name="Picture 4">
            <a:extLst>
              <a:ext uri="{FF2B5EF4-FFF2-40B4-BE49-F238E27FC236}">
                <a16:creationId xmlns:a16="http://schemas.microsoft.com/office/drawing/2014/main" id="{B97DEC77-A192-45C7-96B1-7E512587A76A}"/>
              </a:ext>
            </a:extLst>
          </p:cNvPr>
          <p:cNvPicPr>
            <a:picLocks noChangeAspect="1"/>
          </p:cNvPicPr>
          <p:nvPr/>
        </p:nvPicPr>
        <p:blipFill>
          <a:blip r:embed="rId7"/>
          <a:stretch>
            <a:fillRect/>
          </a:stretch>
        </p:blipFill>
        <p:spPr>
          <a:xfrm>
            <a:off x="6102284" y="5651271"/>
            <a:ext cx="1554615" cy="768163"/>
          </a:xfrm>
          <a:prstGeom prst="rect">
            <a:avLst/>
          </a:prstGeom>
        </p:spPr>
      </p:pic>
      <p:cxnSp>
        <p:nvCxnSpPr>
          <p:cNvPr id="19" name="Straight Connector 18">
            <a:extLst>
              <a:ext uri="{FF2B5EF4-FFF2-40B4-BE49-F238E27FC236}">
                <a16:creationId xmlns:a16="http://schemas.microsoft.com/office/drawing/2014/main" id="{95643BD2-3269-4C35-8667-B4937E696B79}"/>
              </a:ext>
            </a:extLst>
          </p:cNvPr>
          <p:cNvCxnSpPr>
            <a:cxnSpLocks/>
          </p:cNvCxnSpPr>
          <p:nvPr/>
        </p:nvCxnSpPr>
        <p:spPr bwMode="auto">
          <a:xfrm flipV="1">
            <a:off x="2973746" y="3195687"/>
            <a:ext cx="1975326" cy="79782"/>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3" name="Straight Connector 22">
            <a:extLst>
              <a:ext uri="{FF2B5EF4-FFF2-40B4-BE49-F238E27FC236}">
                <a16:creationId xmlns:a16="http://schemas.microsoft.com/office/drawing/2014/main" id="{0709F2DF-0C4B-4A8A-B29B-147579074CED}"/>
              </a:ext>
            </a:extLst>
          </p:cNvPr>
          <p:cNvCxnSpPr>
            <a:cxnSpLocks/>
          </p:cNvCxnSpPr>
          <p:nvPr/>
        </p:nvCxnSpPr>
        <p:spPr bwMode="auto">
          <a:xfrm flipH="1" flipV="1">
            <a:off x="4894495" y="3195687"/>
            <a:ext cx="393943" cy="836677"/>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2B2206CB-9866-46B0-9B07-189A9FB76A02}"/>
              </a:ext>
            </a:extLst>
          </p:cNvPr>
          <p:cNvCxnSpPr>
            <a:cxnSpLocks/>
          </p:cNvCxnSpPr>
          <p:nvPr/>
        </p:nvCxnSpPr>
        <p:spPr bwMode="auto">
          <a:xfrm flipH="1">
            <a:off x="5288438" y="4032364"/>
            <a:ext cx="1008667" cy="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2" name="Straight Connector 31">
            <a:extLst>
              <a:ext uri="{FF2B5EF4-FFF2-40B4-BE49-F238E27FC236}">
                <a16:creationId xmlns:a16="http://schemas.microsoft.com/office/drawing/2014/main" id="{30B8C065-2BF1-4F9E-BFBA-BFCC12EBB245}"/>
              </a:ext>
            </a:extLst>
          </p:cNvPr>
          <p:cNvCxnSpPr>
            <a:cxnSpLocks/>
          </p:cNvCxnSpPr>
          <p:nvPr/>
        </p:nvCxnSpPr>
        <p:spPr bwMode="auto">
          <a:xfrm flipH="1" flipV="1">
            <a:off x="6297105" y="4032364"/>
            <a:ext cx="2130458" cy="147289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413B5EDA-0AFA-4FF9-962D-C78D90D562D1}"/>
              </a:ext>
            </a:extLst>
          </p:cNvPr>
          <p:cNvCxnSpPr>
            <a:cxnSpLocks/>
          </p:cNvCxnSpPr>
          <p:nvPr/>
        </p:nvCxnSpPr>
        <p:spPr bwMode="auto">
          <a:xfrm flipH="1" flipV="1">
            <a:off x="6016657" y="3496775"/>
            <a:ext cx="280449" cy="53558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8" name="Straight Connector 37">
            <a:extLst>
              <a:ext uri="{FF2B5EF4-FFF2-40B4-BE49-F238E27FC236}">
                <a16:creationId xmlns:a16="http://schemas.microsoft.com/office/drawing/2014/main" id="{D4A1EC1A-8538-4BCC-B136-A1E58F21D01D}"/>
              </a:ext>
            </a:extLst>
          </p:cNvPr>
          <p:cNvCxnSpPr>
            <a:cxnSpLocks/>
          </p:cNvCxnSpPr>
          <p:nvPr/>
        </p:nvCxnSpPr>
        <p:spPr bwMode="auto">
          <a:xfrm flipV="1">
            <a:off x="4606587" y="4032364"/>
            <a:ext cx="1690518" cy="280639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5" name="Straight Connector 44">
            <a:extLst>
              <a:ext uri="{FF2B5EF4-FFF2-40B4-BE49-F238E27FC236}">
                <a16:creationId xmlns:a16="http://schemas.microsoft.com/office/drawing/2014/main" id="{B9452535-A931-4700-A4F0-6351912F0137}"/>
              </a:ext>
            </a:extLst>
          </p:cNvPr>
          <p:cNvCxnSpPr>
            <a:cxnSpLocks/>
          </p:cNvCxnSpPr>
          <p:nvPr/>
        </p:nvCxnSpPr>
        <p:spPr bwMode="auto">
          <a:xfrm flipV="1">
            <a:off x="6016656" y="3002236"/>
            <a:ext cx="280449" cy="494538"/>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8" name="Straight Connector 47">
            <a:extLst>
              <a:ext uri="{FF2B5EF4-FFF2-40B4-BE49-F238E27FC236}">
                <a16:creationId xmlns:a16="http://schemas.microsoft.com/office/drawing/2014/main" id="{CA6C84CF-87C6-42A0-8277-E540B20C7EEB}"/>
              </a:ext>
            </a:extLst>
          </p:cNvPr>
          <p:cNvCxnSpPr>
            <a:cxnSpLocks/>
          </p:cNvCxnSpPr>
          <p:nvPr/>
        </p:nvCxnSpPr>
        <p:spPr bwMode="auto">
          <a:xfrm flipV="1">
            <a:off x="6297105" y="3002236"/>
            <a:ext cx="348792" cy="850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Connector 50">
            <a:extLst>
              <a:ext uri="{FF2B5EF4-FFF2-40B4-BE49-F238E27FC236}">
                <a16:creationId xmlns:a16="http://schemas.microsoft.com/office/drawing/2014/main" id="{FD0473A0-969C-4998-8AB2-EDA02AA69598}"/>
              </a:ext>
            </a:extLst>
          </p:cNvPr>
          <p:cNvCxnSpPr>
            <a:cxnSpLocks/>
          </p:cNvCxnSpPr>
          <p:nvPr/>
        </p:nvCxnSpPr>
        <p:spPr bwMode="auto">
          <a:xfrm flipH="1">
            <a:off x="6589829" y="1257356"/>
            <a:ext cx="1173722" cy="175338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808214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What’s a Read Back? AND What do you need to know about them?</a:t>
            </a:r>
          </a:p>
        </p:txBody>
      </p:sp>
      <p:sp>
        <p:nvSpPr>
          <p:cNvPr id="3" name="Rectangle 2">
            <a:extLst>
              <a:ext uri="{FF2B5EF4-FFF2-40B4-BE49-F238E27FC236}">
                <a16:creationId xmlns:a16="http://schemas.microsoft.com/office/drawing/2014/main" id="{70149F3C-C861-42A3-8668-AA0D9D362486}"/>
              </a:ext>
            </a:extLst>
          </p:cNvPr>
          <p:cNvSpPr/>
          <p:nvPr/>
        </p:nvSpPr>
        <p:spPr>
          <a:xfrm>
            <a:off x="203200" y="1451844"/>
            <a:ext cx="8307977" cy="3754874"/>
          </a:xfrm>
          <a:prstGeom prst="rect">
            <a:avLst/>
          </a:prstGeom>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What is a Read Back?</a:t>
            </a:r>
          </a:p>
          <a:p>
            <a:pPr lvl="1">
              <a:spcBef>
                <a:spcPts val="600"/>
              </a:spcBef>
            </a:pPr>
            <a:r>
              <a:rPr lang="en-US" dirty="0">
                <a:latin typeface="Arial Rounded MT Bold" pitchFamily="34" charset="0"/>
              </a:rPr>
              <a:t>Repeating an ATCT instruction verbatim.</a:t>
            </a:r>
          </a:p>
          <a:p>
            <a:pPr marL="285750" indent="-285750">
              <a:spcBef>
                <a:spcPts val="600"/>
              </a:spcBef>
              <a:buFont typeface="Arial" panose="020B0604020202020204" pitchFamily="34" charset="0"/>
              <a:buChar char="•"/>
            </a:pPr>
            <a:r>
              <a:rPr lang="en-US" dirty="0">
                <a:latin typeface="Arial Rounded MT Bold" pitchFamily="34" charset="0"/>
              </a:rPr>
              <a:t>You will hear pilots and drivers reading back instructions.</a:t>
            </a:r>
          </a:p>
          <a:p>
            <a:pPr marL="285750" indent="-285750">
              <a:spcBef>
                <a:spcPts val="600"/>
              </a:spcBef>
              <a:buFont typeface="Arial" panose="020B0604020202020204" pitchFamily="34" charset="0"/>
              <a:buChar char="•"/>
            </a:pPr>
            <a:r>
              <a:rPr lang="en-US" dirty="0">
                <a:latin typeface="Arial Rounded MT Bold" pitchFamily="34" charset="0"/>
              </a:rPr>
              <a:t>Readbacks give you a second chance to hear a controller’s instructions and help you maintain “situational awareness.”</a:t>
            </a:r>
          </a:p>
          <a:p>
            <a:pPr marL="285750" indent="-285750">
              <a:spcBef>
                <a:spcPts val="600"/>
              </a:spcBef>
              <a:buFont typeface="Arial" panose="020B0604020202020204" pitchFamily="34" charset="0"/>
              <a:buChar char="•"/>
            </a:pPr>
            <a:r>
              <a:rPr lang="en-US" dirty="0">
                <a:latin typeface="Arial Rounded MT Bold" pitchFamily="34" charset="0"/>
              </a:rPr>
              <a:t>You are required to read back ALL runway instructions, especially HOLD SHORT instructions.</a:t>
            </a:r>
          </a:p>
          <a:p>
            <a:pPr marL="285750" indent="-285750">
              <a:spcBef>
                <a:spcPts val="600"/>
              </a:spcBef>
              <a:buFont typeface="Arial" panose="020B0604020202020204" pitchFamily="34" charset="0"/>
              <a:buChar char="•"/>
            </a:pPr>
            <a:r>
              <a:rPr lang="en-US" dirty="0">
                <a:latin typeface="Arial Rounded MT Bold" pitchFamily="34" charset="0"/>
              </a:rPr>
              <a:t>Other Read Back instructions: </a:t>
            </a:r>
          </a:p>
          <a:p>
            <a:pPr marL="742950" lvl="1" indent="-285750">
              <a:spcBef>
                <a:spcPts val="600"/>
              </a:spcBef>
              <a:buFont typeface="Arial Rounded MT Bold" panose="020F0704030504030204" pitchFamily="34" charset="0"/>
              <a:buChar char="–"/>
            </a:pPr>
            <a:r>
              <a:rPr lang="en-US" dirty="0">
                <a:latin typeface="Arial Rounded MT Bold" pitchFamily="34" charset="0"/>
              </a:rPr>
              <a:t>To drive requested routes.</a:t>
            </a:r>
          </a:p>
          <a:p>
            <a:pPr marL="742950" lvl="1" indent="-285750">
              <a:spcBef>
                <a:spcPts val="600"/>
              </a:spcBef>
              <a:buFont typeface="Arial Rounded MT Bold" panose="020F0704030504030204" pitchFamily="34" charset="0"/>
              <a:buChar char="–"/>
            </a:pPr>
            <a:r>
              <a:rPr lang="en-US" dirty="0">
                <a:latin typeface="Arial Rounded MT Bold" pitchFamily="34" charset="0"/>
              </a:rPr>
              <a:t>To change frequencies.</a:t>
            </a:r>
          </a:p>
          <a:p>
            <a:pPr marL="742950" lvl="1" indent="-285750">
              <a:spcBef>
                <a:spcPts val="600"/>
              </a:spcBef>
              <a:buFont typeface="Arial Rounded MT Bold" panose="020F0704030504030204" pitchFamily="34" charset="0"/>
              <a:buChar char="–"/>
            </a:pPr>
            <a:r>
              <a:rPr lang="en-US" dirty="0">
                <a:latin typeface="Arial Rounded MT Bold" pitchFamily="34" charset="0"/>
              </a:rPr>
              <a:t>That are changes to previous Instructions.</a:t>
            </a:r>
            <a:endParaRPr lang="en-US" sz="2000" dirty="0">
              <a:latin typeface="Arial Rounded MT Bold" pitchFamily="34" charset="0"/>
            </a:endParaRPr>
          </a:p>
        </p:txBody>
      </p:sp>
    </p:spTree>
    <p:extLst>
      <p:ext uri="{BB962C8B-B14F-4D97-AF65-F5344CB8AC3E}">
        <p14:creationId xmlns:p14="http://schemas.microsoft.com/office/powerpoint/2010/main" val="23159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ATCT Controllers expect to hear when you make initial contact with them?</a:t>
            </a:r>
          </a:p>
        </p:txBody>
      </p:sp>
      <p:sp>
        <p:nvSpPr>
          <p:cNvPr id="7" name="Rectangle 3">
            <a:extLst>
              <a:ext uri="{FF2B5EF4-FFF2-40B4-BE49-F238E27FC236}">
                <a16:creationId xmlns:a16="http://schemas.microsoft.com/office/drawing/2014/main" id="{A1F13938-F386-46B3-B5E8-0DED05697809}"/>
              </a:ext>
            </a:extLst>
          </p:cNvPr>
          <p:cNvSpPr txBox="1">
            <a:spLocks noChangeArrowheads="1"/>
          </p:cNvSpPr>
          <p:nvPr/>
        </p:nvSpPr>
        <p:spPr bwMode="auto">
          <a:xfrm>
            <a:off x="203200" y="1680754"/>
            <a:ext cx="5492206" cy="151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798513" indent="-514350">
              <a:spcBef>
                <a:spcPts val="600"/>
              </a:spcBef>
              <a:buFont typeface="+mj-lt"/>
              <a:buAutoNum type="arabicPeriod"/>
            </a:pPr>
            <a:r>
              <a:rPr lang="en-US" sz="1800" kern="0" dirty="0">
                <a:latin typeface="Arial Rounded MT Bold" pitchFamily="34" charset="0"/>
              </a:rPr>
              <a:t>Who you are calling (Metro Ground)</a:t>
            </a:r>
          </a:p>
          <a:p>
            <a:pPr marL="798513" indent="-514350">
              <a:spcBef>
                <a:spcPts val="600"/>
              </a:spcBef>
              <a:buFont typeface="+mj-lt"/>
              <a:buAutoNum type="arabicPeriod"/>
            </a:pPr>
            <a:r>
              <a:rPr lang="en-US" sz="1800" kern="0" dirty="0">
                <a:latin typeface="Arial Rounded MT Bold" pitchFamily="34" charset="0"/>
              </a:rPr>
              <a:t>Who you are (your call sign)</a:t>
            </a:r>
          </a:p>
          <a:p>
            <a:pPr marL="798513" indent="-514350">
              <a:spcBef>
                <a:spcPts val="600"/>
              </a:spcBef>
              <a:buFont typeface="+mj-lt"/>
              <a:buAutoNum type="arabicPeriod"/>
            </a:pPr>
            <a:r>
              <a:rPr lang="en-US" sz="1800" kern="0" dirty="0">
                <a:latin typeface="Arial Rounded MT Bold" pitchFamily="34" charset="0"/>
              </a:rPr>
              <a:t>Where you are (your location)</a:t>
            </a:r>
          </a:p>
          <a:p>
            <a:pPr marL="798513" indent="-514350">
              <a:spcBef>
                <a:spcPts val="600"/>
              </a:spcBef>
              <a:buFont typeface="+mj-lt"/>
              <a:buAutoNum type="arabicPeriod"/>
            </a:pPr>
            <a:r>
              <a:rPr lang="en-US" sz="1800" kern="0" dirty="0">
                <a:latin typeface="Arial Rounded MT Bold" pitchFamily="34" charset="0"/>
              </a:rPr>
              <a:t>Where are you going</a:t>
            </a:r>
          </a:p>
        </p:txBody>
      </p:sp>
    </p:spTree>
    <p:extLst>
      <p:ext uri="{BB962C8B-B14F-4D97-AF65-F5344CB8AC3E}">
        <p14:creationId xmlns:p14="http://schemas.microsoft.com/office/powerpoint/2010/main" val="230505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 Southwest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168487"/>
            <a:ext cx="11830304" cy="5791200"/>
          </a:xfrm>
        </p:spPr>
        <p:txBody>
          <a:bodyPr/>
          <a:lstStyle/>
          <a:p>
            <a:pPr marL="219075" indent="0">
              <a:spcBef>
                <a:spcPct val="0"/>
              </a:spcBef>
              <a:spcAft>
                <a:spcPts val="1200"/>
              </a:spcAft>
              <a:buNone/>
            </a:pPr>
            <a:r>
              <a:rPr lang="en-US" altLang="en-US" sz="1800" dirty="0">
                <a:solidFill>
                  <a:srgbClr val="FF0000"/>
                </a:solidFill>
                <a:latin typeface="Arial Rounded MT Bold" panose="020F0704030504030204" pitchFamily="34" charset="0"/>
              </a:rPr>
              <a:t>Note this example has you starting with the Ramp Controller</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“Ramp Southwest Maintenance”</a:t>
            </a:r>
          </a:p>
          <a:p>
            <a:pPr marL="219075" indent="0">
              <a:spcBef>
                <a:spcPct val="0"/>
              </a:spcBef>
              <a:spcAft>
                <a:spcPts val="1200"/>
              </a:spcAft>
              <a:buNone/>
            </a:pPr>
            <a:r>
              <a:rPr lang="en-US" altLang="en-US" sz="1800" i="1" dirty="0">
                <a:solidFill>
                  <a:srgbClr val="FF0000"/>
                </a:solidFill>
                <a:latin typeface="Arial Rounded MT Bold" panose="020F0704030504030204" pitchFamily="34" charset="0"/>
              </a:rPr>
              <a:t>Pause &amp; wait for acknowledgement from Ramp: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“Southwest Maintenance Ramp”</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“Southwest Maintenance, is at Gate D-20, would like to push and reposition to CDF Hardstand 	Spot 3”</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“Southwest Maintenance push approved, call Metro Ground on 121.8 at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“Southwest Maintenance, push approved, will call Metro Ground on 121.8 at Spot 5”</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2587006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2" end="12"/>
                                            </p:txEl>
                                          </p:spTgt>
                                        </p:tgtEl>
                                        <p:attrNameLst>
                                          <p:attrName>style.visibility</p:attrName>
                                        </p:attrNameLst>
                                      </p:cBhvr>
                                      <p:to>
                                        <p:strVal val="visible"/>
                                      </p:to>
                                    </p:set>
                                    <p:animEffect transition="in" filter="fade">
                                      <p:cBhvr>
                                        <p:cTn id="49" dur="500"/>
                                        <p:tgtEl>
                                          <p:spTgt spid="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(Continued) – Southwest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Taxilane E at Spot 5 and ready to tow to CDF Hardstand Spot 3: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Southwest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“Southwest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“Southwest Maintenance, is at Spot 5 need to go to CDF Hardstand Spot 3”</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“Southwest Maintenance proceed K, E-2 to CDF Hardstand Spot 3”</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Southwest Maintenance, proceeding K, E-2 to CDF Hardstand Spot 3”</a:t>
            </a:r>
          </a:p>
        </p:txBody>
      </p:sp>
    </p:spTree>
    <p:extLst>
      <p:ext uri="{BB962C8B-B14F-4D97-AF65-F5344CB8AC3E}">
        <p14:creationId xmlns:p14="http://schemas.microsoft.com/office/powerpoint/2010/main" val="4288003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 Southwest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Southwest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“Southwest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“Southwest Maintenance, is at Berry Hardstand Spot 5, need to push and reposition to D-21”</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“Southwest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“Southwest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2240656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(Continued) – Southwest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D-21: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Southwest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“Southwest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“Southwest Maintenance, has pushed off Berry Hardstand Spot 5, ready to reposition to D-21”</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“Southwest Maintenance proceed K abeam D-21 contact ramp”</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“Southwest Maintenance, proceeding K abeam D-21 contact ramp”</a:t>
            </a:r>
          </a:p>
        </p:txBody>
      </p:sp>
    </p:spTree>
    <p:extLst>
      <p:ext uri="{BB962C8B-B14F-4D97-AF65-F5344CB8AC3E}">
        <p14:creationId xmlns:p14="http://schemas.microsoft.com/office/powerpoint/2010/main" val="2772309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 Southwest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139304"/>
            <a:ext cx="11830304" cy="5791200"/>
          </a:xfrm>
        </p:spPr>
        <p:txBody>
          <a:bodyPr/>
          <a:lstStyle/>
          <a:p>
            <a:pPr marL="219075" indent="0">
              <a:spcBef>
                <a:spcPct val="0"/>
              </a:spcBef>
              <a:spcAft>
                <a:spcPts val="1200"/>
              </a:spcAft>
              <a:buNone/>
            </a:pPr>
            <a:r>
              <a:rPr lang="en-US" altLang="en-US" sz="1800" dirty="0">
                <a:solidFill>
                  <a:srgbClr val="FF0000"/>
                </a:solidFill>
                <a:latin typeface="Arial Rounded MT Bold" panose="020F0704030504030204" pitchFamily="34" charset="0"/>
              </a:rPr>
              <a:t>Note this example has you starting with the Ramp Controller</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“Ramp Southwest Maintenance”</a:t>
            </a:r>
          </a:p>
          <a:p>
            <a:pPr marL="219075" indent="0">
              <a:spcBef>
                <a:spcPct val="0"/>
              </a:spcBef>
              <a:spcAft>
                <a:spcPts val="1200"/>
              </a:spcAft>
              <a:buNone/>
            </a:pPr>
            <a:r>
              <a:rPr lang="en-US" altLang="en-US" sz="1800" i="1" dirty="0">
                <a:solidFill>
                  <a:srgbClr val="FF0000"/>
                </a:solidFill>
                <a:latin typeface="Arial Rounded MT Bold" panose="020F0704030504030204" pitchFamily="34" charset="0"/>
              </a:rPr>
              <a:t>Pause &amp; wait for acknowledgement from Ramp: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“Southwest Maintenance Ramp”</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“Southwest Maintenance, is at Gate D-19, would like to push and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“Southwest Maintenance push approved, call Metro Ground on 121.8 at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“Southwest Maintenance, push approved, will call Metro Ground on 121.8 at Spot 5”</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2512467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2" end="12"/>
                                            </p:txEl>
                                          </p:spTgt>
                                        </p:tgtEl>
                                        <p:attrNameLst>
                                          <p:attrName>style.visibility</p:attrName>
                                        </p:attrNameLst>
                                      </p:cBhvr>
                                      <p:to>
                                        <p:strVal val="visible"/>
                                      </p:to>
                                    </p:set>
                                    <p:animEffect transition="in" filter="fade">
                                      <p:cBhvr>
                                        <p:cTn id="49" dur="500"/>
                                        <p:tgtEl>
                                          <p:spTgt spid="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(Continued) – Southwest</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Taxilane E at Spot 5 and ready to tow to Berry Hardstand Spot 5: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Southwest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“Southwest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“Southwest Maintenance, is at Spot 5 need to go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“Southwest Maintenance proceed K to Berry Hardstand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Southwest Maintenance, proceeding K to Berry Hardstand Spot 5”</a:t>
            </a:r>
          </a:p>
        </p:txBody>
      </p:sp>
    </p:spTree>
    <p:extLst>
      <p:ext uri="{BB962C8B-B14F-4D97-AF65-F5344CB8AC3E}">
        <p14:creationId xmlns:p14="http://schemas.microsoft.com/office/powerpoint/2010/main" val="2388895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to do when you lose radio communication</a:t>
            </a:r>
          </a:p>
        </p:txBody>
      </p:sp>
      <p:sp>
        <p:nvSpPr>
          <p:cNvPr id="7" name="Text Box 79">
            <a:extLst>
              <a:ext uri="{FF2B5EF4-FFF2-40B4-BE49-F238E27FC236}">
                <a16:creationId xmlns:a16="http://schemas.microsoft.com/office/drawing/2014/main" id="{786F4A89-2F62-4D7B-AB57-D7E09FAF309C}"/>
              </a:ext>
            </a:extLst>
          </p:cNvPr>
          <p:cNvSpPr txBox="1">
            <a:spLocks noChangeArrowheads="1"/>
          </p:cNvSpPr>
          <p:nvPr/>
        </p:nvSpPr>
        <p:spPr bwMode="auto">
          <a:xfrm>
            <a:off x="203200" y="1543595"/>
            <a:ext cx="7772400" cy="3801041"/>
          </a:xfrm>
          <a:prstGeom prst="rect">
            <a:avLst/>
          </a:prstGeom>
          <a:noFill/>
          <a:ln w="19050">
            <a:noFill/>
            <a:miter lim="800000"/>
            <a:headEnd/>
            <a:tailEnd/>
          </a:ln>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First stop and hold your location.</a:t>
            </a:r>
          </a:p>
          <a:p>
            <a:pPr marL="285750" indent="-285750">
              <a:spcBef>
                <a:spcPts val="600"/>
              </a:spcBef>
              <a:buFont typeface="Arial" panose="020B0604020202020204" pitchFamily="34" charset="0"/>
              <a:buChar char="•"/>
            </a:pPr>
            <a:r>
              <a:rPr lang="en-US" dirty="0">
                <a:latin typeface="Arial Rounded MT Bold" pitchFamily="34" charset="0"/>
              </a:rPr>
              <a:t>Lack of response or direction does not imply permission.</a:t>
            </a:r>
          </a:p>
          <a:p>
            <a:pPr marL="285750" indent="-285750">
              <a:spcBef>
                <a:spcPts val="600"/>
              </a:spcBef>
              <a:buFont typeface="Arial" panose="020B0604020202020204" pitchFamily="34" charset="0"/>
              <a:buChar char="•"/>
            </a:pPr>
            <a:r>
              <a:rPr lang="en-US" dirty="0">
                <a:latin typeface="Arial Rounded MT Bold" pitchFamily="34" charset="0"/>
              </a:rPr>
              <a:t>Attempt to resolve the issue. </a:t>
            </a:r>
          </a:p>
          <a:p>
            <a:pPr marL="285750" indent="-285750">
              <a:spcBef>
                <a:spcPts val="600"/>
              </a:spcBef>
              <a:buFont typeface="Arial" panose="020B0604020202020204" pitchFamily="34" charset="0"/>
              <a:buChar char="•"/>
            </a:pPr>
            <a:r>
              <a:rPr lang="en-US" dirty="0">
                <a:latin typeface="Arial Rounded MT Bold" pitchFamily="34" charset="0"/>
              </a:rPr>
              <a:t>If you are unable to resolve the issue, turn your vehicle/aircraft towards the Tower,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the edge lights for the runway or taxiway you are on start flashing, the ATCT is attempting to contact you.  Call them on the radio! If your radio is not working, turn your vehicle towards the ATCT,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all else fails, contact Airfield Operations at 734-942-3685.  They will give you direction and if necessary, send a follow me vehicle to assist.</a:t>
            </a:r>
          </a:p>
        </p:txBody>
      </p:sp>
    </p:spTree>
    <p:extLst>
      <p:ext uri="{BB962C8B-B14F-4D97-AF65-F5344CB8AC3E}">
        <p14:creationId xmlns:p14="http://schemas.microsoft.com/office/powerpoint/2010/main" val="1032994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Understanding Light Gun Signals</a:t>
            </a:r>
          </a:p>
        </p:txBody>
      </p:sp>
      <p:graphicFrame>
        <p:nvGraphicFramePr>
          <p:cNvPr id="7" name="Table 6">
            <a:extLst>
              <a:ext uri="{FF2B5EF4-FFF2-40B4-BE49-F238E27FC236}">
                <a16:creationId xmlns:a16="http://schemas.microsoft.com/office/drawing/2014/main" id="{60AF18CC-C721-464D-9CC0-2F5DC8510267}"/>
              </a:ext>
            </a:extLst>
          </p:cNvPr>
          <p:cNvGraphicFramePr>
            <a:graphicFrameLocks noGrp="1"/>
          </p:cNvGraphicFramePr>
          <p:nvPr>
            <p:extLst>
              <p:ext uri="{D42A27DB-BD31-4B8C-83A1-F6EECF244321}">
                <p14:modId xmlns:p14="http://schemas.microsoft.com/office/powerpoint/2010/main" val="24644330"/>
              </p:ext>
            </p:extLst>
          </p:nvPr>
        </p:nvGraphicFramePr>
        <p:xfrm>
          <a:off x="2377440" y="2339908"/>
          <a:ext cx="3185161" cy="1827212"/>
        </p:xfrm>
        <a:graphic>
          <a:graphicData uri="http://schemas.openxmlformats.org/drawingml/2006/table">
            <a:tbl>
              <a:tblPr/>
              <a:tblGrid>
                <a:gridCol w="3185161">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Alternating Green/Red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8" name="AutoShape 82">
            <a:extLst>
              <a:ext uri="{FF2B5EF4-FFF2-40B4-BE49-F238E27FC236}">
                <a16:creationId xmlns:a16="http://schemas.microsoft.com/office/drawing/2014/main" id="{5D6701B1-51EA-4298-8142-043F895F8D86}"/>
              </a:ext>
            </a:extLst>
          </p:cNvPr>
          <p:cNvCxnSpPr>
            <a:cxnSpLocks noChangeShapeType="1"/>
          </p:cNvCxnSpPr>
          <p:nvPr/>
        </p:nvCxnSpPr>
        <p:spPr bwMode="auto">
          <a:xfrm>
            <a:off x="2500155" y="2801983"/>
            <a:ext cx="533400" cy="0"/>
          </a:xfrm>
          <a:prstGeom prst="straightConnector1">
            <a:avLst/>
          </a:prstGeom>
          <a:noFill/>
          <a:ln w="38100">
            <a:solidFill>
              <a:srgbClr val="00B050"/>
            </a:solidFill>
            <a:round/>
            <a:headEnd/>
            <a:tailEnd/>
          </a:ln>
        </p:spPr>
      </p:cxnSp>
      <p:cxnSp>
        <p:nvCxnSpPr>
          <p:cNvPr id="9" name="AutoShape 84">
            <a:extLst>
              <a:ext uri="{FF2B5EF4-FFF2-40B4-BE49-F238E27FC236}">
                <a16:creationId xmlns:a16="http://schemas.microsoft.com/office/drawing/2014/main" id="{E4FD6326-B43B-4588-B18B-F531B7451806}"/>
              </a:ext>
            </a:extLst>
          </p:cNvPr>
          <p:cNvCxnSpPr>
            <a:cxnSpLocks noChangeShapeType="1"/>
          </p:cNvCxnSpPr>
          <p:nvPr/>
        </p:nvCxnSpPr>
        <p:spPr bwMode="auto">
          <a:xfrm>
            <a:off x="2500155" y="3089366"/>
            <a:ext cx="533400" cy="0"/>
          </a:xfrm>
          <a:prstGeom prst="straightConnector1">
            <a:avLst/>
          </a:prstGeom>
          <a:noFill/>
          <a:ln w="38100">
            <a:solidFill>
              <a:srgbClr val="FF0000"/>
            </a:solidFill>
            <a:round/>
            <a:headEnd/>
            <a:tailEnd/>
          </a:ln>
        </p:spPr>
      </p:cxnSp>
      <p:cxnSp>
        <p:nvCxnSpPr>
          <p:cNvPr id="10" name="AutoShape 85">
            <a:extLst>
              <a:ext uri="{FF2B5EF4-FFF2-40B4-BE49-F238E27FC236}">
                <a16:creationId xmlns:a16="http://schemas.microsoft.com/office/drawing/2014/main" id="{92F29A8E-363F-4579-A0BE-BD84312AB1D4}"/>
              </a:ext>
            </a:extLst>
          </p:cNvPr>
          <p:cNvCxnSpPr>
            <a:cxnSpLocks noChangeShapeType="1"/>
          </p:cNvCxnSpPr>
          <p:nvPr/>
        </p:nvCxnSpPr>
        <p:spPr bwMode="auto">
          <a:xfrm>
            <a:off x="2500155" y="3429000"/>
            <a:ext cx="551850" cy="0"/>
          </a:xfrm>
          <a:prstGeom prst="straightConnector1">
            <a:avLst/>
          </a:prstGeom>
          <a:noFill/>
          <a:ln w="38100">
            <a:solidFill>
              <a:srgbClr val="FF0000"/>
            </a:solidFill>
            <a:prstDash val="sysDot"/>
            <a:round/>
            <a:headEnd/>
            <a:tailEnd/>
          </a:ln>
        </p:spPr>
      </p:cxnSp>
      <p:graphicFrame>
        <p:nvGraphicFramePr>
          <p:cNvPr id="11" name="Object 86">
            <a:extLst>
              <a:ext uri="{FF2B5EF4-FFF2-40B4-BE49-F238E27FC236}">
                <a16:creationId xmlns:a16="http://schemas.microsoft.com/office/drawing/2014/main" id="{CFAC19F7-CB3D-47AB-9A2D-205657464CE7}"/>
              </a:ext>
            </a:extLst>
          </p:cNvPr>
          <p:cNvGraphicFramePr>
            <a:graphicFrameLocks noChangeAspect="1"/>
          </p:cNvGraphicFramePr>
          <p:nvPr>
            <p:extLst>
              <p:ext uri="{D42A27DB-BD31-4B8C-83A1-F6EECF244321}">
                <p14:modId xmlns:p14="http://schemas.microsoft.com/office/powerpoint/2010/main" val="1931418228"/>
              </p:ext>
            </p:extLst>
          </p:nvPr>
        </p:nvGraphicFramePr>
        <p:xfrm>
          <a:off x="2433180" y="3623435"/>
          <a:ext cx="685800" cy="174625"/>
        </p:xfrm>
        <a:graphic>
          <a:graphicData uri="http://schemas.openxmlformats.org/presentationml/2006/ole">
            <mc:AlternateContent xmlns:mc="http://schemas.openxmlformats.org/markup-compatibility/2006">
              <mc:Choice xmlns:v="urn:schemas-microsoft-com:vml" Requires="v">
                <p:oleObj name="Bitmap Image" r:id="rId3" imgW="600120" imgH="142920" progId="Paint.Picture">
                  <p:embed/>
                </p:oleObj>
              </mc:Choice>
              <mc:Fallback>
                <p:oleObj name="Bitmap Image" r:id="rId3" imgW="600120" imgH="142920" progId="Paint.Picture">
                  <p:embed/>
                  <p:pic>
                    <p:nvPicPr>
                      <p:cNvPr id="32" name="Object 86"/>
                      <p:cNvPicPr>
                        <a:picLocks noChangeAspect="1" noChangeArrowheads="1"/>
                      </p:cNvPicPr>
                      <p:nvPr/>
                    </p:nvPicPr>
                    <p:blipFill>
                      <a:blip r:embed="rId4"/>
                      <a:srcRect/>
                      <a:stretch>
                        <a:fillRect/>
                      </a:stretch>
                    </p:blipFill>
                    <p:spPr bwMode="auto">
                      <a:xfrm>
                        <a:off x="2433180" y="3623435"/>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76">
            <a:extLst>
              <a:ext uri="{FF2B5EF4-FFF2-40B4-BE49-F238E27FC236}">
                <a16:creationId xmlns:a16="http://schemas.microsoft.com/office/drawing/2014/main" id="{AE66F476-FB5C-4C07-8051-3296C13AFC04}"/>
              </a:ext>
            </a:extLst>
          </p:cNvPr>
          <p:cNvGraphicFramePr>
            <a:graphicFrameLocks noChangeAspect="1"/>
          </p:cNvGraphicFramePr>
          <p:nvPr>
            <p:extLst>
              <p:ext uri="{D42A27DB-BD31-4B8C-83A1-F6EECF244321}">
                <p14:modId xmlns:p14="http://schemas.microsoft.com/office/powerpoint/2010/main" val="164917069"/>
              </p:ext>
            </p:extLst>
          </p:nvPr>
        </p:nvGraphicFramePr>
        <p:xfrm>
          <a:off x="2418666" y="3929747"/>
          <a:ext cx="714828" cy="155764"/>
        </p:xfrm>
        <a:graphic>
          <a:graphicData uri="http://schemas.openxmlformats.org/presentationml/2006/ole">
            <mc:AlternateContent xmlns:mc="http://schemas.openxmlformats.org/markup-compatibility/2006">
              <mc:Choice xmlns:v="urn:schemas-microsoft-com:vml" Requires="v">
                <p:oleObj name="Bitmap Image" r:id="rId5" imgW="628560" imgH="171360" progId="Paint.Picture">
                  <p:embed/>
                </p:oleObj>
              </mc:Choice>
              <mc:Fallback>
                <p:oleObj name="Bitmap Image" r:id="rId5" imgW="628560" imgH="171360" progId="Paint.Picture">
                  <p:embed/>
                  <p:pic>
                    <p:nvPicPr>
                      <p:cNvPr id="33" name="Object 76"/>
                      <p:cNvPicPr>
                        <a:picLocks noChangeAspect="1" noChangeArrowheads="1"/>
                      </p:cNvPicPr>
                      <p:nvPr/>
                    </p:nvPicPr>
                    <p:blipFill>
                      <a:blip r:embed="rId6"/>
                      <a:srcRect/>
                      <a:stretch>
                        <a:fillRect/>
                      </a:stretch>
                    </p:blipFill>
                    <p:spPr bwMode="auto">
                      <a:xfrm>
                        <a:off x="2418666" y="3929747"/>
                        <a:ext cx="714828" cy="155764"/>
                      </a:xfrm>
                      <a:prstGeom prst="rect">
                        <a:avLst/>
                      </a:prstGeom>
                      <a:solidFill>
                        <a:srgbClr val="C0C0C0"/>
                      </a:solidFill>
                    </p:spPr>
                  </p:pic>
                </p:oleObj>
              </mc:Fallback>
            </mc:AlternateContent>
          </a:graphicData>
        </a:graphic>
      </p:graphicFrame>
      <p:graphicFrame>
        <p:nvGraphicFramePr>
          <p:cNvPr id="13" name="Group 48">
            <a:extLst>
              <a:ext uri="{FF2B5EF4-FFF2-40B4-BE49-F238E27FC236}">
                <a16:creationId xmlns:a16="http://schemas.microsoft.com/office/drawing/2014/main" id="{7309D3E7-99BB-45DA-A24A-E2D2C7AA3FDE}"/>
              </a:ext>
            </a:extLst>
          </p:cNvPr>
          <p:cNvGraphicFramePr>
            <a:graphicFrameLocks noGrp="1"/>
          </p:cNvGraphicFramePr>
          <p:nvPr>
            <p:extLst>
              <p:ext uri="{D42A27DB-BD31-4B8C-83A1-F6EECF244321}">
                <p14:modId xmlns:p14="http://schemas.microsoft.com/office/powerpoint/2010/main" val="269857786"/>
              </p:ext>
            </p:extLst>
          </p:nvPr>
        </p:nvGraphicFramePr>
        <p:xfrm>
          <a:off x="5562600" y="2339908"/>
          <a:ext cx="3581400" cy="1827212"/>
        </p:xfrm>
        <a:graphic>
          <a:graphicData uri="http://schemas.openxmlformats.org/drawingml/2006/table">
            <a:tbl>
              <a:tblPr/>
              <a:tblGrid>
                <a:gridCol w="35814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is the tower telling you to do</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endPar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106177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Incursion Awareness and Airfield Safety </a:t>
            </a:r>
          </a:p>
        </p:txBody>
      </p:sp>
      <p:pic>
        <p:nvPicPr>
          <p:cNvPr id="7" name="Picture 6">
            <a:extLst>
              <a:ext uri="{FF2B5EF4-FFF2-40B4-BE49-F238E27FC236}">
                <a16:creationId xmlns:a16="http://schemas.microsoft.com/office/drawing/2014/main" id="{C56DD55C-792D-444E-9FD5-D5B9A52A97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1" y="2136037"/>
            <a:ext cx="4386237" cy="2922487"/>
          </a:xfrm>
          <a:prstGeom prst="rect">
            <a:avLst/>
          </a:prstGeom>
          <a:ln>
            <a:solidFill>
              <a:schemeClr val="tx1"/>
            </a:solidFill>
          </a:ln>
        </p:spPr>
      </p:pic>
      <p:pic>
        <p:nvPicPr>
          <p:cNvPr id="8" name="Picture 7">
            <a:extLst>
              <a:ext uri="{FF2B5EF4-FFF2-40B4-BE49-F238E27FC236}">
                <a16:creationId xmlns:a16="http://schemas.microsoft.com/office/drawing/2014/main" id="{4F534062-E28E-4A1A-891E-A467DB377BB0}"/>
              </a:ext>
            </a:extLst>
          </p:cNvPr>
          <p:cNvPicPr>
            <a:picLocks noChangeAspect="1"/>
          </p:cNvPicPr>
          <p:nvPr/>
        </p:nvPicPr>
        <p:blipFill>
          <a:blip r:embed="rId4"/>
          <a:stretch>
            <a:fillRect/>
          </a:stretch>
        </p:blipFill>
        <p:spPr>
          <a:xfrm>
            <a:off x="5995147" y="2136037"/>
            <a:ext cx="3599823" cy="1172260"/>
          </a:xfrm>
          <a:prstGeom prst="rect">
            <a:avLst/>
          </a:prstGeom>
          <a:ln>
            <a:solidFill>
              <a:schemeClr val="tx1"/>
            </a:solidFill>
          </a:ln>
        </p:spPr>
      </p:pic>
      <p:pic>
        <p:nvPicPr>
          <p:cNvPr id="9" name="Picture 8">
            <a:extLst>
              <a:ext uri="{FF2B5EF4-FFF2-40B4-BE49-F238E27FC236}">
                <a16:creationId xmlns:a16="http://schemas.microsoft.com/office/drawing/2014/main" id="{2CE9EC09-19C8-441A-B38E-6116DE700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0876" y="3470739"/>
            <a:ext cx="3208364" cy="1604780"/>
          </a:xfrm>
          <a:prstGeom prst="rect">
            <a:avLst/>
          </a:prstGeom>
          <a:ln>
            <a:solidFill>
              <a:schemeClr val="tx1"/>
            </a:solidFill>
          </a:ln>
        </p:spPr>
      </p:pic>
    </p:spTree>
    <p:extLst>
      <p:ext uri="{BB962C8B-B14F-4D97-AF65-F5344CB8AC3E}">
        <p14:creationId xmlns:p14="http://schemas.microsoft.com/office/powerpoint/2010/main" val="43472413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Surface Incident?</a:t>
            </a:r>
          </a:p>
        </p:txBody>
      </p:sp>
      <p:sp>
        <p:nvSpPr>
          <p:cNvPr id="7" name="Text Box 5">
            <a:extLst>
              <a:ext uri="{FF2B5EF4-FFF2-40B4-BE49-F238E27FC236}">
                <a16:creationId xmlns:a16="http://schemas.microsoft.com/office/drawing/2014/main" id="{D8F542EE-E068-4E58-8F97-AD2BCAE39A0D}"/>
              </a:ext>
            </a:extLst>
          </p:cNvPr>
          <p:cNvSpPr txBox="1">
            <a:spLocks noChangeArrowheads="1"/>
          </p:cNvSpPr>
          <p:nvPr/>
        </p:nvSpPr>
        <p:spPr bwMode="auto">
          <a:xfrm>
            <a:off x="1828800" y="2026921"/>
            <a:ext cx="8534400" cy="2092881"/>
          </a:xfrm>
          <a:prstGeom prst="rect">
            <a:avLst/>
          </a:prstGeom>
          <a:noFill/>
          <a:ln w="9525">
            <a:noFill/>
            <a:miter lim="800000"/>
            <a:headEnd/>
            <a:tailEnd/>
          </a:ln>
        </p:spPr>
        <p:txBody>
          <a:bodyPr wrap="square">
            <a:spAutoFit/>
          </a:bodyPr>
          <a:lstStyle/>
          <a:p>
            <a:pPr algn="ctr" eaLnBrk="0" fontAlgn="base" hangingPunct="0">
              <a:spcBef>
                <a:spcPct val="0"/>
              </a:spcBef>
              <a:spcAft>
                <a:spcPct val="0"/>
              </a:spcAft>
            </a:pPr>
            <a:r>
              <a:rPr lang="en-US" sz="2400" b="1" i="1" dirty="0">
                <a:solidFill>
                  <a:srgbClr val="002060"/>
                </a:solidFill>
                <a:latin typeface="Arial Rounded MT Bold" pitchFamily="34" charset="0"/>
              </a:rPr>
              <a:t>“</a:t>
            </a:r>
            <a:r>
              <a:rPr lang="en-US" sz="2600" b="1" dirty="0">
                <a:latin typeface="Arial Rounded MT Bold" pitchFamily="34" charset="0"/>
              </a:rPr>
              <a:t>Any event where unauthorized movement occurs </a:t>
            </a:r>
          </a:p>
          <a:p>
            <a:pPr algn="ctr" eaLnBrk="0" fontAlgn="base" hangingPunct="0">
              <a:spcBef>
                <a:spcPct val="0"/>
              </a:spcBef>
              <a:spcAft>
                <a:spcPct val="0"/>
              </a:spcAft>
            </a:pPr>
            <a:r>
              <a:rPr lang="en-US" sz="2600" b="1" dirty="0">
                <a:latin typeface="Arial Rounded MT Bold" pitchFamily="34" charset="0"/>
              </a:rPr>
              <a:t>within the movement area</a:t>
            </a:r>
          </a:p>
          <a:p>
            <a:pPr algn="ctr" eaLnBrk="0" fontAlgn="base" hangingPunct="0">
              <a:spcBef>
                <a:spcPct val="0"/>
              </a:spcBef>
              <a:spcAft>
                <a:spcPct val="0"/>
              </a:spcAft>
            </a:pPr>
            <a:r>
              <a:rPr lang="en-US" sz="2600" b="1" dirty="0">
                <a:latin typeface="Arial Rounded MT Bold" pitchFamily="34" charset="0"/>
              </a:rPr>
              <a:t>or an occurrence in the movement area </a:t>
            </a:r>
          </a:p>
          <a:p>
            <a:pPr algn="ctr" eaLnBrk="0" fontAlgn="base" hangingPunct="0">
              <a:spcBef>
                <a:spcPct val="0"/>
              </a:spcBef>
              <a:spcAft>
                <a:spcPct val="0"/>
              </a:spcAft>
            </a:pPr>
            <a:r>
              <a:rPr lang="en-US" sz="2600" b="1" dirty="0">
                <a:latin typeface="Arial Rounded MT Bold" pitchFamily="34" charset="0"/>
              </a:rPr>
              <a:t>associated with the operation of an aircraft </a:t>
            </a:r>
          </a:p>
          <a:p>
            <a:pPr algn="ctr" eaLnBrk="0" fontAlgn="base" hangingPunct="0">
              <a:spcBef>
                <a:spcPct val="0"/>
              </a:spcBef>
              <a:spcAft>
                <a:spcPct val="0"/>
              </a:spcAft>
            </a:pPr>
            <a:r>
              <a:rPr lang="en-US" sz="2600" b="1" dirty="0">
                <a:latin typeface="Arial Rounded MT Bold" pitchFamily="34" charset="0"/>
              </a:rPr>
              <a:t>that affects or could affect the safety of flight.” </a:t>
            </a:r>
          </a:p>
        </p:txBody>
      </p:sp>
    </p:spTree>
    <p:extLst>
      <p:ext uri="{BB962C8B-B14F-4D97-AF65-F5344CB8AC3E}">
        <p14:creationId xmlns:p14="http://schemas.microsoft.com/office/powerpoint/2010/main" val="136213006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Runway Incursion?</a:t>
            </a:r>
          </a:p>
        </p:txBody>
      </p:sp>
      <p:sp>
        <p:nvSpPr>
          <p:cNvPr id="7" name="Rectangle 4">
            <a:extLst>
              <a:ext uri="{FF2B5EF4-FFF2-40B4-BE49-F238E27FC236}">
                <a16:creationId xmlns:a16="http://schemas.microsoft.com/office/drawing/2014/main" id="{7A9DCD4B-BF24-487E-92B6-C052EFDD96BD}"/>
              </a:ext>
            </a:extLst>
          </p:cNvPr>
          <p:cNvSpPr txBox="1">
            <a:spLocks noChangeArrowheads="1"/>
          </p:cNvSpPr>
          <p:nvPr/>
        </p:nvSpPr>
        <p:spPr bwMode="auto">
          <a:xfrm>
            <a:off x="1714136" y="1950720"/>
            <a:ext cx="7341327" cy="268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indent="0" algn="ctr">
              <a:spcBef>
                <a:spcPct val="0"/>
              </a:spcBef>
              <a:buFont typeface="Wingdings" panose="05000000000000000000" pitchFamily="2" charset="2"/>
              <a:buNone/>
            </a:pPr>
            <a:r>
              <a:rPr lang="en-US" sz="2800" b="1" i="1" kern="0">
                <a:latin typeface="Arial Rounded MT Bold" pitchFamily="34" charset="0"/>
              </a:rPr>
              <a:t>“</a:t>
            </a:r>
            <a:r>
              <a:rPr lang="en-US" sz="2800" b="1" kern="0">
                <a:latin typeface="Arial Rounded MT Bold" pitchFamily="34" charset="0"/>
              </a:rPr>
              <a:t>Any occurrence at an airport </a:t>
            </a:r>
          </a:p>
          <a:p>
            <a:pPr indent="0" algn="ctr">
              <a:spcBef>
                <a:spcPct val="0"/>
              </a:spcBef>
              <a:buFont typeface="Wingdings" panose="05000000000000000000" pitchFamily="2" charset="2"/>
              <a:buNone/>
            </a:pPr>
            <a:r>
              <a:rPr lang="en-US" sz="2800" b="1" kern="0">
                <a:latin typeface="Arial Rounded MT Bold" pitchFamily="34" charset="0"/>
              </a:rPr>
              <a:t>involving the incorrect presence </a:t>
            </a:r>
          </a:p>
          <a:p>
            <a:pPr indent="0" algn="ctr">
              <a:spcBef>
                <a:spcPct val="0"/>
              </a:spcBef>
              <a:buFont typeface="Wingdings" panose="05000000000000000000" pitchFamily="2" charset="2"/>
              <a:buNone/>
            </a:pPr>
            <a:r>
              <a:rPr lang="en-US" sz="2800" b="1" kern="0">
                <a:latin typeface="Arial Rounded MT Bold" pitchFamily="34" charset="0"/>
              </a:rPr>
              <a:t>of an aircraft, vehicle or person </a:t>
            </a:r>
          </a:p>
          <a:p>
            <a:pPr indent="0" algn="ctr">
              <a:spcBef>
                <a:spcPct val="0"/>
              </a:spcBef>
              <a:buFont typeface="Wingdings" panose="05000000000000000000" pitchFamily="2" charset="2"/>
              <a:buNone/>
            </a:pPr>
            <a:r>
              <a:rPr lang="en-US" sz="2800" b="1" kern="0">
                <a:latin typeface="Arial Rounded MT Bold" pitchFamily="34" charset="0"/>
              </a:rPr>
              <a:t>on the protected area of a surface designated for the landing and take-off </a:t>
            </a:r>
          </a:p>
          <a:p>
            <a:pPr indent="0" algn="ctr">
              <a:spcBef>
                <a:spcPct val="0"/>
              </a:spcBef>
              <a:buFont typeface="Wingdings" panose="05000000000000000000" pitchFamily="2" charset="2"/>
              <a:buNone/>
            </a:pPr>
            <a:r>
              <a:rPr lang="en-US" sz="2800" b="1" kern="0">
                <a:latin typeface="Arial Rounded MT Bold" pitchFamily="34" charset="0"/>
              </a:rPr>
              <a:t>of aircraft.” </a:t>
            </a:r>
            <a:endParaRPr lang="en-US" sz="2800" kern="0">
              <a:latin typeface="Arial Rounded MT Bold" pitchFamily="34" charset="0"/>
            </a:endParaRPr>
          </a:p>
          <a:p>
            <a:pPr indent="0" algn="ctr"/>
            <a:endParaRPr lang="en-US" kern="0" dirty="0"/>
          </a:p>
        </p:txBody>
      </p:sp>
    </p:spTree>
    <p:extLst>
      <p:ext uri="{BB962C8B-B14F-4D97-AF65-F5344CB8AC3E}">
        <p14:creationId xmlns:p14="http://schemas.microsoft.com/office/powerpoint/2010/main" val="376998598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7">
            <a:extLst>
              <a:ext uri="{FF2B5EF4-FFF2-40B4-BE49-F238E27FC236}">
                <a16:creationId xmlns:a16="http://schemas.microsoft.com/office/drawing/2014/main" id="{E1F26F7B-0426-4359-B9EA-7D2330E70EA2}"/>
              </a:ext>
            </a:extLst>
          </p:cNvPr>
          <p:cNvSpPr>
            <a:spLocks noChangeArrowheads="1"/>
          </p:cNvSpPr>
          <p:nvPr/>
        </p:nvSpPr>
        <p:spPr bwMode="auto">
          <a:xfrm>
            <a:off x="2700339" y="1346754"/>
            <a:ext cx="6858000" cy="1215629"/>
          </a:xfrm>
          <a:prstGeom prst="rect">
            <a:avLst/>
          </a:prstGeom>
          <a:solidFill>
            <a:srgbClr val="B2B2B2"/>
          </a:solidFill>
          <a:ln w="38100">
            <a:solidFill>
              <a:schemeClr val="bg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0" name="Line 19">
            <a:extLst>
              <a:ext uri="{FF2B5EF4-FFF2-40B4-BE49-F238E27FC236}">
                <a16:creationId xmlns:a16="http://schemas.microsoft.com/office/drawing/2014/main" id="{3ACDA203-9A4D-4892-86F7-6830B0E8009A}"/>
              </a:ext>
            </a:extLst>
          </p:cNvPr>
          <p:cNvSpPr>
            <a:spLocks noChangeShapeType="1"/>
          </p:cNvSpPr>
          <p:nvPr/>
        </p:nvSpPr>
        <p:spPr bwMode="auto">
          <a:xfrm>
            <a:off x="3296037"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1" name="Line 20">
            <a:extLst>
              <a:ext uri="{FF2B5EF4-FFF2-40B4-BE49-F238E27FC236}">
                <a16:creationId xmlns:a16="http://schemas.microsoft.com/office/drawing/2014/main" id="{6AE16C8C-A8D9-4B20-BE97-681726E83688}"/>
              </a:ext>
            </a:extLst>
          </p:cNvPr>
          <p:cNvSpPr>
            <a:spLocks noChangeShapeType="1"/>
          </p:cNvSpPr>
          <p:nvPr/>
        </p:nvSpPr>
        <p:spPr bwMode="auto">
          <a:xfrm>
            <a:off x="476253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2" name="Line 21">
            <a:extLst>
              <a:ext uri="{FF2B5EF4-FFF2-40B4-BE49-F238E27FC236}">
                <a16:creationId xmlns:a16="http://schemas.microsoft.com/office/drawing/2014/main" id="{2829FBD7-F64E-4ED5-9DB7-30F1471514C6}"/>
              </a:ext>
            </a:extLst>
          </p:cNvPr>
          <p:cNvSpPr>
            <a:spLocks noChangeShapeType="1"/>
          </p:cNvSpPr>
          <p:nvPr/>
        </p:nvSpPr>
        <p:spPr bwMode="auto">
          <a:xfrm>
            <a:off x="6288880" y="1945763"/>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3" name="Line 23">
            <a:extLst>
              <a:ext uri="{FF2B5EF4-FFF2-40B4-BE49-F238E27FC236}">
                <a16:creationId xmlns:a16="http://schemas.microsoft.com/office/drawing/2014/main" id="{28175F19-DAAA-48B1-A3BE-823EB3B75A74}"/>
              </a:ext>
            </a:extLst>
          </p:cNvPr>
          <p:cNvSpPr>
            <a:spLocks noChangeShapeType="1"/>
          </p:cNvSpPr>
          <p:nvPr/>
        </p:nvSpPr>
        <p:spPr bwMode="auto">
          <a:xfrm>
            <a:off x="2700339" y="2554523"/>
            <a:ext cx="6858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4" name="Rectangle 5">
            <a:extLst>
              <a:ext uri="{FF2B5EF4-FFF2-40B4-BE49-F238E27FC236}">
                <a16:creationId xmlns:a16="http://schemas.microsoft.com/office/drawing/2014/main" id="{4B16A0AA-B7F5-4D72-9EA6-73E7A74FD359}"/>
              </a:ext>
            </a:extLst>
          </p:cNvPr>
          <p:cNvSpPr>
            <a:spLocks noChangeArrowheads="1"/>
          </p:cNvSpPr>
          <p:nvPr/>
        </p:nvSpPr>
        <p:spPr bwMode="auto">
          <a:xfrm>
            <a:off x="3582594" y="2639589"/>
            <a:ext cx="536972"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5" name="Rectangle 8">
            <a:extLst>
              <a:ext uri="{FF2B5EF4-FFF2-40B4-BE49-F238E27FC236}">
                <a16:creationId xmlns:a16="http://schemas.microsoft.com/office/drawing/2014/main" id="{C6ECC84A-9AEA-4069-B952-245CC9ADA741}"/>
              </a:ext>
            </a:extLst>
          </p:cNvPr>
          <p:cNvSpPr>
            <a:spLocks noChangeArrowheads="1"/>
          </p:cNvSpPr>
          <p:nvPr/>
        </p:nvSpPr>
        <p:spPr bwMode="auto">
          <a:xfrm>
            <a:off x="5106591" y="2627614"/>
            <a:ext cx="525065"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6" name="Rectangle 7">
            <a:extLst>
              <a:ext uri="{FF2B5EF4-FFF2-40B4-BE49-F238E27FC236}">
                <a16:creationId xmlns:a16="http://schemas.microsoft.com/office/drawing/2014/main" id="{5C114F6E-18FE-4A25-95FF-B5E32D0CBD30}"/>
              </a:ext>
            </a:extLst>
          </p:cNvPr>
          <p:cNvSpPr>
            <a:spLocks noChangeArrowheads="1"/>
          </p:cNvSpPr>
          <p:nvPr/>
        </p:nvSpPr>
        <p:spPr bwMode="auto">
          <a:xfrm>
            <a:off x="6774655" y="2639589"/>
            <a:ext cx="514350"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7" name="Rectangle 6">
            <a:extLst>
              <a:ext uri="{FF2B5EF4-FFF2-40B4-BE49-F238E27FC236}">
                <a16:creationId xmlns:a16="http://schemas.microsoft.com/office/drawing/2014/main" id="{3E08FFE4-359B-48E1-8F13-633588DC80DC}"/>
              </a:ext>
            </a:extLst>
          </p:cNvPr>
          <p:cNvSpPr>
            <a:spLocks noChangeArrowheads="1"/>
          </p:cNvSpPr>
          <p:nvPr/>
        </p:nvSpPr>
        <p:spPr bwMode="auto">
          <a:xfrm>
            <a:off x="8312944" y="2630064"/>
            <a:ext cx="481013" cy="3433763"/>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8" name="Line 13">
            <a:extLst>
              <a:ext uri="{FF2B5EF4-FFF2-40B4-BE49-F238E27FC236}">
                <a16:creationId xmlns:a16="http://schemas.microsoft.com/office/drawing/2014/main" id="{8E3DC404-AABF-4613-A6AB-4621001013E6}"/>
              </a:ext>
            </a:extLst>
          </p:cNvPr>
          <p:cNvSpPr>
            <a:spLocks noChangeShapeType="1"/>
          </p:cNvSpPr>
          <p:nvPr/>
        </p:nvSpPr>
        <p:spPr bwMode="auto">
          <a:xfrm flipV="1">
            <a:off x="3880844" y="2686023"/>
            <a:ext cx="0" cy="33313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9" name="Text Box 27">
            <a:extLst>
              <a:ext uri="{FF2B5EF4-FFF2-40B4-BE49-F238E27FC236}">
                <a16:creationId xmlns:a16="http://schemas.microsoft.com/office/drawing/2014/main" id="{3580D8E4-DD6A-40DB-9244-30786AFF2472}"/>
              </a:ext>
            </a:extLst>
          </p:cNvPr>
          <p:cNvSpPr txBox="1">
            <a:spLocks noChangeArrowheads="1"/>
          </p:cNvSpPr>
          <p:nvPr/>
        </p:nvSpPr>
        <p:spPr bwMode="auto">
          <a:xfrm>
            <a:off x="2721401" y="3386020"/>
            <a:ext cx="330540" cy="369332"/>
          </a:xfrm>
          <a:prstGeom prst="rect">
            <a:avLst/>
          </a:prstGeom>
          <a:solidFill>
            <a:srgbClr val="00FF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D</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20" name="Text Box 28">
            <a:extLst>
              <a:ext uri="{FF2B5EF4-FFF2-40B4-BE49-F238E27FC236}">
                <a16:creationId xmlns:a16="http://schemas.microsoft.com/office/drawing/2014/main" id="{79433F2F-C4EC-4FA4-8A64-A2D1B17AD96D}"/>
              </a:ext>
            </a:extLst>
          </p:cNvPr>
          <p:cNvSpPr txBox="1">
            <a:spLocks noChangeArrowheads="1"/>
          </p:cNvSpPr>
          <p:nvPr/>
        </p:nvSpPr>
        <p:spPr bwMode="auto">
          <a:xfrm>
            <a:off x="2700339" y="3779827"/>
            <a:ext cx="828675" cy="577081"/>
          </a:xfrm>
          <a:prstGeom prst="rect">
            <a:avLst/>
          </a:prstGeom>
          <a:solidFill>
            <a:srgbClr val="66FF33"/>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Little or no risk of collision</a:t>
            </a:r>
            <a:endParaRPr lang="en-US" altLang="en-US" sz="1050" dirty="0">
              <a:solidFill>
                <a:srgbClr val="000000"/>
              </a:solidFill>
              <a:latin typeface="Calibri" panose="020F0502020204030204" pitchFamily="34" charset="0"/>
              <a:cs typeface="Calibri" panose="020F0502020204030204" pitchFamily="34" charset="0"/>
            </a:endParaRPr>
          </a:p>
        </p:txBody>
      </p:sp>
      <p:pic>
        <p:nvPicPr>
          <p:cNvPr id="21" name="Picture 16" descr="hsl">
            <a:extLst>
              <a:ext uri="{FF2B5EF4-FFF2-40B4-BE49-F238E27FC236}">
                <a16:creationId xmlns:a16="http://schemas.microsoft.com/office/drawing/2014/main" id="{29A49533-4A09-4CEB-BCEE-B72FE7195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594" y="3152168"/>
            <a:ext cx="545306" cy="26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3" descr="MCj03036590000[1]">
            <a:extLst>
              <a:ext uri="{FF2B5EF4-FFF2-40B4-BE49-F238E27FC236}">
                <a16:creationId xmlns:a16="http://schemas.microsoft.com/office/drawing/2014/main" id="{566D8CB2-E8BA-4C17-9CAF-E32A77F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168" y="2891023"/>
            <a:ext cx="272653" cy="65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26">
            <a:extLst>
              <a:ext uri="{FF2B5EF4-FFF2-40B4-BE49-F238E27FC236}">
                <a16:creationId xmlns:a16="http://schemas.microsoft.com/office/drawing/2014/main" id="{A909EDF2-8AA0-4E58-AA41-505FA70A1063}"/>
              </a:ext>
            </a:extLst>
          </p:cNvPr>
          <p:cNvSpPr txBox="1">
            <a:spLocks noChangeArrowheads="1"/>
          </p:cNvSpPr>
          <p:nvPr/>
        </p:nvSpPr>
        <p:spPr bwMode="auto">
          <a:xfrm>
            <a:off x="4267587" y="2706357"/>
            <a:ext cx="306495" cy="369332"/>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spAutoFit/>
          </a:bodyPr>
          <a:lstStyle/>
          <a:p>
            <a:pPr algn="ctr" eaLnBrk="0" fontAlgn="base" hangingPunct="0">
              <a:spcBef>
                <a:spcPct val="50000"/>
              </a:spcBef>
              <a:spcAft>
                <a:spcPct val="0"/>
              </a:spcAft>
              <a:defRPr/>
            </a:pPr>
            <a:r>
              <a:rPr lang="en-US" b="1" dirty="0">
                <a:solidFill>
                  <a:srgbClr val="000000"/>
                </a:solidFill>
                <a:latin typeface="Calibri" panose="020F0502020204030204" pitchFamily="34" charset="0"/>
                <a:cs typeface="Calibri" panose="020F0502020204030204" pitchFamily="34" charset="0"/>
              </a:rPr>
              <a:t>C</a:t>
            </a:r>
            <a:endParaRPr lang="en-US" dirty="0">
              <a:solidFill>
                <a:srgbClr val="000000"/>
              </a:solidFill>
              <a:latin typeface="Calibri" panose="020F0502020204030204" pitchFamily="34" charset="0"/>
              <a:cs typeface="Calibri" panose="020F0502020204030204" pitchFamily="34" charset="0"/>
            </a:endParaRPr>
          </a:p>
        </p:txBody>
      </p:sp>
      <p:sp>
        <p:nvSpPr>
          <p:cNvPr id="24" name="Text Box 29">
            <a:extLst>
              <a:ext uri="{FF2B5EF4-FFF2-40B4-BE49-F238E27FC236}">
                <a16:creationId xmlns:a16="http://schemas.microsoft.com/office/drawing/2014/main" id="{E43D0074-E89C-4670-9D01-A0D68BB69863}"/>
              </a:ext>
            </a:extLst>
          </p:cNvPr>
          <p:cNvSpPr txBox="1">
            <a:spLocks noChangeArrowheads="1"/>
          </p:cNvSpPr>
          <p:nvPr/>
        </p:nvSpPr>
        <p:spPr bwMode="auto">
          <a:xfrm>
            <a:off x="4294671" y="3156056"/>
            <a:ext cx="765486" cy="900246"/>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eaLnBrk="0" fontAlgn="base" hangingPunct="0">
              <a:spcBef>
                <a:spcPct val="50000"/>
              </a:spcBef>
              <a:spcAft>
                <a:spcPct val="0"/>
              </a:spcAft>
              <a:defRPr/>
            </a:pPr>
            <a:r>
              <a:rPr lang="en-US" sz="1050" b="1" dirty="0">
                <a:solidFill>
                  <a:srgbClr val="000000"/>
                </a:solidFill>
                <a:latin typeface="Calibri" panose="020F0502020204030204" pitchFamily="34" charset="0"/>
                <a:cs typeface="Calibri" panose="020F0502020204030204" pitchFamily="34" charset="0"/>
              </a:rPr>
              <a:t>Ample time and distance to avoid collision</a:t>
            </a:r>
            <a:endParaRPr lang="en-US" dirty="0">
              <a:solidFill>
                <a:srgbClr val="000000"/>
              </a:solidFill>
              <a:latin typeface="Calibri" panose="020F0502020204030204" pitchFamily="34" charset="0"/>
              <a:cs typeface="Calibri" panose="020F0502020204030204" pitchFamily="34" charset="0"/>
            </a:endParaRPr>
          </a:p>
        </p:txBody>
      </p:sp>
      <p:sp>
        <p:nvSpPr>
          <p:cNvPr id="25" name="Text Box 37">
            <a:extLst>
              <a:ext uri="{FF2B5EF4-FFF2-40B4-BE49-F238E27FC236}">
                <a16:creationId xmlns:a16="http://schemas.microsoft.com/office/drawing/2014/main" id="{AD7E447C-DC58-4B4B-8422-0DB7AECA39B4}"/>
              </a:ext>
            </a:extLst>
          </p:cNvPr>
          <p:cNvSpPr txBox="1">
            <a:spLocks noChangeArrowheads="1"/>
          </p:cNvSpPr>
          <p:nvPr/>
        </p:nvSpPr>
        <p:spPr bwMode="auto">
          <a:xfrm>
            <a:off x="2667000" y="6017101"/>
            <a:ext cx="6858000" cy="715581"/>
          </a:xfrm>
          <a:prstGeom prst="rect">
            <a:avLst/>
          </a:prstGeom>
          <a:solidFill>
            <a:srgbClr val="99CCFF"/>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350" b="1" dirty="0">
                <a:solidFill>
                  <a:srgbClr val="000000"/>
                </a:solidFill>
                <a:latin typeface="Calibri" panose="020F0502020204030204" pitchFamily="34" charset="0"/>
                <a:cs typeface="Calibri" panose="020F0502020204030204" pitchFamily="34" charset="0"/>
              </a:rPr>
              <a:t>The above scenarios are all classified as runway incursions, but with different severity codes.</a:t>
            </a:r>
            <a:r>
              <a:rPr lang="en-US" altLang="en-US" sz="1350" dirty="0">
                <a:solidFill>
                  <a:srgbClr val="000000"/>
                </a:solidFill>
                <a:latin typeface="Calibri" panose="020F0502020204030204" pitchFamily="34" charset="0"/>
                <a:cs typeface="Calibri" panose="020F0502020204030204" pitchFamily="34" charset="0"/>
              </a:rPr>
              <a:t>   </a:t>
            </a:r>
            <a:r>
              <a:rPr lang="en-US" altLang="en-US" sz="1350" b="1" dirty="0">
                <a:solidFill>
                  <a:srgbClr val="000000"/>
                </a:solidFill>
                <a:latin typeface="Calibri" panose="020F0502020204030204" pitchFamily="34" charset="0"/>
                <a:cs typeface="Calibri" panose="020F0502020204030204" pitchFamily="34" charset="0"/>
              </a:rPr>
              <a:t>In each case, the vehicle has penetrated the </a:t>
            </a:r>
            <a:r>
              <a:rPr lang="en-US" altLang="en-US" sz="1350" b="1" u="sng" dirty="0">
                <a:solidFill>
                  <a:srgbClr val="000000"/>
                </a:solidFill>
                <a:latin typeface="Calibri" panose="020F0502020204030204" pitchFamily="34" charset="0"/>
                <a:cs typeface="Calibri" panose="020F0502020204030204" pitchFamily="34" charset="0"/>
              </a:rPr>
              <a:t>RUNWAY SAFETY AREA</a:t>
            </a:r>
            <a:r>
              <a:rPr lang="en-US" altLang="en-US" sz="1350" b="1" dirty="0">
                <a:solidFill>
                  <a:srgbClr val="000000"/>
                </a:solidFill>
                <a:latin typeface="Calibri" panose="020F0502020204030204" pitchFamily="34" charset="0"/>
                <a:cs typeface="Calibri" panose="020F0502020204030204" pitchFamily="34" charset="0"/>
              </a:rPr>
              <a:t> (crossed the hold position).</a:t>
            </a:r>
            <a:endParaRPr lang="en-US" altLang="en-US" sz="1350" dirty="0">
              <a:solidFill>
                <a:srgbClr val="000000"/>
              </a:solidFill>
              <a:latin typeface="Calibri" panose="020F0502020204030204" pitchFamily="34" charset="0"/>
              <a:cs typeface="Calibri" panose="020F0502020204030204" pitchFamily="34" charset="0"/>
            </a:endParaRPr>
          </a:p>
        </p:txBody>
      </p:sp>
      <p:sp>
        <p:nvSpPr>
          <p:cNvPr id="26" name="Line 11">
            <a:extLst>
              <a:ext uri="{FF2B5EF4-FFF2-40B4-BE49-F238E27FC236}">
                <a16:creationId xmlns:a16="http://schemas.microsoft.com/office/drawing/2014/main" id="{73117ACD-A142-4A79-B7E4-15F8CA222E43}"/>
              </a:ext>
            </a:extLst>
          </p:cNvPr>
          <p:cNvSpPr>
            <a:spLocks noChangeShapeType="1"/>
          </p:cNvSpPr>
          <p:nvPr/>
        </p:nvSpPr>
        <p:spPr bwMode="auto">
          <a:xfrm flipV="1">
            <a:off x="5350073" y="2668681"/>
            <a:ext cx="19050"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28" name="Picture 12" descr="hsl">
            <a:extLst>
              <a:ext uri="{FF2B5EF4-FFF2-40B4-BE49-F238E27FC236}">
                <a16:creationId xmlns:a16="http://schemas.microsoft.com/office/drawing/2014/main" id="{A112ECEA-DB26-4D07-93E9-3B2ABB25E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23458"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6" descr="MCj03036590000[1]">
            <a:extLst>
              <a:ext uri="{FF2B5EF4-FFF2-40B4-BE49-F238E27FC236}">
                <a16:creationId xmlns:a16="http://schemas.microsoft.com/office/drawing/2014/main" id="{3180532C-1180-4256-AFC6-E9F7F4602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309" y="2484820"/>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 Box 25">
            <a:extLst>
              <a:ext uri="{FF2B5EF4-FFF2-40B4-BE49-F238E27FC236}">
                <a16:creationId xmlns:a16="http://schemas.microsoft.com/office/drawing/2014/main" id="{F845BF54-A2B6-4335-879B-68F968541107}"/>
              </a:ext>
            </a:extLst>
          </p:cNvPr>
          <p:cNvSpPr txBox="1">
            <a:spLocks noChangeArrowheads="1"/>
          </p:cNvSpPr>
          <p:nvPr/>
        </p:nvSpPr>
        <p:spPr bwMode="auto">
          <a:xfrm>
            <a:off x="5869094" y="2413278"/>
            <a:ext cx="314510" cy="369332"/>
          </a:xfrm>
          <a:prstGeom prst="rect">
            <a:avLst/>
          </a:prstGeom>
          <a:solidFill>
            <a:srgbClr val="FFFF00"/>
          </a:solidFill>
          <a:ln w="19050">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B</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1" name="Text Box 30">
            <a:extLst>
              <a:ext uri="{FF2B5EF4-FFF2-40B4-BE49-F238E27FC236}">
                <a16:creationId xmlns:a16="http://schemas.microsoft.com/office/drawing/2014/main" id="{0D28A422-EA51-490A-A6EE-4F079A8BC8F2}"/>
              </a:ext>
            </a:extLst>
          </p:cNvPr>
          <p:cNvSpPr txBox="1">
            <a:spLocks noChangeArrowheads="1"/>
          </p:cNvSpPr>
          <p:nvPr/>
        </p:nvSpPr>
        <p:spPr bwMode="auto">
          <a:xfrm>
            <a:off x="5867401" y="2936863"/>
            <a:ext cx="860822" cy="577081"/>
          </a:xfrm>
          <a:prstGeom prst="rect">
            <a:avLst/>
          </a:prstGeom>
          <a:solidFill>
            <a:srgbClr val="FFFF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Significant potential for collision</a:t>
            </a:r>
            <a:endParaRPr lang="en-US" altLang="en-US" sz="1050" dirty="0">
              <a:solidFill>
                <a:srgbClr val="000000"/>
              </a:solidFill>
              <a:latin typeface="Calibri" panose="020F0502020204030204" pitchFamily="34" charset="0"/>
              <a:cs typeface="Calibri" panose="020F0502020204030204" pitchFamily="34" charset="0"/>
            </a:endParaRPr>
          </a:p>
        </p:txBody>
      </p:sp>
      <p:sp>
        <p:nvSpPr>
          <p:cNvPr id="34" name="Line 10">
            <a:extLst>
              <a:ext uri="{FF2B5EF4-FFF2-40B4-BE49-F238E27FC236}">
                <a16:creationId xmlns:a16="http://schemas.microsoft.com/office/drawing/2014/main" id="{E83DE4FC-71F0-4D8C-BB0D-A017C27273E0}"/>
              </a:ext>
            </a:extLst>
          </p:cNvPr>
          <p:cNvSpPr>
            <a:spLocks noChangeShapeType="1"/>
          </p:cNvSpPr>
          <p:nvPr/>
        </p:nvSpPr>
        <p:spPr bwMode="auto">
          <a:xfrm flipV="1">
            <a:off x="7027067" y="2668681"/>
            <a:ext cx="9525" cy="33694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5" name="Text Box 24">
            <a:extLst>
              <a:ext uri="{FF2B5EF4-FFF2-40B4-BE49-F238E27FC236}">
                <a16:creationId xmlns:a16="http://schemas.microsoft.com/office/drawing/2014/main" id="{25FDA3D2-84AA-4323-8B6A-92614A3829F9}"/>
              </a:ext>
            </a:extLst>
          </p:cNvPr>
          <p:cNvSpPr txBox="1">
            <a:spLocks noChangeArrowheads="1"/>
          </p:cNvSpPr>
          <p:nvPr/>
        </p:nvSpPr>
        <p:spPr bwMode="auto">
          <a:xfrm>
            <a:off x="7517344" y="2449704"/>
            <a:ext cx="324128" cy="369332"/>
          </a:xfrm>
          <a:prstGeom prst="rect">
            <a:avLst/>
          </a:prstGeom>
          <a:solidFill>
            <a:srgbClr val="FF00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A</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6" name="Text Box 31">
            <a:extLst>
              <a:ext uri="{FF2B5EF4-FFF2-40B4-BE49-F238E27FC236}">
                <a16:creationId xmlns:a16="http://schemas.microsoft.com/office/drawing/2014/main" id="{7F94A049-5B3F-43FD-8AAE-89B97CEF01DE}"/>
              </a:ext>
            </a:extLst>
          </p:cNvPr>
          <p:cNvSpPr txBox="1">
            <a:spLocks noChangeArrowheads="1"/>
          </p:cNvSpPr>
          <p:nvPr/>
        </p:nvSpPr>
        <p:spPr bwMode="auto">
          <a:xfrm>
            <a:off x="7384834" y="2908043"/>
            <a:ext cx="751285" cy="577081"/>
          </a:xfrm>
          <a:prstGeom prst="rect">
            <a:avLst/>
          </a:prstGeom>
          <a:solidFill>
            <a:srgbClr val="FF00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Barely avoid collision</a:t>
            </a:r>
          </a:p>
        </p:txBody>
      </p:sp>
      <p:sp>
        <p:nvSpPr>
          <p:cNvPr id="37" name="Line 18">
            <a:extLst>
              <a:ext uri="{FF2B5EF4-FFF2-40B4-BE49-F238E27FC236}">
                <a16:creationId xmlns:a16="http://schemas.microsoft.com/office/drawing/2014/main" id="{F7CD458E-BDAD-44BB-9951-CC4ED15A2B31}"/>
              </a:ext>
            </a:extLst>
          </p:cNvPr>
          <p:cNvSpPr>
            <a:spLocks noChangeShapeType="1"/>
          </p:cNvSpPr>
          <p:nvPr/>
        </p:nvSpPr>
        <p:spPr bwMode="auto">
          <a:xfrm>
            <a:off x="790039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39" name="Line 9">
            <a:extLst>
              <a:ext uri="{FF2B5EF4-FFF2-40B4-BE49-F238E27FC236}">
                <a16:creationId xmlns:a16="http://schemas.microsoft.com/office/drawing/2014/main" id="{FFB2849A-C5D9-4923-A524-46670661BF6E}"/>
              </a:ext>
            </a:extLst>
          </p:cNvPr>
          <p:cNvSpPr>
            <a:spLocks noChangeShapeType="1"/>
          </p:cNvSpPr>
          <p:nvPr/>
        </p:nvSpPr>
        <p:spPr bwMode="auto">
          <a:xfrm flipV="1">
            <a:off x="8553450" y="2678205"/>
            <a:ext cx="9525"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40" name="Picture 12" descr="hsl">
            <a:extLst>
              <a:ext uri="{FF2B5EF4-FFF2-40B4-BE49-F238E27FC236}">
                <a16:creationId xmlns:a16="http://schemas.microsoft.com/office/drawing/2014/main" id="{6EEA37E2-514A-4682-BACC-2B0751A548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5672"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2" descr="hsl">
            <a:extLst>
              <a:ext uri="{FF2B5EF4-FFF2-40B4-BE49-F238E27FC236}">
                <a16:creationId xmlns:a16="http://schemas.microsoft.com/office/drawing/2014/main" id="{391C7839-181C-45A4-A0B1-93648B8269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108" y="3161705"/>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6" descr="MCj03036590000[1]">
            <a:extLst>
              <a:ext uri="{FF2B5EF4-FFF2-40B4-BE49-F238E27FC236}">
                <a16:creationId xmlns:a16="http://schemas.microsoft.com/office/drawing/2014/main" id="{863E4260-DFE0-4253-B60E-9446E52C3E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265" y="2249628"/>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 name="Picture 34" descr="MCj03036590000[1]">
            <a:extLst>
              <a:ext uri="{FF2B5EF4-FFF2-40B4-BE49-F238E27FC236}">
                <a16:creationId xmlns:a16="http://schemas.microsoft.com/office/drawing/2014/main" id="{6F1A9968-BFC6-480B-BC01-AE459FD39A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0908" y="1976657"/>
            <a:ext cx="272653"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32">
            <a:extLst>
              <a:ext uri="{FF2B5EF4-FFF2-40B4-BE49-F238E27FC236}">
                <a16:creationId xmlns:a16="http://schemas.microsoft.com/office/drawing/2014/main" id="{0797BC11-2065-47AB-90B6-EAACD8B4005D}"/>
              </a:ext>
            </a:extLst>
          </p:cNvPr>
          <p:cNvSpPr>
            <a:spLocks/>
          </p:cNvSpPr>
          <p:nvPr/>
        </p:nvSpPr>
        <p:spPr bwMode="auto">
          <a:xfrm rot="5358040">
            <a:off x="7188076"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6" name="Freeform 32">
            <a:extLst>
              <a:ext uri="{FF2B5EF4-FFF2-40B4-BE49-F238E27FC236}">
                <a16:creationId xmlns:a16="http://schemas.microsoft.com/office/drawing/2014/main" id="{C0ADEA5E-083D-4225-A23D-A40AB5CD2ADA}"/>
              </a:ext>
            </a:extLst>
          </p:cNvPr>
          <p:cNvSpPr>
            <a:spLocks/>
          </p:cNvSpPr>
          <p:nvPr/>
        </p:nvSpPr>
        <p:spPr bwMode="auto">
          <a:xfrm rot="5358040">
            <a:off x="12570860" y="125891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FF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7" name="Freeform 32">
            <a:extLst>
              <a:ext uri="{FF2B5EF4-FFF2-40B4-BE49-F238E27FC236}">
                <a16:creationId xmlns:a16="http://schemas.microsoft.com/office/drawing/2014/main" id="{D6D9808B-9117-4BCF-87B2-A4FDED53A569}"/>
              </a:ext>
            </a:extLst>
          </p:cNvPr>
          <p:cNvSpPr>
            <a:spLocks/>
          </p:cNvSpPr>
          <p:nvPr/>
        </p:nvSpPr>
        <p:spPr bwMode="auto">
          <a:xfrm rot="5358040">
            <a:off x="12570859"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0070C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9" name="Freeform 32">
            <a:extLst>
              <a:ext uri="{FF2B5EF4-FFF2-40B4-BE49-F238E27FC236}">
                <a16:creationId xmlns:a16="http://schemas.microsoft.com/office/drawing/2014/main" id="{9C5CAF9E-3198-4BC4-81D8-2923E226EB32}"/>
              </a:ext>
            </a:extLst>
          </p:cNvPr>
          <p:cNvSpPr>
            <a:spLocks/>
          </p:cNvSpPr>
          <p:nvPr/>
        </p:nvSpPr>
        <p:spPr bwMode="auto">
          <a:xfrm rot="3135369">
            <a:off x="7263157" y="119858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50" name="Title 1">
            <a:extLst>
              <a:ext uri="{FF2B5EF4-FFF2-40B4-BE49-F238E27FC236}">
                <a16:creationId xmlns:a16="http://schemas.microsoft.com/office/drawing/2014/main" id="{444F8231-7AFB-4D34-9903-4C016C116CB1}"/>
              </a:ext>
            </a:extLst>
          </p:cNvPr>
          <p:cNvSpPr txBox="1">
            <a:spLocks noChangeArrowheads="1"/>
          </p:cNvSpPr>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a:lstStyle>
          <a:p>
            <a:r>
              <a:rPr lang="en-US" altLang="en-US" sz="2400" kern="0" dirty="0"/>
              <a:t>Runway Incursion Severity Categories</a:t>
            </a:r>
          </a:p>
        </p:txBody>
      </p:sp>
    </p:spTree>
    <p:extLst>
      <p:ext uri="{BB962C8B-B14F-4D97-AF65-F5344CB8AC3E}">
        <p14:creationId xmlns:p14="http://schemas.microsoft.com/office/powerpoint/2010/main" val="349946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dissolve">
                                      <p:cBhvr>
                                        <p:cTn id="11" dur="500"/>
                                        <p:tgtEl>
                                          <p:spTgt spid="19"/>
                                        </p:tgtEl>
                                      </p:cBhvr>
                                    </p:animEffect>
                                  </p:childTnLst>
                                </p:cTn>
                              </p:par>
                              <p:par>
                                <p:cTn id="12" presetID="7"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1000" fill="hold"/>
                                        <p:tgtEl>
                                          <p:spTgt spid="22"/>
                                        </p:tgtEl>
                                        <p:attrNameLst>
                                          <p:attrName>ppt_x</p:attrName>
                                        </p:attrNameLst>
                                      </p:cBhvr>
                                      <p:tavLst>
                                        <p:tav tm="0">
                                          <p:val>
                                            <p:strVal val="#ppt_x"/>
                                          </p:val>
                                        </p:tav>
                                        <p:tav tm="100000">
                                          <p:val>
                                            <p:strVal val="#ppt_x"/>
                                          </p:val>
                                        </p:tav>
                                      </p:tavLst>
                                    </p:anim>
                                    <p:anim calcmode="lin" valueType="num">
                                      <p:cBhvr additive="base">
                                        <p:cTn id="15"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dissolve">
                                      <p:cBhvr>
                                        <p:cTn id="20" dur="500"/>
                                        <p:tgtEl>
                                          <p:spTgt spid="23"/>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dissolve">
                                      <p:cBhvr>
                                        <p:cTn id="23" dur="500"/>
                                        <p:tgtEl>
                                          <p:spTgt spid="24"/>
                                        </p:tgtEl>
                                      </p:cBhvr>
                                    </p:animEffect>
                                  </p:childTnLst>
                                </p:cTn>
                              </p:par>
                            </p:childTnLst>
                          </p:cTn>
                        </p:par>
                        <p:par>
                          <p:cTn id="24" fill="hold">
                            <p:stCondLst>
                              <p:cond delay="500"/>
                            </p:stCondLst>
                            <p:childTnLst>
                              <p:par>
                                <p:cTn id="25" presetID="7"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ppt_x"/>
                                          </p:val>
                                        </p:tav>
                                        <p:tav tm="100000">
                                          <p:val>
                                            <p:strVal val="#ppt_x"/>
                                          </p:val>
                                        </p:tav>
                                      </p:tavLst>
                                    </p:anim>
                                    <p:anim calcmode="lin" valueType="num">
                                      <p:cBhvr additive="base">
                                        <p:cTn id="28" dur="1000" fill="hold"/>
                                        <p:tgtEl>
                                          <p:spTgt spid="2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7"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1000" fill="hold"/>
                                        <p:tgtEl>
                                          <p:spTgt spid="47"/>
                                        </p:tgtEl>
                                        <p:attrNameLst>
                                          <p:attrName>ppt_x</p:attrName>
                                        </p:attrNameLst>
                                      </p:cBhvr>
                                      <p:tavLst>
                                        <p:tav tm="0">
                                          <p:val>
                                            <p:strVal val="0-#ppt_w/2"/>
                                          </p:val>
                                        </p:tav>
                                        <p:tav tm="100000">
                                          <p:val>
                                            <p:strVal val="#ppt_x"/>
                                          </p:val>
                                        </p:tav>
                                      </p:tavLst>
                                    </p:anim>
                                    <p:anim calcmode="lin" valueType="num">
                                      <p:cBhvr additive="base">
                                        <p:cTn id="3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dissolve">
                                      <p:cBhvr>
                                        <p:cTn id="38" dur="500"/>
                                        <p:tgtEl>
                                          <p:spTgt spid="30"/>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dissolve">
                                      <p:cBhvr>
                                        <p:cTn id="41" dur="500"/>
                                        <p:tgtEl>
                                          <p:spTgt spid="31"/>
                                        </p:tgtEl>
                                      </p:cBhvr>
                                    </p:animEffect>
                                  </p:childTnLst>
                                </p:cTn>
                              </p:par>
                            </p:childTnLst>
                          </p:cTn>
                        </p:par>
                        <p:par>
                          <p:cTn id="42" fill="hold">
                            <p:stCondLst>
                              <p:cond delay="500"/>
                            </p:stCondLst>
                            <p:childTnLst>
                              <p:par>
                                <p:cTn id="43" presetID="7" presetClass="entr" presetSubtype="4"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7" presetClass="entr" presetSubtype="8"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1000" fill="hold"/>
                                        <p:tgtEl>
                                          <p:spTgt spid="46"/>
                                        </p:tgtEl>
                                        <p:attrNameLst>
                                          <p:attrName>ppt_x</p:attrName>
                                        </p:attrNameLst>
                                      </p:cBhvr>
                                      <p:tavLst>
                                        <p:tav tm="0">
                                          <p:val>
                                            <p:strVal val="0-#ppt_w/2"/>
                                          </p:val>
                                        </p:tav>
                                        <p:tav tm="100000">
                                          <p:val>
                                            <p:strVal val="#ppt_x"/>
                                          </p:val>
                                        </p:tav>
                                      </p:tavLst>
                                    </p:anim>
                                    <p:anim calcmode="lin" valueType="num">
                                      <p:cBhvr additive="base">
                                        <p:cTn id="5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dissolve">
                                      <p:cBhvr>
                                        <p:cTn id="56" dur="500"/>
                                        <p:tgtEl>
                                          <p:spTgt spid="36"/>
                                        </p:tgtEl>
                                      </p:cBhvr>
                                    </p:animEffect>
                                  </p:childTnLst>
                                </p:cTn>
                              </p:par>
                            </p:childTnLst>
                          </p:cTn>
                        </p:par>
                        <p:par>
                          <p:cTn id="57" fill="hold">
                            <p:stCondLst>
                              <p:cond delay="500"/>
                            </p:stCondLst>
                            <p:childTnLst>
                              <p:par>
                                <p:cTn id="58" presetID="7" presetClass="entr" presetSubtype="4"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ppt_x"/>
                                          </p:val>
                                        </p:tav>
                                        <p:tav tm="100000">
                                          <p:val>
                                            <p:strVal val="#ppt_x"/>
                                          </p:val>
                                        </p:tav>
                                      </p:tavLst>
                                    </p:anim>
                                    <p:anim calcmode="lin" valueType="num">
                                      <p:cBhvr additive="base">
                                        <p:cTn id="61" dur="1000" fill="hold"/>
                                        <p:tgtEl>
                                          <p:spTgt spid="43"/>
                                        </p:tgtEl>
                                        <p:attrNameLst>
                                          <p:attrName>ppt_y</p:attrName>
                                        </p:attrNameLst>
                                      </p:cBhvr>
                                      <p:tavLst>
                                        <p:tav tm="0">
                                          <p:val>
                                            <p:strVal val="1+#ppt_h/2"/>
                                          </p:val>
                                        </p:tav>
                                        <p:tav tm="100000">
                                          <p:val>
                                            <p:strVal val="#ppt_y"/>
                                          </p:val>
                                        </p:tav>
                                      </p:tavLst>
                                    </p:anim>
                                  </p:childTnLst>
                                </p:cTn>
                              </p:par>
                              <p:par>
                                <p:cTn id="62" presetID="9"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dissolve">
                                      <p:cBhvr>
                                        <p:cTn id="64" dur="500"/>
                                        <p:tgtEl>
                                          <p:spTgt spid="35"/>
                                        </p:tgtEl>
                                      </p:cBhvr>
                                    </p:animEffect>
                                  </p:childTnLst>
                                </p:cTn>
                              </p:par>
                            </p:childTnLst>
                          </p:cTn>
                        </p:par>
                        <p:par>
                          <p:cTn id="65" fill="hold">
                            <p:stCondLst>
                              <p:cond delay="1500"/>
                            </p:stCondLst>
                            <p:childTnLst>
                              <p:par>
                                <p:cTn id="66" presetID="7"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1000" fill="hold"/>
                                        <p:tgtEl>
                                          <p:spTgt spid="45"/>
                                        </p:tgtEl>
                                        <p:attrNameLst>
                                          <p:attrName>ppt_x</p:attrName>
                                        </p:attrNameLst>
                                      </p:cBhvr>
                                      <p:tavLst>
                                        <p:tav tm="0">
                                          <p:val>
                                            <p:strVal val="0-#ppt_w/2"/>
                                          </p:val>
                                        </p:tav>
                                        <p:tav tm="100000">
                                          <p:val>
                                            <p:strVal val="#ppt_x"/>
                                          </p:val>
                                        </p:tav>
                                      </p:tavLst>
                                    </p:anim>
                                    <p:anim calcmode="lin" valueType="num">
                                      <p:cBhvr additive="base">
                                        <p:cTn id="69" dur="1000" fill="hold"/>
                                        <p:tgtEl>
                                          <p:spTgt spid="45"/>
                                        </p:tgtEl>
                                        <p:attrNameLst>
                                          <p:attrName>ppt_y</p:attrName>
                                        </p:attrNameLst>
                                      </p:cBhvr>
                                      <p:tavLst>
                                        <p:tav tm="0">
                                          <p:val>
                                            <p:strVal val="#ppt_y"/>
                                          </p:val>
                                        </p:tav>
                                        <p:tav tm="100000">
                                          <p:val>
                                            <p:strVal val="#ppt_y"/>
                                          </p:val>
                                        </p:tav>
                                      </p:tavLst>
                                    </p:anim>
                                  </p:childTnLst>
                                </p:cTn>
                              </p:par>
                            </p:childTnLst>
                          </p:cTn>
                        </p:par>
                        <p:par>
                          <p:cTn id="70" fill="hold">
                            <p:stCondLst>
                              <p:cond delay="2500"/>
                            </p:stCondLst>
                            <p:childTnLst>
                              <p:par>
                                <p:cTn id="71" presetID="1" presetClass="entr" presetSubtype="0"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par>
                          <p:cTn id="73" fill="hold">
                            <p:stCondLst>
                              <p:cond delay="2500"/>
                            </p:stCondLst>
                            <p:childTnLst>
                              <p:par>
                                <p:cTn id="74" presetID="42" presetClass="path" presetSubtype="0" accel="50000" decel="50000" fill="hold" grpId="1" nodeType="afterEffect">
                                  <p:stCondLst>
                                    <p:cond delay="0"/>
                                  </p:stCondLst>
                                  <p:childTnLst>
                                    <p:animMotion origin="layout" path="M 2.22261E-17 -2.96296E-6 L 0.23503 -0.36296 " pathEditMode="relative" rAng="0" ptsTypes="AA">
                                      <p:cBhvr>
                                        <p:cTn id="75" dur="2000" fill="hold"/>
                                        <p:tgtEl>
                                          <p:spTgt spid="49"/>
                                        </p:tgtEl>
                                        <p:attrNameLst>
                                          <p:attrName>ppt_x</p:attrName>
                                          <p:attrName>ppt_y</p:attrName>
                                        </p:attrNameLst>
                                      </p:cBhvr>
                                      <p:rCtr x="11771"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30" grpId="0" animBg="1"/>
      <p:bldP spid="31" grpId="0" animBg="1"/>
      <p:bldP spid="35" grpId="0" animBg="1"/>
      <p:bldP spid="36" grpId="0" animBg="1"/>
      <p:bldP spid="49" grpId="0" animBg="1"/>
      <p:bldP spid="49" grpId="1"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a Hot Spot and Where are they Located? </a:t>
            </a:r>
          </a:p>
        </p:txBody>
      </p:sp>
      <p:sp>
        <p:nvSpPr>
          <p:cNvPr id="7" name="Rectangle 6">
            <a:extLst>
              <a:ext uri="{FF2B5EF4-FFF2-40B4-BE49-F238E27FC236}">
                <a16:creationId xmlns:a16="http://schemas.microsoft.com/office/drawing/2014/main" id="{042597AD-224D-4829-9B06-CB9A558E8BAA}"/>
              </a:ext>
            </a:extLst>
          </p:cNvPr>
          <p:cNvSpPr/>
          <p:nvPr/>
        </p:nvSpPr>
        <p:spPr>
          <a:xfrm>
            <a:off x="2108563" y="2136338"/>
            <a:ext cx="2552700" cy="2585323"/>
          </a:xfrm>
          <a:prstGeom prst="rect">
            <a:avLst/>
          </a:prstGeom>
        </p:spPr>
        <p:txBody>
          <a:bodyPr wrap="square">
            <a:spAutoFit/>
          </a:bodyPr>
          <a:lstStyle/>
          <a:p>
            <a:pPr eaLnBrk="0" fontAlgn="base" hangingPunct="0">
              <a:spcBef>
                <a:spcPct val="0"/>
              </a:spcBef>
              <a:spcAft>
                <a:spcPct val="0"/>
              </a:spcAft>
            </a:pPr>
            <a:r>
              <a:rPr lang="en-US" dirty="0">
                <a:latin typeface="Arial Rounded MT Bold" pitchFamily="34" charset="0"/>
              </a:rPr>
              <a:t>A “hot spot” is a location on the movement area with a high risk of collision or runway incursion, and where greater attention by pilots and drivers is necessary.</a:t>
            </a:r>
          </a:p>
        </p:txBody>
      </p:sp>
      <p:pic>
        <p:nvPicPr>
          <p:cNvPr id="8" name="Picture 7">
            <a:extLst>
              <a:ext uri="{FF2B5EF4-FFF2-40B4-BE49-F238E27FC236}">
                <a16:creationId xmlns:a16="http://schemas.microsoft.com/office/drawing/2014/main" id="{B62616C4-3E01-43B2-B6E2-BF3A65B37B72}"/>
              </a:ext>
            </a:extLst>
          </p:cNvPr>
          <p:cNvPicPr/>
          <p:nvPr/>
        </p:nvPicPr>
        <p:blipFill rotWithShape="1">
          <a:blip r:embed="rId3"/>
          <a:srcRect l="68832" t="29794" r="14805" b="22475"/>
          <a:stretch/>
        </p:blipFill>
        <p:spPr bwMode="auto">
          <a:xfrm>
            <a:off x="5169528" y="1683945"/>
            <a:ext cx="4381877" cy="4164594"/>
          </a:xfrm>
          <a:prstGeom prst="rect">
            <a:avLst/>
          </a:prstGeom>
          <a:ln>
            <a:noFill/>
          </a:ln>
          <a:extLst>
            <a:ext uri="{53640926-AAD7-44D8-BBD7-CCE9431645EC}">
              <a14:shadowObscured xmlns:a14="http://schemas.microsoft.com/office/drawing/2010/main"/>
            </a:ext>
          </a:extLst>
        </p:spPr>
      </p:pic>
      <p:cxnSp>
        <p:nvCxnSpPr>
          <p:cNvPr id="9" name="Straight Connector 8">
            <a:extLst>
              <a:ext uri="{FF2B5EF4-FFF2-40B4-BE49-F238E27FC236}">
                <a16:creationId xmlns:a16="http://schemas.microsoft.com/office/drawing/2014/main" id="{0ECE4D47-4B8C-4174-878D-E52674F65A61}"/>
              </a:ext>
            </a:extLst>
          </p:cNvPr>
          <p:cNvCxnSpPr/>
          <p:nvPr/>
        </p:nvCxnSpPr>
        <p:spPr bwMode="auto">
          <a:xfrm rot="5400000" flipH="1" flipV="1">
            <a:off x="7961537" y="3558259"/>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cxnSp>
        <p:nvCxnSpPr>
          <p:cNvPr id="10" name="Straight Arrow Connector 9">
            <a:extLst>
              <a:ext uri="{FF2B5EF4-FFF2-40B4-BE49-F238E27FC236}">
                <a16:creationId xmlns:a16="http://schemas.microsoft.com/office/drawing/2014/main" id="{E3E7C704-F3F5-4D68-A7B8-EDD7CE1BE6DB}"/>
              </a:ext>
            </a:extLst>
          </p:cNvPr>
          <p:cNvCxnSpPr>
            <a:cxnSpLocks/>
          </p:cNvCxnSpPr>
          <p:nvPr/>
        </p:nvCxnSpPr>
        <p:spPr bwMode="auto">
          <a:xfrm flipH="1">
            <a:off x="8202440" y="2542258"/>
            <a:ext cx="978436" cy="977901"/>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11" name="TextBox 10">
            <a:extLst>
              <a:ext uri="{FF2B5EF4-FFF2-40B4-BE49-F238E27FC236}">
                <a16:creationId xmlns:a16="http://schemas.microsoft.com/office/drawing/2014/main" id="{5E723664-1796-45B6-B533-4F577666E4D9}"/>
              </a:ext>
            </a:extLst>
          </p:cNvPr>
          <p:cNvSpPr txBox="1"/>
          <p:nvPr/>
        </p:nvSpPr>
        <p:spPr>
          <a:xfrm>
            <a:off x="9185910" y="1942093"/>
            <a:ext cx="2131165" cy="1200329"/>
          </a:xfrm>
          <a:prstGeom prst="rect">
            <a:avLst/>
          </a:prstGeom>
          <a:solidFill>
            <a:srgbClr val="FFFFFF"/>
          </a:solidFill>
          <a:ln w="28575">
            <a:solidFill>
              <a:srgbClr val="FF0000"/>
            </a:solidFill>
          </a:ln>
        </p:spPr>
        <p:txBody>
          <a:bodyPr wrap="square" rtlCol="0">
            <a:spAutoFit/>
          </a:bodyPr>
          <a:lstStyle/>
          <a:p>
            <a:pPr eaLnBrk="0" fontAlgn="base" hangingPunct="0">
              <a:spcBef>
                <a:spcPct val="0"/>
              </a:spcBef>
              <a:spcAft>
                <a:spcPct val="0"/>
              </a:spcAft>
            </a:pPr>
            <a:r>
              <a:rPr lang="en-US" b="1" dirty="0">
                <a:solidFill>
                  <a:srgbClr val="C00000"/>
                </a:solidFill>
                <a:latin typeface="Arial Rounded MT Bold" panose="020F0704030504030204" pitchFamily="34" charset="0"/>
              </a:rPr>
              <a:t>HS 1:</a:t>
            </a:r>
          </a:p>
          <a:p>
            <a:pPr eaLnBrk="0" fontAlgn="base" hangingPunct="0">
              <a:spcBef>
                <a:spcPct val="0"/>
              </a:spcBef>
              <a:spcAft>
                <a:spcPct val="0"/>
              </a:spcAft>
            </a:pPr>
            <a:r>
              <a:rPr lang="en-US" dirty="0">
                <a:solidFill>
                  <a:srgbClr val="C00000"/>
                </a:solidFill>
                <a:latin typeface="Arial Rounded MT Bold" panose="020F0704030504030204" pitchFamily="34" charset="0"/>
              </a:rPr>
              <a:t>27R-9L @ 21R-3L (note runway stop bar lights</a:t>
            </a:r>
          </a:p>
        </p:txBody>
      </p:sp>
    </p:spTree>
    <p:extLst>
      <p:ext uri="{BB962C8B-B14F-4D97-AF65-F5344CB8AC3E}">
        <p14:creationId xmlns:p14="http://schemas.microsoft.com/office/powerpoint/2010/main" val="200131305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Situational Awareness</a:t>
            </a:r>
          </a:p>
        </p:txBody>
      </p:sp>
      <p:sp>
        <p:nvSpPr>
          <p:cNvPr id="7" name="TextBox 6">
            <a:extLst>
              <a:ext uri="{FF2B5EF4-FFF2-40B4-BE49-F238E27FC236}">
                <a16:creationId xmlns:a16="http://schemas.microsoft.com/office/drawing/2014/main" id="{81A72F28-EC6F-4613-84A1-B5C0F72B7E95}"/>
              </a:ext>
            </a:extLst>
          </p:cNvPr>
          <p:cNvSpPr txBox="1"/>
          <p:nvPr/>
        </p:nvSpPr>
        <p:spPr>
          <a:xfrm>
            <a:off x="2324100" y="1598023"/>
            <a:ext cx="7543800" cy="517064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altLang="en-US" sz="2000" dirty="0">
                <a:latin typeface="Arial Rounded MT Bold" panose="020F0704030504030204" pitchFamily="34" charset="0"/>
              </a:rPr>
              <a:t>Defined as “knowing what is going on so you can figure out what to do.”</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Can be broken down with answers to the following questions:</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What is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Why is it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could happen next?</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am I going to do about it?</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Another way to think of situational awareness while on the airfield:</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Being aware of one's surroundings…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Identifying potential threats and dangerous situations…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And doing something about them.</a:t>
            </a:r>
          </a:p>
          <a:p>
            <a:pPr marL="285750" indent="-285750" eaLnBrk="0" fontAlgn="base" hangingPunct="0">
              <a:spcBef>
                <a:spcPct val="0"/>
              </a:spcBef>
              <a:spcAft>
                <a:spcPct val="0"/>
              </a:spcAft>
              <a:buFont typeface="Arial" panose="020B0604020202020204" pitchFamily="34" charset="0"/>
              <a:buChar char="•"/>
            </a:pPr>
            <a:endParaRPr lang="en-US" sz="2000" dirty="0">
              <a:solidFill>
                <a:srgbClr val="000000"/>
              </a:solidFill>
            </a:endParaRPr>
          </a:p>
        </p:txBody>
      </p:sp>
    </p:spTree>
    <p:extLst>
      <p:ext uri="{BB962C8B-B14F-4D97-AF65-F5344CB8AC3E}">
        <p14:creationId xmlns:p14="http://schemas.microsoft.com/office/powerpoint/2010/main" val="408353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fade">
                                      <p:cBhvr>
                                        <p:cTn id="19" dur="500"/>
                                        <p:tgtEl>
                                          <p:spTgt spid="7">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6" end="6"/>
                                            </p:txEl>
                                          </p:spTgt>
                                        </p:tgtEl>
                                        <p:attrNameLst>
                                          <p:attrName>style.visibility</p:attrName>
                                        </p:attrNameLst>
                                      </p:cBhvr>
                                      <p:to>
                                        <p:strVal val="visible"/>
                                      </p:to>
                                    </p:set>
                                    <p:animEffect transition="in" filter="fade">
                                      <p:cBhvr>
                                        <p:cTn id="24" dur="500"/>
                                        <p:tgtEl>
                                          <p:spTgt spid="7">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fade">
                                      <p:cBhvr>
                                        <p:cTn id="27" dur="500"/>
                                        <p:tgtEl>
                                          <p:spTgt spid="7">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8" end="8"/>
                                            </p:txEl>
                                          </p:spTgt>
                                        </p:tgtEl>
                                        <p:attrNameLst>
                                          <p:attrName>style.visibility</p:attrName>
                                        </p:attrNameLst>
                                      </p:cBhvr>
                                      <p:to>
                                        <p:strVal val="visible"/>
                                      </p:to>
                                    </p:set>
                                    <p:animEffect transition="in" filter="fade">
                                      <p:cBhvr>
                                        <p:cTn id="30" dur="500"/>
                                        <p:tgtEl>
                                          <p:spTgt spid="7">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Factors can Cause you to Lose Situational Awareness?</a:t>
            </a:r>
          </a:p>
        </p:txBody>
      </p:sp>
      <p:sp>
        <p:nvSpPr>
          <p:cNvPr id="7" name="Rectangle 6">
            <a:extLst>
              <a:ext uri="{FF2B5EF4-FFF2-40B4-BE49-F238E27FC236}">
                <a16:creationId xmlns:a16="http://schemas.microsoft.com/office/drawing/2014/main" id="{1221C75C-CA0B-44A9-9F19-E4DEAD938047}"/>
              </a:ext>
            </a:extLst>
          </p:cNvPr>
          <p:cNvSpPr/>
          <p:nvPr/>
        </p:nvSpPr>
        <p:spPr>
          <a:xfrm>
            <a:off x="2397035" y="1705451"/>
            <a:ext cx="6876256" cy="3447098"/>
          </a:xfrm>
          <a:prstGeom prst="rect">
            <a:avLst/>
          </a:prstGeom>
        </p:spPr>
        <p:txBody>
          <a:bodyPr wrap="square">
            <a:spAutoFit/>
          </a:bodyPr>
          <a:lstStyle/>
          <a:p>
            <a:pPr eaLnBrk="0" fontAlgn="base" hangingPunct="0">
              <a:spcBef>
                <a:spcPct val="0"/>
              </a:spcBef>
              <a:spcAft>
                <a:spcPct val="0"/>
              </a:spcAft>
            </a:pPr>
            <a:endParaRPr lang="en-US" sz="2000" dirty="0">
              <a:latin typeface="Arial Rounded MT Bold" panose="020F0704030504030204" pitchFamily="34" charset="0"/>
            </a:endParaRP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Complacency.</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Fixation on tasks.</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Pressure to hurry up and complete a task.</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Personal problems or other non-work events and situations that are on your mind.</a:t>
            </a:r>
          </a:p>
          <a:p>
            <a:pPr lvl="1" eaLnBrk="0" fontAlgn="base" hangingPunct="0">
              <a:spcBef>
                <a:spcPct val="0"/>
              </a:spcBef>
              <a:spcAft>
                <a:spcPct val="0"/>
              </a:spcAft>
            </a:pPr>
            <a:endParaRPr lang="en-US" sz="2000" dirty="0">
              <a:latin typeface="Arial Rounded MT Bold" panose="020F0704030504030204" pitchFamily="34" charset="0"/>
            </a:endParaRPr>
          </a:p>
          <a:p>
            <a:pPr algn="ctr" eaLnBrk="0" fontAlgn="base" hangingPunct="0">
              <a:spcBef>
                <a:spcPct val="0"/>
              </a:spcBef>
              <a:spcAft>
                <a:spcPct val="0"/>
              </a:spcAft>
            </a:pPr>
            <a:r>
              <a:rPr lang="en-US" sz="2000" dirty="0">
                <a:latin typeface="Arial Rounded MT Bold" panose="020F0704030504030204" pitchFamily="34" charset="0"/>
              </a:rPr>
              <a:t>What do all of these factors have in common?</a:t>
            </a:r>
          </a:p>
          <a:p>
            <a:pPr algn="ctr" eaLnBrk="0" fontAlgn="base" hangingPunct="0">
              <a:spcBef>
                <a:spcPct val="0"/>
              </a:spcBef>
              <a:spcAft>
                <a:spcPct val="0"/>
              </a:spcAft>
            </a:pPr>
            <a:endParaRPr lang="en-US" dirty="0">
              <a:solidFill>
                <a:srgbClr val="FF0000"/>
              </a:solidFill>
              <a:latin typeface="Arial Rounded MT Bold" panose="020F0704030504030204" pitchFamily="34" charset="0"/>
            </a:endParaRPr>
          </a:p>
          <a:p>
            <a:pPr algn="ctr" eaLnBrk="0" fontAlgn="base" hangingPunct="0">
              <a:spcBef>
                <a:spcPct val="0"/>
              </a:spcBef>
              <a:spcAft>
                <a:spcPct val="0"/>
              </a:spcAft>
            </a:pPr>
            <a:r>
              <a:rPr lang="en-US" sz="3200" dirty="0">
                <a:solidFill>
                  <a:srgbClr val="FF0000"/>
                </a:solidFill>
                <a:latin typeface="Arial Rounded MT Bold" panose="020F0704030504030204" pitchFamily="34" charset="0"/>
              </a:rPr>
              <a:t>They are DISTRACTIONS</a:t>
            </a:r>
          </a:p>
        </p:txBody>
      </p:sp>
    </p:spTree>
    <p:extLst>
      <p:ext uri="{BB962C8B-B14F-4D97-AF65-F5344CB8AC3E}">
        <p14:creationId xmlns:p14="http://schemas.microsoft.com/office/powerpoint/2010/main" val="405016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fade">
                                      <p:cBhvr>
                                        <p:cTn id="21" dur="500"/>
                                        <p:tgtEl>
                                          <p:spTgt spid="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8" end="8"/>
                                            </p:txEl>
                                          </p:spTgt>
                                        </p:tgtEl>
                                        <p:attrNameLst>
                                          <p:attrName>style.visibility</p:attrName>
                                        </p:attrNameLst>
                                      </p:cBhvr>
                                      <p:to>
                                        <p:strVal val="visible"/>
                                      </p:to>
                                    </p:set>
                                    <p:animEffect transition="in" filter="fade">
                                      <p:cBhvr>
                                        <p:cTn id="26"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3 Types of Distractions </a:t>
            </a:r>
          </a:p>
        </p:txBody>
      </p:sp>
      <p:sp>
        <p:nvSpPr>
          <p:cNvPr id="7" name="Content Placeholder 2">
            <a:extLst>
              <a:ext uri="{FF2B5EF4-FFF2-40B4-BE49-F238E27FC236}">
                <a16:creationId xmlns:a16="http://schemas.microsoft.com/office/drawing/2014/main" id="{A30B83CD-9667-411B-BAF5-816331F892B4}"/>
              </a:ext>
            </a:extLst>
          </p:cNvPr>
          <p:cNvSpPr>
            <a:spLocks noGrp="1"/>
          </p:cNvSpPr>
          <p:nvPr>
            <p:ph idx="1"/>
          </p:nvPr>
        </p:nvSpPr>
        <p:spPr>
          <a:xfrm>
            <a:off x="2029222" y="2140132"/>
            <a:ext cx="8133556" cy="2577736"/>
          </a:xfrm>
        </p:spPr>
        <p:txBody>
          <a:bodyPr>
            <a:normAutofit/>
          </a:bodyPr>
          <a:lstStyle/>
          <a:p>
            <a:pPr>
              <a:buFont typeface="Webdings" panose="05030102010509060703" pitchFamily="18" charset="2"/>
              <a:buChar char="ñ"/>
            </a:pPr>
            <a:r>
              <a:rPr lang="en-US" sz="2000" u="sng" dirty="0">
                <a:latin typeface="Arial Rounded MT Bold" panose="020F0704030504030204" pitchFamily="34" charset="0"/>
              </a:rPr>
              <a:t>Visual</a:t>
            </a:r>
            <a:r>
              <a:rPr lang="en-US" sz="2000" dirty="0">
                <a:latin typeface="Arial Rounded MT Bold" panose="020F0704030504030204" pitchFamily="34" charset="0"/>
              </a:rPr>
              <a:t> – Distractions that take your eyes off your surroundings.</a:t>
            </a:r>
          </a:p>
          <a:p>
            <a:pPr>
              <a:buFont typeface="Webdings" panose="05030102010509060703" pitchFamily="18" charset="2"/>
              <a:buChar char="ñ"/>
            </a:pPr>
            <a:r>
              <a:rPr lang="en-US" sz="2000" u="sng" dirty="0">
                <a:latin typeface="Arial Rounded MT Bold" panose="020F0704030504030204" pitchFamily="34" charset="0"/>
              </a:rPr>
              <a:t>Physical</a:t>
            </a:r>
            <a:r>
              <a:rPr lang="en-US" sz="2000" dirty="0">
                <a:latin typeface="Arial Rounded MT Bold" panose="020F0704030504030204" pitchFamily="34" charset="0"/>
              </a:rPr>
              <a:t> – Distractions that take your hands off the steering wheel (if you are driving) or off the equipment you are operating.</a:t>
            </a:r>
          </a:p>
          <a:p>
            <a:pPr>
              <a:buFont typeface="Webdings" panose="05030102010509060703" pitchFamily="18" charset="2"/>
              <a:buChar char="ñ"/>
            </a:pPr>
            <a:r>
              <a:rPr lang="en-US" sz="2000" u="sng" dirty="0">
                <a:latin typeface="Arial Rounded MT Bold" panose="020F0704030504030204" pitchFamily="34" charset="0"/>
              </a:rPr>
              <a:t>Mental</a:t>
            </a:r>
            <a:r>
              <a:rPr lang="en-US" sz="2000" dirty="0">
                <a:latin typeface="Arial Rounded MT Bold" panose="020F0704030504030204" pitchFamily="34" charset="0"/>
              </a:rPr>
              <a:t> – Distractions that take your mind off what you are doing or where you are.</a:t>
            </a:r>
          </a:p>
          <a:p>
            <a:endParaRPr lang="en-US" dirty="0"/>
          </a:p>
        </p:txBody>
      </p:sp>
    </p:spTree>
    <p:extLst>
      <p:ext uri="{BB962C8B-B14F-4D97-AF65-F5344CB8AC3E}">
        <p14:creationId xmlns:p14="http://schemas.microsoft.com/office/powerpoint/2010/main" val="140475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Here are some examples of visual distractions</a:t>
            </a:r>
          </a:p>
        </p:txBody>
      </p:sp>
      <p:pic>
        <p:nvPicPr>
          <p:cNvPr id="7" name="Picture 4" descr="DSCN0562">
            <a:extLst>
              <a:ext uri="{FF2B5EF4-FFF2-40B4-BE49-F238E27FC236}">
                <a16:creationId xmlns:a16="http://schemas.microsoft.com/office/drawing/2014/main" id="{CC2EBE2B-E18C-4EC1-B59A-75D8FDC453B7}"/>
              </a:ext>
            </a:extLst>
          </p:cNvPr>
          <p:cNvPicPr>
            <a:picLocks noChangeAspect="1" noChangeArrowheads="1"/>
          </p:cNvPicPr>
          <p:nvPr/>
        </p:nvPicPr>
        <p:blipFill>
          <a:blip r:embed="rId3" cstate="print"/>
          <a:srcRect/>
          <a:stretch>
            <a:fillRect/>
          </a:stretch>
        </p:blipFill>
        <p:spPr bwMode="auto">
          <a:xfrm>
            <a:off x="0" y="1323703"/>
            <a:ext cx="12192000" cy="5532711"/>
          </a:xfrm>
          <a:prstGeom prst="rect">
            <a:avLst/>
          </a:prstGeom>
          <a:noFill/>
          <a:ln w="9525">
            <a:noFill/>
            <a:miter lim="800000"/>
            <a:headEnd/>
            <a:tailEnd/>
          </a:ln>
        </p:spPr>
      </p:pic>
      <p:pic>
        <p:nvPicPr>
          <p:cNvPr id="8" name="Picture 10">
            <a:extLst>
              <a:ext uri="{FF2B5EF4-FFF2-40B4-BE49-F238E27FC236}">
                <a16:creationId xmlns:a16="http://schemas.microsoft.com/office/drawing/2014/main" id="{8E6CAD86-604A-45E5-A651-997D2C3D0653}"/>
              </a:ext>
            </a:extLst>
          </p:cNvPr>
          <p:cNvPicPr>
            <a:picLocks noChangeAspect="1" noChangeArrowheads="1"/>
          </p:cNvPicPr>
          <p:nvPr/>
        </p:nvPicPr>
        <p:blipFill>
          <a:blip r:embed="rId4" cstate="print"/>
          <a:srcRect/>
          <a:stretch>
            <a:fillRect/>
          </a:stretch>
        </p:blipFill>
        <p:spPr bwMode="auto">
          <a:xfrm>
            <a:off x="1524000" y="4419600"/>
            <a:ext cx="5872765" cy="2438400"/>
          </a:xfrm>
          <a:prstGeom prst="rect">
            <a:avLst/>
          </a:prstGeom>
          <a:noFill/>
          <a:ln w="9525">
            <a:noFill/>
            <a:miter lim="800000"/>
            <a:headEnd/>
            <a:tailEnd/>
          </a:ln>
        </p:spPr>
      </p:pic>
      <p:pic>
        <p:nvPicPr>
          <p:cNvPr id="9" name="Picture 8" descr="obsk9">
            <a:extLst>
              <a:ext uri="{FF2B5EF4-FFF2-40B4-BE49-F238E27FC236}">
                <a16:creationId xmlns:a16="http://schemas.microsoft.com/office/drawing/2014/main" id="{ADCB892A-B27D-4B77-AC1C-9861776229AC}"/>
              </a:ext>
            </a:extLst>
          </p:cNvPr>
          <p:cNvPicPr>
            <a:picLocks noChangeAspect="1" noChangeArrowheads="1"/>
          </p:cNvPicPr>
          <p:nvPr/>
        </p:nvPicPr>
        <p:blipFill>
          <a:blip r:embed="rId5" cstate="print"/>
          <a:srcRect/>
          <a:stretch>
            <a:fillRect/>
          </a:stretch>
        </p:blipFill>
        <p:spPr bwMode="auto">
          <a:xfrm>
            <a:off x="7315200" y="4419600"/>
            <a:ext cx="3352800" cy="2438400"/>
          </a:xfrm>
          <a:prstGeom prst="rect">
            <a:avLst/>
          </a:prstGeom>
          <a:noFill/>
        </p:spPr>
      </p:pic>
      <p:sp>
        <p:nvSpPr>
          <p:cNvPr id="10" name="Text Box 7">
            <a:extLst>
              <a:ext uri="{FF2B5EF4-FFF2-40B4-BE49-F238E27FC236}">
                <a16:creationId xmlns:a16="http://schemas.microsoft.com/office/drawing/2014/main" id="{30C16B5D-EC07-47A5-90F8-E8826C671A86}"/>
              </a:ext>
            </a:extLst>
          </p:cNvPr>
          <p:cNvSpPr txBox="1">
            <a:spLocks noChangeArrowheads="1"/>
          </p:cNvSpPr>
          <p:nvPr/>
        </p:nvSpPr>
        <p:spPr bwMode="auto">
          <a:xfrm>
            <a:off x="1524000" y="2301240"/>
            <a:ext cx="4998720" cy="1938992"/>
          </a:xfrm>
          <a:prstGeom prst="rect">
            <a:avLst/>
          </a:prstGeom>
          <a:noFill/>
          <a:ln w="9525">
            <a:noFill/>
            <a:miter lim="800000"/>
            <a:headEnd/>
            <a:tailEnd/>
          </a:ln>
        </p:spPr>
        <p:txBody>
          <a:bodyPr wrap="square">
            <a:spAutoFit/>
          </a:bodyPr>
          <a:lstStyle/>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Fog</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Rain/Snow</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Darkness/Glare</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Pavement Markings</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Lights and Signs</a:t>
            </a:r>
          </a:p>
        </p:txBody>
      </p:sp>
      <p:cxnSp>
        <p:nvCxnSpPr>
          <p:cNvPr id="11" name="Straight Arrow Connector 10">
            <a:extLst>
              <a:ext uri="{FF2B5EF4-FFF2-40B4-BE49-F238E27FC236}">
                <a16:creationId xmlns:a16="http://schemas.microsoft.com/office/drawing/2014/main" id="{5FF4E257-CDAF-47B2-883B-26D3F65BD70C}"/>
              </a:ext>
            </a:extLst>
          </p:cNvPr>
          <p:cNvCxnSpPr>
            <a:cxnSpLocks noChangeShapeType="1"/>
          </p:cNvCxnSpPr>
          <p:nvPr/>
        </p:nvCxnSpPr>
        <p:spPr bwMode="auto">
          <a:xfrm rot="10800000" flipV="1">
            <a:off x="3048000" y="3733800"/>
            <a:ext cx="3657600" cy="2133600"/>
          </a:xfrm>
          <a:prstGeom prst="straightConnector1">
            <a:avLst/>
          </a:prstGeom>
          <a:noFill/>
          <a:ln w="31750" algn="ctr">
            <a:solidFill>
              <a:srgbClr val="660066"/>
            </a:solidFill>
            <a:round/>
            <a:headEnd/>
            <a:tailEnd type="arrow" w="med" len="med"/>
          </a:ln>
        </p:spPr>
      </p:cxnSp>
      <p:cxnSp>
        <p:nvCxnSpPr>
          <p:cNvPr id="12" name="Straight Arrow Connector 11">
            <a:extLst>
              <a:ext uri="{FF2B5EF4-FFF2-40B4-BE49-F238E27FC236}">
                <a16:creationId xmlns:a16="http://schemas.microsoft.com/office/drawing/2014/main" id="{3E45E271-AA3A-45DB-8482-E2F711FA4F16}"/>
              </a:ext>
            </a:extLst>
          </p:cNvPr>
          <p:cNvCxnSpPr>
            <a:cxnSpLocks noChangeShapeType="1"/>
          </p:cNvCxnSpPr>
          <p:nvPr/>
        </p:nvCxnSpPr>
        <p:spPr bwMode="auto">
          <a:xfrm rot="5400000">
            <a:off x="5105400" y="4267200"/>
            <a:ext cx="2133600" cy="1066800"/>
          </a:xfrm>
          <a:prstGeom prst="straightConnector1">
            <a:avLst/>
          </a:prstGeom>
          <a:noFill/>
          <a:ln w="31750" algn="ctr">
            <a:solidFill>
              <a:srgbClr val="660066"/>
            </a:solidFill>
            <a:round/>
            <a:headEnd/>
            <a:tailEnd type="arrow" w="med" len="med"/>
          </a:ln>
        </p:spPr>
      </p:cxnSp>
      <p:cxnSp>
        <p:nvCxnSpPr>
          <p:cNvPr id="13" name="Straight Arrow Connector 12">
            <a:extLst>
              <a:ext uri="{FF2B5EF4-FFF2-40B4-BE49-F238E27FC236}">
                <a16:creationId xmlns:a16="http://schemas.microsoft.com/office/drawing/2014/main" id="{E945A79D-F086-4752-B77A-8EF915A521B5}"/>
              </a:ext>
            </a:extLst>
          </p:cNvPr>
          <p:cNvCxnSpPr>
            <a:cxnSpLocks noChangeShapeType="1"/>
          </p:cNvCxnSpPr>
          <p:nvPr/>
        </p:nvCxnSpPr>
        <p:spPr bwMode="auto">
          <a:xfrm rot="16200000" flipH="1">
            <a:off x="6477000" y="3962400"/>
            <a:ext cx="1600200" cy="1143000"/>
          </a:xfrm>
          <a:prstGeom prst="straightConnector1">
            <a:avLst/>
          </a:prstGeom>
          <a:noFill/>
          <a:ln w="31750" algn="ctr">
            <a:solidFill>
              <a:srgbClr val="660066"/>
            </a:solidFill>
            <a:round/>
            <a:headEnd/>
            <a:tailEnd type="arrow" w="med" len="med"/>
          </a:ln>
        </p:spPr>
      </p:cxnSp>
      <p:cxnSp>
        <p:nvCxnSpPr>
          <p:cNvPr id="14" name="Straight Arrow Connector 13">
            <a:extLst>
              <a:ext uri="{FF2B5EF4-FFF2-40B4-BE49-F238E27FC236}">
                <a16:creationId xmlns:a16="http://schemas.microsoft.com/office/drawing/2014/main" id="{FC8BB36F-4081-4C01-8FFF-47436C82E8D8}"/>
              </a:ext>
            </a:extLst>
          </p:cNvPr>
          <p:cNvCxnSpPr>
            <a:cxnSpLocks noChangeShapeType="1"/>
          </p:cNvCxnSpPr>
          <p:nvPr/>
        </p:nvCxnSpPr>
        <p:spPr bwMode="auto">
          <a:xfrm>
            <a:off x="6705600" y="3730897"/>
            <a:ext cx="2209800" cy="359161"/>
          </a:xfrm>
          <a:prstGeom prst="straightConnector1">
            <a:avLst/>
          </a:prstGeom>
          <a:noFill/>
          <a:ln w="31750" algn="ctr">
            <a:solidFill>
              <a:srgbClr val="660066"/>
            </a:solidFill>
            <a:round/>
            <a:headEnd/>
            <a:tailEnd type="arrow" w="med" len="med"/>
          </a:ln>
        </p:spPr>
      </p:cxnSp>
    </p:spTree>
    <p:extLst>
      <p:ext uri="{BB962C8B-B14F-4D97-AF65-F5344CB8AC3E}">
        <p14:creationId xmlns:p14="http://schemas.microsoft.com/office/powerpoint/2010/main" val="162656527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Consequences of a Runway Incursion?</a:t>
            </a:r>
          </a:p>
        </p:txBody>
      </p:sp>
      <p:sp>
        <p:nvSpPr>
          <p:cNvPr id="7" name="Content Placeholder 2">
            <a:extLst>
              <a:ext uri="{FF2B5EF4-FFF2-40B4-BE49-F238E27FC236}">
                <a16:creationId xmlns:a16="http://schemas.microsoft.com/office/drawing/2014/main" id="{760E4A54-B005-495F-8D43-9BE36C41B128}"/>
              </a:ext>
            </a:extLst>
          </p:cNvPr>
          <p:cNvSpPr>
            <a:spLocks noGrp="1"/>
          </p:cNvSpPr>
          <p:nvPr>
            <p:ph idx="1"/>
          </p:nvPr>
        </p:nvSpPr>
        <p:spPr>
          <a:xfrm>
            <a:off x="879566" y="1384663"/>
            <a:ext cx="9686834" cy="4406537"/>
          </a:xfrm>
        </p:spPr>
        <p:txBody>
          <a:bodyPr>
            <a:normAutofit/>
          </a:bodyPr>
          <a:lstStyle/>
          <a:p>
            <a:pPr marL="457200" indent="-457200">
              <a:spcBef>
                <a:spcPts val="1200"/>
              </a:spcBef>
              <a:buFont typeface="+mj-lt"/>
              <a:buAutoNum type="arabicPeriod"/>
            </a:pPr>
            <a:r>
              <a:rPr lang="en-US" sz="2200" dirty="0">
                <a:latin typeface="Arial Rounded MT Bold" pitchFamily="34" charset="0"/>
              </a:rPr>
              <a:t>The individual’s DTW Airport ID badge is immediately confiscated by WCAA.</a:t>
            </a:r>
          </a:p>
          <a:p>
            <a:pPr marL="457200" indent="-457200">
              <a:spcBef>
                <a:spcPts val="1200"/>
              </a:spcBef>
              <a:buFont typeface="+mj-lt"/>
              <a:buAutoNum type="arabicPeriod"/>
            </a:pPr>
            <a:r>
              <a:rPr lang="en-US" sz="2200" dirty="0">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marL="457200" indent="-457200">
              <a:spcBef>
                <a:spcPts val="1200"/>
              </a:spcBef>
              <a:buFont typeface="+mj-lt"/>
              <a:buAutoNum type="arabicPeriod"/>
            </a:pPr>
            <a:r>
              <a:rPr lang="en-US" sz="2200" dirty="0">
                <a:latin typeface="Arial Rounded MT Bold" pitchFamily="34" charset="0"/>
              </a:rPr>
              <a:t>The individual’s DTW Airport ID badge will not be returned until ground vehicle training and testing is conducted by the Airfield Operations Department.</a:t>
            </a:r>
          </a:p>
          <a:p>
            <a:pPr marL="457200" indent="-457200">
              <a:spcBef>
                <a:spcPts val="1200"/>
              </a:spcBef>
              <a:buFont typeface="+mj-lt"/>
              <a:buAutoNum type="arabicPeriod"/>
            </a:pPr>
            <a:r>
              <a:rPr lang="en-US" sz="2200" dirty="0">
                <a:latin typeface="Arial Rounded MT Bold" pitchFamily="34" charset="0"/>
              </a:rPr>
              <a:t>Other discipline may be issued in accordance with individual company rules.</a:t>
            </a:r>
          </a:p>
        </p:txBody>
      </p:sp>
    </p:spTree>
    <p:extLst>
      <p:ext uri="{BB962C8B-B14F-4D97-AF65-F5344CB8AC3E}">
        <p14:creationId xmlns:p14="http://schemas.microsoft.com/office/powerpoint/2010/main" val="160747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slide(fromBottom)">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slide(fromBottom)">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slide(fromBottom)">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6FEE2DC3-AAAD-4BB6-AC31-161B45C60CDF}"/>
              </a:ext>
            </a:extLst>
          </p:cNvPr>
          <p:cNvPicPr>
            <a:picLocks noChangeAspect="1" noChangeArrowheads="1"/>
          </p:cNvPicPr>
          <p:nvPr/>
        </p:nvPicPr>
        <p:blipFill>
          <a:blip r:embed="rId3" cstate="print"/>
          <a:srcRect/>
          <a:stretch>
            <a:fillRect/>
          </a:stretch>
        </p:blipFill>
        <p:spPr bwMode="auto">
          <a:xfrm>
            <a:off x="203200" y="2438392"/>
            <a:ext cx="4099387" cy="2812877"/>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A168D4C3-D59B-4831-A96E-065F897B5CF6}"/>
              </a:ext>
            </a:extLst>
          </p:cNvPr>
          <p:cNvSpPr txBox="1">
            <a:spLocks noChangeArrowheads="1"/>
          </p:cNvSpPr>
          <p:nvPr/>
        </p:nvSpPr>
        <p:spPr bwMode="auto">
          <a:xfrm>
            <a:off x="4584298" y="2968645"/>
            <a:ext cx="7128730" cy="1621742"/>
          </a:xfrm>
          <a:prstGeom prst="rect">
            <a:avLst/>
          </a:prstGeom>
          <a:noFill/>
          <a:ln w="12700">
            <a:noFill/>
            <a:miter lim="800000"/>
            <a:headEnd/>
            <a:tailEnd/>
          </a:ln>
          <a:effectLst/>
        </p:spPr>
        <p:txBody>
          <a:bodyPr wrap="square" lIns="82058" tIns="41029" rIns="82058" bIns="41029">
            <a:spAutoFit/>
          </a:bodyPr>
          <a:lstStyle/>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driver of this pickup truck, which was at the approach end of an open runway, saw a 747 on final approach.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He jumped out of the vehicle and ran.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pilot reported feeling a “slight shudder” in the main gear just before landing.  </a:t>
            </a:r>
          </a:p>
        </p:txBody>
      </p:sp>
    </p:spTree>
    <p:extLst>
      <p:ext uri="{BB962C8B-B14F-4D97-AF65-F5344CB8AC3E}">
        <p14:creationId xmlns:p14="http://schemas.microsoft.com/office/powerpoint/2010/main" val="130516285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B96B230B-92E7-4D42-82AD-6F5436888481}"/>
              </a:ext>
            </a:extLst>
          </p:cNvPr>
          <p:cNvPicPr>
            <a:picLocks noChangeAspect="1" noChangeArrowheads="1"/>
          </p:cNvPicPr>
          <p:nvPr/>
        </p:nvPicPr>
        <p:blipFill>
          <a:blip r:embed="rId3" cstate="print"/>
          <a:srcRect/>
          <a:stretch>
            <a:fillRect/>
          </a:stretch>
        </p:blipFill>
        <p:spPr bwMode="auto">
          <a:xfrm>
            <a:off x="487680" y="1546839"/>
            <a:ext cx="3048000" cy="2286000"/>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146DD791-0639-4561-A113-278F884C5D92}"/>
              </a:ext>
            </a:extLst>
          </p:cNvPr>
          <p:cNvSpPr txBox="1">
            <a:spLocks noChangeArrowheads="1"/>
          </p:cNvSpPr>
          <p:nvPr/>
        </p:nvSpPr>
        <p:spPr bwMode="auto">
          <a:xfrm>
            <a:off x="3849187" y="2120949"/>
            <a:ext cx="7640139" cy="2616101"/>
          </a:xfrm>
          <a:prstGeom prst="rect">
            <a:avLst/>
          </a:prstGeom>
          <a:noFill/>
          <a:ln w="9525">
            <a:noFill/>
            <a:miter lim="800000"/>
            <a:headEnd/>
            <a:tailEnd/>
          </a:ln>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Two Boeing 747 jumbo jets collided head-on at the airport on  Tenerife Island in 1977.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Because of fog, missed communications, and one pilot’s overconfidence and loss of situational awareness, one of the B-747's started its takeoff roll while the other was on the runway.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In the resulting collision, 583 people died.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For more details, Google </a:t>
            </a:r>
            <a:r>
              <a:rPr lang="en-US" dirty="0">
                <a:latin typeface="Arial Rounded MT Bold" pitchFamily="34" charset="0"/>
                <a:hlinkClick r:id="rId4">
                  <a:extLst>
                    <a:ext uri="{A12FA001-AC4F-418D-AE19-62706E023703}">
                      <ahyp:hlinkClr xmlns:ahyp="http://schemas.microsoft.com/office/drawing/2018/hyperlinkcolor" val="tx"/>
                    </a:ext>
                  </a:extLst>
                </a:hlinkClick>
              </a:rPr>
              <a:t>“The True Story Behind the Deadliest Air Disaster of All Time</a:t>
            </a:r>
            <a:r>
              <a:rPr lang="en-US" dirty="0">
                <a:latin typeface="Arial Rounded MT Bold" pitchFamily="34" charset="0"/>
              </a:rPr>
              <a:t>”.</a:t>
            </a:r>
          </a:p>
        </p:txBody>
      </p:sp>
      <p:pic>
        <p:nvPicPr>
          <p:cNvPr id="8194" name="Picture 2" descr="See the source image">
            <a:extLst>
              <a:ext uri="{FF2B5EF4-FFF2-40B4-BE49-F238E27FC236}">
                <a16:creationId xmlns:a16="http://schemas.microsoft.com/office/drawing/2014/main" id="{63FB5553-223C-43B8-9DDF-8A569B0888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 y="4101781"/>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3392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Best Practices for Airfield Safety and Runway Incursion Prevention</a:t>
            </a:r>
          </a:p>
        </p:txBody>
      </p:sp>
      <p:pic>
        <p:nvPicPr>
          <p:cNvPr id="7" name="Object 5">
            <a:extLst>
              <a:ext uri="{FF2B5EF4-FFF2-40B4-BE49-F238E27FC236}">
                <a16:creationId xmlns:a16="http://schemas.microsoft.com/office/drawing/2014/main" id="{2F529634-986B-4AAE-8290-243DF60EA7A4}"/>
              </a:ext>
            </a:extLst>
          </p:cNvPr>
          <p:cNvPicPr>
            <a:picLocks noChangeAspect="1" noChangeArrowheads="1"/>
          </p:cNvPicPr>
          <p:nvPr/>
        </p:nvPicPr>
        <p:blipFill>
          <a:blip r:embed="rId3" cstate="print"/>
          <a:srcRect/>
          <a:stretch>
            <a:fillRect/>
          </a:stretch>
        </p:blipFill>
        <p:spPr bwMode="auto">
          <a:xfrm>
            <a:off x="203200" y="1660615"/>
            <a:ext cx="3067594" cy="1587137"/>
          </a:xfrm>
          <a:prstGeom prst="rect">
            <a:avLst/>
          </a:prstGeom>
          <a:noFill/>
          <a:ln w="9525" algn="ctr">
            <a:solidFill>
              <a:srgbClr val="000000"/>
            </a:solidFill>
            <a:miter lim="800000"/>
            <a:headEnd/>
            <a:tailEnd/>
          </a:ln>
        </p:spPr>
      </p:pic>
      <p:pic>
        <p:nvPicPr>
          <p:cNvPr id="8" name="Picture 3" descr="4L22R mandatory hold">
            <a:extLst>
              <a:ext uri="{FF2B5EF4-FFF2-40B4-BE49-F238E27FC236}">
                <a16:creationId xmlns:a16="http://schemas.microsoft.com/office/drawing/2014/main" id="{9E20925F-365D-489B-BE55-1BF99BAD4F85}"/>
              </a:ext>
            </a:extLst>
          </p:cNvPr>
          <p:cNvPicPr>
            <a:picLocks noChangeAspect="1" noChangeArrowheads="1"/>
          </p:cNvPicPr>
          <p:nvPr/>
        </p:nvPicPr>
        <p:blipFill>
          <a:blip r:embed="rId4" cstate="print"/>
          <a:srcRect/>
          <a:stretch>
            <a:fillRect/>
          </a:stretch>
        </p:blipFill>
        <p:spPr bwMode="auto">
          <a:xfrm>
            <a:off x="416560" y="3412263"/>
            <a:ext cx="2640874" cy="1341574"/>
          </a:xfrm>
          <a:prstGeom prst="rect">
            <a:avLst/>
          </a:prstGeom>
          <a:noFill/>
        </p:spPr>
      </p:pic>
      <p:pic>
        <p:nvPicPr>
          <p:cNvPr id="9" name="Picture 8">
            <a:extLst>
              <a:ext uri="{FF2B5EF4-FFF2-40B4-BE49-F238E27FC236}">
                <a16:creationId xmlns:a16="http://schemas.microsoft.com/office/drawing/2014/main" id="{3CFD048E-D464-483C-BE58-1D275B839A72}"/>
              </a:ext>
            </a:extLst>
          </p:cNvPr>
          <p:cNvPicPr/>
          <p:nvPr/>
        </p:nvPicPr>
        <p:blipFill rotWithShape="1">
          <a:blip r:embed="rId5"/>
          <a:srcRect l="62709" t="13031" r="9276" b="14923"/>
          <a:stretch/>
        </p:blipFill>
        <p:spPr bwMode="auto">
          <a:xfrm>
            <a:off x="136343" y="1509757"/>
            <a:ext cx="4505325" cy="3475990"/>
          </a:xfrm>
          <a:prstGeom prst="rect">
            <a:avLst/>
          </a:prstGeom>
          <a:ln>
            <a:noFill/>
          </a:ln>
          <a:extLst>
            <a:ext uri="{53640926-AAD7-44D8-BBD7-CCE9431645EC}">
              <a14:shadowObscured xmlns:a14="http://schemas.microsoft.com/office/drawing/2010/main"/>
            </a:ext>
          </a:extLst>
        </p:spPr>
      </p:pic>
      <p:sp>
        <p:nvSpPr>
          <p:cNvPr id="10" name="Rectangle 3">
            <a:extLst>
              <a:ext uri="{FF2B5EF4-FFF2-40B4-BE49-F238E27FC236}">
                <a16:creationId xmlns:a16="http://schemas.microsoft.com/office/drawing/2014/main" id="{02B5FA2D-6228-414C-BBB4-DC3BAB3EE80A}"/>
              </a:ext>
            </a:extLst>
          </p:cNvPr>
          <p:cNvSpPr txBox="1">
            <a:spLocks noChangeArrowheads="1"/>
          </p:cNvSpPr>
          <p:nvPr/>
        </p:nvSpPr>
        <p:spPr bwMode="auto">
          <a:xfrm>
            <a:off x="4641668" y="1509757"/>
            <a:ext cx="7413989" cy="39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285750" indent="-285750">
              <a:spcBef>
                <a:spcPts val="600"/>
              </a:spcBef>
              <a:buFont typeface="Arial" panose="020B0604020202020204" pitchFamily="34" charset="0"/>
              <a:buChar char="•"/>
            </a:pPr>
            <a:r>
              <a:rPr lang="en-US" sz="1800" dirty="0">
                <a:latin typeface="Arial Rounded MT Bold" pitchFamily="34" charset="0"/>
              </a:rPr>
              <a:t>Review and understand airfield signage and markings. </a:t>
            </a:r>
          </a:p>
          <a:p>
            <a:pPr marL="285750" indent="-285750">
              <a:spcBef>
                <a:spcPts val="600"/>
              </a:spcBef>
              <a:buFont typeface="Arial" panose="020B0604020202020204" pitchFamily="34" charset="0"/>
              <a:buChar char="•"/>
            </a:pPr>
            <a:r>
              <a:rPr lang="en-US" sz="1800" dirty="0">
                <a:latin typeface="Arial Rounded MT Bold" pitchFamily="34" charset="0"/>
              </a:rPr>
              <a:t>Know the Airport Layout and have a copy of the movement map out and available.</a:t>
            </a:r>
          </a:p>
          <a:p>
            <a:pPr marL="285750" indent="-285750">
              <a:spcBef>
                <a:spcPts val="600"/>
              </a:spcBef>
              <a:buFont typeface="Arial" panose="020B0604020202020204" pitchFamily="34" charset="0"/>
              <a:buChar char="•"/>
            </a:pPr>
            <a:r>
              <a:rPr lang="en-US" sz="1800" dirty="0">
                <a:latin typeface="Arial Rounded MT Bold" pitchFamily="34" charset="0"/>
              </a:rPr>
              <a:t>Follow established procedures.</a:t>
            </a:r>
          </a:p>
          <a:p>
            <a:pPr marL="285750" indent="-285750">
              <a:spcBef>
                <a:spcPts val="600"/>
              </a:spcBef>
              <a:buFont typeface="Arial" panose="020B0604020202020204" pitchFamily="34" charset="0"/>
              <a:buChar char="•"/>
            </a:pPr>
            <a:r>
              <a:rPr lang="en-US" sz="1800" kern="0" dirty="0">
                <a:latin typeface="Arial Rounded MT Bold" pitchFamily="34" charset="0"/>
              </a:rPr>
              <a:t>Never make assumptions while operating in the movement area.</a:t>
            </a:r>
          </a:p>
          <a:p>
            <a:pPr marL="285750" indent="-285750">
              <a:spcBef>
                <a:spcPts val="600"/>
              </a:spcBef>
              <a:buFont typeface="Arial" panose="020B0604020202020204" pitchFamily="34" charset="0"/>
              <a:buChar char="•"/>
            </a:pPr>
            <a:r>
              <a:rPr lang="en-US" sz="1800" kern="0" dirty="0">
                <a:latin typeface="Arial Rounded MT Bold" pitchFamily="34" charset="0"/>
              </a:rPr>
              <a:t>Use proper radio </a:t>
            </a:r>
          </a:p>
          <a:p>
            <a:pPr marL="285750" indent="-285750">
              <a:spcBef>
                <a:spcPts val="600"/>
              </a:spcBef>
              <a:buFont typeface="Arial" panose="020B0604020202020204" pitchFamily="34" charset="0"/>
              <a:buChar char="•"/>
            </a:pPr>
            <a:r>
              <a:rPr lang="en-US" sz="1800" kern="0" dirty="0">
                <a:latin typeface="Arial Rounded MT Bold" pitchFamily="34" charset="0"/>
              </a:rPr>
              <a:t>Read back all instructions verbatim.</a:t>
            </a:r>
          </a:p>
          <a:p>
            <a:pPr marL="285750" indent="-285750">
              <a:spcBef>
                <a:spcPts val="600"/>
              </a:spcBef>
              <a:buFont typeface="Arial" panose="020B0604020202020204" pitchFamily="34" charset="0"/>
              <a:buChar char="•"/>
            </a:pPr>
            <a:r>
              <a:rPr lang="en-US" sz="1800" kern="0" dirty="0">
                <a:solidFill>
                  <a:srgbClr val="FF0000"/>
                </a:solidFill>
                <a:latin typeface="Arial Rounded MT Bold" pitchFamily="34" charset="0"/>
              </a:rPr>
              <a:t>ASK QUESTIONS IF THINGS “JUST DON’T SEEM RIGHT!”</a:t>
            </a:r>
          </a:p>
        </p:txBody>
      </p:sp>
    </p:spTree>
    <p:extLst>
      <p:ext uri="{BB962C8B-B14F-4D97-AF65-F5344CB8AC3E}">
        <p14:creationId xmlns:p14="http://schemas.microsoft.com/office/powerpoint/2010/main" val="209718273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Familiarization</a:t>
            </a:r>
          </a:p>
        </p:txBody>
      </p:sp>
      <p:sp>
        <p:nvSpPr>
          <p:cNvPr id="3" name="TextBox 2">
            <a:extLst>
              <a:ext uri="{FF2B5EF4-FFF2-40B4-BE49-F238E27FC236}">
                <a16:creationId xmlns:a16="http://schemas.microsoft.com/office/drawing/2014/main" id="{8179C61D-CC31-4E1C-8E3C-6703697F888E}"/>
              </a:ext>
            </a:extLst>
          </p:cNvPr>
          <p:cNvSpPr txBox="1"/>
          <p:nvPr/>
        </p:nvSpPr>
        <p:spPr>
          <a:xfrm>
            <a:off x="203200" y="1951672"/>
            <a:ext cx="2884123" cy="2585323"/>
          </a:xfrm>
          <a:prstGeom prst="rect">
            <a:avLst/>
          </a:prstGeom>
          <a:noFill/>
        </p:spPr>
        <p:txBody>
          <a:bodyPr wrap="none" rtlCol="0">
            <a:spAutoFit/>
          </a:bodyPr>
          <a:lstStyle/>
          <a:p>
            <a:pPr marL="285750" indent="-285750">
              <a:buFont typeface="Arial" panose="020B0604020202020204" pitchFamily="34" charset="0"/>
              <a:buChar char="•"/>
            </a:pPr>
            <a:r>
              <a:rPr lang="en-US" dirty="0"/>
              <a:t>Runways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Taxiway and Taxilanes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Fire Stations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Deicing Pads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RON Parking Locations</a:t>
            </a:r>
          </a:p>
        </p:txBody>
      </p:sp>
    </p:spTree>
    <p:extLst>
      <p:ext uri="{BB962C8B-B14F-4D97-AF65-F5344CB8AC3E}">
        <p14:creationId xmlns:p14="http://schemas.microsoft.com/office/powerpoint/2010/main" val="402127366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Northeast/Southwest Runways</a:t>
            </a:r>
          </a:p>
        </p:txBody>
      </p:sp>
      <p:pic>
        <p:nvPicPr>
          <p:cNvPr id="4" name="Picture 3" descr="Diagram, engineering drawing&#10;&#10;Description automatically generated">
            <a:extLst>
              <a:ext uri="{FF2B5EF4-FFF2-40B4-BE49-F238E27FC236}">
                <a16:creationId xmlns:a16="http://schemas.microsoft.com/office/drawing/2014/main" id="{18909CE7-6D01-4825-A059-881FE5BD4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48968"/>
            <a:ext cx="7306695" cy="5514675"/>
          </a:xfrm>
          <a:prstGeom prst="rect">
            <a:avLst/>
          </a:prstGeom>
        </p:spPr>
      </p:pic>
      <p:pic>
        <p:nvPicPr>
          <p:cNvPr id="43" name="Picture 42">
            <a:extLst>
              <a:ext uri="{FF2B5EF4-FFF2-40B4-BE49-F238E27FC236}">
                <a16:creationId xmlns:a16="http://schemas.microsoft.com/office/drawing/2014/main" id="{22F45A98-CCAC-4D04-8215-8BF76BC92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616635">
            <a:off x="8168068" y="1203884"/>
            <a:ext cx="1180538" cy="1180538"/>
          </a:xfrm>
          <a:prstGeom prst="rect">
            <a:avLst/>
          </a:prstGeom>
          <a:ln>
            <a:solidFill>
              <a:schemeClr val="tx2"/>
            </a:solidFill>
          </a:ln>
        </p:spPr>
      </p:pic>
      <p:sp>
        <p:nvSpPr>
          <p:cNvPr id="48" name="TextBox 47">
            <a:extLst>
              <a:ext uri="{FF2B5EF4-FFF2-40B4-BE49-F238E27FC236}">
                <a16:creationId xmlns:a16="http://schemas.microsoft.com/office/drawing/2014/main" id="{54C443C8-2CAE-4B01-83CB-88F10DC9C066}"/>
              </a:ext>
            </a:extLst>
          </p:cNvPr>
          <p:cNvSpPr txBox="1"/>
          <p:nvPr/>
        </p:nvSpPr>
        <p:spPr>
          <a:xfrm>
            <a:off x="2120900" y="2460541"/>
            <a:ext cx="304800"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4R</a:t>
            </a:r>
          </a:p>
        </p:txBody>
      </p:sp>
      <p:cxnSp>
        <p:nvCxnSpPr>
          <p:cNvPr id="49" name="Straight Arrow Connector 48">
            <a:extLst>
              <a:ext uri="{FF2B5EF4-FFF2-40B4-BE49-F238E27FC236}">
                <a16:creationId xmlns:a16="http://schemas.microsoft.com/office/drawing/2014/main" id="{11F7CFB4-5729-4086-92A4-CB9BDCE416E6}"/>
              </a:ext>
            </a:extLst>
          </p:cNvPr>
          <p:cNvCxnSpPr/>
          <p:nvPr/>
        </p:nvCxnSpPr>
        <p:spPr bwMode="auto">
          <a:xfrm>
            <a:off x="2472013" y="2632896"/>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6325F243-C621-4778-9AD6-A291CB766233}"/>
              </a:ext>
            </a:extLst>
          </p:cNvPr>
          <p:cNvCxnSpPr/>
          <p:nvPr/>
        </p:nvCxnSpPr>
        <p:spPr bwMode="auto">
          <a:xfrm flipH="1" flipV="1">
            <a:off x="6660031" y="263289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1" name="TextBox 50">
            <a:extLst>
              <a:ext uri="{FF2B5EF4-FFF2-40B4-BE49-F238E27FC236}">
                <a16:creationId xmlns:a16="http://schemas.microsoft.com/office/drawing/2014/main" id="{B50BE339-3EA5-4CF0-9824-ADF151DE21B6}"/>
              </a:ext>
            </a:extLst>
          </p:cNvPr>
          <p:cNvSpPr txBox="1"/>
          <p:nvPr/>
        </p:nvSpPr>
        <p:spPr>
          <a:xfrm>
            <a:off x="7721424" y="2460541"/>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Tree>
    <p:extLst>
      <p:ext uri="{BB962C8B-B14F-4D97-AF65-F5344CB8AC3E}">
        <p14:creationId xmlns:p14="http://schemas.microsoft.com/office/powerpoint/2010/main" val="128849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1"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East/West Runways</a:t>
            </a:r>
          </a:p>
        </p:txBody>
      </p:sp>
      <p:pic>
        <p:nvPicPr>
          <p:cNvPr id="4" name="Picture 3" descr="Diagram, engineering drawing&#10;&#10;Description automatically generated">
            <a:extLst>
              <a:ext uri="{FF2B5EF4-FFF2-40B4-BE49-F238E27FC236}">
                <a16:creationId xmlns:a16="http://schemas.microsoft.com/office/drawing/2014/main" id="{63260134-1FDD-4F17-9F5D-7E7CF033C9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895" y="1353781"/>
            <a:ext cx="7306695" cy="5499003"/>
          </a:xfrm>
          <a:prstGeom prst="rect">
            <a:avLst/>
          </a:prstGeom>
        </p:spPr>
      </p:pic>
      <p:pic>
        <p:nvPicPr>
          <p:cNvPr id="17" name="Picture 16">
            <a:extLst>
              <a:ext uri="{FF2B5EF4-FFF2-40B4-BE49-F238E27FC236}">
                <a16:creationId xmlns:a16="http://schemas.microsoft.com/office/drawing/2014/main" id="{B5F1EE8D-B5BD-413B-8859-FC1136969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5815">
            <a:off x="8477130" y="1109096"/>
            <a:ext cx="1180538" cy="1180538"/>
          </a:xfrm>
          <a:prstGeom prst="rect">
            <a:avLst/>
          </a:prstGeom>
          <a:ln>
            <a:solidFill>
              <a:schemeClr val="tx2"/>
            </a:solidFill>
          </a:ln>
        </p:spPr>
      </p:pic>
      <p:sp>
        <p:nvSpPr>
          <p:cNvPr id="18" name="TextBox 17">
            <a:extLst>
              <a:ext uri="{FF2B5EF4-FFF2-40B4-BE49-F238E27FC236}">
                <a16:creationId xmlns:a16="http://schemas.microsoft.com/office/drawing/2014/main" id="{29968C0D-B7D7-4385-B622-AFB2269BE412}"/>
              </a:ext>
            </a:extLst>
          </p:cNvPr>
          <p:cNvSpPr txBox="1"/>
          <p:nvPr/>
        </p:nvSpPr>
        <p:spPr>
          <a:xfrm>
            <a:off x="4760912" y="1920163"/>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9L</a:t>
            </a:r>
          </a:p>
        </p:txBody>
      </p:sp>
      <p:cxnSp>
        <p:nvCxnSpPr>
          <p:cNvPr id="19" name="Straight Arrow Connector 18">
            <a:extLst>
              <a:ext uri="{FF2B5EF4-FFF2-40B4-BE49-F238E27FC236}">
                <a16:creationId xmlns:a16="http://schemas.microsoft.com/office/drawing/2014/main" id="{89D36327-8CB7-4096-96FF-6568EA9E32C3}"/>
              </a:ext>
            </a:extLst>
          </p:cNvPr>
          <p:cNvCxnSpPr/>
          <p:nvPr/>
        </p:nvCxnSpPr>
        <p:spPr bwMode="auto">
          <a:xfrm>
            <a:off x="5074997" y="2306825"/>
            <a:ext cx="361950" cy="63555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20F37B0-65DC-4ED9-AA72-1553C14718EF}"/>
              </a:ext>
            </a:extLst>
          </p:cNvPr>
          <p:cNvCxnSpPr/>
          <p:nvPr/>
        </p:nvCxnSpPr>
        <p:spPr bwMode="auto">
          <a:xfrm flipH="1" flipV="1">
            <a:off x="6391688" y="4563098"/>
            <a:ext cx="493776" cy="854309"/>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1" name="TextBox 20">
            <a:extLst>
              <a:ext uri="{FF2B5EF4-FFF2-40B4-BE49-F238E27FC236}">
                <a16:creationId xmlns:a16="http://schemas.microsoft.com/office/drawing/2014/main" id="{1BBCE421-4386-48C6-82A3-C316F44D87AE}"/>
              </a:ext>
            </a:extLst>
          </p:cNvPr>
          <p:cNvSpPr txBox="1"/>
          <p:nvPr/>
        </p:nvSpPr>
        <p:spPr>
          <a:xfrm>
            <a:off x="6885464" y="5464452"/>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27R</a:t>
            </a:r>
          </a:p>
        </p:txBody>
      </p:sp>
    </p:spTree>
    <p:extLst>
      <p:ext uri="{BB962C8B-B14F-4D97-AF65-F5344CB8AC3E}">
        <p14:creationId xmlns:p14="http://schemas.microsoft.com/office/powerpoint/2010/main" val="37334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4" name="Picture 3" descr="Diagram, engineering drawing&#10;&#10;Description automatically generated">
            <a:extLst>
              <a:ext uri="{FF2B5EF4-FFF2-40B4-BE49-F238E27FC236}">
                <a16:creationId xmlns:a16="http://schemas.microsoft.com/office/drawing/2014/main" id="{DDA7EF79-6FB8-4DBC-A707-07A190C22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400783"/>
            <a:ext cx="7306695" cy="5457217"/>
          </a:xfrm>
          <a:prstGeom prst="rect">
            <a:avLst/>
          </a:prstGeom>
        </p:spPr>
      </p:pic>
      <p:sp>
        <p:nvSpPr>
          <p:cNvPr id="11" name="TextBox 10">
            <a:extLst>
              <a:ext uri="{FF2B5EF4-FFF2-40B4-BE49-F238E27FC236}">
                <a16:creationId xmlns:a16="http://schemas.microsoft.com/office/drawing/2014/main" id="{26577A69-33D5-4CB5-8B6F-09E8446AE2FA}"/>
              </a:ext>
            </a:extLst>
          </p:cNvPr>
          <p:cNvSpPr txBox="1"/>
          <p:nvPr/>
        </p:nvSpPr>
        <p:spPr>
          <a:xfrm>
            <a:off x="4533511" y="213934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Y</a:t>
            </a:r>
          </a:p>
        </p:txBody>
      </p:sp>
      <p:sp>
        <p:nvSpPr>
          <p:cNvPr id="12" name="TextBox 11">
            <a:extLst>
              <a:ext uri="{FF2B5EF4-FFF2-40B4-BE49-F238E27FC236}">
                <a16:creationId xmlns:a16="http://schemas.microsoft.com/office/drawing/2014/main" id="{9BB573B5-5FB1-4425-A06E-7A5CC95E0532}"/>
              </a:ext>
            </a:extLst>
          </p:cNvPr>
          <p:cNvSpPr txBox="1"/>
          <p:nvPr/>
        </p:nvSpPr>
        <p:spPr>
          <a:xfrm>
            <a:off x="4641138" y="1770012"/>
            <a:ext cx="92429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
        <p:nvSpPr>
          <p:cNvPr id="13" name="Rectangle 12">
            <a:extLst>
              <a:ext uri="{FF2B5EF4-FFF2-40B4-BE49-F238E27FC236}">
                <a16:creationId xmlns:a16="http://schemas.microsoft.com/office/drawing/2014/main" id="{B621C4FD-A2C5-45B2-868B-42E38D500B07}"/>
              </a:ext>
            </a:extLst>
          </p:cNvPr>
          <p:cNvSpPr/>
          <p:nvPr/>
        </p:nvSpPr>
        <p:spPr>
          <a:xfrm rot="5400000">
            <a:off x="5821584" y="501193"/>
            <a:ext cx="137026" cy="464009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98438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7" name="Content Placeholder 3">
            <a:extLst>
              <a:ext uri="{FF2B5EF4-FFF2-40B4-BE49-F238E27FC236}">
                <a16:creationId xmlns:a16="http://schemas.microsoft.com/office/drawing/2014/main" id="{9D24CFFF-B4AA-4D80-8E17-585F51DF25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0233" y="2282661"/>
            <a:ext cx="8534206" cy="1661151"/>
          </a:xfrm>
        </p:spPr>
      </p:pic>
      <p:cxnSp>
        <p:nvCxnSpPr>
          <p:cNvPr id="8" name="Straight Connector 7">
            <a:extLst>
              <a:ext uri="{FF2B5EF4-FFF2-40B4-BE49-F238E27FC236}">
                <a16:creationId xmlns:a16="http://schemas.microsoft.com/office/drawing/2014/main" id="{E9A27C6F-F870-42F3-A86B-9154B85BA2D3}"/>
              </a:ext>
            </a:extLst>
          </p:cNvPr>
          <p:cNvCxnSpPr/>
          <p:nvPr/>
        </p:nvCxnSpPr>
        <p:spPr>
          <a:xfrm>
            <a:off x="2410250" y="3039768"/>
            <a:ext cx="7724350" cy="14314"/>
          </a:xfrm>
          <a:prstGeom prst="line">
            <a:avLst/>
          </a:prstGeom>
          <a:ln w="5715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3A208A5E-BD8E-40D7-B603-5BC336F6F5F1}"/>
              </a:ext>
            </a:extLst>
          </p:cNvPr>
          <p:cNvCxnSpPr/>
          <p:nvPr/>
        </p:nvCxnSpPr>
        <p:spPr>
          <a:xfrm rot="660000">
            <a:off x="7633640" y="2839563"/>
            <a:ext cx="148967" cy="157257"/>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560D3B76-F485-437B-BC19-7735FAC8FBFC}"/>
              </a:ext>
            </a:extLst>
          </p:cNvPr>
          <p:cNvCxnSpPr/>
          <p:nvPr/>
        </p:nvCxnSpPr>
        <p:spPr>
          <a:xfrm flipH="1" flipV="1">
            <a:off x="8720328" y="2828811"/>
            <a:ext cx="5356"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1" name="Straight Connector 10">
            <a:extLst>
              <a:ext uri="{FF2B5EF4-FFF2-40B4-BE49-F238E27FC236}">
                <a16:creationId xmlns:a16="http://schemas.microsoft.com/office/drawing/2014/main" id="{7ED56A69-F66C-441F-AA08-227C643B11F6}"/>
              </a:ext>
            </a:extLst>
          </p:cNvPr>
          <p:cNvCxnSpPr/>
          <p:nvPr/>
        </p:nvCxnSpPr>
        <p:spPr>
          <a:xfrm rot="240000" flipH="1" flipV="1">
            <a:off x="9848067" y="2849593"/>
            <a:ext cx="25161"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2" name="Straight Connector 11">
            <a:extLst>
              <a:ext uri="{FF2B5EF4-FFF2-40B4-BE49-F238E27FC236}">
                <a16:creationId xmlns:a16="http://schemas.microsoft.com/office/drawing/2014/main" id="{D2B62981-00E7-4D6C-BFFF-ED1BE079C244}"/>
              </a:ext>
            </a:extLst>
          </p:cNvPr>
          <p:cNvCxnSpPr/>
          <p:nvPr/>
        </p:nvCxnSpPr>
        <p:spPr>
          <a:xfrm flipV="1">
            <a:off x="10073640" y="2834640"/>
            <a:ext cx="0"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AEC6AF14-54F7-48A7-969F-155809861760}"/>
              </a:ext>
            </a:extLst>
          </p:cNvPr>
          <p:cNvSpPr txBox="1"/>
          <p:nvPr/>
        </p:nvSpPr>
        <p:spPr>
          <a:xfrm>
            <a:off x="6329983" y="2941634"/>
            <a:ext cx="452721"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Y</a:t>
            </a:r>
            <a:endParaRPr lang="en-US" sz="3200" b="1" dirty="0">
              <a:solidFill>
                <a:srgbClr val="FFC000"/>
              </a:solidFill>
              <a:latin typeface="Arial" pitchFamily="34" charset="0"/>
              <a:cs typeface="Arial" pitchFamily="34" charset="0"/>
            </a:endParaRPr>
          </a:p>
        </p:txBody>
      </p:sp>
      <p:sp>
        <p:nvSpPr>
          <p:cNvPr id="14" name="TextBox 13">
            <a:extLst>
              <a:ext uri="{FF2B5EF4-FFF2-40B4-BE49-F238E27FC236}">
                <a16:creationId xmlns:a16="http://schemas.microsoft.com/office/drawing/2014/main" id="{14485A6A-DE3E-4849-9AFE-66CFB3348098}"/>
              </a:ext>
            </a:extLst>
          </p:cNvPr>
          <p:cNvSpPr txBox="1"/>
          <p:nvPr/>
        </p:nvSpPr>
        <p:spPr>
          <a:xfrm>
            <a:off x="7115056" y="247561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Y-5</a:t>
            </a:r>
          </a:p>
        </p:txBody>
      </p:sp>
      <p:sp>
        <p:nvSpPr>
          <p:cNvPr id="15" name="TextBox 14">
            <a:extLst>
              <a:ext uri="{FF2B5EF4-FFF2-40B4-BE49-F238E27FC236}">
                <a16:creationId xmlns:a16="http://schemas.microsoft.com/office/drawing/2014/main" id="{2C84E679-DE72-420A-8737-B0706366FE85}"/>
              </a:ext>
            </a:extLst>
          </p:cNvPr>
          <p:cNvSpPr txBox="1"/>
          <p:nvPr/>
        </p:nvSpPr>
        <p:spPr>
          <a:xfrm>
            <a:off x="8262550" y="245142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Y-7</a:t>
            </a:r>
          </a:p>
        </p:txBody>
      </p:sp>
      <p:sp>
        <p:nvSpPr>
          <p:cNvPr id="16" name="TextBox 15">
            <a:extLst>
              <a:ext uri="{FF2B5EF4-FFF2-40B4-BE49-F238E27FC236}">
                <a16:creationId xmlns:a16="http://schemas.microsoft.com/office/drawing/2014/main" id="{89328300-9192-4F26-89CE-A73486C0646B}"/>
              </a:ext>
            </a:extLst>
          </p:cNvPr>
          <p:cNvSpPr txBox="1"/>
          <p:nvPr/>
        </p:nvSpPr>
        <p:spPr>
          <a:xfrm>
            <a:off x="9138317" y="269207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Y-9</a:t>
            </a:r>
          </a:p>
        </p:txBody>
      </p:sp>
      <p:sp>
        <p:nvSpPr>
          <p:cNvPr id="17" name="TextBox 16">
            <a:extLst>
              <a:ext uri="{FF2B5EF4-FFF2-40B4-BE49-F238E27FC236}">
                <a16:creationId xmlns:a16="http://schemas.microsoft.com/office/drawing/2014/main" id="{AE3B15B1-7C45-4A55-A5C2-FDC76C4561F1}"/>
              </a:ext>
            </a:extLst>
          </p:cNvPr>
          <p:cNvSpPr txBox="1"/>
          <p:nvPr/>
        </p:nvSpPr>
        <p:spPr>
          <a:xfrm>
            <a:off x="10026223" y="2437713"/>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Y-10</a:t>
            </a:r>
          </a:p>
        </p:txBody>
      </p:sp>
      <p:cxnSp>
        <p:nvCxnSpPr>
          <p:cNvPr id="18" name="Straight Arrow Connector 17">
            <a:extLst>
              <a:ext uri="{FF2B5EF4-FFF2-40B4-BE49-F238E27FC236}">
                <a16:creationId xmlns:a16="http://schemas.microsoft.com/office/drawing/2014/main" id="{C1EED8AE-F8E6-4343-883E-D7D3D4B676E9}"/>
              </a:ext>
            </a:extLst>
          </p:cNvPr>
          <p:cNvCxnSpPr>
            <a:cxnSpLocks/>
          </p:cNvCxnSpPr>
          <p:nvPr/>
        </p:nvCxnSpPr>
        <p:spPr>
          <a:xfrm flipV="1">
            <a:off x="6400801" y="3155560"/>
            <a:ext cx="1345629" cy="1050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37572FF-00BB-4363-B6B5-513A96B76F67}"/>
              </a:ext>
            </a:extLst>
          </p:cNvPr>
          <p:cNvCxnSpPr>
            <a:cxnSpLocks/>
          </p:cNvCxnSpPr>
          <p:nvPr/>
        </p:nvCxnSpPr>
        <p:spPr>
          <a:xfrm flipV="1">
            <a:off x="7016788" y="3216691"/>
            <a:ext cx="1703541" cy="1090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FCA94DF-AAE4-45B9-B913-B8E4794ECF1A}"/>
              </a:ext>
            </a:extLst>
          </p:cNvPr>
          <p:cNvCxnSpPr>
            <a:cxnSpLocks/>
          </p:cNvCxnSpPr>
          <p:nvPr/>
        </p:nvCxnSpPr>
        <p:spPr>
          <a:xfrm flipV="1">
            <a:off x="8110607" y="3179607"/>
            <a:ext cx="1768968" cy="11277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90F6FCA-B1E7-4D71-86A1-265BC69EAA48}"/>
              </a:ext>
            </a:extLst>
          </p:cNvPr>
          <p:cNvSpPr txBox="1"/>
          <p:nvPr/>
        </p:nvSpPr>
        <p:spPr>
          <a:xfrm>
            <a:off x="3986425" y="4198850"/>
            <a:ext cx="4572000" cy="646331"/>
          </a:xfrm>
          <a:prstGeom prst="rect">
            <a:avLst/>
          </a:prstGeom>
          <a:noFill/>
        </p:spPr>
        <p:txBody>
          <a:bodyPr wrap="square" rtlCol="0">
            <a:spAutoFit/>
          </a:bodyPr>
          <a:lstStyle/>
          <a:p>
            <a:pPr algn="ctr"/>
            <a:r>
              <a:rPr lang="en-US" dirty="0">
                <a:solidFill>
                  <a:prstClr val="black"/>
                </a:solidFill>
                <a:latin typeface="Calibri" panose="020F0502020204030204"/>
              </a:rPr>
              <a:t>NOTE:  K-5, K-7, and K-9 are in line with their Y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spTree>
    <p:extLst>
      <p:ext uri="{BB962C8B-B14F-4D97-AF65-F5344CB8AC3E}">
        <p14:creationId xmlns:p14="http://schemas.microsoft.com/office/powerpoint/2010/main" val="296551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nodeType="afterEffect">
                                  <p:stCondLst>
                                    <p:cond delay="25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50"/>
                            </p:stCondLst>
                            <p:childTnLst>
                              <p:par>
                                <p:cTn id="42" presetID="1" presetClass="entr" presetSubtype="0" fill="hold" nodeType="afterEffect">
                                  <p:stCondLst>
                                    <p:cond delay="250"/>
                                  </p:stCondLst>
                                  <p:childTnLst>
                                    <p:set>
                                      <p:cBhvr>
                                        <p:cTn id="43" dur="1" fill="hold">
                                          <p:stCondLst>
                                            <p:cond delay="0"/>
                                          </p:stCondLst>
                                        </p:cTn>
                                        <p:tgtEl>
                                          <p:spTgt spid="19"/>
                                        </p:tgtEl>
                                        <p:attrNameLst>
                                          <p:attrName>style.visibility</p:attrName>
                                        </p:attrNameLst>
                                      </p:cBhvr>
                                      <p:to>
                                        <p:strVal val="visible"/>
                                      </p:to>
                                    </p:set>
                                  </p:childTnLst>
                                </p:cTn>
                              </p:par>
                            </p:childTnLst>
                          </p:cTn>
                        </p:par>
                        <p:par>
                          <p:cTn id="44" fill="hold">
                            <p:stCondLst>
                              <p:cond delay="500"/>
                            </p:stCondLst>
                            <p:childTnLst>
                              <p:par>
                                <p:cTn id="45" presetID="1" presetClass="entr" presetSubtype="0" fill="hold" nodeType="afterEffect">
                                  <p:stCondLst>
                                    <p:cond delay="250"/>
                                  </p:stCondLst>
                                  <p:childTnLst>
                                    <p:set>
                                      <p:cBhvr>
                                        <p:cTn id="4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21"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3" name="Picture 2" descr="Diagram, engineering drawing&#10;&#10;Description automatically generated">
            <a:extLst>
              <a:ext uri="{FF2B5EF4-FFF2-40B4-BE49-F238E27FC236}">
                <a16:creationId xmlns:a16="http://schemas.microsoft.com/office/drawing/2014/main" id="{790B19AA-8617-4B03-9FCC-D87BD86A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2689"/>
            <a:ext cx="7306695" cy="5525311"/>
          </a:xfrm>
          <a:prstGeom prst="rect">
            <a:avLst/>
          </a:prstGeom>
        </p:spPr>
      </p:pic>
      <p:sp>
        <p:nvSpPr>
          <p:cNvPr id="11" name="Rectangle 10">
            <a:extLst>
              <a:ext uri="{FF2B5EF4-FFF2-40B4-BE49-F238E27FC236}">
                <a16:creationId xmlns:a16="http://schemas.microsoft.com/office/drawing/2014/main" id="{FCC804E0-6F53-4FD9-9ABC-5AC488E346A9}"/>
              </a:ext>
            </a:extLst>
          </p:cNvPr>
          <p:cNvSpPr/>
          <p:nvPr/>
        </p:nvSpPr>
        <p:spPr>
          <a:xfrm>
            <a:off x="4202302" y="1789889"/>
            <a:ext cx="145962" cy="11248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F478F085-0FF2-4920-A593-B18826323E17}"/>
              </a:ext>
            </a:extLst>
          </p:cNvPr>
          <p:cNvSpPr txBox="1"/>
          <p:nvPr/>
        </p:nvSpPr>
        <p:spPr>
          <a:xfrm>
            <a:off x="3185218" y="1789889"/>
            <a:ext cx="94904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3" name="TextBox 12">
            <a:extLst>
              <a:ext uri="{FF2B5EF4-FFF2-40B4-BE49-F238E27FC236}">
                <a16:creationId xmlns:a16="http://schemas.microsoft.com/office/drawing/2014/main" id="{77DBF4AA-9DED-412B-B656-3E23E6C15E82}"/>
              </a:ext>
            </a:extLst>
          </p:cNvPr>
          <p:cNvSpPr txBox="1"/>
          <p:nvPr/>
        </p:nvSpPr>
        <p:spPr>
          <a:xfrm>
            <a:off x="3185217" y="2154756"/>
            <a:ext cx="9490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R</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8885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7" name="Content Placeholder 5">
            <a:extLst>
              <a:ext uri="{FF2B5EF4-FFF2-40B4-BE49-F238E27FC236}">
                <a16:creationId xmlns:a16="http://schemas.microsoft.com/office/drawing/2014/main" id="{B3B43740-F469-42D5-926E-3A7362E4AC2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95553" y="1582126"/>
            <a:ext cx="8000894" cy="5275874"/>
          </a:xfrm>
          <a:prstGeom prst="rect">
            <a:avLst/>
          </a:prstGeom>
        </p:spPr>
      </p:pic>
      <p:cxnSp>
        <p:nvCxnSpPr>
          <p:cNvPr id="8" name="Straight Connector 7">
            <a:extLst>
              <a:ext uri="{FF2B5EF4-FFF2-40B4-BE49-F238E27FC236}">
                <a16:creationId xmlns:a16="http://schemas.microsoft.com/office/drawing/2014/main" id="{86F7859F-B7D9-4825-9B27-A5571020F2F4}"/>
              </a:ext>
            </a:extLst>
          </p:cNvPr>
          <p:cNvCxnSpPr>
            <a:cxnSpLocks/>
          </p:cNvCxnSpPr>
          <p:nvPr/>
        </p:nvCxnSpPr>
        <p:spPr>
          <a:xfrm>
            <a:off x="7162552" y="2677886"/>
            <a:ext cx="0" cy="2438400"/>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8ACD425B-CFCA-42BD-8657-033936E6E1EA}"/>
              </a:ext>
            </a:extLst>
          </p:cNvPr>
          <p:cNvCxnSpPr/>
          <p:nvPr/>
        </p:nvCxnSpPr>
        <p:spPr>
          <a:xfrm rot="3600000">
            <a:off x="7045358" y="5577943"/>
            <a:ext cx="234387" cy="127232"/>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C04FFEFB-5B9B-4C33-A2FA-2AFE376F4F52}"/>
              </a:ext>
            </a:extLst>
          </p:cNvPr>
          <p:cNvCxnSpPr/>
          <p:nvPr/>
        </p:nvCxnSpPr>
        <p:spPr>
          <a:xfrm rot="3600000">
            <a:off x="7078097" y="6022125"/>
            <a:ext cx="168908" cy="95424"/>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780239F6-AF93-47B4-821A-5E638AA6662E}"/>
              </a:ext>
            </a:extLst>
          </p:cNvPr>
          <p:cNvSpPr txBox="1"/>
          <p:nvPr/>
        </p:nvSpPr>
        <p:spPr>
          <a:xfrm>
            <a:off x="6777629" y="4117341"/>
            <a:ext cx="769843"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R</a:t>
            </a:r>
          </a:p>
        </p:txBody>
      </p:sp>
    </p:spTree>
    <p:extLst>
      <p:ext uri="{BB962C8B-B14F-4D97-AF65-F5344CB8AC3E}">
        <p14:creationId xmlns:p14="http://schemas.microsoft.com/office/powerpoint/2010/main" val="222944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1" presetClass="entr" presetSubtype="0" fill="hold" grpId="0" nodeType="afterEffect">
                                  <p:stCondLst>
                                    <p:cond delay="25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4" name="Picture 3" descr="Diagram, engineering drawing&#10;&#10;Description automatically generated">
            <a:extLst>
              <a:ext uri="{FF2B5EF4-FFF2-40B4-BE49-F238E27FC236}">
                <a16:creationId xmlns:a16="http://schemas.microsoft.com/office/drawing/2014/main" id="{081A022E-57EB-4FF9-9404-935022CCB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1" name="TextBox 10">
            <a:extLst>
              <a:ext uri="{FF2B5EF4-FFF2-40B4-BE49-F238E27FC236}">
                <a16:creationId xmlns:a16="http://schemas.microsoft.com/office/drawing/2014/main" id="{40500575-092C-41BA-94F0-80979A934647}"/>
              </a:ext>
            </a:extLst>
          </p:cNvPr>
          <p:cNvSpPr txBox="1"/>
          <p:nvPr/>
        </p:nvSpPr>
        <p:spPr>
          <a:xfrm>
            <a:off x="4768463" y="1844685"/>
            <a:ext cx="96075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2" name="TextBox 11">
            <a:extLst>
              <a:ext uri="{FF2B5EF4-FFF2-40B4-BE49-F238E27FC236}">
                <a16:creationId xmlns:a16="http://schemas.microsoft.com/office/drawing/2014/main" id="{C9DF67FC-D574-4397-AFDF-9E7916854C9E}"/>
              </a:ext>
            </a:extLst>
          </p:cNvPr>
          <p:cNvSpPr txBox="1"/>
          <p:nvPr/>
        </p:nvSpPr>
        <p:spPr>
          <a:xfrm>
            <a:off x="4679069" y="2269298"/>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K</a:t>
            </a:r>
            <a:endParaRPr lang="en-US" sz="60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9A91C99D-4BC8-4BF7-BD5F-09D5FEC917F3}"/>
              </a:ext>
            </a:extLst>
          </p:cNvPr>
          <p:cNvSpPr/>
          <p:nvPr/>
        </p:nvSpPr>
        <p:spPr>
          <a:xfrm rot="5400000">
            <a:off x="5945779" y="494712"/>
            <a:ext cx="76199" cy="480060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6001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7" name="Picture 6">
            <a:extLst>
              <a:ext uri="{FF2B5EF4-FFF2-40B4-BE49-F238E27FC236}">
                <a16:creationId xmlns:a16="http://schemas.microsoft.com/office/drawing/2014/main" id="{77DE8BEA-5EAE-4640-8C25-23CAEDB8F4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9520" y="2679915"/>
            <a:ext cx="8912959" cy="1498169"/>
          </a:xfrm>
          <a:prstGeom prst="rect">
            <a:avLst/>
          </a:prstGeom>
          <a:ln>
            <a:noFill/>
          </a:ln>
        </p:spPr>
      </p:pic>
      <p:cxnSp>
        <p:nvCxnSpPr>
          <p:cNvPr id="8" name="Straight Connector 7">
            <a:extLst>
              <a:ext uri="{FF2B5EF4-FFF2-40B4-BE49-F238E27FC236}">
                <a16:creationId xmlns:a16="http://schemas.microsoft.com/office/drawing/2014/main" id="{9AD39932-AB7F-4B5C-96A0-D7BFA553427B}"/>
              </a:ext>
            </a:extLst>
          </p:cNvPr>
          <p:cNvCxnSpPr/>
          <p:nvPr/>
        </p:nvCxnSpPr>
        <p:spPr>
          <a:xfrm>
            <a:off x="2775026" y="3663722"/>
            <a:ext cx="7289381" cy="2013"/>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0C968D12-B272-458B-99EB-C8962D7F0D77}"/>
              </a:ext>
            </a:extLst>
          </p:cNvPr>
          <p:cNvCxnSpPr/>
          <p:nvPr/>
        </p:nvCxnSpPr>
        <p:spPr>
          <a:xfrm flipV="1">
            <a:off x="2558633" y="3663722"/>
            <a:ext cx="216393" cy="113017"/>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sp>
        <p:nvSpPr>
          <p:cNvPr id="18" name="TextBox 17">
            <a:extLst>
              <a:ext uri="{FF2B5EF4-FFF2-40B4-BE49-F238E27FC236}">
                <a16:creationId xmlns:a16="http://schemas.microsoft.com/office/drawing/2014/main" id="{47D76A74-479D-479C-A422-209F289CF693}"/>
              </a:ext>
            </a:extLst>
          </p:cNvPr>
          <p:cNvSpPr txBox="1"/>
          <p:nvPr/>
        </p:nvSpPr>
        <p:spPr>
          <a:xfrm>
            <a:off x="6294657" y="3530591"/>
            <a:ext cx="39135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K</a:t>
            </a:r>
            <a:endParaRPr lang="en-US" sz="3200" b="1" dirty="0">
              <a:solidFill>
                <a:srgbClr val="FFC000"/>
              </a:solidFill>
              <a:latin typeface="Arial" pitchFamily="34" charset="0"/>
              <a:cs typeface="Arial" pitchFamily="34" charset="0"/>
            </a:endParaRPr>
          </a:p>
        </p:txBody>
      </p:sp>
      <p:cxnSp>
        <p:nvCxnSpPr>
          <p:cNvPr id="19" name="Straight Connector 18">
            <a:extLst>
              <a:ext uri="{FF2B5EF4-FFF2-40B4-BE49-F238E27FC236}">
                <a16:creationId xmlns:a16="http://schemas.microsoft.com/office/drawing/2014/main" id="{5249EC83-1BCA-44CC-A1F4-2BFBCA2C99D8}"/>
              </a:ext>
            </a:extLst>
          </p:cNvPr>
          <p:cNvCxnSpPr/>
          <p:nvPr/>
        </p:nvCxnSpPr>
        <p:spPr>
          <a:xfrm rot="-1500000" flipH="1">
            <a:off x="7846335" y="353703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1" name="TextBox 20">
            <a:extLst>
              <a:ext uri="{FF2B5EF4-FFF2-40B4-BE49-F238E27FC236}">
                <a16:creationId xmlns:a16="http://schemas.microsoft.com/office/drawing/2014/main" id="{60E3DE59-36FD-4D73-B95C-5F611CC58BA8}"/>
              </a:ext>
            </a:extLst>
          </p:cNvPr>
          <p:cNvSpPr txBox="1"/>
          <p:nvPr/>
        </p:nvSpPr>
        <p:spPr>
          <a:xfrm rot="21600000">
            <a:off x="7459090" y="3772874"/>
            <a:ext cx="446023" cy="25008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K-5</a:t>
            </a:r>
          </a:p>
        </p:txBody>
      </p:sp>
      <p:cxnSp>
        <p:nvCxnSpPr>
          <p:cNvPr id="22" name="Straight Connector 21">
            <a:extLst>
              <a:ext uri="{FF2B5EF4-FFF2-40B4-BE49-F238E27FC236}">
                <a16:creationId xmlns:a16="http://schemas.microsoft.com/office/drawing/2014/main" id="{7D0235DE-DEE5-4137-94CE-BEAD3DDAC410}"/>
              </a:ext>
            </a:extLst>
          </p:cNvPr>
          <p:cNvCxnSpPr/>
          <p:nvPr/>
        </p:nvCxnSpPr>
        <p:spPr>
          <a:xfrm rot="-1500000" flipH="1">
            <a:off x="82741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3" name="TextBox 22">
            <a:extLst>
              <a:ext uri="{FF2B5EF4-FFF2-40B4-BE49-F238E27FC236}">
                <a16:creationId xmlns:a16="http://schemas.microsoft.com/office/drawing/2014/main" id="{04B70E00-90B3-4C19-93BA-10A37AFA7E08}"/>
              </a:ext>
            </a:extLst>
          </p:cNvPr>
          <p:cNvSpPr txBox="1"/>
          <p:nvPr/>
        </p:nvSpPr>
        <p:spPr>
          <a:xfrm>
            <a:off x="8084332" y="3772874"/>
            <a:ext cx="43254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K-6</a:t>
            </a:r>
          </a:p>
        </p:txBody>
      </p:sp>
      <p:cxnSp>
        <p:nvCxnSpPr>
          <p:cNvPr id="24" name="Straight Connector 23">
            <a:extLst>
              <a:ext uri="{FF2B5EF4-FFF2-40B4-BE49-F238E27FC236}">
                <a16:creationId xmlns:a16="http://schemas.microsoft.com/office/drawing/2014/main" id="{B603BD6C-5004-48A4-B34F-6EDF3099A6F2}"/>
              </a:ext>
            </a:extLst>
          </p:cNvPr>
          <p:cNvCxnSpPr/>
          <p:nvPr/>
        </p:nvCxnSpPr>
        <p:spPr>
          <a:xfrm rot="-1500000" flipH="1">
            <a:off x="87546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5" name="TextBox 24">
            <a:extLst>
              <a:ext uri="{FF2B5EF4-FFF2-40B4-BE49-F238E27FC236}">
                <a16:creationId xmlns:a16="http://schemas.microsoft.com/office/drawing/2014/main" id="{19064B78-3CFA-457F-AACD-9F1C3AB38923}"/>
              </a:ext>
            </a:extLst>
          </p:cNvPr>
          <p:cNvSpPr txBox="1"/>
          <p:nvPr/>
        </p:nvSpPr>
        <p:spPr>
          <a:xfrm>
            <a:off x="8596877" y="3772874"/>
            <a:ext cx="374689" cy="249993"/>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K-7</a:t>
            </a:r>
          </a:p>
        </p:txBody>
      </p:sp>
      <p:cxnSp>
        <p:nvCxnSpPr>
          <p:cNvPr id="26" name="Straight Connector 25">
            <a:extLst>
              <a:ext uri="{FF2B5EF4-FFF2-40B4-BE49-F238E27FC236}">
                <a16:creationId xmlns:a16="http://schemas.microsoft.com/office/drawing/2014/main" id="{B7A19250-E3E7-4084-A934-6F4FA076B74D}"/>
              </a:ext>
            </a:extLst>
          </p:cNvPr>
          <p:cNvCxnSpPr/>
          <p:nvPr/>
        </p:nvCxnSpPr>
        <p:spPr>
          <a:xfrm rot="-1500000" flipH="1">
            <a:off x="9121157" y="353152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7" name="TextBox 26">
            <a:extLst>
              <a:ext uri="{FF2B5EF4-FFF2-40B4-BE49-F238E27FC236}">
                <a16:creationId xmlns:a16="http://schemas.microsoft.com/office/drawing/2014/main" id="{853C26E7-4066-4809-BD96-B336913A3815}"/>
              </a:ext>
            </a:extLst>
          </p:cNvPr>
          <p:cNvSpPr txBox="1"/>
          <p:nvPr/>
        </p:nvSpPr>
        <p:spPr>
          <a:xfrm>
            <a:off x="9051571" y="3772873"/>
            <a:ext cx="35056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K-8</a:t>
            </a:r>
          </a:p>
        </p:txBody>
      </p:sp>
      <p:cxnSp>
        <p:nvCxnSpPr>
          <p:cNvPr id="28" name="Straight Connector 27">
            <a:extLst>
              <a:ext uri="{FF2B5EF4-FFF2-40B4-BE49-F238E27FC236}">
                <a16:creationId xmlns:a16="http://schemas.microsoft.com/office/drawing/2014/main" id="{FF8221C0-8BF9-4908-B73B-4585A688CDD8}"/>
              </a:ext>
            </a:extLst>
          </p:cNvPr>
          <p:cNvCxnSpPr/>
          <p:nvPr/>
        </p:nvCxnSpPr>
        <p:spPr>
          <a:xfrm rot="-1500000" flipH="1">
            <a:off x="9793018" y="3508004"/>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9" name="TextBox 28">
            <a:extLst>
              <a:ext uri="{FF2B5EF4-FFF2-40B4-BE49-F238E27FC236}">
                <a16:creationId xmlns:a16="http://schemas.microsoft.com/office/drawing/2014/main" id="{59D86F06-D22B-4917-BFDF-7AB5C856D0CB}"/>
              </a:ext>
            </a:extLst>
          </p:cNvPr>
          <p:cNvSpPr txBox="1"/>
          <p:nvPr/>
        </p:nvSpPr>
        <p:spPr>
          <a:xfrm>
            <a:off x="9629480" y="3784324"/>
            <a:ext cx="38827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K-9</a:t>
            </a:r>
          </a:p>
        </p:txBody>
      </p:sp>
      <p:sp>
        <p:nvSpPr>
          <p:cNvPr id="30" name="TextBox 29">
            <a:extLst>
              <a:ext uri="{FF2B5EF4-FFF2-40B4-BE49-F238E27FC236}">
                <a16:creationId xmlns:a16="http://schemas.microsoft.com/office/drawing/2014/main" id="{74CA184B-53B9-4CAC-9026-FB76A01EA004}"/>
              </a:ext>
            </a:extLst>
          </p:cNvPr>
          <p:cNvSpPr txBox="1"/>
          <p:nvPr/>
        </p:nvSpPr>
        <p:spPr>
          <a:xfrm>
            <a:off x="5474558" y="1826864"/>
            <a:ext cx="5287837" cy="646331"/>
          </a:xfrm>
          <a:prstGeom prst="rect">
            <a:avLst/>
          </a:prstGeom>
          <a:noFill/>
        </p:spPr>
        <p:txBody>
          <a:bodyPr wrap="square" rtlCol="0">
            <a:spAutoFit/>
          </a:bodyPr>
          <a:lstStyle/>
          <a:p>
            <a:pPr algn="ctr"/>
            <a:r>
              <a:rPr lang="en-US" dirty="0">
                <a:solidFill>
                  <a:prstClr val="black"/>
                </a:solidFill>
                <a:latin typeface="Calibri" panose="020F0502020204030204"/>
              </a:rPr>
              <a:t>NOTE:  Y-5/Z-5, Y-7/Z-7, and Y-9 are directly opposite from their K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cxnSp>
        <p:nvCxnSpPr>
          <p:cNvPr id="31" name="Straight Arrow Connector 30">
            <a:extLst>
              <a:ext uri="{FF2B5EF4-FFF2-40B4-BE49-F238E27FC236}">
                <a16:creationId xmlns:a16="http://schemas.microsoft.com/office/drawing/2014/main" id="{A7742973-E523-4FB2-A3F6-4C0B08F96860}"/>
              </a:ext>
            </a:extLst>
          </p:cNvPr>
          <p:cNvCxnSpPr>
            <a:cxnSpLocks/>
          </p:cNvCxnSpPr>
          <p:nvPr/>
        </p:nvCxnSpPr>
        <p:spPr>
          <a:xfrm>
            <a:off x="7682101" y="2409819"/>
            <a:ext cx="137829" cy="9929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5BF6028-0483-413E-8E28-29D360B27DC5}"/>
              </a:ext>
            </a:extLst>
          </p:cNvPr>
          <p:cNvCxnSpPr>
            <a:cxnSpLocks/>
          </p:cNvCxnSpPr>
          <p:nvPr/>
        </p:nvCxnSpPr>
        <p:spPr>
          <a:xfrm>
            <a:off x="8516872" y="2409819"/>
            <a:ext cx="267349" cy="9819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DC95655-F6B3-4AE9-8376-0587316A32D0}"/>
              </a:ext>
            </a:extLst>
          </p:cNvPr>
          <p:cNvCxnSpPr>
            <a:cxnSpLocks/>
          </p:cNvCxnSpPr>
          <p:nvPr/>
        </p:nvCxnSpPr>
        <p:spPr>
          <a:xfrm>
            <a:off x="9051571" y="2409819"/>
            <a:ext cx="772045" cy="9731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1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250"/>
                            </p:stCondLst>
                            <p:childTnLst>
                              <p:par>
                                <p:cTn id="13" presetID="1" presetClass="entr" presetSubtype="0" fill="hold" grpId="0" nodeType="afterEffect">
                                  <p:stCondLst>
                                    <p:cond delay="25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childTnLst>
                                </p:cTn>
                              </p:par>
                            </p:childTnLst>
                          </p:cTn>
                        </p:par>
                        <p:par>
                          <p:cTn id="49" fill="hold">
                            <p:stCondLst>
                              <p:cond delay="0"/>
                            </p:stCondLst>
                            <p:childTnLst>
                              <p:par>
                                <p:cTn id="50" presetID="1" presetClass="entr" presetSubtype="0" fill="hold" nodeType="afterEffect">
                                  <p:stCondLst>
                                    <p:cond delay="250"/>
                                  </p:stCondLst>
                                  <p:childTnLst>
                                    <p:set>
                                      <p:cBhvr>
                                        <p:cTn id="51" dur="1" fill="hold">
                                          <p:stCondLst>
                                            <p:cond delay="0"/>
                                          </p:stCondLst>
                                        </p:cTn>
                                        <p:tgtEl>
                                          <p:spTgt spid="31"/>
                                        </p:tgtEl>
                                        <p:attrNameLst>
                                          <p:attrName>style.visibility</p:attrName>
                                        </p:attrNameLst>
                                      </p:cBhvr>
                                      <p:to>
                                        <p:strVal val="visible"/>
                                      </p:to>
                                    </p:set>
                                  </p:childTnLst>
                                </p:cTn>
                              </p:par>
                            </p:childTnLst>
                          </p:cTn>
                        </p:par>
                        <p:par>
                          <p:cTn id="52" fill="hold">
                            <p:stCondLst>
                              <p:cond delay="250"/>
                            </p:stCondLst>
                            <p:childTnLst>
                              <p:par>
                                <p:cTn id="53" presetID="1" presetClass="entr" presetSubtype="0"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childTnLst>
                                </p:cTn>
                              </p:par>
                            </p:childTnLst>
                          </p:cTn>
                        </p:par>
                        <p:par>
                          <p:cTn id="55" fill="hold">
                            <p:stCondLst>
                              <p:cond delay="250"/>
                            </p:stCondLst>
                            <p:childTnLst>
                              <p:par>
                                <p:cTn id="56" presetID="1" presetClass="entr" presetSubtype="0" fill="hold" nodeType="afterEffect">
                                  <p:stCondLst>
                                    <p:cond delay="0"/>
                                  </p:stCondLst>
                                  <p:childTnLst>
                                    <p:set>
                                      <p:cBhvr>
                                        <p:cTn id="57"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3" grpId="0" animBg="1"/>
      <p:bldP spid="25" grpId="0" animBg="1"/>
      <p:bldP spid="27" grpId="0" animBg="1"/>
      <p:bldP spid="29" grpId="0" animBg="1"/>
      <p:bldP spid="30"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3" name="Picture 2" descr="Diagram, engineering drawing&#10;&#10;Description automatically generated">
            <a:extLst>
              <a:ext uri="{FF2B5EF4-FFF2-40B4-BE49-F238E27FC236}">
                <a16:creationId xmlns:a16="http://schemas.microsoft.com/office/drawing/2014/main" id="{C9E06573-262E-4D8B-9062-13CB3DAE9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1" y="1330036"/>
            <a:ext cx="7320185" cy="5527964"/>
          </a:xfrm>
          <a:prstGeom prst="rect">
            <a:avLst/>
          </a:prstGeom>
        </p:spPr>
      </p:pic>
      <p:sp>
        <p:nvSpPr>
          <p:cNvPr id="11" name="Rectangle 10">
            <a:extLst>
              <a:ext uri="{FF2B5EF4-FFF2-40B4-BE49-F238E27FC236}">
                <a16:creationId xmlns:a16="http://schemas.microsoft.com/office/drawing/2014/main" id="{D5DE6AE9-3E10-4481-88A4-53EAF91E1392}"/>
              </a:ext>
            </a:extLst>
          </p:cNvPr>
          <p:cNvSpPr/>
          <p:nvPr/>
        </p:nvSpPr>
        <p:spPr>
          <a:xfrm rot="8580000">
            <a:off x="5077868" y="2952459"/>
            <a:ext cx="780117" cy="165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14571F6E-4686-4B54-B4AA-4780B7967457}"/>
              </a:ext>
            </a:extLst>
          </p:cNvPr>
          <p:cNvSpPr txBox="1"/>
          <p:nvPr/>
        </p:nvSpPr>
        <p:spPr>
          <a:xfrm>
            <a:off x="4129636" y="2635688"/>
            <a:ext cx="80862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B</a:t>
            </a:r>
            <a:endParaRPr lang="en-US" sz="66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C9A9FA46-293F-44FD-9DF7-413C86189A2A}"/>
              </a:ext>
            </a:extLst>
          </p:cNvPr>
          <p:cNvSpPr/>
          <p:nvPr/>
        </p:nvSpPr>
        <p:spPr>
          <a:xfrm>
            <a:off x="4077603" y="2266356"/>
            <a:ext cx="912686" cy="369332"/>
          </a:xfrm>
          <a:prstGeom prst="rect">
            <a:avLst/>
          </a:prstGeom>
        </p:spPr>
        <p:txBody>
          <a:bodyPr wrap="none">
            <a:spAutoFit/>
          </a:bodyPr>
          <a:lstStyle/>
          <a:p>
            <a:r>
              <a:rPr lang="en-US" dirty="0">
                <a:solidFill>
                  <a:prstClr val="black"/>
                </a:solidFill>
                <a:latin typeface="Calibri" panose="020F0502020204030204"/>
              </a:rPr>
              <a:t>Taxiway</a:t>
            </a:r>
            <a:endParaRPr lang="en-US" sz="2200" dirty="0">
              <a:solidFill>
                <a:prstClr val="black"/>
              </a:solidFill>
              <a:latin typeface="Calibri" panose="020F0502020204030204"/>
            </a:endParaRPr>
          </a:p>
        </p:txBody>
      </p:sp>
    </p:spTree>
    <p:extLst>
      <p:ext uri="{BB962C8B-B14F-4D97-AF65-F5344CB8AC3E}">
        <p14:creationId xmlns:p14="http://schemas.microsoft.com/office/powerpoint/2010/main" val="403249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7" name="Picture 6">
            <a:extLst>
              <a:ext uri="{FF2B5EF4-FFF2-40B4-BE49-F238E27FC236}">
                <a16:creationId xmlns:a16="http://schemas.microsoft.com/office/drawing/2014/main" id="{520BD89A-3CA7-4800-8523-F64524B90B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1059" y="1599270"/>
            <a:ext cx="9109882" cy="3659459"/>
          </a:xfrm>
          <a:prstGeom prst="rect">
            <a:avLst/>
          </a:prstGeom>
        </p:spPr>
      </p:pic>
      <p:sp>
        <p:nvSpPr>
          <p:cNvPr id="8" name="Freeform 6">
            <a:extLst>
              <a:ext uri="{FF2B5EF4-FFF2-40B4-BE49-F238E27FC236}">
                <a16:creationId xmlns:a16="http://schemas.microsoft.com/office/drawing/2014/main" id="{E7154B47-2577-4861-8636-F80CBD6017B0}"/>
              </a:ext>
            </a:extLst>
          </p:cNvPr>
          <p:cNvSpPr/>
          <p:nvPr/>
        </p:nvSpPr>
        <p:spPr>
          <a:xfrm rot="-3900000">
            <a:off x="4755340" y="2355692"/>
            <a:ext cx="1258918" cy="595450"/>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 name="connsiteX0" fmla="*/ 0 w 3817728"/>
              <a:gd name="connsiteY0" fmla="*/ 0 h 1752127"/>
              <a:gd name="connsiteX1" fmla="*/ 198182 w 3817728"/>
              <a:gd name="connsiteY1" fmla="*/ 92425 h 1752127"/>
              <a:gd name="connsiteX2" fmla="*/ 498886 w 3817728"/>
              <a:gd name="connsiteY2" fmla="*/ 284383 h 1752127"/>
              <a:gd name="connsiteX3" fmla="*/ 679732 w 3817728"/>
              <a:gd name="connsiteY3" fmla="*/ 588664 h 1752127"/>
              <a:gd name="connsiteX4" fmla="*/ 820409 w 3817728"/>
              <a:gd name="connsiteY4" fmla="*/ 704220 h 1752127"/>
              <a:gd name="connsiteX5" fmla="*/ 1036449 w 3817728"/>
              <a:gd name="connsiteY5" fmla="*/ 859969 h 1752127"/>
              <a:gd name="connsiteX6" fmla="*/ 1171021 w 3817728"/>
              <a:gd name="connsiteY6" fmla="*/ 993594 h 1752127"/>
              <a:gd name="connsiteX7" fmla="*/ 1721694 w 3817728"/>
              <a:gd name="connsiteY7" fmla="*/ 1249781 h 1752127"/>
              <a:gd name="connsiteX8" fmla="*/ 3133496 w 3817728"/>
              <a:gd name="connsiteY8" fmla="*/ 1752127 h 1752127"/>
              <a:gd name="connsiteX9" fmla="*/ 3468150 w 3817728"/>
              <a:gd name="connsiteY9" fmla="*/ 1724127 h 1752127"/>
              <a:gd name="connsiteX10" fmla="*/ 3595570 w 3817728"/>
              <a:gd name="connsiteY10" fmla="*/ 1629803 h 1752127"/>
              <a:gd name="connsiteX11" fmla="*/ 3817728 w 3817728"/>
              <a:gd name="connsiteY11" fmla="*/ 1425624 h 1752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595570 w 3817728"/>
              <a:gd name="connsiteY9" fmla="*/ 1629803 h 1724127"/>
              <a:gd name="connsiteX10" fmla="*/ 3817728 w 3817728"/>
              <a:gd name="connsiteY10" fmla="*/ 1425624 h 1724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817728 w 3817728"/>
              <a:gd name="connsiteY9" fmla="*/ 1425624 h 1724127"/>
              <a:gd name="connsiteX0" fmla="*/ 0 w 3468149"/>
              <a:gd name="connsiteY0" fmla="*/ 0 h 1724127"/>
              <a:gd name="connsiteX1" fmla="*/ 198182 w 3468149"/>
              <a:gd name="connsiteY1" fmla="*/ 92425 h 1724127"/>
              <a:gd name="connsiteX2" fmla="*/ 498886 w 3468149"/>
              <a:gd name="connsiteY2" fmla="*/ 284383 h 1724127"/>
              <a:gd name="connsiteX3" fmla="*/ 679732 w 3468149"/>
              <a:gd name="connsiteY3" fmla="*/ 588664 h 1724127"/>
              <a:gd name="connsiteX4" fmla="*/ 820409 w 3468149"/>
              <a:gd name="connsiteY4" fmla="*/ 704220 h 1724127"/>
              <a:gd name="connsiteX5" fmla="*/ 1036449 w 3468149"/>
              <a:gd name="connsiteY5" fmla="*/ 859969 h 1724127"/>
              <a:gd name="connsiteX6" fmla="*/ 1171021 w 3468149"/>
              <a:gd name="connsiteY6" fmla="*/ 993594 h 1724127"/>
              <a:gd name="connsiteX7" fmla="*/ 1721694 w 3468149"/>
              <a:gd name="connsiteY7" fmla="*/ 1249781 h 1724127"/>
              <a:gd name="connsiteX8" fmla="*/ 3468150 w 3468149"/>
              <a:gd name="connsiteY8" fmla="*/ 1724127 h 1724127"/>
              <a:gd name="connsiteX0" fmla="*/ 0 w 3468151"/>
              <a:gd name="connsiteY0" fmla="*/ 0 h 1724127"/>
              <a:gd name="connsiteX1" fmla="*/ 198182 w 3468151"/>
              <a:gd name="connsiteY1" fmla="*/ 92425 h 1724127"/>
              <a:gd name="connsiteX2" fmla="*/ 679732 w 3468151"/>
              <a:gd name="connsiteY2" fmla="*/ 588664 h 1724127"/>
              <a:gd name="connsiteX3" fmla="*/ 820409 w 3468151"/>
              <a:gd name="connsiteY3" fmla="*/ 704220 h 1724127"/>
              <a:gd name="connsiteX4" fmla="*/ 1036449 w 3468151"/>
              <a:gd name="connsiteY4" fmla="*/ 859969 h 1724127"/>
              <a:gd name="connsiteX5" fmla="*/ 1171021 w 3468151"/>
              <a:gd name="connsiteY5" fmla="*/ 993594 h 1724127"/>
              <a:gd name="connsiteX6" fmla="*/ 1721694 w 3468151"/>
              <a:gd name="connsiteY6" fmla="*/ 1249781 h 1724127"/>
              <a:gd name="connsiteX7" fmla="*/ 3468150 w 3468151"/>
              <a:gd name="connsiteY7" fmla="*/ 1724127 h 1724127"/>
              <a:gd name="connsiteX0" fmla="*/ 0 w 3468149"/>
              <a:gd name="connsiteY0" fmla="*/ 0 h 1724127"/>
              <a:gd name="connsiteX1" fmla="*/ 198182 w 3468149"/>
              <a:gd name="connsiteY1" fmla="*/ 92425 h 1724127"/>
              <a:gd name="connsiteX2" fmla="*/ 679732 w 3468149"/>
              <a:gd name="connsiteY2" fmla="*/ 588664 h 1724127"/>
              <a:gd name="connsiteX3" fmla="*/ 820409 w 3468149"/>
              <a:gd name="connsiteY3" fmla="*/ 704220 h 1724127"/>
              <a:gd name="connsiteX4" fmla="*/ 1036449 w 3468149"/>
              <a:gd name="connsiteY4" fmla="*/ 859969 h 1724127"/>
              <a:gd name="connsiteX5" fmla="*/ 1171021 w 3468149"/>
              <a:gd name="connsiteY5" fmla="*/ 993594 h 1724127"/>
              <a:gd name="connsiteX6" fmla="*/ 1721694 w 3468149"/>
              <a:gd name="connsiteY6" fmla="*/ 1249781 h 1724127"/>
              <a:gd name="connsiteX7" fmla="*/ 3468150 w 3468149"/>
              <a:gd name="connsiteY7" fmla="*/ 1724127 h 1724127"/>
              <a:gd name="connsiteX0" fmla="*/ 0 w 3468151"/>
              <a:gd name="connsiteY0" fmla="*/ 0 h 1724127"/>
              <a:gd name="connsiteX1" fmla="*/ 679732 w 3468151"/>
              <a:gd name="connsiteY1" fmla="*/ 588664 h 1724127"/>
              <a:gd name="connsiteX2" fmla="*/ 820409 w 3468151"/>
              <a:gd name="connsiteY2" fmla="*/ 704220 h 1724127"/>
              <a:gd name="connsiteX3" fmla="*/ 1036449 w 3468151"/>
              <a:gd name="connsiteY3" fmla="*/ 859969 h 1724127"/>
              <a:gd name="connsiteX4" fmla="*/ 1171021 w 3468151"/>
              <a:gd name="connsiteY4" fmla="*/ 993594 h 1724127"/>
              <a:gd name="connsiteX5" fmla="*/ 1721694 w 3468151"/>
              <a:gd name="connsiteY5" fmla="*/ 1249781 h 1724127"/>
              <a:gd name="connsiteX6" fmla="*/ 3468150 w 3468151"/>
              <a:gd name="connsiteY6" fmla="*/ 1724127 h 1724127"/>
              <a:gd name="connsiteX0" fmla="*/ 0 w 2788417"/>
              <a:gd name="connsiteY0" fmla="*/ 1 h 1135464"/>
              <a:gd name="connsiteX1" fmla="*/ 140677 w 2788417"/>
              <a:gd name="connsiteY1" fmla="*/ 115557 h 1135464"/>
              <a:gd name="connsiteX2" fmla="*/ 356717 w 2788417"/>
              <a:gd name="connsiteY2" fmla="*/ 271306 h 1135464"/>
              <a:gd name="connsiteX3" fmla="*/ 491289 w 2788417"/>
              <a:gd name="connsiteY3" fmla="*/ 404931 h 1135464"/>
              <a:gd name="connsiteX4" fmla="*/ 1041962 w 2788417"/>
              <a:gd name="connsiteY4" fmla="*/ 661118 h 1135464"/>
              <a:gd name="connsiteX5" fmla="*/ 2788418 w 2788417"/>
              <a:gd name="connsiteY5" fmla="*/ 1135464 h 1135464"/>
              <a:gd name="connsiteX0" fmla="*/ 0 w 1041962"/>
              <a:gd name="connsiteY0" fmla="*/ -1 h 661117"/>
              <a:gd name="connsiteX1" fmla="*/ 140677 w 1041962"/>
              <a:gd name="connsiteY1" fmla="*/ 115555 h 661117"/>
              <a:gd name="connsiteX2" fmla="*/ 356717 w 1041962"/>
              <a:gd name="connsiteY2" fmla="*/ 271304 h 661117"/>
              <a:gd name="connsiteX3" fmla="*/ 491289 w 1041962"/>
              <a:gd name="connsiteY3" fmla="*/ 404929 h 661117"/>
              <a:gd name="connsiteX4" fmla="*/ 1041962 w 1041962"/>
              <a:gd name="connsiteY4" fmla="*/ 661116 h 661117"/>
              <a:gd name="connsiteX0" fmla="*/ 0 w 1041962"/>
              <a:gd name="connsiteY0" fmla="*/ 1 h 661117"/>
              <a:gd name="connsiteX1" fmla="*/ 140677 w 1041962"/>
              <a:gd name="connsiteY1" fmla="*/ 115557 h 661117"/>
              <a:gd name="connsiteX2" fmla="*/ 356717 w 1041962"/>
              <a:gd name="connsiteY2" fmla="*/ 271306 h 661117"/>
              <a:gd name="connsiteX3" fmla="*/ 491289 w 1041962"/>
              <a:gd name="connsiteY3" fmla="*/ 404931 h 661117"/>
              <a:gd name="connsiteX4" fmla="*/ 1041962 w 1041962"/>
              <a:gd name="connsiteY4" fmla="*/ 661118 h 661117"/>
              <a:gd name="connsiteX0" fmla="*/ 0 w 1074276"/>
              <a:gd name="connsiteY0" fmla="*/ 0 h 675991"/>
              <a:gd name="connsiteX1" fmla="*/ 140677 w 1074276"/>
              <a:gd name="connsiteY1" fmla="*/ 115556 h 675991"/>
              <a:gd name="connsiteX2" fmla="*/ 356717 w 1074276"/>
              <a:gd name="connsiteY2" fmla="*/ 271305 h 675991"/>
              <a:gd name="connsiteX3" fmla="*/ 491289 w 1074276"/>
              <a:gd name="connsiteY3" fmla="*/ 404930 h 675991"/>
              <a:gd name="connsiteX4" fmla="*/ 1041962 w 1074276"/>
              <a:gd name="connsiteY4" fmla="*/ 661117 h 675991"/>
              <a:gd name="connsiteX5" fmla="*/ 1008437 w 1074276"/>
              <a:gd name="connsiteY5" fmla="*/ 644809 h 675991"/>
              <a:gd name="connsiteX0" fmla="*/ 0 w 1408904"/>
              <a:gd name="connsiteY0" fmla="*/ 0 h 781077"/>
              <a:gd name="connsiteX1" fmla="*/ 140677 w 1408904"/>
              <a:gd name="connsiteY1" fmla="*/ 115556 h 781077"/>
              <a:gd name="connsiteX2" fmla="*/ 356717 w 1408904"/>
              <a:gd name="connsiteY2" fmla="*/ 271305 h 781077"/>
              <a:gd name="connsiteX3" fmla="*/ 491289 w 1408904"/>
              <a:gd name="connsiteY3" fmla="*/ 404930 h 781077"/>
              <a:gd name="connsiteX4" fmla="*/ 1041962 w 1408904"/>
              <a:gd name="connsiteY4" fmla="*/ 661117 h 781077"/>
              <a:gd name="connsiteX5" fmla="*/ 1408780 w 1408904"/>
              <a:gd name="connsiteY5" fmla="*/ 780976 h 781077"/>
              <a:gd name="connsiteX0" fmla="*/ 0 w 1608126"/>
              <a:gd name="connsiteY0" fmla="*/ 0 h 774403"/>
              <a:gd name="connsiteX1" fmla="*/ 140677 w 1608126"/>
              <a:gd name="connsiteY1" fmla="*/ 115556 h 774403"/>
              <a:gd name="connsiteX2" fmla="*/ 356717 w 1608126"/>
              <a:gd name="connsiteY2" fmla="*/ 271305 h 774403"/>
              <a:gd name="connsiteX3" fmla="*/ 491289 w 1608126"/>
              <a:gd name="connsiteY3" fmla="*/ 404930 h 774403"/>
              <a:gd name="connsiteX4" fmla="*/ 1041962 w 1608126"/>
              <a:gd name="connsiteY4" fmla="*/ 661117 h 774403"/>
              <a:gd name="connsiteX5" fmla="*/ 1608052 w 1608126"/>
              <a:gd name="connsiteY5" fmla="*/ 774294 h 774403"/>
              <a:gd name="connsiteX0" fmla="*/ 0 w 1574775"/>
              <a:gd name="connsiteY0" fmla="*/ 0 h 746045"/>
              <a:gd name="connsiteX1" fmla="*/ 140677 w 1574775"/>
              <a:gd name="connsiteY1" fmla="*/ 115556 h 746045"/>
              <a:gd name="connsiteX2" fmla="*/ 356717 w 1574775"/>
              <a:gd name="connsiteY2" fmla="*/ 271305 h 746045"/>
              <a:gd name="connsiteX3" fmla="*/ 491289 w 1574775"/>
              <a:gd name="connsiteY3" fmla="*/ 404930 h 746045"/>
              <a:gd name="connsiteX4" fmla="*/ 1041962 w 1574775"/>
              <a:gd name="connsiteY4" fmla="*/ 661117 h 746045"/>
              <a:gd name="connsiteX5" fmla="*/ 1574696 w 1574775"/>
              <a:gd name="connsiteY5" fmla="*/ 745874 h 746045"/>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670218"/>
              <a:gd name="connsiteY0" fmla="*/ 0 h 764711"/>
              <a:gd name="connsiteX1" fmla="*/ 140677 w 1670218"/>
              <a:gd name="connsiteY1" fmla="*/ 115556 h 764711"/>
              <a:gd name="connsiteX2" fmla="*/ 356717 w 1670218"/>
              <a:gd name="connsiteY2" fmla="*/ 271305 h 764711"/>
              <a:gd name="connsiteX3" fmla="*/ 500585 w 1670218"/>
              <a:gd name="connsiteY3" fmla="*/ 333159 h 764711"/>
              <a:gd name="connsiteX4" fmla="*/ 1041962 w 1670218"/>
              <a:gd name="connsiteY4" fmla="*/ 661117 h 764711"/>
              <a:gd name="connsiteX5" fmla="*/ 1670152 w 1670218"/>
              <a:gd name="connsiteY5" fmla="*/ 764587 h 764711"/>
              <a:gd name="connsiteX0" fmla="*/ 0 w 1676867"/>
              <a:gd name="connsiteY0" fmla="*/ 0 h 708367"/>
              <a:gd name="connsiteX1" fmla="*/ 140677 w 1676867"/>
              <a:gd name="connsiteY1" fmla="*/ 115556 h 708367"/>
              <a:gd name="connsiteX2" fmla="*/ 356717 w 1676867"/>
              <a:gd name="connsiteY2" fmla="*/ 271305 h 708367"/>
              <a:gd name="connsiteX3" fmla="*/ 500585 w 1676867"/>
              <a:gd name="connsiteY3" fmla="*/ 333159 h 708367"/>
              <a:gd name="connsiteX4" fmla="*/ 1041962 w 1676867"/>
              <a:gd name="connsiteY4" fmla="*/ 661117 h 708367"/>
              <a:gd name="connsiteX5" fmla="*/ 1676802 w 1676867"/>
              <a:gd name="connsiteY5" fmla="*/ 707753 h 708367"/>
              <a:gd name="connsiteX0" fmla="*/ 0 w 1676867"/>
              <a:gd name="connsiteY0" fmla="*/ 0 h 708366"/>
              <a:gd name="connsiteX1" fmla="*/ 140677 w 1676867"/>
              <a:gd name="connsiteY1" fmla="*/ 115556 h 708366"/>
              <a:gd name="connsiteX2" fmla="*/ 356717 w 1676867"/>
              <a:gd name="connsiteY2" fmla="*/ 271305 h 708366"/>
              <a:gd name="connsiteX3" fmla="*/ 508520 w 1676867"/>
              <a:gd name="connsiteY3" fmla="*/ 394733 h 708366"/>
              <a:gd name="connsiteX4" fmla="*/ 1041962 w 1676867"/>
              <a:gd name="connsiteY4" fmla="*/ 661117 h 708366"/>
              <a:gd name="connsiteX5" fmla="*/ 1676802 w 1676867"/>
              <a:gd name="connsiteY5" fmla="*/ 707753 h 70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76867" h="708366">
                <a:moveTo>
                  <a:pt x="0" y="0"/>
                </a:moveTo>
                <a:lnTo>
                  <a:pt x="140677" y="115556"/>
                </a:lnTo>
                <a:cubicBezTo>
                  <a:pt x="212690" y="167472"/>
                  <a:pt x="390514" y="321034"/>
                  <a:pt x="356717" y="271305"/>
                </a:cubicBezTo>
                <a:lnTo>
                  <a:pt x="508520" y="394733"/>
                </a:lnTo>
                <a:lnTo>
                  <a:pt x="1041962" y="661117"/>
                </a:lnTo>
                <a:cubicBezTo>
                  <a:pt x="1128153" y="701097"/>
                  <a:pt x="1683786" y="711150"/>
                  <a:pt x="1676802" y="707753"/>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TextBox 8">
            <a:extLst>
              <a:ext uri="{FF2B5EF4-FFF2-40B4-BE49-F238E27FC236}">
                <a16:creationId xmlns:a16="http://schemas.microsoft.com/office/drawing/2014/main" id="{42645C35-30B3-4C82-8AC4-4F594D7B2B2B}"/>
              </a:ext>
            </a:extLst>
          </p:cNvPr>
          <p:cNvSpPr txBox="1"/>
          <p:nvPr/>
        </p:nvSpPr>
        <p:spPr>
          <a:xfrm>
            <a:off x="5197742" y="2703349"/>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B</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395421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4" name="Content Placeholder 3" descr="Diagram, engineering drawing&#10;&#10;Description automatically generated">
            <a:extLst>
              <a:ext uri="{FF2B5EF4-FFF2-40B4-BE49-F238E27FC236}">
                <a16:creationId xmlns:a16="http://schemas.microsoft.com/office/drawing/2014/main" id="{1AE551BA-0C78-417C-A034-120E0518C93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27200" y="1339273"/>
            <a:ext cx="7422292" cy="5518727"/>
          </a:xfrm>
        </p:spPr>
      </p:pic>
      <p:sp>
        <p:nvSpPr>
          <p:cNvPr id="18" name="Freeform: Shape 17">
            <a:extLst>
              <a:ext uri="{FF2B5EF4-FFF2-40B4-BE49-F238E27FC236}">
                <a16:creationId xmlns:a16="http://schemas.microsoft.com/office/drawing/2014/main" id="{0A925DEA-5AB3-4D67-8919-EA737CC15502}"/>
              </a:ext>
            </a:extLst>
          </p:cNvPr>
          <p:cNvSpPr/>
          <p:nvPr/>
        </p:nvSpPr>
        <p:spPr>
          <a:xfrm>
            <a:off x="5874328" y="3069660"/>
            <a:ext cx="600446" cy="650082"/>
          </a:xfrm>
          <a:custGeom>
            <a:avLst/>
            <a:gdLst>
              <a:gd name="connsiteX0" fmla="*/ 302419 w 452437"/>
              <a:gd name="connsiteY0" fmla="*/ 457200 h 650082"/>
              <a:gd name="connsiteX1" fmla="*/ 311944 w 452437"/>
              <a:gd name="connsiteY1" fmla="*/ 330994 h 650082"/>
              <a:gd name="connsiteX2" fmla="*/ 342900 w 452437"/>
              <a:gd name="connsiteY2" fmla="*/ 278607 h 650082"/>
              <a:gd name="connsiteX3" fmla="*/ 376237 w 452437"/>
              <a:gd name="connsiteY3" fmla="*/ 290513 h 650082"/>
              <a:gd name="connsiteX4" fmla="*/ 390525 w 452437"/>
              <a:gd name="connsiteY4" fmla="*/ 254794 h 650082"/>
              <a:gd name="connsiteX5" fmla="*/ 378619 w 452437"/>
              <a:gd name="connsiteY5" fmla="*/ 245269 h 650082"/>
              <a:gd name="connsiteX6" fmla="*/ 395287 w 452437"/>
              <a:gd name="connsiteY6" fmla="*/ 221457 h 650082"/>
              <a:gd name="connsiteX7" fmla="*/ 392906 w 452437"/>
              <a:gd name="connsiteY7" fmla="*/ 211932 h 650082"/>
              <a:gd name="connsiteX8" fmla="*/ 416719 w 452437"/>
              <a:gd name="connsiteY8" fmla="*/ 150019 h 650082"/>
              <a:gd name="connsiteX9" fmla="*/ 452437 w 452437"/>
              <a:gd name="connsiteY9" fmla="*/ 152400 h 650082"/>
              <a:gd name="connsiteX10" fmla="*/ 442912 w 452437"/>
              <a:gd name="connsiteY10" fmla="*/ 4763 h 650082"/>
              <a:gd name="connsiteX11" fmla="*/ 247650 w 452437"/>
              <a:gd name="connsiteY11" fmla="*/ 0 h 650082"/>
              <a:gd name="connsiteX12" fmla="*/ 121444 w 452437"/>
              <a:gd name="connsiteY12" fmla="*/ 176213 h 650082"/>
              <a:gd name="connsiteX13" fmla="*/ 0 w 452437"/>
              <a:gd name="connsiteY13" fmla="*/ 195263 h 650082"/>
              <a:gd name="connsiteX14" fmla="*/ 211931 w 452437"/>
              <a:gd name="connsiteY14" fmla="*/ 638175 h 650082"/>
              <a:gd name="connsiteX15" fmla="*/ 280987 w 452437"/>
              <a:gd name="connsiteY15" fmla="*/ 650082 h 650082"/>
              <a:gd name="connsiteX16" fmla="*/ 302419 w 452437"/>
              <a:gd name="connsiteY16" fmla="*/ 457200 h 650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437" h="650082">
                <a:moveTo>
                  <a:pt x="302419" y="457200"/>
                </a:moveTo>
                <a:lnTo>
                  <a:pt x="311944" y="330994"/>
                </a:lnTo>
                <a:lnTo>
                  <a:pt x="342900" y="278607"/>
                </a:lnTo>
                <a:lnTo>
                  <a:pt x="376237" y="290513"/>
                </a:lnTo>
                <a:lnTo>
                  <a:pt x="390525" y="254794"/>
                </a:lnTo>
                <a:lnTo>
                  <a:pt x="378619" y="245269"/>
                </a:lnTo>
                <a:lnTo>
                  <a:pt x="395287" y="221457"/>
                </a:lnTo>
                <a:lnTo>
                  <a:pt x="392906" y="211932"/>
                </a:lnTo>
                <a:lnTo>
                  <a:pt x="416719" y="150019"/>
                </a:lnTo>
                <a:lnTo>
                  <a:pt x="452437" y="152400"/>
                </a:lnTo>
                <a:lnTo>
                  <a:pt x="442912" y="4763"/>
                </a:lnTo>
                <a:lnTo>
                  <a:pt x="247650" y="0"/>
                </a:lnTo>
                <a:lnTo>
                  <a:pt x="121444" y="176213"/>
                </a:lnTo>
                <a:lnTo>
                  <a:pt x="0" y="195263"/>
                </a:lnTo>
                <a:lnTo>
                  <a:pt x="211931" y="638175"/>
                </a:lnTo>
                <a:lnTo>
                  <a:pt x="280987" y="650082"/>
                </a:lnTo>
                <a:lnTo>
                  <a:pt x="302419" y="457200"/>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Rectangle 18">
            <a:extLst>
              <a:ext uri="{FF2B5EF4-FFF2-40B4-BE49-F238E27FC236}">
                <a16:creationId xmlns:a16="http://schemas.microsoft.com/office/drawing/2014/main" id="{3D7EE478-4CE0-4D17-8618-62342653948B}"/>
              </a:ext>
            </a:extLst>
          </p:cNvPr>
          <p:cNvSpPr/>
          <p:nvPr/>
        </p:nvSpPr>
        <p:spPr>
          <a:xfrm>
            <a:off x="5484173" y="2875860"/>
            <a:ext cx="990600" cy="1123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TextBox 19">
            <a:extLst>
              <a:ext uri="{FF2B5EF4-FFF2-40B4-BE49-F238E27FC236}">
                <a16:creationId xmlns:a16="http://schemas.microsoft.com/office/drawing/2014/main" id="{DB481B7F-014C-4CE9-8300-9B3F07413021}"/>
              </a:ext>
            </a:extLst>
          </p:cNvPr>
          <p:cNvSpPr txBox="1"/>
          <p:nvPr/>
        </p:nvSpPr>
        <p:spPr>
          <a:xfrm>
            <a:off x="4453708" y="4369107"/>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F</a:t>
            </a:r>
            <a:endParaRPr lang="en-US" sz="6000" b="1" dirty="0">
              <a:solidFill>
                <a:srgbClr val="FFC000"/>
              </a:solidFill>
              <a:latin typeface="Arial" pitchFamily="34" charset="0"/>
              <a:cs typeface="Arial" pitchFamily="34" charset="0"/>
            </a:endParaRPr>
          </a:p>
        </p:txBody>
      </p:sp>
      <p:sp>
        <p:nvSpPr>
          <p:cNvPr id="21" name="TextBox 20">
            <a:extLst>
              <a:ext uri="{FF2B5EF4-FFF2-40B4-BE49-F238E27FC236}">
                <a16:creationId xmlns:a16="http://schemas.microsoft.com/office/drawing/2014/main" id="{5CE03A04-DF48-4D26-8DD9-6A053A03099C}"/>
              </a:ext>
            </a:extLst>
          </p:cNvPr>
          <p:cNvSpPr txBox="1"/>
          <p:nvPr/>
        </p:nvSpPr>
        <p:spPr>
          <a:xfrm>
            <a:off x="4453708" y="3999775"/>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2" name="TextBox 21">
            <a:extLst>
              <a:ext uri="{FF2B5EF4-FFF2-40B4-BE49-F238E27FC236}">
                <a16:creationId xmlns:a16="http://schemas.microsoft.com/office/drawing/2014/main" id="{D25DE843-0FD3-45DF-A1F9-9053655757BA}"/>
              </a:ext>
            </a:extLst>
          </p:cNvPr>
          <p:cNvSpPr txBox="1"/>
          <p:nvPr/>
        </p:nvSpPr>
        <p:spPr>
          <a:xfrm>
            <a:off x="5463340"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3" name="TextBox 22">
            <a:extLst>
              <a:ext uri="{FF2B5EF4-FFF2-40B4-BE49-F238E27FC236}">
                <a16:creationId xmlns:a16="http://schemas.microsoft.com/office/drawing/2014/main" id="{19BD8705-FECB-4703-BCC1-89DDE9383CF0}"/>
              </a:ext>
            </a:extLst>
          </p:cNvPr>
          <p:cNvSpPr txBox="1"/>
          <p:nvPr/>
        </p:nvSpPr>
        <p:spPr>
          <a:xfrm>
            <a:off x="5484173" y="4369106"/>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G</a:t>
            </a:r>
            <a:endParaRPr lang="en-US" sz="6600" b="1" dirty="0">
              <a:solidFill>
                <a:srgbClr val="FFC000"/>
              </a:solidFill>
              <a:latin typeface="Arial" pitchFamily="34" charset="0"/>
              <a:cs typeface="Arial" pitchFamily="34" charset="0"/>
            </a:endParaRPr>
          </a:p>
        </p:txBody>
      </p:sp>
      <p:sp>
        <p:nvSpPr>
          <p:cNvPr id="24" name="TextBox 23">
            <a:extLst>
              <a:ext uri="{FF2B5EF4-FFF2-40B4-BE49-F238E27FC236}">
                <a16:creationId xmlns:a16="http://schemas.microsoft.com/office/drawing/2014/main" id="{02E91C61-B705-4D97-AEDA-DBBD636F6B06}"/>
              </a:ext>
            </a:extLst>
          </p:cNvPr>
          <p:cNvSpPr txBox="1"/>
          <p:nvPr/>
        </p:nvSpPr>
        <p:spPr>
          <a:xfrm>
            <a:off x="6514638" y="4369105"/>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H</a:t>
            </a:r>
            <a:endParaRPr lang="en-US" sz="6000" b="1" dirty="0">
              <a:solidFill>
                <a:srgbClr val="FFC000"/>
              </a:solidFill>
              <a:latin typeface="Arial" pitchFamily="34" charset="0"/>
              <a:cs typeface="Arial" pitchFamily="34" charset="0"/>
            </a:endParaRPr>
          </a:p>
        </p:txBody>
      </p:sp>
      <p:sp>
        <p:nvSpPr>
          <p:cNvPr id="25" name="TextBox 24">
            <a:extLst>
              <a:ext uri="{FF2B5EF4-FFF2-40B4-BE49-F238E27FC236}">
                <a16:creationId xmlns:a16="http://schemas.microsoft.com/office/drawing/2014/main" id="{458C0319-C60F-4435-82CF-32640B137356}"/>
              </a:ext>
            </a:extLst>
          </p:cNvPr>
          <p:cNvSpPr txBox="1"/>
          <p:nvPr/>
        </p:nvSpPr>
        <p:spPr>
          <a:xfrm>
            <a:off x="6454276"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389336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animBg="1"/>
      <p:bldP spid="24" grpId="0" animBg="1"/>
      <p:bldP spid="25"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18" name="Content Placeholder 3">
            <a:extLst>
              <a:ext uri="{FF2B5EF4-FFF2-40B4-BE49-F238E27FC236}">
                <a16:creationId xmlns:a16="http://schemas.microsoft.com/office/drawing/2014/main" id="{0B454D20-4C24-4921-B7DC-0E19F898296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5400000">
            <a:off x="2639422" y="1512094"/>
            <a:ext cx="5490755" cy="5201057"/>
          </a:xfrm>
          <a:prstGeom prst="rect">
            <a:avLst/>
          </a:prstGeom>
        </p:spPr>
      </p:pic>
      <p:sp>
        <p:nvSpPr>
          <p:cNvPr id="20" name="Freeform: Shape 19">
            <a:extLst>
              <a:ext uri="{FF2B5EF4-FFF2-40B4-BE49-F238E27FC236}">
                <a16:creationId xmlns:a16="http://schemas.microsoft.com/office/drawing/2014/main" id="{FC6E7527-4F70-49E0-8DCD-C93C62E0797A}"/>
              </a:ext>
            </a:extLst>
          </p:cNvPr>
          <p:cNvSpPr/>
          <p:nvPr/>
        </p:nvSpPr>
        <p:spPr>
          <a:xfrm>
            <a:off x="3292929" y="3676403"/>
            <a:ext cx="1951376" cy="3051786"/>
          </a:xfrm>
          <a:custGeom>
            <a:avLst/>
            <a:gdLst>
              <a:gd name="connsiteX0" fmla="*/ 0 w 1962150"/>
              <a:gd name="connsiteY0" fmla="*/ 3000375 h 3000375"/>
              <a:gd name="connsiteX1" fmla="*/ 771525 w 1962150"/>
              <a:gd name="connsiteY1" fmla="*/ 1638300 h 3000375"/>
              <a:gd name="connsiteX2" fmla="*/ 1257300 w 1962150"/>
              <a:gd name="connsiteY2" fmla="*/ 466725 h 3000375"/>
              <a:gd name="connsiteX3" fmla="*/ 1962150 w 1962150"/>
              <a:gd name="connsiteY3" fmla="*/ 0 h 3000375"/>
              <a:gd name="connsiteX4" fmla="*/ 1952625 w 1962150"/>
              <a:gd name="connsiteY4" fmla="*/ 9525 h 3000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150" h="3000375">
                <a:moveTo>
                  <a:pt x="0" y="3000375"/>
                </a:moveTo>
                <a:lnTo>
                  <a:pt x="771525" y="1638300"/>
                </a:lnTo>
                <a:lnTo>
                  <a:pt x="1257300" y="466725"/>
                </a:lnTo>
                <a:lnTo>
                  <a:pt x="1962150" y="0"/>
                </a:lnTo>
                <a:lnTo>
                  <a:pt x="1952625" y="9525"/>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1" name="TextBox 20">
            <a:extLst>
              <a:ext uri="{FF2B5EF4-FFF2-40B4-BE49-F238E27FC236}">
                <a16:creationId xmlns:a16="http://schemas.microsoft.com/office/drawing/2014/main" id="{84441609-87E0-4224-87C7-700DE1F7F8BE}"/>
              </a:ext>
            </a:extLst>
          </p:cNvPr>
          <p:cNvSpPr txBox="1"/>
          <p:nvPr/>
        </p:nvSpPr>
        <p:spPr>
          <a:xfrm>
            <a:off x="4028405" y="4726721"/>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22" name="Freeform 15">
            <a:extLst>
              <a:ext uri="{FF2B5EF4-FFF2-40B4-BE49-F238E27FC236}">
                <a16:creationId xmlns:a16="http://schemas.microsoft.com/office/drawing/2014/main" id="{8C6ACCD4-86AE-4642-BDDB-F9057966A593}"/>
              </a:ext>
            </a:extLst>
          </p:cNvPr>
          <p:cNvSpPr/>
          <p:nvPr/>
        </p:nvSpPr>
        <p:spPr>
          <a:xfrm rot="16851590">
            <a:off x="5166540" y="4491672"/>
            <a:ext cx="155530" cy="2298114"/>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Lst>
            <a:ahLst/>
            <a:cxnLst>
              <a:cxn ang="0">
                <a:pos x="connsiteX0" y="connsiteY0"/>
              </a:cxn>
              <a:cxn ang="0">
                <a:pos x="connsiteX1" y="connsiteY1"/>
              </a:cxn>
              <a:cxn ang="0">
                <a:pos x="connsiteX2" y="connsiteY2"/>
              </a:cxn>
              <a:cxn ang="0">
                <a:pos x="connsiteX3" y="connsiteY3"/>
              </a:cxn>
            </a:cxnLst>
            <a:rect l="l" t="t" r="r" b="b"/>
            <a:pathLst>
              <a:path w="85063" h="1602172">
                <a:moveTo>
                  <a:pt x="3201" y="1602172"/>
                </a:moveTo>
                <a:cubicBezTo>
                  <a:pt x="14710" y="1520231"/>
                  <a:pt x="-9700" y="1383432"/>
                  <a:pt x="4686" y="1281006"/>
                </a:cubicBezTo>
                <a:cubicBezTo>
                  <a:pt x="17086" y="1089143"/>
                  <a:pt x="2057" y="901084"/>
                  <a:pt x="14457" y="709221"/>
                </a:cubicBezTo>
                <a:lnTo>
                  <a:pt x="85063" y="0"/>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3" name="TextBox 22">
            <a:extLst>
              <a:ext uri="{FF2B5EF4-FFF2-40B4-BE49-F238E27FC236}">
                <a16:creationId xmlns:a16="http://schemas.microsoft.com/office/drawing/2014/main" id="{699ADD4E-4B54-483E-B677-5A0E92C9D63D}"/>
              </a:ext>
            </a:extLst>
          </p:cNvPr>
          <p:cNvSpPr txBox="1"/>
          <p:nvPr/>
        </p:nvSpPr>
        <p:spPr>
          <a:xfrm>
            <a:off x="5144587" y="5606083"/>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G</a:t>
            </a:r>
          </a:p>
        </p:txBody>
      </p:sp>
      <p:cxnSp>
        <p:nvCxnSpPr>
          <p:cNvPr id="24" name="Straight Connector 23">
            <a:extLst>
              <a:ext uri="{FF2B5EF4-FFF2-40B4-BE49-F238E27FC236}">
                <a16:creationId xmlns:a16="http://schemas.microsoft.com/office/drawing/2014/main" id="{0ACB679A-52BA-4663-8DC7-DAB1BAB6C6E3}"/>
              </a:ext>
            </a:extLst>
          </p:cNvPr>
          <p:cNvCxnSpPr>
            <a:cxnSpLocks/>
          </p:cNvCxnSpPr>
          <p:nvPr/>
        </p:nvCxnSpPr>
        <p:spPr>
          <a:xfrm flipH="1" flipV="1">
            <a:off x="6387436" y="5922170"/>
            <a:ext cx="299282" cy="3189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ECFB82BE-163A-417C-848B-D1AC88F313A9}"/>
              </a:ext>
            </a:extLst>
          </p:cNvPr>
          <p:cNvSpPr txBox="1"/>
          <p:nvPr/>
        </p:nvSpPr>
        <p:spPr>
          <a:xfrm>
            <a:off x="6377995" y="6050549"/>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H-1</a:t>
            </a:r>
          </a:p>
        </p:txBody>
      </p:sp>
      <p:cxnSp>
        <p:nvCxnSpPr>
          <p:cNvPr id="26" name="Straight Connector 25">
            <a:extLst>
              <a:ext uri="{FF2B5EF4-FFF2-40B4-BE49-F238E27FC236}">
                <a16:creationId xmlns:a16="http://schemas.microsoft.com/office/drawing/2014/main" id="{303FCA59-EB91-4672-9D78-04AB62C15BA7}"/>
              </a:ext>
            </a:extLst>
          </p:cNvPr>
          <p:cNvCxnSpPr/>
          <p:nvPr/>
        </p:nvCxnSpPr>
        <p:spPr>
          <a:xfrm rot="3720000">
            <a:off x="6096000" y="5084619"/>
            <a:ext cx="0" cy="23535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FD1D476-647F-4346-B985-395E613532F6}"/>
              </a:ext>
            </a:extLst>
          </p:cNvPr>
          <p:cNvSpPr txBox="1"/>
          <p:nvPr/>
        </p:nvSpPr>
        <p:spPr>
          <a:xfrm>
            <a:off x="5432131" y="512609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H-2</a:t>
            </a:r>
          </a:p>
        </p:txBody>
      </p:sp>
      <p:sp>
        <p:nvSpPr>
          <p:cNvPr id="28" name="Freeform 12">
            <a:extLst>
              <a:ext uri="{FF2B5EF4-FFF2-40B4-BE49-F238E27FC236}">
                <a16:creationId xmlns:a16="http://schemas.microsoft.com/office/drawing/2014/main" id="{336C7E92-D318-4AA7-8148-54B30002BD9D}"/>
              </a:ext>
            </a:extLst>
          </p:cNvPr>
          <p:cNvSpPr/>
          <p:nvPr/>
        </p:nvSpPr>
        <p:spPr>
          <a:xfrm rot="19500000">
            <a:off x="5573512" y="2781877"/>
            <a:ext cx="358902" cy="3276525"/>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 name="connsiteX0" fmla="*/ 3201 w 110328"/>
              <a:gd name="connsiteY0" fmla="*/ 1948697 h 1948697"/>
              <a:gd name="connsiteX1" fmla="*/ 4686 w 110328"/>
              <a:gd name="connsiteY1" fmla="*/ 1627531 h 1948697"/>
              <a:gd name="connsiteX2" fmla="*/ 14457 w 110328"/>
              <a:gd name="connsiteY2" fmla="*/ 1055746 h 1948697"/>
              <a:gd name="connsiteX3" fmla="*/ 110327 w 110328"/>
              <a:gd name="connsiteY3" fmla="*/ 0 h 1948697"/>
              <a:gd name="connsiteX0" fmla="*/ 0 w 640761"/>
              <a:gd name="connsiteY0" fmla="*/ 1919534 h 1919534"/>
              <a:gd name="connsiteX1" fmla="*/ 535121 w 640761"/>
              <a:gd name="connsiteY1" fmla="*/ 1627531 h 1919534"/>
              <a:gd name="connsiteX2" fmla="*/ 544892 w 640761"/>
              <a:gd name="connsiteY2" fmla="*/ 1055746 h 1919534"/>
              <a:gd name="connsiteX3" fmla="*/ 640762 w 640761"/>
              <a:gd name="connsiteY3" fmla="*/ 0 h 1919534"/>
              <a:gd name="connsiteX0" fmla="*/ 0 w 640763"/>
              <a:gd name="connsiteY0" fmla="*/ 1919534 h 1919534"/>
              <a:gd name="connsiteX1" fmla="*/ 243826 w 640763"/>
              <a:gd name="connsiteY1" fmla="*/ 1598772 h 1919534"/>
              <a:gd name="connsiteX2" fmla="*/ 544892 w 640763"/>
              <a:gd name="connsiteY2" fmla="*/ 1055746 h 1919534"/>
              <a:gd name="connsiteX3" fmla="*/ 640762 w 640763"/>
              <a:gd name="connsiteY3" fmla="*/ 0 h 1919534"/>
              <a:gd name="connsiteX0" fmla="*/ 0 w 640761"/>
              <a:gd name="connsiteY0" fmla="*/ 1919534 h 1919534"/>
              <a:gd name="connsiteX1" fmla="*/ 243826 w 640761"/>
              <a:gd name="connsiteY1" fmla="*/ 1598772 h 1919534"/>
              <a:gd name="connsiteX2" fmla="*/ 544892 w 640761"/>
              <a:gd name="connsiteY2" fmla="*/ 1055746 h 1919534"/>
              <a:gd name="connsiteX3" fmla="*/ 640762 w 640761"/>
              <a:gd name="connsiteY3" fmla="*/ 0 h 1919534"/>
            </a:gdLst>
            <a:ahLst/>
            <a:cxnLst>
              <a:cxn ang="0">
                <a:pos x="connsiteX0" y="connsiteY0"/>
              </a:cxn>
              <a:cxn ang="0">
                <a:pos x="connsiteX1" y="connsiteY1"/>
              </a:cxn>
              <a:cxn ang="0">
                <a:pos x="connsiteX2" y="connsiteY2"/>
              </a:cxn>
              <a:cxn ang="0">
                <a:pos x="connsiteX3" y="connsiteY3"/>
              </a:cxn>
            </a:cxnLst>
            <a:rect l="l" t="t" r="r" b="b"/>
            <a:pathLst>
              <a:path w="640761" h="1919534">
                <a:moveTo>
                  <a:pt x="0" y="1919534"/>
                </a:moveTo>
                <a:cubicBezTo>
                  <a:pt x="11509" y="1837593"/>
                  <a:pt x="229440" y="1701198"/>
                  <a:pt x="243826" y="1598772"/>
                </a:cubicBezTo>
                <a:cubicBezTo>
                  <a:pt x="423259" y="1332099"/>
                  <a:pt x="532492" y="1247609"/>
                  <a:pt x="544892" y="1055746"/>
                </a:cubicBezTo>
                <a:cubicBezTo>
                  <a:pt x="568427" y="819339"/>
                  <a:pt x="617227" y="236407"/>
                  <a:pt x="640762" y="0"/>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9" name="TextBox 28">
            <a:extLst>
              <a:ext uri="{FF2B5EF4-FFF2-40B4-BE49-F238E27FC236}">
                <a16:creationId xmlns:a16="http://schemas.microsoft.com/office/drawing/2014/main" id="{BE1CCFD7-8AB4-49D5-981D-86756165C377}"/>
              </a:ext>
            </a:extLst>
          </p:cNvPr>
          <p:cNvSpPr txBox="1"/>
          <p:nvPr/>
        </p:nvSpPr>
        <p:spPr>
          <a:xfrm>
            <a:off x="5529307" y="4151462"/>
            <a:ext cx="39943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a:t>
            </a:r>
            <a:endParaRPr lang="en-US" sz="3200" b="1" dirty="0">
              <a:solidFill>
                <a:srgbClr val="FFC000"/>
              </a:solidFill>
              <a:latin typeface="Arial" pitchFamily="34" charset="0"/>
              <a:cs typeface="Arial" pitchFamily="34" charset="0"/>
            </a:endParaRPr>
          </a:p>
        </p:txBody>
      </p:sp>
      <p:sp>
        <p:nvSpPr>
          <p:cNvPr id="30" name="Freeform: Shape 29">
            <a:extLst>
              <a:ext uri="{FF2B5EF4-FFF2-40B4-BE49-F238E27FC236}">
                <a16:creationId xmlns:a16="http://schemas.microsoft.com/office/drawing/2014/main" id="{4C26AB2D-18A2-49C2-ABCC-DA3FA2647243}"/>
              </a:ext>
            </a:extLst>
          </p:cNvPr>
          <p:cNvSpPr/>
          <p:nvPr/>
        </p:nvSpPr>
        <p:spPr>
          <a:xfrm>
            <a:off x="6238501" y="3229016"/>
            <a:ext cx="1714500" cy="2403231"/>
          </a:xfrm>
          <a:custGeom>
            <a:avLst/>
            <a:gdLst>
              <a:gd name="connsiteX0" fmla="*/ 1151793 w 1714500"/>
              <a:gd name="connsiteY0" fmla="*/ 1808285 h 2403231"/>
              <a:gd name="connsiteX1" fmla="*/ 1198685 w 1714500"/>
              <a:gd name="connsiteY1" fmla="*/ 1400908 h 2403231"/>
              <a:gd name="connsiteX2" fmla="*/ 1178169 w 1714500"/>
              <a:gd name="connsiteY2" fmla="*/ 1380393 h 2403231"/>
              <a:gd name="connsiteX3" fmla="*/ 1321777 w 1714500"/>
              <a:gd name="connsiteY3" fmla="*/ 1134208 h 2403231"/>
              <a:gd name="connsiteX4" fmla="*/ 1392116 w 1714500"/>
              <a:gd name="connsiteY4" fmla="*/ 1181100 h 2403231"/>
              <a:gd name="connsiteX5" fmla="*/ 1403839 w 1714500"/>
              <a:gd name="connsiteY5" fmla="*/ 1160585 h 2403231"/>
              <a:gd name="connsiteX6" fmla="*/ 1427285 w 1714500"/>
              <a:gd name="connsiteY6" fmla="*/ 1169377 h 2403231"/>
              <a:gd name="connsiteX7" fmla="*/ 1521069 w 1714500"/>
              <a:gd name="connsiteY7" fmla="*/ 1011116 h 2403231"/>
              <a:gd name="connsiteX8" fmla="*/ 1494693 w 1714500"/>
              <a:gd name="connsiteY8" fmla="*/ 999393 h 2403231"/>
              <a:gd name="connsiteX9" fmla="*/ 1579685 w 1714500"/>
              <a:gd name="connsiteY9" fmla="*/ 838200 h 2403231"/>
              <a:gd name="connsiteX10" fmla="*/ 1506416 w 1714500"/>
              <a:gd name="connsiteY10" fmla="*/ 805962 h 2403231"/>
              <a:gd name="connsiteX11" fmla="*/ 1632439 w 1714500"/>
              <a:gd name="connsiteY11" fmla="*/ 597877 h 2403231"/>
              <a:gd name="connsiteX12" fmla="*/ 1714500 w 1714500"/>
              <a:gd name="connsiteY12" fmla="*/ 597877 h 2403231"/>
              <a:gd name="connsiteX13" fmla="*/ 1714500 w 1714500"/>
              <a:gd name="connsiteY13" fmla="*/ 293077 h 2403231"/>
              <a:gd name="connsiteX14" fmla="*/ 1298331 w 1714500"/>
              <a:gd name="connsiteY14" fmla="*/ 0 h 2403231"/>
              <a:gd name="connsiteX15" fmla="*/ 1175239 w 1714500"/>
              <a:gd name="connsiteY15" fmla="*/ 123093 h 2403231"/>
              <a:gd name="connsiteX16" fmla="*/ 1477108 w 1714500"/>
              <a:gd name="connsiteY16" fmla="*/ 507023 h 2403231"/>
              <a:gd name="connsiteX17" fmla="*/ 1225062 w 1714500"/>
              <a:gd name="connsiteY17" fmla="*/ 597877 h 2403231"/>
              <a:gd name="connsiteX18" fmla="*/ 870439 w 1714500"/>
              <a:gd name="connsiteY18" fmla="*/ 1116623 h 2403231"/>
              <a:gd name="connsiteX19" fmla="*/ 202223 w 1714500"/>
              <a:gd name="connsiteY19" fmla="*/ 700454 h 2403231"/>
              <a:gd name="connsiteX20" fmla="*/ 0 w 1714500"/>
              <a:gd name="connsiteY20" fmla="*/ 770793 h 2403231"/>
              <a:gd name="connsiteX21" fmla="*/ 5862 w 1714500"/>
              <a:gd name="connsiteY21" fmla="*/ 1022839 h 2403231"/>
              <a:gd name="connsiteX22" fmla="*/ 96716 w 1714500"/>
              <a:gd name="connsiteY22" fmla="*/ 1233854 h 2403231"/>
              <a:gd name="connsiteX23" fmla="*/ 864577 w 1714500"/>
              <a:gd name="connsiteY23" fmla="*/ 1392116 h 2403231"/>
              <a:gd name="connsiteX24" fmla="*/ 656493 w 1714500"/>
              <a:gd name="connsiteY24" fmla="*/ 2382716 h 2403231"/>
              <a:gd name="connsiteX25" fmla="*/ 1005254 w 1714500"/>
              <a:gd name="connsiteY25" fmla="*/ 2403231 h 2403231"/>
              <a:gd name="connsiteX26" fmla="*/ 1016977 w 1714500"/>
              <a:gd name="connsiteY26" fmla="*/ 1787770 h 2403231"/>
              <a:gd name="connsiteX27" fmla="*/ 1151793 w 1714500"/>
              <a:gd name="connsiteY27" fmla="*/ 1808285 h 240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14500" h="2403231">
                <a:moveTo>
                  <a:pt x="1151793" y="1808285"/>
                </a:moveTo>
                <a:lnTo>
                  <a:pt x="1198685" y="1400908"/>
                </a:lnTo>
                <a:lnTo>
                  <a:pt x="1178169" y="1380393"/>
                </a:lnTo>
                <a:lnTo>
                  <a:pt x="1321777" y="1134208"/>
                </a:lnTo>
                <a:lnTo>
                  <a:pt x="1392116" y="1181100"/>
                </a:lnTo>
                <a:lnTo>
                  <a:pt x="1403839" y="1160585"/>
                </a:lnTo>
                <a:lnTo>
                  <a:pt x="1427285" y="1169377"/>
                </a:lnTo>
                <a:lnTo>
                  <a:pt x="1521069" y="1011116"/>
                </a:lnTo>
                <a:lnTo>
                  <a:pt x="1494693" y="999393"/>
                </a:lnTo>
                <a:lnTo>
                  <a:pt x="1579685" y="838200"/>
                </a:lnTo>
                <a:lnTo>
                  <a:pt x="1506416" y="805962"/>
                </a:lnTo>
                <a:lnTo>
                  <a:pt x="1632439" y="597877"/>
                </a:lnTo>
                <a:lnTo>
                  <a:pt x="1714500" y="597877"/>
                </a:lnTo>
                <a:lnTo>
                  <a:pt x="1714500" y="293077"/>
                </a:lnTo>
                <a:lnTo>
                  <a:pt x="1298331" y="0"/>
                </a:lnTo>
                <a:lnTo>
                  <a:pt x="1175239" y="123093"/>
                </a:lnTo>
                <a:lnTo>
                  <a:pt x="1477108" y="507023"/>
                </a:lnTo>
                <a:lnTo>
                  <a:pt x="1225062" y="597877"/>
                </a:lnTo>
                <a:lnTo>
                  <a:pt x="870439" y="1116623"/>
                </a:lnTo>
                <a:lnTo>
                  <a:pt x="202223" y="700454"/>
                </a:lnTo>
                <a:lnTo>
                  <a:pt x="0" y="770793"/>
                </a:lnTo>
                <a:lnTo>
                  <a:pt x="5862" y="1022839"/>
                </a:lnTo>
                <a:lnTo>
                  <a:pt x="96716" y="1233854"/>
                </a:lnTo>
                <a:lnTo>
                  <a:pt x="864577" y="1392116"/>
                </a:lnTo>
                <a:lnTo>
                  <a:pt x="656493" y="2382716"/>
                </a:lnTo>
                <a:lnTo>
                  <a:pt x="1005254" y="2403231"/>
                </a:lnTo>
                <a:lnTo>
                  <a:pt x="1016977" y="1787770"/>
                </a:lnTo>
                <a:lnTo>
                  <a:pt x="1151793" y="1808285"/>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E1F1410E-7AA6-4738-A8C7-76F6297DF0BF}"/>
              </a:ext>
            </a:extLst>
          </p:cNvPr>
          <p:cNvSpPr/>
          <p:nvPr/>
        </p:nvSpPr>
        <p:spPr>
          <a:xfrm>
            <a:off x="5780504" y="3632822"/>
            <a:ext cx="1724025" cy="2486025"/>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6560443B-3CAC-4D69-98E7-CBE18081BF62}"/>
              </a:ext>
            </a:extLst>
          </p:cNvPr>
          <p:cNvSpPr txBox="1"/>
          <p:nvPr/>
        </p:nvSpPr>
        <p:spPr>
          <a:xfrm>
            <a:off x="6133951" y="3697144"/>
            <a:ext cx="961731" cy="1200329"/>
          </a:xfrm>
          <a:prstGeom prst="rect">
            <a:avLst/>
          </a:prstGeom>
          <a:noFill/>
        </p:spPr>
        <p:txBody>
          <a:bodyPr wrap="square" rtlCol="0">
            <a:spAutoFit/>
          </a:bodyPr>
          <a:lstStyle/>
          <a:p>
            <a:r>
              <a:rPr lang="en-US" dirty="0">
                <a:solidFill>
                  <a:schemeClr val="bg1"/>
                </a:solidFill>
              </a:rPr>
              <a:t>RON</a:t>
            </a:r>
            <a:r>
              <a:rPr lang="en-US" dirty="0"/>
              <a:t> </a:t>
            </a:r>
            <a:r>
              <a:rPr lang="en-US" dirty="0">
                <a:solidFill>
                  <a:schemeClr val="bg1"/>
                </a:solidFill>
              </a:rPr>
              <a:t>Parking </a:t>
            </a:r>
          </a:p>
          <a:p>
            <a:pPr algn="ctr"/>
            <a:r>
              <a:rPr lang="en-US" dirty="0">
                <a:solidFill>
                  <a:schemeClr val="bg1"/>
                </a:solidFill>
              </a:rPr>
              <a:t>&amp; </a:t>
            </a:r>
          </a:p>
          <a:p>
            <a:r>
              <a:rPr lang="en-US" dirty="0">
                <a:solidFill>
                  <a:schemeClr val="bg1"/>
                </a:solidFill>
              </a:rPr>
              <a:t>   CDF</a:t>
            </a:r>
          </a:p>
        </p:txBody>
      </p:sp>
      <p:cxnSp>
        <p:nvCxnSpPr>
          <p:cNvPr id="33" name="Straight Connector 32">
            <a:extLst>
              <a:ext uri="{FF2B5EF4-FFF2-40B4-BE49-F238E27FC236}">
                <a16:creationId xmlns:a16="http://schemas.microsoft.com/office/drawing/2014/main" id="{8F74BC9A-1139-475E-9936-19A235BC8E62}"/>
              </a:ext>
            </a:extLst>
          </p:cNvPr>
          <p:cNvCxnSpPr>
            <a:cxnSpLocks/>
          </p:cNvCxnSpPr>
          <p:nvPr/>
        </p:nvCxnSpPr>
        <p:spPr>
          <a:xfrm rot="60000" flipV="1">
            <a:off x="5432176" y="3522849"/>
            <a:ext cx="2209800" cy="4751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2A3F4B2-37C1-4191-B6BD-857378D79A2C}"/>
              </a:ext>
            </a:extLst>
          </p:cNvPr>
          <p:cNvSpPr txBox="1"/>
          <p:nvPr/>
        </p:nvSpPr>
        <p:spPr>
          <a:xfrm>
            <a:off x="6391636" y="3305040"/>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35" name="TextBox 34">
            <a:extLst>
              <a:ext uri="{FF2B5EF4-FFF2-40B4-BE49-F238E27FC236}">
                <a16:creationId xmlns:a16="http://schemas.microsoft.com/office/drawing/2014/main" id="{205E5C33-342B-4881-97E0-B388DD547918}"/>
              </a:ext>
            </a:extLst>
          </p:cNvPr>
          <p:cNvSpPr txBox="1"/>
          <p:nvPr/>
        </p:nvSpPr>
        <p:spPr>
          <a:xfrm>
            <a:off x="5625010" y="2630103"/>
            <a:ext cx="1553264" cy="646331"/>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a:t>
            </a:r>
          </a:p>
          <a:p>
            <a:pPr algn="ctr" eaLnBrk="0" hangingPunct="0">
              <a:defRPr/>
            </a:pPr>
            <a:r>
              <a:rPr lang="en-US" dirty="0">
                <a:solidFill>
                  <a:prstClr val="white"/>
                </a:solidFill>
                <a:latin typeface="Calibri" panose="020F0502020204030204" pitchFamily="34" charset="0"/>
              </a:rPr>
              <a:t>Pad</a:t>
            </a:r>
          </a:p>
        </p:txBody>
      </p:sp>
      <p:cxnSp>
        <p:nvCxnSpPr>
          <p:cNvPr id="36" name="Straight Connector 35">
            <a:extLst>
              <a:ext uri="{FF2B5EF4-FFF2-40B4-BE49-F238E27FC236}">
                <a16:creationId xmlns:a16="http://schemas.microsoft.com/office/drawing/2014/main" id="{A404A4A0-A0C5-41E6-8152-750C5CD9B5F4}"/>
              </a:ext>
            </a:extLst>
          </p:cNvPr>
          <p:cNvCxnSpPr>
            <a:cxnSpLocks/>
          </p:cNvCxnSpPr>
          <p:nvPr/>
        </p:nvCxnSpPr>
        <p:spPr>
          <a:xfrm flipV="1">
            <a:off x="5244305" y="3082345"/>
            <a:ext cx="346077" cy="20059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4440D18-DB22-429C-AD8C-4D6B17CE1E45}"/>
              </a:ext>
            </a:extLst>
          </p:cNvPr>
          <p:cNvSpPr txBox="1"/>
          <p:nvPr/>
        </p:nvSpPr>
        <p:spPr>
          <a:xfrm>
            <a:off x="4681139" y="320498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H-3</a:t>
            </a:r>
          </a:p>
        </p:txBody>
      </p:sp>
    </p:spTree>
    <p:extLst>
      <p:ext uri="{BB962C8B-B14F-4D97-AF65-F5344CB8AC3E}">
        <p14:creationId xmlns:p14="http://schemas.microsoft.com/office/powerpoint/2010/main" val="3776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down)">
                                      <p:cBhvr>
                                        <p:cTn id="30" dur="500"/>
                                        <p:tgtEl>
                                          <p:spTgt spid="28"/>
                                        </p:tgtEl>
                                      </p:cBhvr>
                                    </p:animEffect>
                                  </p:childTnLst>
                                </p:cTn>
                              </p:par>
                            </p:childTnLst>
                          </p:cTn>
                        </p:par>
                        <p:par>
                          <p:cTn id="31" fill="hold">
                            <p:stCondLst>
                              <p:cond delay="500"/>
                            </p:stCondLst>
                            <p:childTnLst>
                              <p:par>
                                <p:cTn id="32" presetID="1"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par>
                          <p:cTn id="47" fill="hold">
                            <p:stCondLst>
                              <p:cond delay="500"/>
                            </p:stCondLst>
                            <p:childTnLst>
                              <p:par>
                                <p:cTn id="48" presetID="1"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left)">
                                      <p:cBhvr>
                                        <p:cTn id="54" dur="500"/>
                                        <p:tgtEl>
                                          <p:spTgt spid="36"/>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5" grpId="0" animBg="1"/>
      <p:bldP spid="27" grpId="0" animBg="1"/>
      <p:bldP spid="28" grpId="0" animBg="1"/>
      <p:bldP spid="29" grpId="0" animBg="1"/>
      <p:bldP spid="34" grpId="0" animBg="1"/>
      <p:bldP spid="37"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4" name="Picture 3" descr="Diagram, engineering drawing&#10;&#10;Description automatically generated">
            <a:extLst>
              <a:ext uri="{FF2B5EF4-FFF2-40B4-BE49-F238E27FC236}">
                <a16:creationId xmlns:a16="http://schemas.microsoft.com/office/drawing/2014/main" id="{014DEF27-1A1E-446A-9BB3-D866FA9649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58020"/>
            <a:ext cx="7306695" cy="5499980"/>
          </a:xfrm>
          <a:prstGeom prst="rect">
            <a:avLst/>
          </a:prstGeom>
        </p:spPr>
      </p:pic>
      <p:sp>
        <p:nvSpPr>
          <p:cNvPr id="11" name="Rectangle 10">
            <a:extLst>
              <a:ext uri="{FF2B5EF4-FFF2-40B4-BE49-F238E27FC236}">
                <a16:creationId xmlns:a16="http://schemas.microsoft.com/office/drawing/2014/main" id="{85D7FDE7-D838-4560-B8B1-C12919B231A0}"/>
              </a:ext>
            </a:extLst>
          </p:cNvPr>
          <p:cNvSpPr/>
          <p:nvPr/>
        </p:nvSpPr>
        <p:spPr>
          <a:xfrm rot="5400000">
            <a:off x="6788819" y="2566639"/>
            <a:ext cx="91440" cy="10058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63D4A4C-1B6C-486A-B24B-E2F0540E2C12}"/>
              </a:ext>
            </a:extLst>
          </p:cNvPr>
          <p:cNvSpPr txBox="1"/>
          <p:nvPr/>
        </p:nvSpPr>
        <p:spPr>
          <a:xfrm>
            <a:off x="5486186" y="3096470"/>
            <a:ext cx="74839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E</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6F33EFA6-9CEE-42AD-9415-2454D37F407E}"/>
              </a:ext>
            </a:extLst>
          </p:cNvPr>
          <p:cNvSpPr txBox="1"/>
          <p:nvPr/>
        </p:nvSpPr>
        <p:spPr>
          <a:xfrm>
            <a:off x="5384799" y="2700227"/>
            <a:ext cx="962515" cy="369332"/>
          </a:xfrm>
          <a:prstGeom prst="rect">
            <a:avLst/>
          </a:prstGeom>
          <a:noFill/>
        </p:spPr>
        <p:txBody>
          <a:bodyPr wrap="square" rtlCol="0">
            <a:spAutoFit/>
          </a:bodyPr>
          <a:lstStyle/>
          <a:p>
            <a:r>
              <a:rPr lang="en-US" dirty="0">
                <a:solidFill>
                  <a:prstClr val="black"/>
                </a:solidFill>
                <a:latin typeface="Calibri" panose="020F0502020204030204"/>
              </a:rPr>
              <a:t>Taxilane</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5411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11" name="Content Placeholder 3">
            <a:extLst>
              <a:ext uri="{FF2B5EF4-FFF2-40B4-BE49-F238E27FC236}">
                <a16:creationId xmlns:a16="http://schemas.microsoft.com/office/drawing/2014/main" id="{1EA8AE12-EB02-4C97-AF35-C25C68E1D6E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09801" y="1242920"/>
            <a:ext cx="7561479" cy="4595679"/>
          </a:xfrm>
          <a:prstGeom prst="rect">
            <a:avLst/>
          </a:prstGeom>
        </p:spPr>
      </p:pic>
      <p:sp>
        <p:nvSpPr>
          <p:cNvPr id="12" name="Freeform: Shape 11">
            <a:extLst>
              <a:ext uri="{FF2B5EF4-FFF2-40B4-BE49-F238E27FC236}">
                <a16:creationId xmlns:a16="http://schemas.microsoft.com/office/drawing/2014/main" id="{C40275F2-2506-419B-BA1B-066636F3B0CE}"/>
              </a:ext>
            </a:extLst>
          </p:cNvPr>
          <p:cNvSpPr/>
          <p:nvPr/>
        </p:nvSpPr>
        <p:spPr>
          <a:xfrm>
            <a:off x="8148638" y="2802732"/>
            <a:ext cx="1350168" cy="912019"/>
          </a:xfrm>
          <a:custGeom>
            <a:avLst/>
            <a:gdLst>
              <a:gd name="connsiteX0" fmla="*/ 7143 w 1350168"/>
              <a:gd name="connsiteY0" fmla="*/ 502444 h 912019"/>
              <a:gd name="connsiteX1" fmla="*/ 0 w 1350168"/>
              <a:gd name="connsiteY1" fmla="*/ 438150 h 912019"/>
              <a:gd name="connsiteX2" fmla="*/ 461962 w 1350168"/>
              <a:gd name="connsiteY2" fmla="*/ 0 h 912019"/>
              <a:gd name="connsiteX3" fmla="*/ 1347787 w 1350168"/>
              <a:gd name="connsiteY3" fmla="*/ 9525 h 912019"/>
              <a:gd name="connsiteX4" fmla="*/ 1350168 w 1350168"/>
              <a:gd name="connsiteY4" fmla="*/ 283369 h 912019"/>
              <a:gd name="connsiteX5" fmla="*/ 1345406 w 1350168"/>
              <a:gd name="connsiteY5" fmla="*/ 309563 h 912019"/>
              <a:gd name="connsiteX6" fmla="*/ 676275 w 1350168"/>
              <a:gd name="connsiteY6" fmla="*/ 311944 h 912019"/>
              <a:gd name="connsiteX7" fmla="*/ 676275 w 1350168"/>
              <a:gd name="connsiteY7" fmla="*/ 542925 h 912019"/>
              <a:gd name="connsiteX8" fmla="*/ 311943 w 1350168"/>
              <a:gd name="connsiteY8" fmla="*/ 912019 h 912019"/>
              <a:gd name="connsiteX9" fmla="*/ 7143 w 1350168"/>
              <a:gd name="connsiteY9" fmla="*/ 502444 h 912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0168" h="912019">
                <a:moveTo>
                  <a:pt x="7143" y="502444"/>
                </a:moveTo>
                <a:lnTo>
                  <a:pt x="0" y="438150"/>
                </a:lnTo>
                <a:lnTo>
                  <a:pt x="461962" y="0"/>
                </a:lnTo>
                <a:lnTo>
                  <a:pt x="1347787" y="9525"/>
                </a:lnTo>
                <a:cubicBezTo>
                  <a:pt x="1348581" y="100806"/>
                  <a:pt x="1349374" y="192088"/>
                  <a:pt x="1350168" y="283369"/>
                </a:cubicBezTo>
                <a:lnTo>
                  <a:pt x="1345406" y="309563"/>
                </a:lnTo>
                <a:lnTo>
                  <a:pt x="676275" y="311944"/>
                </a:lnTo>
                <a:lnTo>
                  <a:pt x="676275" y="542925"/>
                </a:lnTo>
                <a:lnTo>
                  <a:pt x="311943" y="912019"/>
                </a:lnTo>
                <a:lnTo>
                  <a:pt x="7143" y="502444"/>
                </a:lnTo>
                <a:close/>
              </a:path>
            </a:pathLst>
          </a:cu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5528AF72-9215-402D-8741-42C3E7879C95}"/>
              </a:ext>
            </a:extLst>
          </p:cNvPr>
          <p:cNvSpPr/>
          <p:nvPr/>
        </p:nvSpPr>
        <p:spPr>
          <a:xfrm>
            <a:off x="3340894" y="3271838"/>
            <a:ext cx="1509712" cy="1662112"/>
          </a:xfrm>
          <a:custGeom>
            <a:avLst/>
            <a:gdLst>
              <a:gd name="connsiteX0" fmla="*/ 1021556 w 1509712"/>
              <a:gd name="connsiteY0" fmla="*/ 1128712 h 1662112"/>
              <a:gd name="connsiteX1" fmla="*/ 1066800 w 1509712"/>
              <a:gd name="connsiteY1" fmla="*/ 788193 h 1662112"/>
              <a:gd name="connsiteX2" fmla="*/ 1035844 w 1509712"/>
              <a:gd name="connsiteY2" fmla="*/ 766762 h 1662112"/>
              <a:gd name="connsiteX3" fmla="*/ 1166812 w 1509712"/>
              <a:gd name="connsiteY3" fmla="*/ 564356 h 1662112"/>
              <a:gd name="connsiteX4" fmla="*/ 1226344 w 1509712"/>
              <a:gd name="connsiteY4" fmla="*/ 600075 h 1662112"/>
              <a:gd name="connsiteX5" fmla="*/ 1240631 w 1509712"/>
              <a:gd name="connsiteY5" fmla="*/ 576262 h 1662112"/>
              <a:gd name="connsiteX6" fmla="*/ 1259681 w 1509712"/>
              <a:gd name="connsiteY6" fmla="*/ 597693 h 1662112"/>
              <a:gd name="connsiteX7" fmla="*/ 1328737 w 1509712"/>
              <a:gd name="connsiteY7" fmla="*/ 469106 h 1662112"/>
              <a:gd name="connsiteX8" fmla="*/ 1300162 w 1509712"/>
              <a:gd name="connsiteY8" fmla="*/ 445293 h 1662112"/>
              <a:gd name="connsiteX9" fmla="*/ 1381125 w 1509712"/>
              <a:gd name="connsiteY9" fmla="*/ 321468 h 1662112"/>
              <a:gd name="connsiteX10" fmla="*/ 1331119 w 1509712"/>
              <a:gd name="connsiteY10" fmla="*/ 283368 h 1662112"/>
              <a:gd name="connsiteX11" fmla="*/ 1438275 w 1509712"/>
              <a:gd name="connsiteY11" fmla="*/ 111918 h 1662112"/>
              <a:gd name="connsiteX12" fmla="*/ 1509712 w 1509712"/>
              <a:gd name="connsiteY12" fmla="*/ 114300 h 1662112"/>
              <a:gd name="connsiteX13" fmla="*/ 1493044 w 1509712"/>
              <a:gd name="connsiteY13" fmla="*/ 7143 h 1662112"/>
              <a:gd name="connsiteX14" fmla="*/ 1193006 w 1509712"/>
              <a:gd name="connsiteY14" fmla="*/ 0 h 1662112"/>
              <a:gd name="connsiteX15" fmla="*/ 735806 w 1509712"/>
              <a:gd name="connsiteY15" fmla="*/ 545306 h 1662112"/>
              <a:gd name="connsiteX16" fmla="*/ 192881 w 1509712"/>
              <a:gd name="connsiteY16" fmla="*/ 176212 h 1662112"/>
              <a:gd name="connsiteX17" fmla="*/ 0 w 1509712"/>
              <a:gd name="connsiteY17" fmla="*/ 276225 h 1662112"/>
              <a:gd name="connsiteX18" fmla="*/ 157162 w 1509712"/>
              <a:gd name="connsiteY18" fmla="*/ 619125 h 1662112"/>
              <a:gd name="connsiteX19" fmla="*/ 742950 w 1509712"/>
              <a:gd name="connsiteY19" fmla="*/ 790575 h 1662112"/>
              <a:gd name="connsiteX20" fmla="*/ 616744 w 1509712"/>
              <a:gd name="connsiteY20" fmla="*/ 1654968 h 1662112"/>
              <a:gd name="connsiteX21" fmla="*/ 888206 w 1509712"/>
              <a:gd name="connsiteY21" fmla="*/ 1662112 h 1662112"/>
              <a:gd name="connsiteX22" fmla="*/ 938212 w 1509712"/>
              <a:gd name="connsiteY22" fmla="*/ 1109662 h 1662112"/>
              <a:gd name="connsiteX23" fmla="*/ 1021556 w 1509712"/>
              <a:gd name="connsiteY23" fmla="*/ 1128712 h 166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09712" h="1662112">
                <a:moveTo>
                  <a:pt x="1021556" y="1128712"/>
                </a:moveTo>
                <a:lnTo>
                  <a:pt x="1066800" y="788193"/>
                </a:lnTo>
                <a:lnTo>
                  <a:pt x="1035844" y="766762"/>
                </a:lnTo>
                <a:lnTo>
                  <a:pt x="1166812" y="564356"/>
                </a:lnTo>
                <a:lnTo>
                  <a:pt x="1226344" y="600075"/>
                </a:lnTo>
                <a:lnTo>
                  <a:pt x="1240631" y="576262"/>
                </a:lnTo>
                <a:lnTo>
                  <a:pt x="1259681" y="597693"/>
                </a:lnTo>
                <a:lnTo>
                  <a:pt x="1328737" y="469106"/>
                </a:lnTo>
                <a:lnTo>
                  <a:pt x="1300162" y="445293"/>
                </a:lnTo>
                <a:lnTo>
                  <a:pt x="1381125" y="321468"/>
                </a:lnTo>
                <a:lnTo>
                  <a:pt x="1331119" y="283368"/>
                </a:lnTo>
                <a:lnTo>
                  <a:pt x="1438275" y="111918"/>
                </a:lnTo>
                <a:lnTo>
                  <a:pt x="1509712" y="114300"/>
                </a:lnTo>
                <a:lnTo>
                  <a:pt x="1493044" y="7143"/>
                </a:lnTo>
                <a:lnTo>
                  <a:pt x="1193006" y="0"/>
                </a:lnTo>
                <a:lnTo>
                  <a:pt x="735806" y="545306"/>
                </a:lnTo>
                <a:lnTo>
                  <a:pt x="192881" y="176212"/>
                </a:lnTo>
                <a:lnTo>
                  <a:pt x="0" y="276225"/>
                </a:lnTo>
                <a:lnTo>
                  <a:pt x="157162" y="619125"/>
                </a:lnTo>
                <a:lnTo>
                  <a:pt x="742950" y="790575"/>
                </a:lnTo>
                <a:lnTo>
                  <a:pt x="616744" y="1654968"/>
                </a:lnTo>
                <a:lnTo>
                  <a:pt x="888206" y="1662112"/>
                </a:lnTo>
                <a:lnTo>
                  <a:pt x="938212" y="1109662"/>
                </a:lnTo>
                <a:lnTo>
                  <a:pt x="1021556" y="1128712"/>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TextBox 13">
            <a:extLst>
              <a:ext uri="{FF2B5EF4-FFF2-40B4-BE49-F238E27FC236}">
                <a16:creationId xmlns:a16="http://schemas.microsoft.com/office/drawing/2014/main" id="{E8F837AD-EA6F-45A1-913B-485141331D04}"/>
              </a:ext>
            </a:extLst>
          </p:cNvPr>
          <p:cNvSpPr txBox="1"/>
          <p:nvPr/>
        </p:nvSpPr>
        <p:spPr>
          <a:xfrm>
            <a:off x="8732601" y="2814734"/>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E-8</a:t>
            </a:r>
          </a:p>
        </p:txBody>
      </p:sp>
      <p:cxnSp>
        <p:nvCxnSpPr>
          <p:cNvPr id="15" name="Straight Connector 14">
            <a:extLst>
              <a:ext uri="{FF2B5EF4-FFF2-40B4-BE49-F238E27FC236}">
                <a16:creationId xmlns:a16="http://schemas.microsoft.com/office/drawing/2014/main" id="{5D7106C6-D1F0-48C0-A621-4CAA94AADE13}"/>
              </a:ext>
            </a:extLst>
          </p:cNvPr>
          <p:cNvCxnSpPr>
            <a:cxnSpLocks/>
          </p:cNvCxnSpPr>
          <p:nvPr/>
        </p:nvCxnSpPr>
        <p:spPr>
          <a:xfrm flipV="1">
            <a:off x="8477318" y="2764138"/>
            <a:ext cx="205137" cy="49460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853F63A-CDFD-40E5-82AD-36CA06CF0A4A}"/>
              </a:ext>
            </a:extLst>
          </p:cNvPr>
          <p:cNvCxnSpPr>
            <a:cxnSpLocks/>
          </p:cNvCxnSpPr>
          <p:nvPr/>
        </p:nvCxnSpPr>
        <p:spPr>
          <a:xfrm flipH="1" flipV="1">
            <a:off x="8296565" y="2770002"/>
            <a:ext cx="180753" cy="5065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679DCD1-FC58-448E-BC39-B187763635B5}"/>
              </a:ext>
            </a:extLst>
          </p:cNvPr>
          <p:cNvSpPr txBox="1"/>
          <p:nvPr/>
        </p:nvSpPr>
        <p:spPr>
          <a:xfrm>
            <a:off x="7992353" y="244221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E-7</a:t>
            </a:r>
          </a:p>
        </p:txBody>
      </p:sp>
      <p:cxnSp>
        <p:nvCxnSpPr>
          <p:cNvPr id="18" name="Straight Connector 17">
            <a:extLst>
              <a:ext uri="{FF2B5EF4-FFF2-40B4-BE49-F238E27FC236}">
                <a16:creationId xmlns:a16="http://schemas.microsoft.com/office/drawing/2014/main" id="{CBB57458-404F-48E5-B6F8-7427599946F8}"/>
              </a:ext>
            </a:extLst>
          </p:cNvPr>
          <p:cNvCxnSpPr>
            <a:cxnSpLocks/>
          </p:cNvCxnSpPr>
          <p:nvPr/>
        </p:nvCxnSpPr>
        <p:spPr>
          <a:xfrm flipV="1">
            <a:off x="7878053" y="2854108"/>
            <a:ext cx="228600" cy="1987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A480A48-F8E7-4045-ACA7-2FA40D2DB37C}"/>
              </a:ext>
            </a:extLst>
          </p:cNvPr>
          <p:cNvCxnSpPr>
            <a:cxnSpLocks/>
          </p:cNvCxnSpPr>
          <p:nvPr/>
        </p:nvCxnSpPr>
        <p:spPr>
          <a:xfrm>
            <a:off x="4911511" y="3048000"/>
            <a:ext cx="296654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376786D-C755-445F-9B09-642B1E179D3A}"/>
              </a:ext>
            </a:extLst>
          </p:cNvPr>
          <p:cNvCxnSpPr>
            <a:cxnSpLocks/>
          </p:cNvCxnSpPr>
          <p:nvPr/>
        </p:nvCxnSpPr>
        <p:spPr>
          <a:xfrm>
            <a:off x="4488288" y="2674718"/>
            <a:ext cx="437033" cy="373283"/>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7CCF0EC-E0D9-44B5-ABE0-1A72AEC22F51}"/>
              </a:ext>
            </a:extLst>
          </p:cNvPr>
          <p:cNvSpPr txBox="1"/>
          <p:nvPr/>
        </p:nvSpPr>
        <p:spPr>
          <a:xfrm>
            <a:off x="5857000" y="2699576"/>
            <a:ext cx="37470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a:t>
            </a:r>
          </a:p>
        </p:txBody>
      </p:sp>
      <p:sp>
        <p:nvSpPr>
          <p:cNvPr id="22" name="TextBox 21">
            <a:extLst>
              <a:ext uri="{FF2B5EF4-FFF2-40B4-BE49-F238E27FC236}">
                <a16:creationId xmlns:a16="http://schemas.microsoft.com/office/drawing/2014/main" id="{A4E38071-672D-4543-BD30-8E4FBBEA69A3}"/>
              </a:ext>
            </a:extLst>
          </p:cNvPr>
          <p:cNvSpPr txBox="1"/>
          <p:nvPr/>
        </p:nvSpPr>
        <p:spPr>
          <a:xfrm>
            <a:off x="4034094" y="2517141"/>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E-2</a:t>
            </a:r>
          </a:p>
        </p:txBody>
      </p:sp>
      <p:cxnSp>
        <p:nvCxnSpPr>
          <p:cNvPr id="23" name="Straight Connector 22">
            <a:extLst>
              <a:ext uri="{FF2B5EF4-FFF2-40B4-BE49-F238E27FC236}">
                <a16:creationId xmlns:a16="http://schemas.microsoft.com/office/drawing/2014/main" id="{FD2EECA1-CBDD-4109-9AAB-63761BC1B996}"/>
              </a:ext>
            </a:extLst>
          </p:cNvPr>
          <p:cNvCxnSpPr>
            <a:cxnSpLocks/>
          </p:cNvCxnSpPr>
          <p:nvPr/>
        </p:nvCxnSpPr>
        <p:spPr>
          <a:xfrm flipV="1">
            <a:off x="4193117" y="2751481"/>
            <a:ext cx="102961" cy="38971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3484E0F-04B6-454C-B6D6-C062BCAB30E9}"/>
              </a:ext>
            </a:extLst>
          </p:cNvPr>
          <p:cNvCxnSpPr>
            <a:cxnSpLocks/>
          </p:cNvCxnSpPr>
          <p:nvPr/>
        </p:nvCxnSpPr>
        <p:spPr>
          <a:xfrm>
            <a:off x="4194487" y="3151191"/>
            <a:ext cx="296517" cy="254567"/>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1A530A4-830A-413F-9F15-AF086994C944}"/>
              </a:ext>
            </a:extLst>
          </p:cNvPr>
          <p:cNvCxnSpPr>
            <a:cxnSpLocks/>
          </p:cNvCxnSpPr>
          <p:nvPr/>
        </p:nvCxnSpPr>
        <p:spPr>
          <a:xfrm flipH="1">
            <a:off x="4152503" y="3393512"/>
            <a:ext cx="335784" cy="79748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C02D651-EC60-42E3-ADE1-89F2644334A7}"/>
              </a:ext>
            </a:extLst>
          </p:cNvPr>
          <p:cNvCxnSpPr>
            <a:cxnSpLocks/>
          </p:cNvCxnSpPr>
          <p:nvPr/>
        </p:nvCxnSpPr>
        <p:spPr>
          <a:xfrm>
            <a:off x="4152501" y="4162633"/>
            <a:ext cx="436234" cy="1155606"/>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5263EB-BCD3-4DDC-BFC9-C290C29529B2}"/>
              </a:ext>
            </a:extLst>
          </p:cNvPr>
          <p:cNvCxnSpPr>
            <a:cxnSpLocks/>
          </p:cNvCxnSpPr>
          <p:nvPr/>
        </p:nvCxnSpPr>
        <p:spPr>
          <a:xfrm flipV="1">
            <a:off x="2685243" y="3160611"/>
            <a:ext cx="1509243" cy="999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C8AC02A-E4CF-4172-B84F-96A7458B2D79}"/>
              </a:ext>
            </a:extLst>
          </p:cNvPr>
          <p:cNvSpPr txBox="1"/>
          <p:nvPr/>
        </p:nvSpPr>
        <p:spPr>
          <a:xfrm>
            <a:off x="2935883" y="2529115"/>
            <a:ext cx="961230" cy="523220"/>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400" dirty="0">
                <a:solidFill>
                  <a:prstClr val="white"/>
                </a:solidFill>
                <a:latin typeface="Calibri" panose="020F0502020204030204" pitchFamily="34" charset="0"/>
              </a:rPr>
              <a:t>22L De-Ice </a:t>
            </a:r>
          </a:p>
          <a:p>
            <a:pPr algn="ctr" eaLnBrk="0" hangingPunct="0">
              <a:defRPr/>
            </a:pPr>
            <a:r>
              <a:rPr lang="en-US" sz="1400" dirty="0">
                <a:solidFill>
                  <a:prstClr val="white"/>
                </a:solidFill>
                <a:latin typeface="Calibri" panose="020F0502020204030204" pitchFamily="34" charset="0"/>
              </a:rPr>
              <a:t>Pad</a:t>
            </a:r>
          </a:p>
        </p:txBody>
      </p:sp>
      <p:sp>
        <p:nvSpPr>
          <p:cNvPr id="35" name="Freeform: Shape 34">
            <a:extLst>
              <a:ext uri="{FF2B5EF4-FFF2-40B4-BE49-F238E27FC236}">
                <a16:creationId xmlns:a16="http://schemas.microsoft.com/office/drawing/2014/main" id="{61E5EF2C-A810-48E5-8349-DC0A8FC12422}"/>
              </a:ext>
            </a:extLst>
          </p:cNvPr>
          <p:cNvSpPr/>
          <p:nvPr/>
        </p:nvSpPr>
        <p:spPr>
          <a:xfrm>
            <a:off x="2927421" y="3297410"/>
            <a:ext cx="1415980" cy="1929448"/>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989F0C64-0643-4991-9454-8503DECCC40C}"/>
              </a:ext>
            </a:extLst>
          </p:cNvPr>
          <p:cNvSpPr txBox="1"/>
          <p:nvPr/>
        </p:nvSpPr>
        <p:spPr>
          <a:xfrm>
            <a:off x="3240446" y="3438087"/>
            <a:ext cx="890028" cy="954107"/>
          </a:xfrm>
          <a:prstGeom prst="rect">
            <a:avLst/>
          </a:prstGeom>
          <a:noFill/>
        </p:spPr>
        <p:txBody>
          <a:bodyPr wrap="square" rtlCol="0">
            <a:spAutoFit/>
          </a:bodyPr>
          <a:lstStyle/>
          <a:p>
            <a:r>
              <a:rPr lang="en-US" sz="1400" dirty="0">
                <a:solidFill>
                  <a:schemeClr val="bg1"/>
                </a:solidFill>
              </a:rPr>
              <a:t>RON</a:t>
            </a:r>
            <a:r>
              <a:rPr lang="en-US" sz="1400" dirty="0"/>
              <a:t> </a:t>
            </a:r>
            <a:r>
              <a:rPr lang="en-US" sz="1400" dirty="0">
                <a:solidFill>
                  <a:schemeClr val="bg1"/>
                </a:solidFill>
              </a:rPr>
              <a:t>Parking </a:t>
            </a:r>
          </a:p>
          <a:p>
            <a:pPr algn="ctr"/>
            <a:r>
              <a:rPr lang="en-US" sz="1400" dirty="0">
                <a:solidFill>
                  <a:schemeClr val="bg1"/>
                </a:solidFill>
              </a:rPr>
              <a:t>&amp; </a:t>
            </a:r>
          </a:p>
          <a:p>
            <a:r>
              <a:rPr lang="en-US" sz="1400" dirty="0">
                <a:solidFill>
                  <a:schemeClr val="bg1"/>
                </a:solidFill>
              </a:rPr>
              <a:t>   CDF</a:t>
            </a:r>
          </a:p>
        </p:txBody>
      </p:sp>
      <p:sp>
        <p:nvSpPr>
          <p:cNvPr id="39" name="TextBox 38">
            <a:extLst>
              <a:ext uri="{FF2B5EF4-FFF2-40B4-BE49-F238E27FC236}">
                <a16:creationId xmlns:a16="http://schemas.microsoft.com/office/drawing/2014/main" id="{67DA71A8-F638-4775-AAC9-C719937B1AD4}"/>
              </a:ext>
            </a:extLst>
          </p:cNvPr>
          <p:cNvSpPr txBox="1"/>
          <p:nvPr/>
        </p:nvSpPr>
        <p:spPr>
          <a:xfrm>
            <a:off x="3226331" y="3056030"/>
            <a:ext cx="29803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F</a:t>
            </a:r>
          </a:p>
        </p:txBody>
      </p:sp>
      <p:sp>
        <p:nvSpPr>
          <p:cNvPr id="43" name="TextBox 42">
            <a:extLst>
              <a:ext uri="{FF2B5EF4-FFF2-40B4-BE49-F238E27FC236}">
                <a16:creationId xmlns:a16="http://schemas.microsoft.com/office/drawing/2014/main" id="{C42C70BD-625A-4A07-9582-A220F154A8AA}"/>
              </a:ext>
            </a:extLst>
          </p:cNvPr>
          <p:cNvSpPr txBox="1"/>
          <p:nvPr/>
        </p:nvSpPr>
        <p:spPr>
          <a:xfrm>
            <a:off x="4508674" y="4683724"/>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
        <p:nvSpPr>
          <p:cNvPr id="44" name="TextBox 43">
            <a:extLst>
              <a:ext uri="{FF2B5EF4-FFF2-40B4-BE49-F238E27FC236}">
                <a16:creationId xmlns:a16="http://schemas.microsoft.com/office/drawing/2014/main" id="{B7BE3C39-001E-4CFB-AA44-BBA6DF004E5B}"/>
              </a:ext>
            </a:extLst>
          </p:cNvPr>
          <p:cNvSpPr txBox="1"/>
          <p:nvPr/>
        </p:nvSpPr>
        <p:spPr>
          <a:xfrm>
            <a:off x="4612055" y="3360690"/>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Tree>
    <p:extLst>
      <p:ext uri="{BB962C8B-B14F-4D97-AF65-F5344CB8AC3E}">
        <p14:creationId xmlns:p14="http://schemas.microsoft.com/office/powerpoint/2010/main" val="351398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500"/>
                            </p:stCondLst>
                            <p:childTnLst>
                              <p:par>
                                <p:cTn id="25" presetID="22" presetClass="entr" presetSubtype="4"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par>
                          <p:cTn id="28" fill="hold">
                            <p:stCondLst>
                              <p:cond delay="1000"/>
                            </p:stCondLst>
                            <p:childTnLst>
                              <p:par>
                                <p:cTn id="29" presetID="22" presetClass="entr" presetSubtype="4"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par>
                          <p:cTn id="32" fill="hold">
                            <p:stCondLst>
                              <p:cond delay="1500"/>
                            </p:stCondLst>
                            <p:childTnLst>
                              <p:par>
                                <p:cTn id="33" presetID="1" presetClass="entr" presetSubtype="0"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childTnLst>
                          </p:cTn>
                        </p:par>
                        <p:par>
                          <p:cTn id="35" fill="hold">
                            <p:stCondLst>
                              <p:cond delay="1500"/>
                            </p:stCondLst>
                            <p:childTnLst>
                              <p:par>
                                <p:cTn id="36" presetID="1" presetClass="entr" presetSubtype="0"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down)">
                                      <p:cBhvr>
                                        <p:cTn id="42" dur="500"/>
                                        <p:tgtEl>
                                          <p:spTgt spid="23"/>
                                        </p:tgtEl>
                                      </p:cBhvr>
                                    </p:animEffect>
                                  </p:childTnLst>
                                </p:cTn>
                              </p:par>
                            </p:childTnLst>
                          </p:cTn>
                        </p:par>
                        <p:par>
                          <p:cTn id="43" fill="hold">
                            <p:stCondLst>
                              <p:cond delay="500"/>
                            </p:stCondLst>
                            <p:childTnLst>
                              <p:par>
                                <p:cTn id="44" presetID="1"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childTnLst>
                          </p:cTn>
                        </p:par>
                        <p:par>
                          <p:cTn id="51" fill="hold">
                            <p:stCondLst>
                              <p:cond delay="500"/>
                            </p:stCondLst>
                            <p:childTnLst>
                              <p:par>
                                <p:cTn id="52" presetID="1"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ipe(down)">
                                      <p:cBhvr>
                                        <p:cTn id="58" dur="500"/>
                                        <p:tgtEl>
                                          <p:spTgt spid="15"/>
                                        </p:tgtEl>
                                      </p:cBhvr>
                                    </p:animEffect>
                                  </p:childTnLst>
                                </p:cTn>
                              </p:par>
                            </p:childTnLst>
                          </p:cTn>
                        </p:par>
                        <p:par>
                          <p:cTn id="59" fill="hold">
                            <p:stCondLst>
                              <p:cond delay="500"/>
                            </p:stCondLst>
                            <p:childTnLst>
                              <p:par>
                                <p:cTn id="60" presetID="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21" grpId="0" animBg="1"/>
      <p:bldP spid="22" grpId="0" animBg="1"/>
      <p:bldP spid="43" grpId="0" animBg="1"/>
      <p:bldP spid="44"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4" name="Picture 3" descr="Diagram, engineering drawing&#10;&#10;Description automatically generated">
            <a:extLst>
              <a:ext uri="{FF2B5EF4-FFF2-40B4-BE49-F238E27FC236}">
                <a16:creationId xmlns:a16="http://schemas.microsoft.com/office/drawing/2014/main" id="{194C4815-48B6-4014-AEA2-BD3C540D2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94234"/>
            <a:ext cx="7306695" cy="5463766"/>
          </a:xfrm>
          <a:prstGeom prst="rect">
            <a:avLst/>
          </a:prstGeom>
        </p:spPr>
      </p:pic>
      <p:sp>
        <p:nvSpPr>
          <p:cNvPr id="11" name="Rectangle 1">
            <a:extLst>
              <a:ext uri="{FF2B5EF4-FFF2-40B4-BE49-F238E27FC236}">
                <a16:creationId xmlns:a16="http://schemas.microsoft.com/office/drawing/2014/main" id="{A90D7B33-A242-41BC-94AC-5E9C81E960B4}"/>
              </a:ext>
            </a:extLst>
          </p:cNvPr>
          <p:cNvSpPr/>
          <p:nvPr/>
        </p:nvSpPr>
        <p:spPr>
          <a:xfrm rot="3600000">
            <a:off x="4781915" y="3285284"/>
            <a:ext cx="3800022" cy="500139"/>
          </a:xfrm>
          <a:custGeom>
            <a:avLst/>
            <a:gdLst>
              <a:gd name="connsiteX0" fmla="*/ 0 w 4098907"/>
              <a:gd name="connsiteY0" fmla="*/ 0 h 152399"/>
              <a:gd name="connsiteX1" fmla="*/ 4098907 w 4098907"/>
              <a:gd name="connsiteY1" fmla="*/ 0 h 152399"/>
              <a:gd name="connsiteX2" fmla="*/ 4098907 w 4098907"/>
              <a:gd name="connsiteY2" fmla="*/ 152399 h 152399"/>
              <a:gd name="connsiteX3" fmla="*/ 0 w 4098907"/>
              <a:gd name="connsiteY3" fmla="*/ 152399 h 152399"/>
              <a:gd name="connsiteX4" fmla="*/ 0 w 4098907"/>
              <a:gd name="connsiteY4" fmla="*/ 0 h 15239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0 w 3919882"/>
              <a:gd name="connsiteY0" fmla="*/ 0 h 429529"/>
              <a:gd name="connsiteX1" fmla="*/ 3919882 w 3919882"/>
              <a:gd name="connsiteY1" fmla="*/ 277130 h 429529"/>
              <a:gd name="connsiteX2" fmla="*/ 3919882 w 3919882"/>
              <a:gd name="connsiteY2" fmla="*/ 429529 h 429529"/>
              <a:gd name="connsiteX3" fmla="*/ 37799 w 3919882"/>
              <a:gd name="connsiteY3" fmla="*/ 383493 h 429529"/>
              <a:gd name="connsiteX4" fmla="*/ 0 w 3919882"/>
              <a:gd name="connsiteY4" fmla="*/ 0 h 429529"/>
              <a:gd name="connsiteX0" fmla="*/ 160854 w 3882083"/>
              <a:gd name="connsiteY0" fmla="*/ 0 h 295812"/>
              <a:gd name="connsiteX1" fmla="*/ 3882083 w 3882083"/>
              <a:gd name="connsiteY1" fmla="*/ 143413 h 295812"/>
              <a:gd name="connsiteX2" fmla="*/ 3882083 w 3882083"/>
              <a:gd name="connsiteY2" fmla="*/ 295812 h 295812"/>
              <a:gd name="connsiteX3" fmla="*/ 0 w 3882083"/>
              <a:gd name="connsiteY3" fmla="*/ 249776 h 295812"/>
              <a:gd name="connsiteX4" fmla="*/ 160854 w 3882083"/>
              <a:gd name="connsiteY4" fmla="*/ 0 h 295812"/>
              <a:gd name="connsiteX0" fmla="*/ 258901 w 3882083"/>
              <a:gd name="connsiteY0" fmla="*/ 0 h 515060"/>
              <a:gd name="connsiteX1" fmla="*/ 3882083 w 3882083"/>
              <a:gd name="connsiteY1" fmla="*/ 362661 h 515060"/>
              <a:gd name="connsiteX2" fmla="*/ 3882083 w 3882083"/>
              <a:gd name="connsiteY2" fmla="*/ 515060 h 515060"/>
              <a:gd name="connsiteX3" fmla="*/ 0 w 3882083"/>
              <a:gd name="connsiteY3" fmla="*/ 469024 h 515060"/>
              <a:gd name="connsiteX4" fmla="*/ 258901 w 3882083"/>
              <a:gd name="connsiteY4" fmla="*/ 0 h 515060"/>
              <a:gd name="connsiteX0" fmla="*/ 194397 w 3817579"/>
              <a:gd name="connsiteY0" fmla="*/ 0 h 515060"/>
              <a:gd name="connsiteX1" fmla="*/ 3817579 w 3817579"/>
              <a:gd name="connsiteY1" fmla="*/ 362661 h 515060"/>
              <a:gd name="connsiteX2" fmla="*/ 3817579 w 3817579"/>
              <a:gd name="connsiteY2" fmla="*/ 515060 h 515060"/>
              <a:gd name="connsiteX3" fmla="*/ 0 w 3817579"/>
              <a:gd name="connsiteY3" fmla="*/ 439679 h 515060"/>
              <a:gd name="connsiteX4" fmla="*/ 194397 w 3817579"/>
              <a:gd name="connsiteY4" fmla="*/ 0 h 515060"/>
              <a:gd name="connsiteX0" fmla="*/ 435559 w 3817579"/>
              <a:gd name="connsiteY0" fmla="*/ 0 h 290216"/>
              <a:gd name="connsiteX1" fmla="*/ 3817579 w 3817579"/>
              <a:gd name="connsiteY1" fmla="*/ 137817 h 290216"/>
              <a:gd name="connsiteX2" fmla="*/ 3817579 w 3817579"/>
              <a:gd name="connsiteY2" fmla="*/ 290216 h 290216"/>
              <a:gd name="connsiteX3" fmla="*/ 0 w 3817579"/>
              <a:gd name="connsiteY3" fmla="*/ 214835 h 290216"/>
              <a:gd name="connsiteX4" fmla="*/ 435559 w 3817579"/>
              <a:gd name="connsiteY4" fmla="*/ 0 h 290216"/>
              <a:gd name="connsiteX0" fmla="*/ 417980 w 3817579"/>
              <a:gd name="connsiteY0" fmla="*/ 0 h 243292"/>
              <a:gd name="connsiteX1" fmla="*/ 3817579 w 3817579"/>
              <a:gd name="connsiteY1" fmla="*/ 90893 h 243292"/>
              <a:gd name="connsiteX2" fmla="*/ 3817579 w 3817579"/>
              <a:gd name="connsiteY2" fmla="*/ 243292 h 243292"/>
              <a:gd name="connsiteX3" fmla="*/ 0 w 3817579"/>
              <a:gd name="connsiteY3" fmla="*/ 167911 h 243292"/>
              <a:gd name="connsiteX4" fmla="*/ 417980 w 3817579"/>
              <a:gd name="connsiteY4" fmla="*/ 0 h 243292"/>
              <a:gd name="connsiteX0" fmla="*/ 602148 w 4001747"/>
              <a:gd name="connsiteY0" fmla="*/ 0 h 243292"/>
              <a:gd name="connsiteX1" fmla="*/ 4001747 w 4001747"/>
              <a:gd name="connsiteY1" fmla="*/ 90893 h 243292"/>
              <a:gd name="connsiteX2" fmla="*/ 4001747 w 4001747"/>
              <a:gd name="connsiteY2" fmla="*/ 243292 h 243292"/>
              <a:gd name="connsiteX3" fmla="*/ 0 w 4001747"/>
              <a:gd name="connsiteY3" fmla="*/ 223289 h 243292"/>
              <a:gd name="connsiteX4" fmla="*/ 602148 w 4001747"/>
              <a:gd name="connsiteY4" fmla="*/ 0 h 243292"/>
              <a:gd name="connsiteX0" fmla="*/ 373342 w 4001747"/>
              <a:gd name="connsiteY0" fmla="*/ 0 h 489540"/>
              <a:gd name="connsiteX1" fmla="*/ 4001747 w 4001747"/>
              <a:gd name="connsiteY1" fmla="*/ 337141 h 489540"/>
              <a:gd name="connsiteX2" fmla="*/ 4001747 w 4001747"/>
              <a:gd name="connsiteY2" fmla="*/ 489540 h 489540"/>
              <a:gd name="connsiteX3" fmla="*/ 0 w 4001747"/>
              <a:gd name="connsiteY3" fmla="*/ 469537 h 489540"/>
              <a:gd name="connsiteX4" fmla="*/ 373342 w 4001747"/>
              <a:gd name="connsiteY4" fmla="*/ 0 h 489540"/>
              <a:gd name="connsiteX0" fmla="*/ 174905 w 3803310"/>
              <a:gd name="connsiteY0" fmla="*/ 0 h 489540"/>
              <a:gd name="connsiteX1" fmla="*/ 3803310 w 3803310"/>
              <a:gd name="connsiteY1" fmla="*/ 337141 h 489540"/>
              <a:gd name="connsiteX2" fmla="*/ 3803310 w 3803310"/>
              <a:gd name="connsiteY2" fmla="*/ 489540 h 489540"/>
              <a:gd name="connsiteX3" fmla="*/ 0 w 3803310"/>
              <a:gd name="connsiteY3" fmla="*/ 422396 h 489540"/>
              <a:gd name="connsiteX4" fmla="*/ 174905 w 3803310"/>
              <a:gd name="connsiteY4" fmla="*/ 0 h 489540"/>
              <a:gd name="connsiteX0" fmla="*/ 176521 w 3803310"/>
              <a:gd name="connsiteY0" fmla="*/ 0 h 393485"/>
              <a:gd name="connsiteX1" fmla="*/ 3803310 w 3803310"/>
              <a:gd name="connsiteY1" fmla="*/ 241086 h 393485"/>
              <a:gd name="connsiteX2" fmla="*/ 3803310 w 3803310"/>
              <a:gd name="connsiteY2" fmla="*/ 393485 h 393485"/>
              <a:gd name="connsiteX3" fmla="*/ 0 w 3803310"/>
              <a:gd name="connsiteY3" fmla="*/ 326341 h 393485"/>
              <a:gd name="connsiteX4" fmla="*/ 176521 w 3803310"/>
              <a:gd name="connsiteY4" fmla="*/ 0 h 393485"/>
              <a:gd name="connsiteX0" fmla="*/ 0 w 3626789"/>
              <a:gd name="connsiteY0" fmla="*/ 0 h 393485"/>
              <a:gd name="connsiteX1" fmla="*/ 3626789 w 3626789"/>
              <a:gd name="connsiteY1" fmla="*/ 241086 h 393485"/>
              <a:gd name="connsiteX2" fmla="*/ 3626789 w 3626789"/>
              <a:gd name="connsiteY2" fmla="*/ 393485 h 393485"/>
              <a:gd name="connsiteX3" fmla="*/ 6147 w 3626789"/>
              <a:gd name="connsiteY3" fmla="*/ 341025 h 393485"/>
              <a:gd name="connsiteX4" fmla="*/ 0 w 3626789"/>
              <a:gd name="connsiteY4" fmla="*/ 0 h 393485"/>
              <a:gd name="connsiteX0" fmla="*/ 0 w 3626789"/>
              <a:gd name="connsiteY0" fmla="*/ 0 h 427379"/>
              <a:gd name="connsiteX1" fmla="*/ 3626789 w 3626789"/>
              <a:gd name="connsiteY1" fmla="*/ 241086 h 427379"/>
              <a:gd name="connsiteX2" fmla="*/ 3626789 w 3626789"/>
              <a:gd name="connsiteY2" fmla="*/ 393485 h 427379"/>
              <a:gd name="connsiteX3" fmla="*/ 1911748 w 3626789"/>
              <a:gd name="connsiteY3" fmla="*/ 426062 h 427379"/>
              <a:gd name="connsiteX4" fmla="*/ 6147 w 3626789"/>
              <a:gd name="connsiteY4" fmla="*/ 341025 h 427379"/>
              <a:gd name="connsiteX5" fmla="*/ 0 w 3626789"/>
              <a:gd name="connsiteY5" fmla="*/ 0 h 427379"/>
              <a:gd name="connsiteX0" fmla="*/ 72795 w 3620642"/>
              <a:gd name="connsiteY0" fmla="*/ 0 h 650352"/>
              <a:gd name="connsiteX1" fmla="*/ 3620642 w 3620642"/>
              <a:gd name="connsiteY1" fmla="*/ 464059 h 650352"/>
              <a:gd name="connsiteX2" fmla="*/ 3620642 w 3620642"/>
              <a:gd name="connsiteY2" fmla="*/ 616458 h 650352"/>
              <a:gd name="connsiteX3" fmla="*/ 1905601 w 3620642"/>
              <a:gd name="connsiteY3" fmla="*/ 649035 h 650352"/>
              <a:gd name="connsiteX4" fmla="*/ 0 w 3620642"/>
              <a:gd name="connsiteY4" fmla="*/ 563998 h 650352"/>
              <a:gd name="connsiteX5" fmla="*/ 72795 w 3620642"/>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435 h 650787"/>
              <a:gd name="connsiteX1" fmla="*/ 1188831 w 3627501"/>
              <a:gd name="connsiteY1" fmla="*/ 427470 h 650787"/>
              <a:gd name="connsiteX2" fmla="*/ 3627501 w 3627501"/>
              <a:gd name="connsiteY2" fmla="*/ 464494 h 650787"/>
              <a:gd name="connsiteX3" fmla="*/ 3627501 w 3627501"/>
              <a:gd name="connsiteY3" fmla="*/ 616893 h 650787"/>
              <a:gd name="connsiteX4" fmla="*/ 1912460 w 3627501"/>
              <a:gd name="connsiteY4" fmla="*/ 649470 h 650787"/>
              <a:gd name="connsiteX5" fmla="*/ 0 w 3627501"/>
              <a:gd name="connsiteY5" fmla="*/ 334604 h 650787"/>
              <a:gd name="connsiteX6" fmla="*/ 79654 w 3627501"/>
              <a:gd name="connsiteY6" fmla="*/ 435 h 650787"/>
              <a:gd name="connsiteX0" fmla="*/ 56313 w 3627501"/>
              <a:gd name="connsiteY0" fmla="*/ 682 h 515330"/>
              <a:gd name="connsiteX1" fmla="*/ 1188831 w 3627501"/>
              <a:gd name="connsiteY1" fmla="*/ 292013 h 515330"/>
              <a:gd name="connsiteX2" fmla="*/ 3627501 w 3627501"/>
              <a:gd name="connsiteY2" fmla="*/ 329037 h 515330"/>
              <a:gd name="connsiteX3" fmla="*/ 3627501 w 3627501"/>
              <a:gd name="connsiteY3" fmla="*/ 481436 h 515330"/>
              <a:gd name="connsiteX4" fmla="*/ 1912460 w 3627501"/>
              <a:gd name="connsiteY4" fmla="*/ 514013 h 515330"/>
              <a:gd name="connsiteX5" fmla="*/ 0 w 3627501"/>
              <a:gd name="connsiteY5" fmla="*/ 199147 h 515330"/>
              <a:gd name="connsiteX6" fmla="*/ 56313 w 3627501"/>
              <a:gd name="connsiteY6" fmla="*/ 682 h 515330"/>
              <a:gd name="connsiteX0" fmla="*/ 105256 w 3627501"/>
              <a:gd name="connsiteY0" fmla="*/ 492 h 607527"/>
              <a:gd name="connsiteX1" fmla="*/ 1188831 w 3627501"/>
              <a:gd name="connsiteY1" fmla="*/ 384210 h 607527"/>
              <a:gd name="connsiteX2" fmla="*/ 3627501 w 3627501"/>
              <a:gd name="connsiteY2" fmla="*/ 421234 h 607527"/>
              <a:gd name="connsiteX3" fmla="*/ 3627501 w 3627501"/>
              <a:gd name="connsiteY3" fmla="*/ 573633 h 607527"/>
              <a:gd name="connsiteX4" fmla="*/ 1912460 w 3627501"/>
              <a:gd name="connsiteY4" fmla="*/ 606210 h 607527"/>
              <a:gd name="connsiteX5" fmla="*/ 0 w 3627501"/>
              <a:gd name="connsiteY5" fmla="*/ 291344 h 607527"/>
              <a:gd name="connsiteX6" fmla="*/ 105256 w 3627501"/>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0 w 3610065"/>
              <a:gd name="connsiteY5" fmla="*/ 210197 h 607527"/>
              <a:gd name="connsiteX6" fmla="*/ 87820 w 3610065"/>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686283 w 3610065"/>
              <a:gd name="connsiteY5" fmla="*/ 557494 h 607527"/>
              <a:gd name="connsiteX6" fmla="*/ 0 w 3610065"/>
              <a:gd name="connsiteY6" fmla="*/ 210197 h 607527"/>
              <a:gd name="connsiteX7" fmla="*/ 87820 w 3610065"/>
              <a:gd name="connsiteY7" fmla="*/ 492 h 607527"/>
              <a:gd name="connsiteX0" fmla="*/ 87820 w 3610065"/>
              <a:gd name="connsiteY0" fmla="*/ 0 h 607035"/>
              <a:gd name="connsiteX1" fmla="*/ 594652 w 3610065"/>
              <a:gd name="connsiteY1" fmla="*/ 297471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 name="connsiteX0" fmla="*/ 87820 w 3610065"/>
              <a:gd name="connsiteY0" fmla="*/ 0 h 607035"/>
              <a:gd name="connsiteX1" fmla="*/ 585935 w 3610065"/>
              <a:gd name="connsiteY1" fmla="*/ 338044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0065" h="607035">
                <a:moveTo>
                  <a:pt x="87820" y="0"/>
                </a:moveTo>
                <a:cubicBezTo>
                  <a:pt x="193804" y="2184"/>
                  <a:pt x="405339" y="274091"/>
                  <a:pt x="585935" y="338044"/>
                </a:cubicBezTo>
                <a:cubicBezTo>
                  <a:pt x="766531" y="401997"/>
                  <a:pt x="675702" y="350730"/>
                  <a:pt x="1171395" y="383718"/>
                </a:cubicBezTo>
                <a:cubicBezTo>
                  <a:pt x="1667088" y="416706"/>
                  <a:pt x="3207854" y="358939"/>
                  <a:pt x="3610065" y="420742"/>
                </a:cubicBezTo>
                <a:lnTo>
                  <a:pt x="3610065" y="573141"/>
                </a:lnTo>
                <a:cubicBezTo>
                  <a:pt x="3044341" y="562908"/>
                  <a:pt x="2460748" y="615951"/>
                  <a:pt x="1895024" y="605718"/>
                </a:cubicBezTo>
                <a:cubicBezTo>
                  <a:pt x="1403975" y="584386"/>
                  <a:pt x="1002120" y="623004"/>
                  <a:pt x="686283" y="557002"/>
                </a:cubicBezTo>
                <a:cubicBezTo>
                  <a:pt x="370446" y="491000"/>
                  <a:pt x="95992" y="283896"/>
                  <a:pt x="0" y="209705"/>
                </a:cubicBezTo>
                <a:lnTo>
                  <a:pt x="8782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EB55666-3C9D-45F4-AC1C-EBAB5D0D29E7}"/>
              </a:ext>
            </a:extLst>
          </p:cNvPr>
          <p:cNvSpPr txBox="1"/>
          <p:nvPr/>
        </p:nvSpPr>
        <p:spPr>
          <a:xfrm>
            <a:off x="7584509" y="4621882"/>
            <a:ext cx="93477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V</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D6AFB698-CADE-436C-98CE-7A5803C99CF7}"/>
              </a:ext>
            </a:extLst>
          </p:cNvPr>
          <p:cNvSpPr txBox="1"/>
          <p:nvPr/>
        </p:nvSpPr>
        <p:spPr>
          <a:xfrm>
            <a:off x="7584510" y="4252550"/>
            <a:ext cx="934777" cy="369332"/>
          </a:xfrm>
          <a:prstGeom prst="rect">
            <a:avLst/>
          </a:prstGeom>
          <a:noFill/>
        </p:spPr>
        <p:txBody>
          <a:bodyPr wrap="square" rtlCol="0">
            <a:spAutoFit/>
          </a:bodyPr>
          <a:lstStyle/>
          <a:p>
            <a:r>
              <a:rPr lang="en-US" dirty="0">
                <a:solidFill>
                  <a:prstClr val="black"/>
                </a:solidFill>
                <a:latin typeface="Calibri" panose="020F0502020204030204"/>
              </a:rPr>
              <a:t>Taxiway </a:t>
            </a:r>
          </a:p>
        </p:txBody>
      </p:sp>
    </p:spTree>
    <p:extLst>
      <p:ext uri="{BB962C8B-B14F-4D97-AF65-F5344CB8AC3E}">
        <p14:creationId xmlns:p14="http://schemas.microsoft.com/office/powerpoint/2010/main" val="172935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11" name="Content Placeholder 3">
            <a:extLst>
              <a:ext uri="{FF2B5EF4-FFF2-40B4-BE49-F238E27FC236}">
                <a16:creationId xmlns:a16="http://schemas.microsoft.com/office/drawing/2014/main" id="{D25B1135-AE75-42F5-8598-68AF5B08C73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429116" y="1306286"/>
            <a:ext cx="3333768" cy="5551714"/>
          </a:xfrm>
          <a:prstGeom prst="rect">
            <a:avLst/>
          </a:prstGeom>
        </p:spPr>
      </p:pic>
      <p:cxnSp>
        <p:nvCxnSpPr>
          <p:cNvPr id="12" name="Straight Connector 11">
            <a:extLst>
              <a:ext uri="{FF2B5EF4-FFF2-40B4-BE49-F238E27FC236}">
                <a16:creationId xmlns:a16="http://schemas.microsoft.com/office/drawing/2014/main" id="{82641CA7-4C17-4ED8-9FF1-FC490B4EC7AE}"/>
              </a:ext>
            </a:extLst>
          </p:cNvPr>
          <p:cNvCxnSpPr>
            <a:cxnSpLocks/>
          </p:cNvCxnSpPr>
          <p:nvPr/>
        </p:nvCxnSpPr>
        <p:spPr>
          <a:xfrm>
            <a:off x="4848428" y="1409860"/>
            <a:ext cx="0" cy="90662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9EF1FCF-B17E-4BF1-AE91-DC7155CD23B6}"/>
              </a:ext>
            </a:extLst>
          </p:cNvPr>
          <p:cNvCxnSpPr>
            <a:cxnSpLocks/>
          </p:cNvCxnSpPr>
          <p:nvPr/>
        </p:nvCxnSpPr>
        <p:spPr>
          <a:xfrm>
            <a:off x="4848428" y="2316480"/>
            <a:ext cx="2693195" cy="421494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2DAF022-46EE-4027-B81F-7D33966B4534}"/>
              </a:ext>
            </a:extLst>
          </p:cNvPr>
          <p:cNvSpPr txBox="1"/>
          <p:nvPr/>
        </p:nvSpPr>
        <p:spPr>
          <a:xfrm>
            <a:off x="5384800" y="3367893"/>
            <a:ext cx="49829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V</a:t>
            </a:r>
            <a:endParaRPr lang="en-US" sz="66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164450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Deice Pads</a:t>
            </a:r>
          </a:p>
        </p:txBody>
      </p:sp>
      <p:pic>
        <p:nvPicPr>
          <p:cNvPr id="4" name="Picture 3" descr="Diagram, engineering drawing&#10;&#10;Description automatically generated">
            <a:extLst>
              <a:ext uri="{FF2B5EF4-FFF2-40B4-BE49-F238E27FC236}">
                <a16:creationId xmlns:a16="http://schemas.microsoft.com/office/drawing/2014/main" id="{449BA2CC-2C5E-4888-B705-5D7737219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1450" y="1330858"/>
            <a:ext cx="7306695" cy="5527141"/>
          </a:xfrm>
          <a:prstGeom prst="rect">
            <a:avLst/>
          </a:prstGeom>
        </p:spPr>
      </p:pic>
      <p:sp>
        <p:nvSpPr>
          <p:cNvPr id="24" name="TextBox 23">
            <a:extLst>
              <a:ext uri="{FF2B5EF4-FFF2-40B4-BE49-F238E27FC236}">
                <a16:creationId xmlns:a16="http://schemas.microsoft.com/office/drawing/2014/main" id="{FE5D53A6-1A47-4059-A818-E922A57FF6E7}"/>
              </a:ext>
            </a:extLst>
          </p:cNvPr>
          <p:cNvSpPr txBox="1"/>
          <p:nvPr/>
        </p:nvSpPr>
        <p:spPr>
          <a:xfrm>
            <a:off x="6786733" y="3412189"/>
            <a:ext cx="2215176"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Central Deice Facility</a:t>
            </a:r>
          </a:p>
        </p:txBody>
      </p:sp>
      <p:sp>
        <p:nvSpPr>
          <p:cNvPr id="25" name="Freeform: Shape 24">
            <a:extLst>
              <a:ext uri="{FF2B5EF4-FFF2-40B4-BE49-F238E27FC236}">
                <a16:creationId xmlns:a16="http://schemas.microsoft.com/office/drawing/2014/main" id="{0620956E-D174-4555-B3B4-1884108EDB38}"/>
              </a:ext>
            </a:extLst>
          </p:cNvPr>
          <p:cNvSpPr/>
          <p:nvPr/>
        </p:nvSpPr>
        <p:spPr>
          <a:xfrm>
            <a:off x="6307931" y="3197717"/>
            <a:ext cx="478802" cy="507206"/>
          </a:xfrm>
          <a:custGeom>
            <a:avLst/>
            <a:gdLst>
              <a:gd name="connsiteX0" fmla="*/ 300037 w 438150"/>
              <a:gd name="connsiteY0" fmla="*/ 319088 h 507206"/>
              <a:gd name="connsiteX1" fmla="*/ 311943 w 438150"/>
              <a:gd name="connsiteY1" fmla="*/ 202406 h 507206"/>
              <a:gd name="connsiteX2" fmla="*/ 340518 w 438150"/>
              <a:gd name="connsiteY2" fmla="*/ 154781 h 507206"/>
              <a:gd name="connsiteX3" fmla="*/ 359568 w 438150"/>
              <a:gd name="connsiteY3" fmla="*/ 166688 h 507206"/>
              <a:gd name="connsiteX4" fmla="*/ 378618 w 438150"/>
              <a:gd name="connsiteY4" fmla="*/ 128588 h 507206"/>
              <a:gd name="connsiteX5" fmla="*/ 366712 w 438150"/>
              <a:gd name="connsiteY5" fmla="*/ 123825 h 507206"/>
              <a:gd name="connsiteX6" fmla="*/ 390525 w 438150"/>
              <a:gd name="connsiteY6" fmla="*/ 88106 h 507206"/>
              <a:gd name="connsiteX7" fmla="*/ 383381 w 438150"/>
              <a:gd name="connsiteY7" fmla="*/ 78581 h 507206"/>
              <a:gd name="connsiteX8" fmla="*/ 409575 w 438150"/>
              <a:gd name="connsiteY8" fmla="*/ 21431 h 507206"/>
              <a:gd name="connsiteX9" fmla="*/ 438150 w 438150"/>
              <a:gd name="connsiteY9" fmla="*/ 26194 h 507206"/>
              <a:gd name="connsiteX10" fmla="*/ 433387 w 438150"/>
              <a:gd name="connsiteY10" fmla="*/ 0 h 507206"/>
              <a:gd name="connsiteX11" fmla="*/ 45243 w 438150"/>
              <a:gd name="connsiteY11" fmla="*/ 2381 h 507206"/>
              <a:gd name="connsiteX12" fmla="*/ 0 w 438150"/>
              <a:gd name="connsiteY12" fmla="*/ 123825 h 507206"/>
              <a:gd name="connsiteX13" fmla="*/ 135731 w 438150"/>
              <a:gd name="connsiteY13" fmla="*/ 247650 h 507206"/>
              <a:gd name="connsiteX14" fmla="*/ 147637 w 438150"/>
              <a:gd name="connsiteY14" fmla="*/ 371475 h 507206"/>
              <a:gd name="connsiteX15" fmla="*/ 176212 w 438150"/>
              <a:gd name="connsiteY15" fmla="*/ 507206 h 507206"/>
              <a:gd name="connsiteX16" fmla="*/ 254793 w 438150"/>
              <a:gd name="connsiteY16" fmla="*/ 504825 h 507206"/>
              <a:gd name="connsiteX17" fmla="*/ 300037 w 438150"/>
              <a:gd name="connsiteY17" fmla="*/ 319088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8150" h="507206">
                <a:moveTo>
                  <a:pt x="300037" y="319088"/>
                </a:moveTo>
                <a:lnTo>
                  <a:pt x="311943" y="202406"/>
                </a:lnTo>
                <a:lnTo>
                  <a:pt x="340518" y="154781"/>
                </a:lnTo>
                <a:lnTo>
                  <a:pt x="359568" y="166688"/>
                </a:lnTo>
                <a:lnTo>
                  <a:pt x="378618" y="128588"/>
                </a:lnTo>
                <a:lnTo>
                  <a:pt x="366712" y="123825"/>
                </a:lnTo>
                <a:lnTo>
                  <a:pt x="390525" y="88106"/>
                </a:lnTo>
                <a:lnTo>
                  <a:pt x="383381" y="78581"/>
                </a:lnTo>
                <a:lnTo>
                  <a:pt x="409575" y="21431"/>
                </a:lnTo>
                <a:lnTo>
                  <a:pt x="438150" y="26194"/>
                </a:lnTo>
                <a:lnTo>
                  <a:pt x="433387" y="0"/>
                </a:lnTo>
                <a:lnTo>
                  <a:pt x="45243" y="2381"/>
                </a:lnTo>
                <a:lnTo>
                  <a:pt x="0" y="123825"/>
                </a:lnTo>
                <a:lnTo>
                  <a:pt x="135731" y="247650"/>
                </a:lnTo>
                <a:lnTo>
                  <a:pt x="147637" y="371475"/>
                </a:lnTo>
                <a:lnTo>
                  <a:pt x="176212" y="507206"/>
                </a:lnTo>
                <a:lnTo>
                  <a:pt x="254793" y="504825"/>
                </a:lnTo>
                <a:lnTo>
                  <a:pt x="300037" y="319088"/>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TextBox 25">
            <a:extLst>
              <a:ext uri="{FF2B5EF4-FFF2-40B4-BE49-F238E27FC236}">
                <a16:creationId xmlns:a16="http://schemas.microsoft.com/office/drawing/2014/main" id="{B5B0C23B-D28D-4E85-BCC6-061DCB58C882}"/>
              </a:ext>
            </a:extLst>
          </p:cNvPr>
          <p:cNvSpPr txBox="1"/>
          <p:nvPr/>
        </p:nvSpPr>
        <p:spPr>
          <a:xfrm>
            <a:off x="6224258" y="3232364"/>
            <a:ext cx="438150" cy="246221"/>
          </a:xfrm>
          <a:prstGeom prst="rect">
            <a:avLst/>
          </a:prstGeom>
          <a:noFill/>
        </p:spPr>
        <p:txBody>
          <a:bodyPr wrap="square" rtlCol="0">
            <a:spAutoFit/>
          </a:bodyPr>
          <a:lstStyle/>
          <a:p>
            <a:pPr algn="ctr" eaLnBrk="0" hangingPunct="0">
              <a:defRPr/>
            </a:pPr>
            <a:r>
              <a:rPr lang="en-US" sz="1000" b="1" dirty="0">
                <a:latin typeface="Calibri" panose="020F0502020204030204" pitchFamily="34" charset="0"/>
              </a:rPr>
              <a:t>CDF</a:t>
            </a:r>
          </a:p>
        </p:txBody>
      </p:sp>
      <p:sp>
        <p:nvSpPr>
          <p:cNvPr id="27" name="Freeform: Shape 26">
            <a:extLst>
              <a:ext uri="{FF2B5EF4-FFF2-40B4-BE49-F238E27FC236}">
                <a16:creationId xmlns:a16="http://schemas.microsoft.com/office/drawing/2014/main" id="{32F182D9-88D3-4159-9A2F-90C3E36D1DA0}"/>
              </a:ext>
            </a:extLst>
          </p:cNvPr>
          <p:cNvSpPr/>
          <p:nvPr/>
        </p:nvSpPr>
        <p:spPr>
          <a:xfrm>
            <a:off x="6241317" y="3231887"/>
            <a:ext cx="450619" cy="464321"/>
          </a:xfrm>
          <a:custGeom>
            <a:avLst/>
            <a:gdLst>
              <a:gd name="connsiteX0" fmla="*/ 0 w 431006"/>
              <a:gd name="connsiteY0" fmla="*/ 0 h 507206"/>
              <a:gd name="connsiteX1" fmla="*/ 390525 w 431006"/>
              <a:gd name="connsiteY1" fmla="*/ 7144 h 507206"/>
              <a:gd name="connsiteX2" fmla="*/ 311944 w 431006"/>
              <a:gd name="connsiteY2" fmla="*/ 204787 h 507206"/>
              <a:gd name="connsiteX3" fmla="*/ 431006 w 431006"/>
              <a:gd name="connsiteY3" fmla="*/ 507206 h 507206"/>
              <a:gd name="connsiteX4" fmla="*/ 235744 w 431006"/>
              <a:gd name="connsiteY4" fmla="*/ 478631 h 507206"/>
              <a:gd name="connsiteX5" fmla="*/ 0 w 431006"/>
              <a:gd name="connsiteY5" fmla="*/ 0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1006" h="507206">
                <a:moveTo>
                  <a:pt x="0" y="0"/>
                </a:moveTo>
                <a:lnTo>
                  <a:pt x="390525" y="7144"/>
                </a:lnTo>
                <a:lnTo>
                  <a:pt x="311944" y="204787"/>
                </a:lnTo>
                <a:lnTo>
                  <a:pt x="431006" y="507206"/>
                </a:lnTo>
                <a:lnTo>
                  <a:pt x="235744" y="478631"/>
                </a:lnTo>
                <a:lnTo>
                  <a:pt x="0" y="0"/>
                </a:lnTo>
                <a:close/>
              </a:path>
            </a:pathLst>
          </a:cu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endParaRPr lang="en-US" sz="1000" b="1">
              <a:solidFill>
                <a:schemeClr val="tx1"/>
              </a:solidFill>
              <a:latin typeface="Calibri" panose="020F0502020204030204" pitchFamily="34" charset="0"/>
            </a:endParaRPr>
          </a:p>
        </p:txBody>
      </p:sp>
      <p:cxnSp>
        <p:nvCxnSpPr>
          <p:cNvPr id="28" name="Straight Arrow Connector 27">
            <a:extLst>
              <a:ext uri="{FF2B5EF4-FFF2-40B4-BE49-F238E27FC236}">
                <a16:creationId xmlns:a16="http://schemas.microsoft.com/office/drawing/2014/main" id="{4F9411C1-C099-450E-9517-FFEF5D9F2170}"/>
              </a:ext>
            </a:extLst>
          </p:cNvPr>
          <p:cNvCxnSpPr/>
          <p:nvPr/>
        </p:nvCxnSpPr>
        <p:spPr bwMode="auto">
          <a:xfrm flipH="1" flipV="1">
            <a:off x="6992055" y="2644291"/>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9" name="TextBox 28">
            <a:extLst>
              <a:ext uri="{FF2B5EF4-FFF2-40B4-BE49-F238E27FC236}">
                <a16:creationId xmlns:a16="http://schemas.microsoft.com/office/drawing/2014/main" id="{0A02A176-6835-4C94-A14E-62DC4C41D771}"/>
              </a:ext>
            </a:extLst>
          </p:cNvPr>
          <p:cNvSpPr txBox="1"/>
          <p:nvPr/>
        </p:nvSpPr>
        <p:spPr>
          <a:xfrm>
            <a:off x="8050952" y="2447850"/>
            <a:ext cx="439283"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
        <p:nvSpPr>
          <p:cNvPr id="30" name="TextBox 29">
            <a:extLst>
              <a:ext uri="{FF2B5EF4-FFF2-40B4-BE49-F238E27FC236}">
                <a16:creationId xmlns:a16="http://schemas.microsoft.com/office/drawing/2014/main" id="{616F2766-B1C8-4DB6-A76E-80E8C0643D0F}"/>
              </a:ext>
            </a:extLst>
          </p:cNvPr>
          <p:cNvSpPr txBox="1"/>
          <p:nvPr/>
        </p:nvSpPr>
        <p:spPr>
          <a:xfrm>
            <a:off x="6052457" y="2872247"/>
            <a:ext cx="414337" cy="246221"/>
          </a:xfrm>
          <a:prstGeom prst="rect">
            <a:avLst/>
          </a:pr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000" b="1" dirty="0">
                <a:solidFill>
                  <a:schemeClr val="tx1"/>
                </a:solidFill>
                <a:latin typeface="Calibri" panose="020F0502020204030204" pitchFamily="34" charset="0"/>
              </a:rPr>
              <a:t>22L</a:t>
            </a:r>
          </a:p>
        </p:txBody>
      </p:sp>
      <p:sp>
        <p:nvSpPr>
          <p:cNvPr id="31" name="TextBox 30">
            <a:extLst>
              <a:ext uri="{FF2B5EF4-FFF2-40B4-BE49-F238E27FC236}">
                <a16:creationId xmlns:a16="http://schemas.microsoft.com/office/drawing/2014/main" id="{77D350A7-1A46-4AE2-82E5-CE8B9E6A7386}"/>
              </a:ext>
            </a:extLst>
          </p:cNvPr>
          <p:cNvSpPr txBox="1"/>
          <p:nvPr/>
        </p:nvSpPr>
        <p:spPr>
          <a:xfrm>
            <a:off x="5288647" y="2391020"/>
            <a:ext cx="1589939"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Pad</a:t>
            </a:r>
          </a:p>
        </p:txBody>
      </p:sp>
    </p:spTree>
    <p:extLst>
      <p:ext uri="{BB962C8B-B14F-4D97-AF65-F5344CB8AC3E}">
        <p14:creationId xmlns:p14="http://schemas.microsoft.com/office/powerpoint/2010/main" val="80128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right)">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down)">
                                      <p:cBhvr>
                                        <p:cTn id="23" dur="500"/>
                                        <p:tgtEl>
                                          <p:spTgt spid="2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down)">
                                      <p:cBhvr>
                                        <p:cTn id="26" dur="500"/>
                                        <p:tgtEl>
                                          <p:spTgt spid="27"/>
                                        </p:tgtEl>
                                      </p:cBhvr>
                                    </p:animEffect>
                                  </p:childTnLst>
                                </p:cTn>
                              </p:par>
                            </p:childTnLst>
                          </p:cTn>
                        </p:par>
                        <p:par>
                          <p:cTn id="27" fill="hold">
                            <p:stCondLst>
                              <p:cond delay="500"/>
                            </p:stCondLst>
                            <p:childTnLst>
                              <p:par>
                                <p:cTn id="28" presetID="22" presetClass="entr" presetSubtype="4"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down)">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7" grpId="0" animBg="1"/>
      <p:bldP spid="29" grpId="0" animBg="1"/>
      <p:bldP spid="30" grpId="0" animBg="1"/>
      <p:bldP spid="31"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a:t>
            </a:r>
          </a:p>
        </p:txBody>
      </p:sp>
      <p:pic>
        <p:nvPicPr>
          <p:cNvPr id="3" name="Picture 2" descr="Diagram, engineering drawing&#10;&#10;Description automatically generated">
            <a:extLst>
              <a:ext uri="{FF2B5EF4-FFF2-40B4-BE49-F238E27FC236}">
                <a16:creationId xmlns:a16="http://schemas.microsoft.com/office/drawing/2014/main" id="{66798212-3A20-4F21-BBFC-8B0AA993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9913"/>
            <a:ext cx="7306695" cy="5518087"/>
          </a:xfrm>
          <a:prstGeom prst="rect">
            <a:avLst/>
          </a:prstGeom>
        </p:spPr>
      </p:pic>
      <p:sp>
        <p:nvSpPr>
          <p:cNvPr id="10" name="Freeform 2">
            <a:extLst>
              <a:ext uri="{FF2B5EF4-FFF2-40B4-BE49-F238E27FC236}">
                <a16:creationId xmlns:a16="http://schemas.microsoft.com/office/drawing/2014/main" id="{73E2B350-351D-4A8E-8AFE-9A032B847E91}"/>
              </a:ext>
            </a:extLst>
          </p:cNvPr>
          <p:cNvSpPr/>
          <p:nvPr/>
        </p:nvSpPr>
        <p:spPr bwMode="auto">
          <a:xfrm rot="3672446">
            <a:off x="4276687" y="1812069"/>
            <a:ext cx="357325" cy="406763"/>
          </a:xfrm>
          <a:custGeom>
            <a:avLst/>
            <a:gdLst>
              <a:gd name="connsiteX0" fmla="*/ 223594 w 327048"/>
              <a:gd name="connsiteY0" fmla="*/ 373770 h 373770"/>
              <a:gd name="connsiteX1" fmla="*/ 166861 w 327048"/>
              <a:gd name="connsiteY1" fmla="*/ 313700 h 373770"/>
              <a:gd name="connsiteX2" fmla="*/ 163524 w 327048"/>
              <a:gd name="connsiteY2" fmla="*/ 307025 h 373770"/>
              <a:gd name="connsiteX3" fmla="*/ 176873 w 327048"/>
              <a:gd name="connsiteY3" fmla="*/ 287002 h 373770"/>
              <a:gd name="connsiteX4" fmla="*/ 193559 w 327048"/>
              <a:gd name="connsiteY4" fmla="*/ 270316 h 373770"/>
              <a:gd name="connsiteX5" fmla="*/ 243618 w 327048"/>
              <a:gd name="connsiteY5" fmla="*/ 196897 h 373770"/>
              <a:gd name="connsiteX6" fmla="*/ 327048 w 327048"/>
              <a:gd name="connsiteY6" fmla="*/ 60071 h 373770"/>
              <a:gd name="connsiteX7" fmla="*/ 206908 w 327048"/>
              <a:gd name="connsiteY7" fmla="*/ 0 h 373770"/>
              <a:gd name="connsiteX8" fmla="*/ 86768 w 327048"/>
              <a:gd name="connsiteY8" fmla="*/ 210246 h 373770"/>
              <a:gd name="connsiteX9" fmla="*/ 90105 w 327048"/>
              <a:gd name="connsiteY9" fmla="*/ 256967 h 373770"/>
              <a:gd name="connsiteX10" fmla="*/ 50059 w 327048"/>
              <a:gd name="connsiteY10" fmla="*/ 250292 h 373770"/>
              <a:gd name="connsiteX11" fmla="*/ 13349 w 327048"/>
              <a:gd name="connsiteY11" fmla="*/ 236944 h 373770"/>
              <a:gd name="connsiteX12" fmla="*/ 0 w 327048"/>
              <a:gd name="connsiteY12" fmla="*/ 246955 h 373770"/>
              <a:gd name="connsiteX13" fmla="*/ 223594 w 327048"/>
              <a:gd name="connsiteY13" fmla="*/ 373770 h 37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7048" h="373770">
                <a:moveTo>
                  <a:pt x="223594" y="373770"/>
                </a:moveTo>
                <a:lnTo>
                  <a:pt x="166861" y="313700"/>
                </a:lnTo>
                <a:lnTo>
                  <a:pt x="163524" y="307025"/>
                </a:lnTo>
                <a:lnTo>
                  <a:pt x="176873" y="287002"/>
                </a:lnTo>
                <a:lnTo>
                  <a:pt x="193559" y="270316"/>
                </a:lnTo>
                <a:lnTo>
                  <a:pt x="243618" y="196897"/>
                </a:lnTo>
                <a:lnTo>
                  <a:pt x="327048" y="60071"/>
                </a:lnTo>
                <a:lnTo>
                  <a:pt x="206908" y="0"/>
                </a:lnTo>
                <a:lnTo>
                  <a:pt x="86768" y="210246"/>
                </a:lnTo>
                <a:lnTo>
                  <a:pt x="90105" y="256967"/>
                </a:lnTo>
                <a:lnTo>
                  <a:pt x="50059" y="250292"/>
                </a:lnTo>
                <a:lnTo>
                  <a:pt x="13349" y="236944"/>
                </a:lnTo>
                <a:lnTo>
                  <a:pt x="0" y="246955"/>
                </a:lnTo>
                <a:lnTo>
                  <a:pt x="223594" y="373770"/>
                </a:lnTo>
                <a:close/>
              </a:path>
            </a:pathLst>
          </a:cu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US" sz="2400">
              <a:solidFill>
                <a:prstClr val="black"/>
              </a:solidFill>
              <a:latin typeface="Times New Roman" pitchFamily="18" charset="0"/>
            </a:endParaRPr>
          </a:p>
        </p:txBody>
      </p:sp>
      <p:sp>
        <p:nvSpPr>
          <p:cNvPr id="11" name="TextBox 10">
            <a:extLst>
              <a:ext uri="{FF2B5EF4-FFF2-40B4-BE49-F238E27FC236}">
                <a16:creationId xmlns:a16="http://schemas.microsoft.com/office/drawing/2014/main" id="{1417ED7B-F2DE-45DF-AC40-DE44C83FF180}"/>
              </a:ext>
            </a:extLst>
          </p:cNvPr>
          <p:cNvSpPr txBox="1"/>
          <p:nvPr/>
        </p:nvSpPr>
        <p:spPr>
          <a:xfrm>
            <a:off x="4455349" y="2175879"/>
            <a:ext cx="752687" cy="369332"/>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wrap="square">
            <a:spAutoFit/>
          </a:bodyPr>
          <a:lstStyle/>
          <a:p>
            <a:pPr algn="ctr" eaLnBrk="0" hangingPunct="0">
              <a:defRPr/>
            </a:pPr>
            <a:r>
              <a:rPr lang="en-US" dirty="0">
                <a:solidFill>
                  <a:prstClr val="black"/>
                </a:solidFill>
              </a:rPr>
              <a:t>GRE</a:t>
            </a:r>
          </a:p>
        </p:txBody>
      </p:sp>
    </p:spTree>
    <p:extLst>
      <p:ext uri="{BB962C8B-B14F-4D97-AF65-F5344CB8AC3E}">
        <p14:creationId xmlns:p14="http://schemas.microsoft.com/office/powerpoint/2010/main" val="62089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RON Spot Parking</a:t>
            </a:r>
          </a:p>
        </p:txBody>
      </p:sp>
      <p:sp>
        <p:nvSpPr>
          <p:cNvPr id="7" name="object 1131">
            <a:extLst>
              <a:ext uri="{FF2B5EF4-FFF2-40B4-BE49-F238E27FC236}">
                <a16:creationId xmlns:a16="http://schemas.microsoft.com/office/drawing/2014/main" id="{B87C118B-3312-4EED-85A3-F77768181C58}"/>
              </a:ext>
            </a:extLst>
          </p:cNvPr>
          <p:cNvSpPr/>
          <p:nvPr/>
        </p:nvSpPr>
        <p:spPr>
          <a:xfrm>
            <a:off x="1842247" y="1332411"/>
            <a:ext cx="8507506" cy="5525589"/>
          </a:xfrm>
          <a:custGeom>
            <a:avLst/>
            <a:gdLst/>
            <a:ahLst/>
            <a:cxnLst/>
            <a:rect l="l" t="t" r="r" b="b"/>
            <a:pathLst>
              <a:path w="9641840" h="7100570">
                <a:moveTo>
                  <a:pt x="0" y="7100315"/>
                </a:moveTo>
                <a:lnTo>
                  <a:pt x="9641585" y="7100315"/>
                </a:lnTo>
                <a:lnTo>
                  <a:pt x="9627869" y="7086599"/>
                </a:lnTo>
                <a:lnTo>
                  <a:pt x="0" y="7100315"/>
                </a:lnTo>
                <a:close/>
              </a:path>
              <a:path w="9641840" h="7100570">
                <a:moveTo>
                  <a:pt x="9627869" y="13715"/>
                </a:moveTo>
                <a:lnTo>
                  <a:pt x="9627869" y="7086599"/>
                </a:lnTo>
                <a:lnTo>
                  <a:pt x="9641585" y="7100315"/>
                </a:lnTo>
                <a:lnTo>
                  <a:pt x="9627869" y="13715"/>
                </a:lnTo>
                <a:close/>
              </a:path>
              <a:path w="9641840" h="7100570">
                <a:moveTo>
                  <a:pt x="9627869" y="13715"/>
                </a:moveTo>
                <a:lnTo>
                  <a:pt x="9641585" y="7100315"/>
                </a:lnTo>
                <a:lnTo>
                  <a:pt x="9641585" y="0"/>
                </a:lnTo>
                <a:lnTo>
                  <a:pt x="9627869" y="13715"/>
                </a:lnTo>
                <a:close/>
              </a:path>
              <a:path w="9641840" h="7100570">
                <a:moveTo>
                  <a:pt x="13715" y="13715"/>
                </a:moveTo>
                <a:lnTo>
                  <a:pt x="9627869" y="13715"/>
                </a:lnTo>
                <a:lnTo>
                  <a:pt x="9641585" y="0"/>
                </a:lnTo>
                <a:lnTo>
                  <a:pt x="13715" y="13715"/>
                </a:lnTo>
                <a:close/>
              </a:path>
              <a:path w="9641840" h="7100570">
                <a:moveTo>
                  <a:pt x="0" y="0"/>
                </a:moveTo>
                <a:lnTo>
                  <a:pt x="13715" y="13715"/>
                </a:lnTo>
                <a:lnTo>
                  <a:pt x="9641585" y="0"/>
                </a:lnTo>
                <a:lnTo>
                  <a:pt x="0" y="0"/>
                </a:lnTo>
                <a:close/>
              </a:path>
              <a:path w="9641840" h="7100570">
                <a:moveTo>
                  <a:pt x="0" y="7100315"/>
                </a:moveTo>
                <a:lnTo>
                  <a:pt x="9627869" y="7086599"/>
                </a:lnTo>
                <a:lnTo>
                  <a:pt x="13715" y="7086599"/>
                </a:lnTo>
                <a:lnTo>
                  <a:pt x="0" y="7100315"/>
                </a:lnTo>
                <a:close/>
              </a:path>
              <a:path w="9641840" h="7100570">
                <a:moveTo>
                  <a:pt x="0" y="0"/>
                </a:moveTo>
                <a:lnTo>
                  <a:pt x="0" y="7100315"/>
                </a:lnTo>
                <a:lnTo>
                  <a:pt x="13715" y="7086599"/>
                </a:lnTo>
                <a:lnTo>
                  <a:pt x="0" y="0"/>
                </a:lnTo>
                <a:close/>
              </a:path>
              <a:path w="9641840" h="7100570">
                <a:moveTo>
                  <a:pt x="0" y="0"/>
                </a:moveTo>
                <a:lnTo>
                  <a:pt x="13715" y="7086599"/>
                </a:lnTo>
                <a:lnTo>
                  <a:pt x="13715" y="13715"/>
                </a:lnTo>
                <a:lnTo>
                  <a:pt x="0" y="0"/>
                </a:lnTo>
                <a:close/>
              </a:path>
            </a:pathLst>
          </a:custGeom>
          <a:solidFill>
            <a:srgbClr val="000000"/>
          </a:solidFill>
        </p:spPr>
        <p:txBody>
          <a:bodyPr wrap="square" lIns="0" tIns="0" rIns="0" bIns="0" rtlCol="0"/>
          <a:lstStyle/>
          <a:p>
            <a:endParaRPr/>
          </a:p>
        </p:txBody>
      </p:sp>
      <p:pic>
        <p:nvPicPr>
          <p:cNvPr id="9" name="Picture 8">
            <a:extLst>
              <a:ext uri="{FF2B5EF4-FFF2-40B4-BE49-F238E27FC236}">
                <a16:creationId xmlns:a16="http://schemas.microsoft.com/office/drawing/2014/main" id="{C39DB78C-2BD6-4070-9430-9024CF648769}"/>
              </a:ext>
            </a:extLst>
          </p:cNvPr>
          <p:cNvPicPr/>
          <p:nvPr/>
        </p:nvPicPr>
        <p:blipFill rotWithShape="1">
          <a:blip r:embed="rId3"/>
          <a:srcRect l="17789" t="24573" r="56089" b="11859"/>
          <a:stretch/>
        </p:blipFill>
        <p:spPr bwMode="auto">
          <a:xfrm>
            <a:off x="1842247" y="1332411"/>
            <a:ext cx="8507506" cy="55255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0882142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Berry RON Parking</a:t>
            </a:r>
          </a:p>
        </p:txBody>
      </p:sp>
      <p:pic>
        <p:nvPicPr>
          <p:cNvPr id="3" name="Picture 2">
            <a:extLst>
              <a:ext uri="{FF2B5EF4-FFF2-40B4-BE49-F238E27FC236}">
                <a16:creationId xmlns:a16="http://schemas.microsoft.com/office/drawing/2014/main" id="{5C43C7DB-3B10-4B4C-9DFD-AD0FF6BCE047}"/>
              </a:ext>
            </a:extLst>
          </p:cNvPr>
          <p:cNvPicPr/>
          <p:nvPr/>
        </p:nvPicPr>
        <p:blipFill rotWithShape="1">
          <a:blip r:embed="rId3"/>
          <a:srcRect l="83319" t="15339" r="7743" b="56490"/>
          <a:stretch/>
        </p:blipFill>
        <p:spPr bwMode="auto">
          <a:xfrm>
            <a:off x="635613" y="1541969"/>
            <a:ext cx="5191125" cy="490791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38E3F93-D365-40BF-8232-19358DA3838A}"/>
              </a:ext>
            </a:extLst>
          </p:cNvPr>
          <p:cNvSpPr txBox="1"/>
          <p:nvPr/>
        </p:nvSpPr>
        <p:spPr>
          <a:xfrm>
            <a:off x="2596896" y="5252022"/>
            <a:ext cx="312906" cy="369332"/>
          </a:xfrm>
          <a:prstGeom prst="rect">
            <a:avLst/>
          </a:prstGeom>
          <a:noFill/>
        </p:spPr>
        <p:txBody>
          <a:bodyPr wrap="none" rtlCol="0">
            <a:spAutoFit/>
          </a:bodyPr>
          <a:lstStyle/>
          <a:p>
            <a:r>
              <a:rPr lang="en-US" dirty="0"/>
              <a:t>1</a:t>
            </a:r>
          </a:p>
        </p:txBody>
      </p:sp>
      <p:sp>
        <p:nvSpPr>
          <p:cNvPr id="7" name="TextBox 6">
            <a:extLst>
              <a:ext uri="{FF2B5EF4-FFF2-40B4-BE49-F238E27FC236}">
                <a16:creationId xmlns:a16="http://schemas.microsoft.com/office/drawing/2014/main" id="{183EF5BB-1020-4FDF-88BA-82706917AC81}"/>
              </a:ext>
            </a:extLst>
          </p:cNvPr>
          <p:cNvSpPr txBox="1"/>
          <p:nvPr/>
        </p:nvSpPr>
        <p:spPr>
          <a:xfrm>
            <a:off x="3074722" y="4426014"/>
            <a:ext cx="312906" cy="369332"/>
          </a:xfrm>
          <a:prstGeom prst="rect">
            <a:avLst/>
          </a:prstGeom>
          <a:noFill/>
        </p:spPr>
        <p:txBody>
          <a:bodyPr wrap="none" rtlCol="0">
            <a:spAutoFit/>
          </a:bodyPr>
          <a:lstStyle/>
          <a:p>
            <a:r>
              <a:rPr lang="en-US" dirty="0"/>
              <a:t>2</a:t>
            </a:r>
          </a:p>
        </p:txBody>
      </p:sp>
      <p:sp>
        <p:nvSpPr>
          <p:cNvPr id="8" name="TextBox 7">
            <a:extLst>
              <a:ext uri="{FF2B5EF4-FFF2-40B4-BE49-F238E27FC236}">
                <a16:creationId xmlns:a16="http://schemas.microsoft.com/office/drawing/2014/main" id="{846B9FCF-E069-4F96-A216-BE3AF3DC84F8}"/>
              </a:ext>
            </a:extLst>
          </p:cNvPr>
          <p:cNvSpPr txBox="1"/>
          <p:nvPr/>
        </p:nvSpPr>
        <p:spPr>
          <a:xfrm>
            <a:off x="3074722" y="3494732"/>
            <a:ext cx="312906" cy="369332"/>
          </a:xfrm>
          <a:prstGeom prst="rect">
            <a:avLst/>
          </a:prstGeom>
          <a:noFill/>
        </p:spPr>
        <p:txBody>
          <a:bodyPr wrap="none" rtlCol="0">
            <a:spAutoFit/>
          </a:bodyPr>
          <a:lstStyle/>
          <a:p>
            <a:r>
              <a:rPr lang="en-US" dirty="0"/>
              <a:t>3</a:t>
            </a:r>
          </a:p>
        </p:txBody>
      </p:sp>
      <p:sp>
        <p:nvSpPr>
          <p:cNvPr id="9" name="TextBox 8">
            <a:extLst>
              <a:ext uri="{FF2B5EF4-FFF2-40B4-BE49-F238E27FC236}">
                <a16:creationId xmlns:a16="http://schemas.microsoft.com/office/drawing/2014/main" id="{9EB52215-A43F-4DB3-86DC-4B678CA0C4E4}"/>
              </a:ext>
            </a:extLst>
          </p:cNvPr>
          <p:cNvSpPr txBox="1"/>
          <p:nvPr/>
        </p:nvSpPr>
        <p:spPr>
          <a:xfrm>
            <a:off x="3697223" y="2877249"/>
            <a:ext cx="312906" cy="369332"/>
          </a:xfrm>
          <a:prstGeom prst="rect">
            <a:avLst/>
          </a:prstGeom>
          <a:noFill/>
        </p:spPr>
        <p:txBody>
          <a:bodyPr wrap="none" rtlCol="0">
            <a:spAutoFit/>
          </a:bodyPr>
          <a:lstStyle/>
          <a:p>
            <a:r>
              <a:rPr lang="en-US" dirty="0"/>
              <a:t>4</a:t>
            </a:r>
          </a:p>
        </p:txBody>
      </p:sp>
      <p:sp>
        <p:nvSpPr>
          <p:cNvPr id="10" name="TextBox 9">
            <a:extLst>
              <a:ext uri="{FF2B5EF4-FFF2-40B4-BE49-F238E27FC236}">
                <a16:creationId xmlns:a16="http://schemas.microsoft.com/office/drawing/2014/main" id="{EC98512C-9041-43C3-93CD-7EBD63E67876}"/>
              </a:ext>
            </a:extLst>
          </p:cNvPr>
          <p:cNvSpPr txBox="1"/>
          <p:nvPr/>
        </p:nvSpPr>
        <p:spPr>
          <a:xfrm>
            <a:off x="4605527" y="2877249"/>
            <a:ext cx="312906" cy="369332"/>
          </a:xfrm>
          <a:prstGeom prst="rect">
            <a:avLst/>
          </a:prstGeom>
          <a:noFill/>
        </p:spPr>
        <p:txBody>
          <a:bodyPr wrap="none" rtlCol="0">
            <a:spAutoFit/>
          </a:bodyPr>
          <a:lstStyle/>
          <a:p>
            <a:r>
              <a:rPr lang="en-US" dirty="0"/>
              <a:t>5</a:t>
            </a:r>
          </a:p>
        </p:txBody>
      </p:sp>
      <p:sp>
        <p:nvSpPr>
          <p:cNvPr id="11" name="TextBox 10">
            <a:extLst>
              <a:ext uri="{FF2B5EF4-FFF2-40B4-BE49-F238E27FC236}">
                <a16:creationId xmlns:a16="http://schemas.microsoft.com/office/drawing/2014/main" id="{68977ED2-D7E6-43D6-8F73-D90B57C18008}"/>
              </a:ext>
            </a:extLst>
          </p:cNvPr>
          <p:cNvSpPr txBox="1"/>
          <p:nvPr/>
        </p:nvSpPr>
        <p:spPr>
          <a:xfrm>
            <a:off x="6365264" y="1764792"/>
            <a:ext cx="4044762" cy="923330"/>
          </a:xfrm>
          <a:prstGeom prst="rect">
            <a:avLst/>
          </a:prstGeom>
          <a:noFill/>
        </p:spPr>
        <p:txBody>
          <a:bodyPr wrap="none" rtlCol="0">
            <a:spAutoFit/>
          </a:bodyPr>
          <a:lstStyle/>
          <a:p>
            <a:r>
              <a:rPr lang="en-US" dirty="0"/>
              <a:t>Hardstand Parking Spot Aircraft Sizes</a:t>
            </a:r>
          </a:p>
          <a:p>
            <a:r>
              <a:rPr lang="en-US" dirty="0"/>
              <a:t>Spots 1-3 and 5: A321 and Below</a:t>
            </a:r>
          </a:p>
          <a:p>
            <a:r>
              <a:rPr lang="en-US" dirty="0"/>
              <a:t>Spot 4: E-195 and Below</a:t>
            </a:r>
          </a:p>
        </p:txBody>
      </p:sp>
    </p:spTree>
    <p:extLst>
      <p:ext uri="{BB962C8B-B14F-4D97-AF65-F5344CB8AC3E}">
        <p14:creationId xmlns:p14="http://schemas.microsoft.com/office/powerpoint/2010/main" val="271151128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Central Deicing Facility (CDF) RON Parking</a:t>
            </a:r>
          </a:p>
        </p:txBody>
      </p:sp>
      <p:pic>
        <p:nvPicPr>
          <p:cNvPr id="3" name="Picture 2" descr="Annotation">
            <a:extLst>
              <a:ext uri="{FF2B5EF4-FFF2-40B4-BE49-F238E27FC236}">
                <a16:creationId xmlns:a16="http://schemas.microsoft.com/office/drawing/2014/main" id="{52876AA6-5937-4C38-81A7-C713FECCCB63}"/>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057400" y="1749552"/>
            <a:ext cx="8077200" cy="4114800"/>
          </a:xfrm>
          <a:prstGeom prst="rect">
            <a:avLst/>
          </a:prstGeom>
        </p:spPr>
      </p:pic>
    </p:spTree>
    <p:extLst>
      <p:ext uri="{BB962C8B-B14F-4D97-AF65-F5344CB8AC3E}">
        <p14:creationId xmlns:p14="http://schemas.microsoft.com/office/powerpoint/2010/main" val="224734515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Operations</a:t>
            </a:r>
          </a:p>
        </p:txBody>
      </p:sp>
      <p:pic>
        <p:nvPicPr>
          <p:cNvPr id="6" name="Picture 5" descr="Site Photos 031.jpg">
            <a:extLst>
              <a:ext uri="{FF2B5EF4-FFF2-40B4-BE49-F238E27FC236}">
                <a16:creationId xmlns:a16="http://schemas.microsoft.com/office/drawing/2014/main" id="{A62DD4A2-BBBC-46FA-8003-21BE9229FDC3}"/>
              </a:ext>
            </a:extLst>
          </p:cNvPr>
          <p:cNvPicPr>
            <a:picLocks noChangeAspect="1"/>
          </p:cNvPicPr>
          <p:nvPr/>
        </p:nvPicPr>
        <p:blipFill>
          <a:blip r:embed="rId3" cstate="screen"/>
          <a:srcRect/>
          <a:stretch>
            <a:fillRect/>
          </a:stretch>
        </p:blipFill>
        <p:spPr bwMode="auto">
          <a:xfrm>
            <a:off x="1524000" y="2000203"/>
            <a:ext cx="9144000" cy="3167062"/>
          </a:xfrm>
          <a:prstGeom prst="rect">
            <a:avLst/>
          </a:prstGeom>
          <a:noFill/>
          <a:ln w="9525">
            <a:noFill/>
            <a:miter lim="800000"/>
            <a:headEnd/>
            <a:tailEnd/>
          </a:ln>
        </p:spPr>
      </p:pic>
    </p:spTree>
    <p:extLst>
      <p:ext uri="{BB962C8B-B14F-4D97-AF65-F5344CB8AC3E}">
        <p14:creationId xmlns:p14="http://schemas.microsoft.com/office/powerpoint/2010/main" val="386944082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Topics</a:t>
            </a:r>
          </a:p>
        </p:txBody>
      </p:sp>
      <p:sp>
        <p:nvSpPr>
          <p:cNvPr id="4" name="Rectangle 3">
            <a:extLst>
              <a:ext uri="{FF2B5EF4-FFF2-40B4-BE49-F238E27FC236}">
                <a16:creationId xmlns:a16="http://schemas.microsoft.com/office/drawing/2014/main" id="{4E205FA9-9745-4341-8915-51BD8B063D33}"/>
              </a:ext>
            </a:extLst>
          </p:cNvPr>
          <p:cNvSpPr/>
          <p:nvPr/>
        </p:nvSpPr>
        <p:spPr>
          <a:xfrm>
            <a:off x="1532966" y="1387564"/>
            <a:ext cx="4234004" cy="2877711"/>
          </a:xfrm>
          <a:prstGeom prst="rect">
            <a:avLst/>
          </a:prstGeom>
        </p:spPr>
        <p:txBody>
          <a:bodyPr wrap="square">
            <a:spAutoFit/>
          </a:bodyPr>
          <a:lstStyle/>
          <a:p>
            <a:pPr marL="457200" indent="-457200">
              <a:buAutoNum type="arabicPeriod"/>
            </a:pPr>
            <a:r>
              <a:rPr lang="en-US" dirty="0"/>
              <a:t>Introduction</a:t>
            </a:r>
          </a:p>
          <a:p>
            <a:pPr marL="457200" indent="-457200">
              <a:spcBef>
                <a:spcPts val="600"/>
              </a:spcBef>
              <a:buFontTx/>
              <a:buAutoNum type="arabicPeriod"/>
            </a:pPr>
            <a:r>
              <a:rPr lang="en-US" dirty="0"/>
              <a:t>Hours of Operation and Scheduling</a:t>
            </a:r>
          </a:p>
          <a:p>
            <a:pPr marL="457200" indent="-457200">
              <a:spcBef>
                <a:spcPts val="600"/>
              </a:spcBef>
              <a:buFontTx/>
              <a:buAutoNum type="arabicPeriod"/>
            </a:pPr>
            <a:r>
              <a:rPr lang="en-US" dirty="0"/>
              <a:t>Aircraft Access to the GRE</a:t>
            </a:r>
          </a:p>
          <a:p>
            <a:pPr marL="457200" indent="-457200">
              <a:spcBef>
                <a:spcPts val="600"/>
              </a:spcBef>
              <a:buFontTx/>
              <a:buAutoNum type="arabicPeriod"/>
            </a:pPr>
            <a:r>
              <a:rPr lang="en-US" dirty="0"/>
              <a:t>Aircraft Ingress to the GRE</a:t>
            </a:r>
          </a:p>
          <a:p>
            <a:pPr marL="457200" indent="-457200">
              <a:spcBef>
                <a:spcPts val="600"/>
              </a:spcBef>
              <a:buAutoNum type="arabicPeriod"/>
            </a:pPr>
            <a:r>
              <a:rPr lang="en-US" dirty="0"/>
              <a:t>Run-ups within the GRE</a:t>
            </a:r>
          </a:p>
          <a:p>
            <a:pPr marL="457200" indent="-457200">
              <a:spcBef>
                <a:spcPts val="600"/>
              </a:spcBef>
              <a:buAutoNum type="arabicPeriod"/>
            </a:pPr>
            <a:r>
              <a:rPr lang="en-US" dirty="0"/>
              <a:t>Run-ups at Alternate Locations</a:t>
            </a:r>
          </a:p>
          <a:p>
            <a:pPr marL="457200" indent="-457200">
              <a:spcBef>
                <a:spcPts val="600"/>
              </a:spcBef>
              <a:buAutoNum type="arabicPeriod"/>
            </a:pPr>
            <a:r>
              <a:rPr lang="en-US" dirty="0"/>
              <a:t>Safety</a:t>
            </a:r>
          </a:p>
          <a:p>
            <a:pPr marL="457200" indent="-457200">
              <a:spcBef>
                <a:spcPts val="600"/>
              </a:spcBef>
              <a:buAutoNum type="arabicPeriod"/>
            </a:pPr>
            <a:r>
              <a:rPr lang="en-US" sz="2000" dirty="0"/>
              <a:t>Other Features</a:t>
            </a:r>
          </a:p>
        </p:txBody>
      </p:sp>
      <p:pic>
        <p:nvPicPr>
          <p:cNvPr id="5" name="Picture 4" descr="Ob Lights.jpg">
            <a:extLst>
              <a:ext uri="{FF2B5EF4-FFF2-40B4-BE49-F238E27FC236}">
                <a16:creationId xmlns:a16="http://schemas.microsoft.com/office/drawing/2014/main" id="{5CAC0BD8-FDCA-4958-818E-D27D9DB215DB}"/>
              </a:ext>
            </a:extLst>
          </p:cNvPr>
          <p:cNvPicPr>
            <a:picLocks noChangeAspect="1"/>
          </p:cNvPicPr>
          <p:nvPr/>
        </p:nvPicPr>
        <p:blipFill>
          <a:blip r:embed="rId3" cstate="print"/>
          <a:stretch>
            <a:fillRect/>
          </a:stretch>
        </p:blipFill>
        <p:spPr>
          <a:xfrm>
            <a:off x="1532966" y="5177121"/>
            <a:ext cx="1127031" cy="1127031"/>
          </a:xfrm>
          <a:prstGeom prst="rect">
            <a:avLst/>
          </a:prstGeom>
        </p:spPr>
      </p:pic>
      <p:pic>
        <p:nvPicPr>
          <p:cNvPr id="7" name="Picture 6" descr="B777.jpg">
            <a:extLst>
              <a:ext uri="{FF2B5EF4-FFF2-40B4-BE49-F238E27FC236}">
                <a16:creationId xmlns:a16="http://schemas.microsoft.com/office/drawing/2014/main" id="{0A41770A-CCF8-4D9D-BC30-7B10451B1294}"/>
              </a:ext>
            </a:extLst>
          </p:cNvPr>
          <p:cNvPicPr>
            <a:picLocks noChangeAspect="1"/>
          </p:cNvPicPr>
          <p:nvPr/>
        </p:nvPicPr>
        <p:blipFill>
          <a:blip r:embed="rId4" cstate="print"/>
          <a:stretch>
            <a:fillRect/>
          </a:stretch>
        </p:blipFill>
        <p:spPr>
          <a:xfrm>
            <a:off x="2675966" y="5177121"/>
            <a:ext cx="1127031" cy="1127031"/>
          </a:xfrm>
          <a:prstGeom prst="rect">
            <a:avLst/>
          </a:prstGeom>
        </p:spPr>
      </p:pic>
      <p:pic>
        <p:nvPicPr>
          <p:cNvPr id="8" name="Picture 7" descr="Tug 2.jpg">
            <a:extLst>
              <a:ext uri="{FF2B5EF4-FFF2-40B4-BE49-F238E27FC236}">
                <a16:creationId xmlns:a16="http://schemas.microsoft.com/office/drawing/2014/main" id="{89C698BC-8D77-4E43-A639-8931ED0C80C9}"/>
              </a:ext>
            </a:extLst>
          </p:cNvPr>
          <p:cNvPicPr>
            <a:picLocks noChangeAspect="1"/>
          </p:cNvPicPr>
          <p:nvPr/>
        </p:nvPicPr>
        <p:blipFill>
          <a:blip r:embed="rId5" cstate="print"/>
          <a:stretch>
            <a:fillRect/>
          </a:stretch>
        </p:blipFill>
        <p:spPr>
          <a:xfrm>
            <a:off x="3818966" y="5177121"/>
            <a:ext cx="1127031" cy="1127031"/>
          </a:xfrm>
          <a:prstGeom prst="rect">
            <a:avLst/>
          </a:prstGeom>
        </p:spPr>
      </p:pic>
      <p:pic>
        <p:nvPicPr>
          <p:cNvPr id="9" name="Picture 8" descr="JBD.jpg">
            <a:extLst>
              <a:ext uri="{FF2B5EF4-FFF2-40B4-BE49-F238E27FC236}">
                <a16:creationId xmlns:a16="http://schemas.microsoft.com/office/drawing/2014/main" id="{68B692EC-4CAD-4614-8E49-8395C2862D6F}"/>
              </a:ext>
            </a:extLst>
          </p:cNvPr>
          <p:cNvPicPr>
            <a:picLocks noChangeAspect="1"/>
          </p:cNvPicPr>
          <p:nvPr/>
        </p:nvPicPr>
        <p:blipFill>
          <a:blip r:embed="rId6" cstate="print"/>
          <a:stretch>
            <a:fillRect/>
          </a:stretch>
        </p:blipFill>
        <p:spPr>
          <a:xfrm>
            <a:off x="4961966" y="5179640"/>
            <a:ext cx="1127031" cy="1127031"/>
          </a:xfrm>
          <a:prstGeom prst="rect">
            <a:avLst/>
          </a:prstGeom>
        </p:spPr>
      </p:pic>
      <p:pic>
        <p:nvPicPr>
          <p:cNvPr id="10" name="Picture 9" descr="Aerial.jpg">
            <a:extLst>
              <a:ext uri="{FF2B5EF4-FFF2-40B4-BE49-F238E27FC236}">
                <a16:creationId xmlns:a16="http://schemas.microsoft.com/office/drawing/2014/main" id="{28542935-19ED-43E0-B602-52364F809E58}"/>
              </a:ext>
            </a:extLst>
          </p:cNvPr>
          <p:cNvPicPr>
            <a:picLocks noChangeAspect="1"/>
          </p:cNvPicPr>
          <p:nvPr/>
        </p:nvPicPr>
        <p:blipFill>
          <a:blip r:embed="rId7" cstate="print"/>
          <a:stretch>
            <a:fillRect/>
          </a:stretch>
        </p:blipFill>
        <p:spPr>
          <a:xfrm>
            <a:off x="6104966" y="5177121"/>
            <a:ext cx="1127031" cy="1127031"/>
          </a:xfrm>
          <a:prstGeom prst="rect">
            <a:avLst/>
          </a:prstGeom>
        </p:spPr>
      </p:pic>
      <p:pic>
        <p:nvPicPr>
          <p:cNvPr id="11" name="Picture 10" descr="Painting.jpg">
            <a:extLst>
              <a:ext uri="{FF2B5EF4-FFF2-40B4-BE49-F238E27FC236}">
                <a16:creationId xmlns:a16="http://schemas.microsoft.com/office/drawing/2014/main" id="{FBC6AB89-7736-4031-A03C-1078623DB606}"/>
              </a:ext>
            </a:extLst>
          </p:cNvPr>
          <p:cNvPicPr>
            <a:picLocks noChangeAspect="1"/>
          </p:cNvPicPr>
          <p:nvPr/>
        </p:nvPicPr>
        <p:blipFill>
          <a:blip r:embed="rId8" cstate="print"/>
          <a:stretch>
            <a:fillRect/>
          </a:stretch>
        </p:blipFill>
        <p:spPr>
          <a:xfrm>
            <a:off x="7247966" y="5188605"/>
            <a:ext cx="1127031" cy="1127031"/>
          </a:xfrm>
          <a:prstGeom prst="rect">
            <a:avLst/>
          </a:prstGeom>
        </p:spPr>
      </p:pic>
      <p:pic>
        <p:nvPicPr>
          <p:cNvPr id="12" name="Picture 11" descr="A330 Engine.jpg">
            <a:extLst>
              <a:ext uri="{FF2B5EF4-FFF2-40B4-BE49-F238E27FC236}">
                <a16:creationId xmlns:a16="http://schemas.microsoft.com/office/drawing/2014/main" id="{29E3D579-4074-4872-BF8B-CDEAEF109318}"/>
              </a:ext>
            </a:extLst>
          </p:cNvPr>
          <p:cNvPicPr>
            <a:picLocks noChangeAspect="1"/>
          </p:cNvPicPr>
          <p:nvPr/>
        </p:nvPicPr>
        <p:blipFill>
          <a:blip r:embed="rId9" cstate="print"/>
          <a:stretch>
            <a:fillRect/>
          </a:stretch>
        </p:blipFill>
        <p:spPr>
          <a:xfrm>
            <a:off x="8390966" y="5190566"/>
            <a:ext cx="1127031" cy="1127031"/>
          </a:xfrm>
          <a:prstGeom prst="rect">
            <a:avLst/>
          </a:prstGeom>
        </p:spPr>
      </p:pic>
      <p:pic>
        <p:nvPicPr>
          <p:cNvPr id="13" name="Picture 12" descr="Panels.jpg">
            <a:extLst>
              <a:ext uri="{FF2B5EF4-FFF2-40B4-BE49-F238E27FC236}">
                <a16:creationId xmlns:a16="http://schemas.microsoft.com/office/drawing/2014/main" id="{CD9376CC-66EB-4835-8DD5-2DDA47A5E0EF}"/>
              </a:ext>
            </a:extLst>
          </p:cNvPr>
          <p:cNvPicPr>
            <a:picLocks noChangeAspect="1"/>
          </p:cNvPicPr>
          <p:nvPr/>
        </p:nvPicPr>
        <p:blipFill>
          <a:blip r:embed="rId10" cstate="print"/>
          <a:stretch>
            <a:fillRect/>
          </a:stretch>
        </p:blipFill>
        <p:spPr>
          <a:xfrm>
            <a:off x="9533966" y="5199531"/>
            <a:ext cx="1127031" cy="1127031"/>
          </a:xfrm>
          <a:prstGeom prst="rect">
            <a:avLst/>
          </a:prstGeom>
        </p:spPr>
      </p:pic>
    </p:spTree>
    <p:extLst>
      <p:ext uri="{BB962C8B-B14F-4D97-AF65-F5344CB8AC3E}">
        <p14:creationId xmlns:p14="http://schemas.microsoft.com/office/powerpoint/2010/main" val="125228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
                                        <p:tgtEl>
                                          <p:spTgt spid="4">
                                            <p:txEl>
                                              <p:pRg st="1" end="1"/>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
                                        <p:tgtEl>
                                          <p:spTgt spid="4">
                                            <p:txEl>
                                              <p:pRg st="2" end="2"/>
                                            </p:txEl>
                                          </p:spTgt>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
                                        <p:tgtEl>
                                          <p:spTgt spid="4">
                                            <p:txEl>
                                              <p:pRg st="3" end="3"/>
                                            </p:txEl>
                                          </p:spTgt>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slide(fromBottom)">
                                      <p:cBhvr>
                                        <p:cTn id="23" dur="500"/>
                                        <p:tgtEl>
                                          <p:spTgt spid="4">
                                            <p:txEl>
                                              <p:pRg st="4" end="4"/>
                                            </p:txEl>
                                          </p:spTgt>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slide(fromBottom)">
                                      <p:cBhvr>
                                        <p:cTn id="27" dur="500"/>
                                        <p:tgtEl>
                                          <p:spTgt spid="4">
                                            <p:txEl>
                                              <p:pRg st="5" end="5"/>
                                            </p:txEl>
                                          </p:spTgt>
                                        </p:tgtEl>
                                      </p:cBhvr>
                                    </p:animEffect>
                                  </p:childTnLst>
                                </p:cTn>
                              </p:par>
                            </p:childTnLst>
                          </p:cTn>
                        </p:par>
                        <p:par>
                          <p:cTn id="28" fill="hold">
                            <p:stCondLst>
                              <p:cond delay="3000"/>
                            </p:stCondLst>
                            <p:childTnLst>
                              <p:par>
                                <p:cTn id="29" presetID="1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slide(fromBottom)">
                                      <p:cBhvr>
                                        <p:cTn id="31" dur="500"/>
                                        <p:tgtEl>
                                          <p:spTgt spid="4">
                                            <p:txEl>
                                              <p:pRg st="6" end="6"/>
                                            </p:txEl>
                                          </p:spTgt>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slide(fromBottom)">
                                      <p:cBhvr>
                                        <p:cTn id="35" dur="500"/>
                                        <p:tgtEl>
                                          <p:spTgt spid="4">
                                            <p:txEl>
                                              <p:pRg st="7" end="7"/>
                                            </p:txEl>
                                          </p:spTgt>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0-#ppt_w/2"/>
                                          </p:val>
                                        </p:tav>
                                        <p:tav tm="100000">
                                          <p:val>
                                            <p:strVal val="#ppt_x"/>
                                          </p:val>
                                        </p:tav>
                                      </p:tavLst>
                                    </p:anim>
                                    <p:anim calcmode="lin" valueType="num">
                                      <p:cBhvr additive="base">
                                        <p:cTn id="44" dur="5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0-#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0-#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a:t>
            </a:r>
          </a:p>
        </p:txBody>
      </p:sp>
      <p:pic>
        <p:nvPicPr>
          <p:cNvPr id="14" name="Picture 13" descr="Avianca.png">
            <a:extLst>
              <a:ext uri="{FF2B5EF4-FFF2-40B4-BE49-F238E27FC236}">
                <a16:creationId xmlns:a16="http://schemas.microsoft.com/office/drawing/2014/main" id="{4B758293-A55B-452E-8FDC-9E3582FEB1F0}"/>
              </a:ext>
            </a:extLst>
          </p:cNvPr>
          <p:cNvPicPr>
            <a:picLocks noChangeAspect="1"/>
          </p:cNvPicPr>
          <p:nvPr/>
        </p:nvPicPr>
        <p:blipFill>
          <a:blip r:embed="rId3" cstate="print"/>
          <a:stretch>
            <a:fillRect/>
          </a:stretch>
        </p:blipFill>
        <p:spPr>
          <a:xfrm>
            <a:off x="1524000" y="1358020"/>
            <a:ext cx="9144000" cy="2782006"/>
          </a:xfrm>
          <a:prstGeom prst="rect">
            <a:avLst/>
          </a:prstGeom>
        </p:spPr>
      </p:pic>
      <p:sp>
        <p:nvSpPr>
          <p:cNvPr id="15" name="Rectangle 4">
            <a:extLst>
              <a:ext uri="{FF2B5EF4-FFF2-40B4-BE49-F238E27FC236}">
                <a16:creationId xmlns:a16="http://schemas.microsoft.com/office/drawing/2014/main" id="{EC2E1A4F-5D40-4DC3-9B27-F90397B31758}"/>
              </a:ext>
            </a:extLst>
          </p:cNvPr>
          <p:cNvSpPr>
            <a:spLocks noChangeArrowheads="1"/>
          </p:cNvSpPr>
          <p:nvPr/>
        </p:nvSpPr>
        <p:spPr bwMode="auto">
          <a:xfrm>
            <a:off x="2345602" y="4276247"/>
            <a:ext cx="7500796" cy="2031968"/>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All run-ups should be conducted at the GRE</a:t>
            </a:r>
          </a:p>
          <a:p>
            <a:pPr marL="285750" indent="-285750">
              <a:spcBef>
                <a:spcPct val="50000"/>
              </a:spcBef>
              <a:buFont typeface="Arial" panose="020B0604020202020204" pitchFamily="34" charset="0"/>
              <a:buChar char="•"/>
            </a:pPr>
            <a:r>
              <a:rPr lang="en-US" dirty="0">
                <a:latin typeface="Tahoma" pitchFamily="34" charset="0"/>
              </a:rPr>
              <a:t>Designed to minimize the acoustic impact of ground run-ups</a:t>
            </a:r>
          </a:p>
          <a:p>
            <a:pPr marL="285750" indent="-285750">
              <a:spcBef>
                <a:spcPct val="50000"/>
              </a:spcBef>
              <a:buFont typeface="Arial" panose="020B0604020202020204" pitchFamily="34" charset="0"/>
              <a:buChar char="•"/>
            </a:pPr>
            <a:r>
              <a:rPr lang="en-US" dirty="0">
                <a:latin typeface="Tahoma" pitchFamily="34" charset="0"/>
              </a:rPr>
              <a:t>Lined with acoustic panels</a:t>
            </a:r>
          </a:p>
          <a:p>
            <a:pPr marL="285750" indent="-285750">
              <a:spcBef>
                <a:spcPct val="50000"/>
              </a:spcBef>
              <a:buFont typeface="Arial" panose="020B0604020202020204" pitchFamily="34" charset="0"/>
              <a:buChar char="•"/>
            </a:pPr>
            <a:r>
              <a:rPr lang="en-US" dirty="0">
                <a:latin typeface="Tahoma" pitchFamily="34" charset="0"/>
              </a:rPr>
              <a:t>Can accommodate aircraft up to a B747-8</a:t>
            </a:r>
          </a:p>
          <a:p>
            <a:pPr marL="457200" indent="-457200">
              <a:spcBef>
                <a:spcPct val="50000"/>
              </a:spcBef>
            </a:pPr>
            <a:endParaRPr lang="en-US" dirty="0">
              <a:solidFill>
                <a:schemeClr val="bg1"/>
              </a:solidFill>
              <a:effectLst>
                <a:outerShdw blurRad="38100" dist="38100" dir="2700000" algn="tl">
                  <a:srgbClr val="000000">
                    <a:alpha val="43137"/>
                  </a:srgbClr>
                </a:outerShdw>
              </a:effectLst>
              <a:latin typeface="Times New Roman" pitchFamily="18" charset="0"/>
            </a:endParaRPr>
          </a:p>
        </p:txBody>
      </p:sp>
    </p:spTree>
    <p:extLst>
      <p:ext uri="{BB962C8B-B14F-4D97-AF65-F5344CB8AC3E}">
        <p14:creationId xmlns:p14="http://schemas.microsoft.com/office/powerpoint/2010/main" val="117138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slide(fromBottom)">
                                      <p:cBhvr>
                                        <p:cTn id="7" dur="500"/>
                                        <p:tgtEl>
                                          <p:spTgt spid="1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50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slide(fromBottom)">
                                      <p:cBhvr>
                                        <p:cTn id="11" dur="500"/>
                                        <p:tgtEl>
                                          <p:spTgt spid="15">
                                            <p:txEl>
                                              <p:pRg st="1" end="1"/>
                                            </p:txEl>
                                          </p:spTgt>
                                        </p:tgtEl>
                                      </p:cBhvr>
                                    </p:animEffect>
                                  </p:childTnLst>
                                </p:cTn>
                              </p:par>
                            </p:childTnLst>
                          </p:cTn>
                        </p:par>
                        <p:par>
                          <p:cTn id="12" fill="hold">
                            <p:stCondLst>
                              <p:cond delay="1500"/>
                            </p:stCondLst>
                            <p:childTnLst>
                              <p:par>
                                <p:cTn id="13" presetID="12" presetClass="entr" presetSubtype="4" fill="hold" nodeType="afterEffect">
                                  <p:stCondLst>
                                    <p:cond delay="50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slide(fromBottom)">
                                      <p:cBhvr>
                                        <p:cTn id="15" dur="500"/>
                                        <p:tgtEl>
                                          <p:spTgt spid="15">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slide(fromBottom)">
                                      <p:cBhvr>
                                        <p:cTn id="1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 – Bird’s Eye View</a:t>
            </a:r>
          </a:p>
        </p:txBody>
      </p:sp>
      <p:pic>
        <p:nvPicPr>
          <p:cNvPr id="5" name="Picture 4" descr="0DTW16  USER MANUAL DRAWING (GRE LAYOUT).jpg">
            <a:extLst>
              <a:ext uri="{FF2B5EF4-FFF2-40B4-BE49-F238E27FC236}">
                <a16:creationId xmlns:a16="http://schemas.microsoft.com/office/drawing/2014/main" id="{64DA7A54-1087-47A6-9A69-E7FB63C1AA3D}"/>
              </a:ext>
            </a:extLst>
          </p:cNvPr>
          <p:cNvPicPr>
            <a:picLocks noChangeAspect="1"/>
          </p:cNvPicPr>
          <p:nvPr/>
        </p:nvPicPr>
        <p:blipFill>
          <a:blip r:embed="rId3" cstate="print"/>
          <a:srcRect/>
          <a:stretch>
            <a:fillRect/>
          </a:stretch>
        </p:blipFill>
        <p:spPr>
          <a:xfrm rot="10800000">
            <a:off x="1927155" y="1294645"/>
            <a:ext cx="8066508" cy="5487154"/>
          </a:xfrm>
          <a:prstGeom prst="rect">
            <a:avLst/>
          </a:prstGeom>
        </p:spPr>
      </p:pic>
      <p:sp>
        <p:nvSpPr>
          <p:cNvPr id="9" name="TextBox 8">
            <a:extLst>
              <a:ext uri="{FF2B5EF4-FFF2-40B4-BE49-F238E27FC236}">
                <a16:creationId xmlns:a16="http://schemas.microsoft.com/office/drawing/2014/main" id="{AE4C015A-6F60-47ED-B887-9FB4B84276FA}"/>
              </a:ext>
            </a:extLst>
          </p:cNvPr>
          <p:cNvSpPr txBox="1"/>
          <p:nvPr/>
        </p:nvSpPr>
        <p:spPr>
          <a:xfrm flipH="1">
            <a:off x="4419600" y="19812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Turnaround Point</a:t>
            </a:r>
          </a:p>
        </p:txBody>
      </p:sp>
      <p:sp>
        <p:nvSpPr>
          <p:cNvPr id="10" name="TextBox 9">
            <a:extLst>
              <a:ext uri="{FF2B5EF4-FFF2-40B4-BE49-F238E27FC236}">
                <a16:creationId xmlns:a16="http://schemas.microsoft.com/office/drawing/2014/main" id="{AA8A8E31-7160-43E0-BFEE-FAE86BFC157C}"/>
              </a:ext>
            </a:extLst>
          </p:cNvPr>
          <p:cNvSpPr txBox="1"/>
          <p:nvPr/>
        </p:nvSpPr>
        <p:spPr>
          <a:xfrm flipH="1">
            <a:off x="5105400" y="2888377"/>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Lead-In Lines</a:t>
            </a:r>
          </a:p>
        </p:txBody>
      </p:sp>
      <p:cxnSp>
        <p:nvCxnSpPr>
          <p:cNvPr id="3" name="Straight Arrow Connector 2">
            <a:extLst>
              <a:ext uri="{FF2B5EF4-FFF2-40B4-BE49-F238E27FC236}">
                <a16:creationId xmlns:a16="http://schemas.microsoft.com/office/drawing/2014/main" id="{C2F362F3-3CA6-40AE-9576-F7C41A0C1167}"/>
              </a:ext>
            </a:extLst>
          </p:cNvPr>
          <p:cNvCxnSpPr/>
          <p:nvPr/>
        </p:nvCxnSpPr>
        <p:spPr bwMode="auto">
          <a:xfrm flipH="1">
            <a:off x="4419600" y="2353901"/>
            <a:ext cx="387790" cy="715224"/>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74996DE8-AB53-42BA-9871-AD8DA00C2DD3}"/>
              </a:ext>
            </a:extLst>
          </p:cNvPr>
          <p:cNvSpPr txBox="1"/>
          <p:nvPr/>
        </p:nvSpPr>
        <p:spPr>
          <a:xfrm flipH="1">
            <a:off x="4419600" y="3837802"/>
            <a:ext cx="340995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Centerline w/ Nose Gear Positions</a:t>
            </a:r>
          </a:p>
        </p:txBody>
      </p:sp>
      <p:sp>
        <p:nvSpPr>
          <p:cNvPr id="17" name="TextBox 16">
            <a:extLst>
              <a:ext uri="{FF2B5EF4-FFF2-40B4-BE49-F238E27FC236}">
                <a16:creationId xmlns:a16="http://schemas.microsoft.com/office/drawing/2014/main" id="{9E84C429-2CA2-44B4-A2D4-498B5E8EDC55}"/>
              </a:ext>
            </a:extLst>
          </p:cNvPr>
          <p:cNvSpPr txBox="1"/>
          <p:nvPr/>
        </p:nvSpPr>
        <p:spPr>
          <a:xfrm rot="16200000" flipH="1">
            <a:off x="2881700" y="48907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Limit Lines</a:t>
            </a:r>
          </a:p>
        </p:txBody>
      </p:sp>
    </p:spTree>
    <p:extLst>
      <p:ext uri="{BB962C8B-B14F-4D97-AF65-F5344CB8AC3E}">
        <p14:creationId xmlns:p14="http://schemas.microsoft.com/office/powerpoint/2010/main" val="23350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500"/>
                            </p:stCondLst>
                            <p:childTnLst>
                              <p:par>
                                <p:cTn id="13" presetID="22" presetClass="entr" presetSubtype="8"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000"/>
                            </p:stCondLst>
                            <p:childTnLst>
                              <p:par>
                                <p:cTn id="21" presetID="22" presetClass="entr" presetSubtype="4"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6" grpId="0"/>
      <p:bldP spid="17"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0DTW16  USER MANUAL DRAWING (GRE LAYOUT).jpg"/>
          <p:cNvPicPr>
            <a:picLocks noChangeAspect="1"/>
          </p:cNvPicPr>
          <p:nvPr/>
        </p:nvPicPr>
        <p:blipFill>
          <a:blip r:embed="rId2" cstate="print"/>
          <a:stretch>
            <a:fillRect/>
          </a:stretch>
        </p:blipFill>
        <p:spPr>
          <a:xfrm>
            <a:off x="2047708" y="1066800"/>
            <a:ext cx="8339828" cy="5180091"/>
          </a:xfrm>
          <a:prstGeom prst="rect">
            <a:avLst/>
          </a:prstGeom>
        </p:spPr>
      </p:pic>
      <p:sp>
        <p:nvSpPr>
          <p:cNvPr id="22" name="TextBox 21"/>
          <p:cNvSpPr txBox="1"/>
          <p:nvPr/>
        </p:nvSpPr>
        <p:spPr>
          <a:xfrm flipH="1">
            <a:off x="5705475" y="3494902"/>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a:t>
            </a:r>
          </a:p>
        </p:txBody>
      </p:sp>
      <p:sp>
        <p:nvSpPr>
          <p:cNvPr id="23" name="TextBox 22"/>
          <p:cNvSpPr txBox="1"/>
          <p:nvPr/>
        </p:nvSpPr>
        <p:spPr>
          <a:xfrm flipH="1">
            <a:off x="8763000" y="25908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Wind Speed Display</a:t>
            </a:r>
          </a:p>
        </p:txBody>
      </p:sp>
      <p:cxnSp>
        <p:nvCxnSpPr>
          <p:cNvPr id="26" name="Straight Arrow Connector 25"/>
          <p:cNvCxnSpPr/>
          <p:nvPr/>
        </p:nvCxnSpPr>
        <p:spPr>
          <a:xfrm flipV="1">
            <a:off x="3114675" y="3429000"/>
            <a:ext cx="0" cy="1295400"/>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rot="16200000" flipH="1">
            <a:off x="2407251" y="3938201"/>
            <a:ext cx="11430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H = 41’-10”</a:t>
            </a:r>
          </a:p>
        </p:txBody>
      </p:sp>
      <p:sp>
        <p:nvSpPr>
          <p:cNvPr id="28" name="TextBox 27"/>
          <p:cNvSpPr txBox="1"/>
          <p:nvPr/>
        </p:nvSpPr>
        <p:spPr>
          <a:xfrm flipH="1">
            <a:off x="4381500" y="19812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Jet Blast Deflector</a:t>
            </a:r>
          </a:p>
        </p:txBody>
      </p:sp>
      <p:cxnSp>
        <p:nvCxnSpPr>
          <p:cNvPr id="29" name="Straight Arrow Connector 28"/>
          <p:cNvCxnSpPr/>
          <p:nvPr/>
        </p:nvCxnSpPr>
        <p:spPr>
          <a:xfrm flipH="1">
            <a:off x="4572001" y="2209800"/>
            <a:ext cx="104775" cy="6858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flipH="1">
            <a:off x="7620000" y="3805536"/>
            <a:ext cx="1219200" cy="646331"/>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Fire Extinguisher Cabinet</a:t>
            </a:r>
          </a:p>
        </p:txBody>
      </p:sp>
      <p:sp>
        <p:nvSpPr>
          <p:cNvPr id="31" name="TextBox 30"/>
          <p:cNvSpPr txBox="1"/>
          <p:nvPr/>
        </p:nvSpPr>
        <p:spPr>
          <a:xfrm flipH="1">
            <a:off x="6629400" y="3581401"/>
            <a:ext cx="1219200" cy="461665"/>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Acoustic Panels</a:t>
            </a:r>
          </a:p>
        </p:txBody>
      </p:sp>
      <p:cxnSp>
        <p:nvCxnSpPr>
          <p:cNvPr id="32" name="Straight Arrow Connector 31"/>
          <p:cNvCxnSpPr>
            <a:cxnSpLocks/>
          </p:cNvCxnSpPr>
          <p:nvPr/>
        </p:nvCxnSpPr>
        <p:spPr>
          <a:xfrm flipV="1">
            <a:off x="6248400" y="3051018"/>
            <a:ext cx="541699" cy="512109"/>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cxnSpLocks/>
            <a:stCxn id="31" idx="0"/>
          </p:cNvCxnSpPr>
          <p:nvPr/>
        </p:nvCxnSpPr>
        <p:spPr>
          <a:xfrm flipV="1">
            <a:off x="7239000" y="2895600"/>
            <a:ext cx="295276" cy="685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30" idx="0"/>
          </p:cNvCxnSpPr>
          <p:nvPr/>
        </p:nvCxnSpPr>
        <p:spPr>
          <a:xfrm flipV="1">
            <a:off x="8229600" y="3340729"/>
            <a:ext cx="126749" cy="46480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p:cNvCxnSpPr>
          <p:nvPr/>
        </p:nvCxnSpPr>
        <p:spPr>
          <a:xfrm>
            <a:off x="9601200" y="2895600"/>
            <a:ext cx="22181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flipH="1">
            <a:off x="2286000" y="183642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Obstruction Lights</a:t>
            </a:r>
          </a:p>
        </p:txBody>
      </p:sp>
      <p:cxnSp>
        <p:nvCxnSpPr>
          <p:cNvPr id="39" name="Straight Arrow Connector 38"/>
          <p:cNvCxnSpPr/>
          <p:nvPr/>
        </p:nvCxnSpPr>
        <p:spPr>
          <a:xfrm flipH="1">
            <a:off x="2438400" y="2057400"/>
            <a:ext cx="7620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flipH="1">
            <a:off x="7239000" y="20574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Operation Lights</a:t>
            </a:r>
          </a:p>
        </p:txBody>
      </p:sp>
      <p:cxnSp>
        <p:nvCxnSpPr>
          <p:cNvPr id="41" name="Straight Arrow Connector 40"/>
          <p:cNvCxnSpPr>
            <a:cxnSpLocks/>
          </p:cNvCxnSpPr>
          <p:nvPr/>
        </p:nvCxnSpPr>
        <p:spPr>
          <a:xfrm flipH="1">
            <a:off x="7239000" y="2286000"/>
            <a:ext cx="295276" cy="304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flipH="1">
            <a:off x="8686800" y="2133601"/>
            <a:ext cx="1600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Flashing Beacon</a:t>
            </a:r>
          </a:p>
        </p:txBody>
      </p:sp>
      <p:cxnSp>
        <p:nvCxnSpPr>
          <p:cNvPr id="52" name="Straight Arrow Connector 51"/>
          <p:cNvCxnSpPr/>
          <p:nvPr/>
        </p:nvCxnSpPr>
        <p:spPr>
          <a:xfrm flipH="1">
            <a:off x="8763000" y="2362200"/>
            <a:ext cx="176944" cy="381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5" name="Explosion 1 54"/>
          <p:cNvSpPr>
            <a:spLocks noChangeAspect="1"/>
          </p:cNvSpPr>
          <p:nvPr/>
        </p:nvSpPr>
        <p:spPr bwMode="auto">
          <a:xfrm>
            <a:off x="8686800" y="2667000"/>
            <a:ext cx="164592" cy="18288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44" name="Title 1">
            <a:extLst>
              <a:ext uri="{FF2B5EF4-FFF2-40B4-BE49-F238E27FC236}">
                <a16:creationId xmlns:a16="http://schemas.microsoft.com/office/drawing/2014/main" id="{665CBFDC-D4E2-4F71-A9A0-A823A974DC2B}"/>
              </a:ext>
            </a:extLst>
          </p:cNvPr>
          <p:cNvSpPr>
            <a:spLocks noGrp="1" noChangeArrowheads="1"/>
          </p:cNvSpPr>
          <p:nvPr>
            <p:ph type="title"/>
          </p:nvPr>
        </p:nvSpPr>
        <p:spPr>
          <a:xfrm>
            <a:off x="203200" y="0"/>
            <a:ext cx="10363200" cy="787400"/>
          </a:xfrm>
        </p:spPr>
        <p:txBody>
          <a:bodyPr/>
          <a:lstStyle/>
          <a:p>
            <a:r>
              <a:rPr lang="en-US" altLang="en-US" sz="2400" dirty="0"/>
              <a:t>Introduction – Front View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slide(fromRight)">
                                      <p:cBhvr>
                                        <p:cTn id="7" dur="500"/>
                                        <p:tgtEl>
                                          <p:spTgt spid="21"/>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par>
                                <p:cTn id="12" presetID="16" presetClass="entr" presetSubtype="42" fill="hold" nodeType="withEffect">
                                  <p:stCondLst>
                                    <p:cond delay="50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up)">
                                      <p:cBhvr>
                                        <p:cTn id="22" dur="500"/>
                                        <p:tgtEl>
                                          <p:spTgt spid="39"/>
                                        </p:tgtEl>
                                      </p:cBhvr>
                                    </p:animEffect>
                                  </p:childTnLst>
                                </p:cTn>
                              </p:par>
                            </p:childTnLst>
                          </p:cTn>
                        </p:par>
                        <p:par>
                          <p:cTn id="23" fill="hold">
                            <p:stCondLst>
                              <p:cond delay="3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childTnLst>
                          </p:cTn>
                        </p:par>
                        <p:par>
                          <p:cTn id="47" fill="hold">
                            <p:stCondLst>
                              <p:cond delay="60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childTnLst>
                          </p:cTn>
                        </p:par>
                        <p:par>
                          <p:cTn id="51" fill="hold">
                            <p:stCondLst>
                              <p:cond delay="6500"/>
                            </p:stCondLst>
                            <p:childTnLst>
                              <p:par>
                                <p:cTn id="52" presetID="22" presetClass="entr" presetSubtype="4"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down)">
                                      <p:cBhvr>
                                        <p:cTn id="54" dur="500"/>
                                        <p:tgtEl>
                                          <p:spTgt spid="34"/>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childTnLst>
                          </p:cTn>
                        </p:par>
                        <p:par>
                          <p:cTn id="59" fill="hold">
                            <p:stCondLst>
                              <p:cond delay="7500"/>
                            </p:stCondLst>
                            <p:childTnLst>
                              <p:par>
                                <p:cTn id="60" presetID="22" presetClass="entr" presetSubtype="1"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wipe(up)">
                                      <p:cBhvr>
                                        <p:cTn id="62" dur="500"/>
                                        <p:tgtEl>
                                          <p:spTgt spid="36"/>
                                        </p:tgtEl>
                                      </p:cBhvr>
                                    </p:animEffect>
                                  </p:childTnLst>
                                </p:cTn>
                              </p:par>
                            </p:childTnLst>
                          </p:cTn>
                        </p:par>
                        <p:par>
                          <p:cTn id="63" fill="hold">
                            <p:stCondLst>
                              <p:cond delay="8000"/>
                            </p:stCondLst>
                            <p:childTnLst>
                              <p:par>
                                <p:cTn id="64" presetID="22" presetClass="entr" presetSubtype="8"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ipe(left)">
                                      <p:cBhvr>
                                        <p:cTn id="66" dur="500"/>
                                        <p:tgtEl>
                                          <p:spTgt spid="51"/>
                                        </p:tgtEl>
                                      </p:cBhvr>
                                    </p:animEffect>
                                  </p:childTnLst>
                                </p:cTn>
                              </p:par>
                            </p:childTnLst>
                          </p:cTn>
                        </p:par>
                        <p:par>
                          <p:cTn id="67" fill="hold">
                            <p:stCondLst>
                              <p:cond delay="8500"/>
                            </p:stCondLst>
                            <p:childTnLst>
                              <p:par>
                                <p:cTn id="68" presetID="22" presetClass="entr" presetSubtype="1"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up)">
                                      <p:cBhvr>
                                        <p:cTn id="70" dur="500"/>
                                        <p:tgtEl>
                                          <p:spTgt spid="52"/>
                                        </p:tgtEl>
                                      </p:cBhvr>
                                    </p:animEffect>
                                  </p:childTnLst>
                                </p:cTn>
                              </p:par>
                            </p:childTnLst>
                          </p:cTn>
                        </p:par>
                        <p:par>
                          <p:cTn id="71" fill="hold">
                            <p:stCondLst>
                              <p:cond delay="9000"/>
                            </p:stCondLst>
                            <p:childTnLst>
                              <p:par>
                                <p:cTn id="72" presetID="1" presetClass="entr" presetSubtype="0" fill="hold" grpId="0" nodeType="afterEffect">
                                  <p:stCondLst>
                                    <p:cond delay="0"/>
                                  </p:stCondLst>
                                  <p:childTnLst>
                                    <p:set>
                                      <p:cBhvr>
                                        <p:cTn id="73" dur="1" fill="hold">
                                          <p:stCondLst>
                                            <p:cond delay="0"/>
                                          </p:stCondLst>
                                        </p:cTn>
                                        <p:tgtEl>
                                          <p:spTgt spid="55"/>
                                        </p:tgtEl>
                                        <p:attrNameLst>
                                          <p:attrName>style.visibility</p:attrName>
                                        </p:attrNameLst>
                                      </p:cBhvr>
                                      <p:to>
                                        <p:strVal val="visible"/>
                                      </p:to>
                                    </p:set>
                                  </p:childTnLst>
                                </p:cTn>
                              </p:par>
                            </p:childTnLst>
                          </p:cTn>
                        </p:par>
                        <p:par>
                          <p:cTn id="74" fill="hold">
                            <p:stCondLst>
                              <p:cond delay="90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par>
                          <p:cTn id="78" fill="hold">
                            <p:stCondLst>
                              <p:cond delay="9500"/>
                            </p:stCondLst>
                            <p:childTnLst>
                              <p:par>
                                <p:cTn id="79" presetID="22" presetClass="entr" presetSubtype="1" fill="hold"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up)">
                                      <p:cBhvr>
                                        <p:cTn id="8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P spid="30" grpId="0"/>
      <p:bldP spid="31" grpId="0"/>
      <p:bldP spid="38" grpId="0"/>
      <p:bldP spid="40" grpId="0"/>
      <p:bldP spid="51" grpId="0"/>
      <p:bldP spid="55"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931356" y="2366506"/>
            <a:ext cx="8449523" cy="1616469"/>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The GRE is available for use 24 hours per day.</a:t>
            </a:r>
          </a:p>
          <a:p>
            <a:pPr marL="285750" indent="-285750">
              <a:spcBef>
                <a:spcPct val="50000"/>
              </a:spcBef>
              <a:buFont typeface="Arial" panose="020B0604020202020204" pitchFamily="34" charset="0"/>
              <a:buChar char="•"/>
            </a:pPr>
            <a:r>
              <a:rPr lang="en-US" dirty="0">
                <a:latin typeface="Tahoma" pitchFamily="34" charset="0"/>
              </a:rPr>
              <a:t>During snow events the GRE may be closed.</a:t>
            </a:r>
          </a:p>
          <a:p>
            <a:pPr marL="285750" indent="-285750">
              <a:spcBef>
                <a:spcPct val="50000"/>
              </a:spcBef>
              <a:buFont typeface="Arial" panose="020B0604020202020204" pitchFamily="34" charset="0"/>
              <a:buChar char="•"/>
            </a:pPr>
            <a:r>
              <a:rPr lang="en-US" dirty="0">
                <a:latin typeface="Tahoma" pitchFamily="34" charset="0"/>
              </a:rPr>
              <a:t>Each run-up must be pre-arranged with Airfield Operations at 734-942-3685.</a:t>
            </a:r>
          </a:p>
          <a:p>
            <a:pPr marL="285750" indent="-285750">
              <a:spcBef>
                <a:spcPct val="50000"/>
              </a:spcBef>
              <a:buFont typeface="Arial" panose="020B0604020202020204" pitchFamily="34" charset="0"/>
              <a:buChar char="•"/>
            </a:pPr>
            <a:r>
              <a:rPr lang="en-US" dirty="0">
                <a:latin typeface="Tahoma" pitchFamily="34" charset="0"/>
              </a:rPr>
              <a:t>First-come, first-served basis.</a:t>
            </a:r>
          </a:p>
        </p:txBody>
      </p:sp>
      <p:pic>
        <p:nvPicPr>
          <p:cNvPr id="10" name="Picture 9" descr="B777.jpg"/>
          <p:cNvPicPr>
            <a:picLocks noChangeAspect="1"/>
          </p:cNvPicPr>
          <p:nvPr/>
        </p:nvPicPr>
        <p:blipFill>
          <a:blip r:embed="rId2" cstate="print"/>
          <a:stretch>
            <a:fillRect/>
          </a:stretch>
        </p:blipFill>
        <p:spPr>
          <a:xfrm>
            <a:off x="395290" y="1960024"/>
            <a:ext cx="2429435" cy="2429435"/>
          </a:xfrm>
          <a:prstGeom prst="rect">
            <a:avLst/>
          </a:prstGeom>
        </p:spPr>
      </p:pic>
      <p:sp>
        <p:nvSpPr>
          <p:cNvPr id="5" name="Title 1">
            <a:extLst>
              <a:ext uri="{FF2B5EF4-FFF2-40B4-BE49-F238E27FC236}">
                <a16:creationId xmlns:a16="http://schemas.microsoft.com/office/drawing/2014/main" id="{55877FA9-DDE1-42C9-8D87-9116FC802658}"/>
              </a:ext>
            </a:extLst>
          </p:cNvPr>
          <p:cNvSpPr>
            <a:spLocks noGrp="1" noChangeArrowheads="1"/>
          </p:cNvSpPr>
          <p:nvPr>
            <p:ph type="title"/>
          </p:nvPr>
        </p:nvSpPr>
        <p:spPr>
          <a:xfrm>
            <a:off x="203200" y="0"/>
            <a:ext cx="10363200" cy="787400"/>
          </a:xfrm>
        </p:spPr>
        <p:txBody>
          <a:bodyPr/>
          <a:lstStyle/>
          <a:p>
            <a:r>
              <a:rPr lang="en-US" altLang="en-US" sz="2400" dirty="0"/>
              <a:t>Hours of Operations and Scheduling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50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cdn-www.airliners.net/aviation-photos/small/5/8/5/1272585.jpg"/>
          <p:cNvPicPr>
            <a:picLocks noChangeAspect="1" noChangeArrowheads="1"/>
          </p:cNvPicPr>
          <p:nvPr/>
        </p:nvPicPr>
        <p:blipFill>
          <a:blip r:embed="rId2" cstate="print"/>
          <a:srcRect/>
          <a:stretch>
            <a:fillRect/>
          </a:stretch>
        </p:blipFill>
        <p:spPr bwMode="auto">
          <a:xfrm>
            <a:off x="203200" y="1420453"/>
            <a:ext cx="2819400" cy="1917192"/>
          </a:xfrm>
          <a:prstGeom prst="rect">
            <a:avLst/>
          </a:prstGeom>
          <a:noFill/>
        </p:spPr>
      </p:pic>
      <p:sp>
        <p:nvSpPr>
          <p:cNvPr id="8" name="Title 1">
            <a:extLst>
              <a:ext uri="{FF2B5EF4-FFF2-40B4-BE49-F238E27FC236}">
                <a16:creationId xmlns:a16="http://schemas.microsoft.com/office/drawing/2014/main" id="{5B117464-ACD4-4636-BF0D-7B1D696BDBE0}"/>
              </a:ext>
            </a:extLst>
          </p:cNvPr>
          <p:cNvSpPr>
            <a:spLocks noGrp="1" noChangeArrowheads="1"/>
          </p:cNvSpPr>
          <p:nvPr>
            <p:ph type="title"/>
          </p:nvPr>
        </p:nvSpPr>
        <p:spPr>
          <a:xfrm>
            <a:off x="203200" y="0"/>
            <a:ext cx="10363200" cy="787400"/>
          </a:xfrm>
        </p:spPr>
        <p:txBody>
          <a:bodyPr/>
          <a:lstStyle/>
          <a:p>
            <a:r>
              <a:rPr lang="en-US" altLang="en-US" sz="2400" dirty="0"/>
              <a:t>Aircraft Access – Towed via Towbar</a:t>
            </a:r>
          </a:p>
        </p:txBody>
      </p:sp>
      <p:sp>
        <p:nvSpPr>
          <p:cNvPr id="2" name="Rectangle 1">
            <a:extLst>
              <a:ext uri="{FF2B5EF4-FFF2-40B4-BE49-F238E27FC236}">
                <a16:creationId xmlns:a16="http://schemas.microsoft.com/office/drawing/2014/main" id="{41C47AE4-792A-47D7-90A6-771BFDB9D73E}"/>
              </a:ext>
            </a:extLst>
          </p:cNvPr>
          <p:cNvSpPr/>
          <p:nvPr/>
        </p:nvSpPr>
        <p:spPr>
          <a:xfrm>
            <a:off x="3473512" y="2182505"/>
            <a:ext cx="8718488" cy="2492990"/>
          </a:xfrm>
          <a:prstGeom prst="rect">
            <a:avLst/>
          </a:prstGeom>
        </p:spPr>
        <p:txBody>
          <a:bodyPr wrap="square">
            <a:spAutoFit/>
          </a:bodyPr>
          <a:lstStyle/>
          <a:p>
            <a:r>
              <a:rPr lang="en-US" dirty="0"/>
              <a:t>Aircraft towed to the GRE via a tug using a towbar shall:</a:t>
            </a:r>
          </a:p>
          <a:p>
            <a:pPr marL="806450" indent="-342900">
              <a:spcBef>
                <a:spcPts val="600"/>
              </a:spcBef>
              <a:buFont typeface="Arial" panose="020B0604020202020204" pitchFamily="34" charset="0"/>
              <a:buChar char="•"/>
            </a:pPr>
            <a:r>
              <a:rPr lang="en-US" dirty="0"/>
              <a:t>Contact Airfield Operations at 734-942-3685 for an escort.</a:t>
            </a:r>
          </a:p>
          <a:p>
            <a:pPr marL="806450" indent="-342900">
              <a:spcBef>
                <a:spcPts val="600"/>
              </a:spcBef>
              <a:buFont typeface="Arial" panose="020B0604020202020204" pitchFamily="34" charset="0"/>
              <a:buChar char="•"/>
            </a:pPr>
            <a:r>
              <a:rPr lang="en-US" dirty="0"/>
              <a:t>Being escorted proceed to the GRE.</a:t>
            </a:r>
          </a:p>
          <a:p>
            <a:pPr marL="806450" indent="-342900">
              <a:spcBef>
                <a:spcPts val="600"/>
              </a:spcBef>
              <a:buFont typeface="Arial" panose="020B0604020202020204" pitchFamily="34" charset="0"/>
              <a:buChar char="•"/>
            </a:pPr>
            <a:r>
              <a:rPr lang="en-US" dirty="0"/>
              <a:t>Position the aircraft in the GRE safely.  Use wing walkers if possible.</a:t>
            </a:r>
          </a:p>
          <a:p>
            <a:pPr marL="806450" indent="-342900">
              <a:spcBef>
                <a:spcPts val="600"/>
              </a:spcBef>
              <a:buFont typeface="Arial" panose="020B0604020202020204" pitchFamily="34" charset="0"/>
              <a:buChar char="•"/>
            </a:pPr>
            <a:r>
              <a:rPr lang="en-US" dirty="0"/>
              <a:t>Notify Airfield Operations when the aircraft run-up is complete. </a:t>
            </a:r>
          </a:p>
          <a:p>
            <a:pPr marL="806450" indent="-342900">
              <a:spcBef>
                <a:spcPts val="600"/>
              </a:spcBef>
              <a:buFont typeface="Arial" panose="020B0604020202020204" pitchFamily="34" charset="0"/>
              <a:buChar char="•"/>
            </a:pPr>
            <a:r>
              <a:rPr lang="en-US" dirty="0"/>
              <a:t>Wait for Airfield Operations escort you back.</a:t>
            </a:r>
          </a:p>
          <a:p>
            <a:pPr marL="806450" indent="-342900">
              <a:spcBef>
                <a:spcPts val="600"/>
              </a:spcBef>
              <a:buFont typeface="Arial" panose="020B0604020202020204" pitchFamily="34" charset="0"/>
              <a:buChar char="•"/>
            </a:pPr>
            <a:r>
              <a:rPr lang="en-US" dirty="0"/>
              <a:t>Report any damage or unsafe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p:tgtEl>
                                          <p:spTgt spid="27650"/>
                                        </p:tgtEl>
                                        <p:attrNameLst>
                                          <p:attrName>ppt_x</p:attrName>
                                        </p:attrNameLst>
                                      </p:cBhvr>
                                      <p:tavLst>
                                        <p:tav tm="0">
                                          <p:val>
                                            <p:strVal val="#ppt_x+#ppt_w*1.125000"/>
                                          </p:val>
                                        </p:tav>
                                        <p:tav tm="100000">
                                          <p:val>
                                            <p:strVal val="#ppt_x"/>
                                          </p:val>
                                        </p:tav>
                                      </p:tavLst>
                                    </p:anim>
                                    <p:animEffect transition="in" filter="wipe(left)">
                                      <p:cBhvr>
                                        <p:cTn id="8" dur="500"/>
                                        <p:tgtEl>
                                          <p:spTgt spid="27650"/>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0" end="0"/>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additive="base">
                                        <p:cTn id="17"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1" end="1"/>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additive="base">
                                        <p:cTn id="22" dur="500"/>
                                        <p:tgtEl>
                                          <p:spTgt spid="2">
                                            <p:txEl>
                                              <p:pRg st="2" end="2"/>
                                            </p:txEl>
                                          </p:spTgt>
                                        </p:tgtEl>
                                        <p:attrNameLst>
                                          <p:attrName>ppt_y</p:attrName>
                                        </p:attrNameLst>
                                      </p:cBhvr>
                                      <p:tavLst>
                                        <p:tav tm="0">
                                          <p:val>
                                            <p:strVal val="#ppt_y+#ppt_h*1.125000"/>
                                          </p:val>
                                        </p:tav>
                                        <p:tav tm="100000">
                                          <p:val>
                                            <p:strVal val="#ppt_y"/>
                                          </p:val>
                                        </p:tav>
                                      </p:tavLst>
                                    </p:anim>
                                    <p:animEffect transition="in" filter="wipe(up)">
                                      <p:cBhvr>
                                        <p:cTn id="23" dur="500"/>
                                        <p:tgtEl>
                                          <p:spTgt spid="2">
                                            <p:txEl>
                                              <p:pRg st="2" end="2"/>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 calcmode="lin" valueType="num">
                                      <p:cBhvr additive="base">
                                        <p:cTn id="2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3" end="3"/>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 calcmode="lin" valueType="num">
                                      <p:cBhvr additive="base">
                                        <p:cTn id="32"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4" end="4"/>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p:tgtEl>
                                          <p:spTgt spid="2">
                                            <p:txEl>
                                              <p:pRg st="5" end="5"/>
                                            </p:txEl>
                                          </p:spTgt>
                                        </p:tgtEl>
                                        <p:attrNameLst>
                                          <p:attrName>ppt_y</p:attrName>
                                        </p:attrNameLst>
                                      </p:cBhvr>
                                      <p:tavLst>
                                        <p:tav tm="0">
                                          <p:val>
                                            <p:strVal val="#ppt_y+#ppt_h*1.125000"/>
                                          </p:val>
                                        </p:tav>
                                        <p:tav tm="100000">
                                          <p:val>
                                            <p:strVal val="#ppt_y"/>
                                          </p:val>
                                        </p:tav>
                                      </p:tavLst>
                                    </p:anim>
                                    <p:animEffect transition="in" filter="wipe(up)">
                                      <p:cBhvr>
                                        <p:cTn id="38" dur="500"/>
                                        <p:tgtEl>
                                          <p:spTgt spid="2">
                                            <p:txEl>
                                              <p:pRg st="5" end="5"/>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 calcmode="lin" valueType="num">
                                      <p:cBhvr additive="base">
                                        <p:cTn id="42"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4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713838"/>
          </a:xfrm>
          <a:prstGeom prst="rect">
            <a:avLst/>
          </a:prstGeom>
        </p:spPr>
      </p:pic>
      <p:sp>
        <p:nvSpPr>
          <p:cNvPr id="8" name="Text Box 3"/>
          <p:cNvSpPr txBox="1">
            <a:spLocks noChangeArrowheads="1"/>
          </p:cNvSpPr>
          <p:nvPr/>
        </p:nvSpPr>
        <p:spPr bwMode="auto">
          <a:xfrm>
            <a:off x="3335617" y="1134928"/>
            <a:ext cx="5380776" cy="338554"/>
          </a:xfrm>
          <a:prstGeom prst="rect">
            <a:avLst/>
          </a:prstGeom>
          <a:noFill/>
          <a:ln w="9525">
            <a:noFill/>
            <a:miter lim="800000"/>
            <a:headEnd/>
            <a:tailEnd/>
          </a:ln>
        </p:spPr>
        <p:txBody>
          <a:bodyPr wrap="square">
            <a:spAutoFit/>
          </a:bodyPr>
          <a:lstStyle/>
          <a:p>
            <a:pPr algn="ctr">
              <a:spcBef>
                <a:spcPct val="50000"/>
              </a:spcBef>
            </a:pPr>
            <a:r>
              <a:rPr lang="en-US" sz="1600" b="1" dirty="0">
                <a:latin typeface="Tahoma" pitchFamily="34" charset="0"/>
                <a:cs typeface="Tahoma" pitchFamily="34" charset="0"/>
              </a:rPr>
              <a:t>B747-400, pushback operation, GRE wing walkers</a:t>
            </a:r>
            <a:endParaRPr lang="en-US" sz="1200" dirty="0">
              <a:latin typeface="Tahoma" pitchFamily="34" charset="0"/>
              <a:cs typeface="Tahoma" pitchFamily="34" charset="0"/>
            </a:endParaRPr>
          </a:p>
        </p:txBody>
      </p:sp>
      <p:grpSp>
        <p:nvGrpSpPr>
          <p:cNvPr id="10" name="Group 9"/>
          <p:cNvGrpSpPr/>
          <p:nvPr/>
        </p:nvGrpSpPr>
        <p:grpSpPr>
          <a:xfrm>
            <a:off x="1907721" y="2254746"/>
            <a:ext cx="3919947" cy="3352800"/>
            <a:chOff x="838200" y="2529840"/>
            <a:chExt cx="3919947" cy="3352800"/>
          </a:xfrm>
        </p:grpSpPr>
        <p:pic>
          <p:nvPicPr>
            <p:cNvPr id="9" name="Picture 8" descr="TUG LARGE.png"/>
            <p:cNvPicPr>
              <a:picLocks noChangeAspect="1"/>
            </p:cNvPicPr>
            <p:nvPr/>
          </p:nvPicPr>
          <p:blipFill>
            <a:blip r:embed="rId3" cstate="print"/>
            <a:stretch>
              <a:fillRect/>
            </a:stretch>
          </p:blipFill>
          <p:spPr>
            <a:xfrm>
              <a:off x="914400" y="4038600"/>
              <a:ext cx="676657" cy="298705"/>
            </a:xfrm>
            <a:prstGeom prst="rect">
              <a:avLst/>
            </a:prstGeom>
          </p:spPr>
        </p:pic>
        <p:pic>
          <p:nvPicPr>
            <p:cNvPr id="7" name="Picture 6" descr="747.png"/>
            <p:cNvPicPr>
              <a:picLocks noChangeAspect="1"/>
            </p:cNvPicPr>
            <p:nvPr/>
          </p:nvPicPr>
          <p:blipFill>
            <a:blip r:embed="rId4" cstate="print"/>
            <a:stretch>
              <a:fillRect/>
            </a:stretch>
          </p:blipFill>
          <p:spPr>
            <a:xfrm>
              <a:off x="838200" y="2529840"/>
              <a:ext cx="3919947" cy="3352800"/>
            </a:xfrm>
            <a:prstGeom prst="rect">
              <a:avLst/>
            </a:prstGeom>
          </p:spPr>
        </p:pic>
      </p:grpSp>
      <p:pic>
        <p:nvPicPr>
          <p:cNvPr id="12" name="Picture 11" descr="TUG LARGE.png"/>
          <p:cNvPicPr>
            <a:picLocks noChangeAspect="1"/>
          </p:cNvPicPr>
          <p:nvPr/>
        </p:nvPicPr>
        <p:blipFill>
          <a:blip r:embed="rId3" cstate="print"/>
          <a:stretch>
            <a:fillRect/>
          </a:stretch>
        </p:blipFill>
        <p:spPr>
          <a:xfrm>
            <a:off x="5687677" y="3781793"/>
            <a:ext cx="676657" cy="298705"/>
          </a:xfrm>
          <a:prstGeom prst="rect">
            <a:avLst/>
          </a:prstGeom>
        </p:spPr>
      </p:pic>
      <p:pic>
        <p:nvPicPr>
          <p:cNvPr id="13" name="Picture 12" descr="747.png"/>
          <p:cNvPicPr>
            <a:picLocks noChangeAspect="1"/>
          </p:cNvPicPr>
          <p:nvPr/>
        </p:nvPicPr>
        <p:blipFill>
          <a:blip r:embed="rId4" cstate="print"/>
          <a:stretch>
            <a:fillRect/>
          </a:stretch>
        </p:blipFill>
        <p:spPr>
          <a:xfrm>
            <a:off x="5518191" y="2291153"/>
            <a:ext cx="3919947" cy="3352800"/>
          </a:xfrm>
          <a:prstGeom prst="rect">
            <a:avLst/>
          </a:prstGeom>
        </p:spPr>
      </p:pic>
      <p:sp>
        <p:nvSpPr>
          <p:cNvPr id="14" name="Rounded Rectangle 13"/>
          <p:cNvSpPr/>
          <p:nvPr/>
        </p:nvSpPr>
        <p:spPr bwMode="auto">
          <a:xfrm>
            <a:off x="1781558" y="1899427"/>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aircraft at designated position.</a:t>
            </a:r>
          </a:p>
        </p:txBody>
      </p:sp>
      <p:sp>
        <p:nvSpPr>
          <p:cNvPr id="20" name="Title 1">
            <a:extLst>
              <a:ext uri="{FF2B5EF4-FFF2-40B4-BE49-F238E27FC236}">
                <a16:creationId xmlns:a16="http://schemas.microsoft.com/office/drawing/2014/main" id="{6F8DE09F-C23B-4139-821B-F86F92B757CC}"/>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0.04948 0.00509 L 0.31132 0.00277 " pathEditMode="relative" rAng="0" ptsTypes="AA">
                                      <p:cBhvr>
                                        <p:cTn id="10" dur="3000" fill="hold"/>
                                        <p:tgtEl>
                                          <p:spTgt spid="10"/>
                                        </p:tgtEl>
                                        <p:attrNameLst>
                                          <p:attrName>ppt_x</p:attrName>
                                          <p:attrName>ppt_y</p:attrName>
                                        </p:attrNameLst>
                                      </p:cBhvr>
                                      <p:rCtr x="18034" y="-116"/>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0"/>
                                        </p:tgtEl>
                                        <p:attrNameLst>
                                          <p:attrName>style.visibility</p:attrName>
                                        </p:attrNameLst>
                                      </p:cBhvr>
                                      <p:to>
                                        <p:strVal val="hidden"/>
                                      </p:to>
                                    </p:set>
                                  </p:childTnLst>
                                </p:cTn>
                              </p:par>
                            </p:childTnLst>
                          </p:cTn>
                        </p:par>
                        <p:par>
                          <p:cTn id="14" fill="hold">
                            <p:stCondLst>
                              <p:cond delay="35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35" presetClass="path" presetSubtype="0" accel="50000" decel="50000" fill="hold" nodeType="withEffect">
                                  <p:stCondLst>
                                    <p:cond delay="0"/>
                                  </p:stCondLst>
                                  <p:childTnLst>
                                    <p:animMotion origin="layout" path="M -8.33333E-7 1.85185E-6 L -0.55885 0.00046 " pathEditMode="relative" rAng="0" ptsTypes="AA">
                                      <p:cBhvr>
                                        <p:cTn id="22" dur="2000" fill="hold"/>
                                        <p:tgtEl>
                                          <p:spTgt spid="12"/>
                                        </p:tgtEl>
                                        <p:attrNameLst>
                                          <p:attrName>ppt_x</p:attrName>
                                          <p:attrName>ppt_y</p:attrName>
                                        </p:attrNameLst>
                                      </p:cBhvr>
                                      <p:rCtr x="-2794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668570"/>
          </a:xfrm>
          <a:prstGeom prst="rect">
            <a:avLst/>
          </a:prstGeom>
        </p:spPr>
      </p:pic>
      <p:sp>
        <p:nvSpPr>
          <p:cNvPr id="8" name="Text Box 3"/>
          <p:cNvSpPr txBox="1">
            <a:spLocks noChangeArrowheads="1"/>
          </p:cNvSpPr>
          <p:nvPr/>
        </p:nvSpPr>
        <p:spPr bwMode="auto">
          <a:xfrm>
            <a:off x="4403376" y="1143465"/>
            <a:ext cx="3380534" cy="338554"/>
          </a:xfrm>
          <a:prstGeom prst="rect">
            <a:avLst/>
          </a:prstGeom>
          <a:noFill/>
          <a:ln w="9525">
            <a:noFill/>
            <a:miter lim="800000"/>
            <a:headEnd/>
            <a:tailEnd/>
          </a:ln>
        </p:spPr>
        <p:txBody>
          <a:bodyPr wrap="square">
            <a:spAutoFit/>
          </a:bodyPr>
          <a:lstStyle/>
          <a:p>
            <a:pPr algn="ctr">
              <a:spcBef>
                <a:spcPct val="50000"/>
              </a:spcBef>
            </a:pPr>
            <a:r>
              <a:rPr lang="en-US" sz="1600" b="1" dirty="0">
                <a:latin typeface="Tahoma" pitchFamily="34" charset="0"/>
                <a:cs typeface="Tahoma" pitchFamily="34" charset="0"/>
              </a:rPr>
              <a:t>B757-300, pushback operation</a:t>
            </a:r>
            <a:endParaRPr lang="en-US" sz="1200" dirty="0">
              <a:latin typeface="Tahoma" pitchFamily="34" charset="0"/>
              <a:cs typeface="Tahoma" pitchFamily="34" charset="0"/>
            </a:endParaRPr>
          </a:p>
        </p:txBody>
      </p:sp>
      <p:grpSp>
        <p:nvGrpSpPr>
          <p:cNvPr id="12" name="Group 11"/>
          <p:cNvGrpSpPr/>
          <p:nvPr/>
        </p:nvGrpSpPr>
        <p:grpSpPr>
          <a:xfrm>
            <a:off x="3388379" y="2839771"/>
            <a:ext cx="3088622" cy="2286000"/>
            <a:chOff x="1920240" y="3048000"/>
            <a:chExt cx="3088622" cy="2286000"/>
          </a:xfrm>
        </p:grpSpPr>
        <p:pic>
          <p:nvPicPr>
            <p:cNvPr id="9" name="Picture 8" descr="B757.png"/>
            <p:cNvPicPr>
              <a:picLocks noChangeAspect="1"/>
            </p:cNvPicPr>
            <p:nvPr/>
          </p:nvPicPr>
          <p:blipFill>
            <a:blip r:embed="rId3" cstate="print"/>
            <a:stretch>
              <a:fillRect/>
            </a:stretch>
          </p:blipFill>
          <p:spPr>
            <a:xfrm>
              <a:off x="2133600" y="3048000"/>
              <a:ext cx="2875262" cy="2286000"/>
            </a:xfrm>
            <a:prstGeom prst="rect">
              <a:avLst/>
            </a:prstGeom>
          </p:spPr>
        </p:pic>
        <p:pic>
          <p:nvPicPr>
            <p:cNvPr id="11" name="Picture 10" descr="TUG SMALL.png"/>
            <p:cNvPicPr>
              <a:picLocks noChangeAspect="1"/>
            </p:cNvPicPr>
            <p:nvPr/>
          </p:nvPicPr>
          <p:blipFill>
            <a:blip r:embed="rId4" cstate="print"/>
            <a:stretch>
              <a:fillRect/>
            </a:stretch>
          </p:blipFill>
          <p:spPr>
            <a:xfrm rot="10800000">
              <a:off x="1920240" y="4038600"/>
              <a:ext cx="463297" cy="246889"/>
            </a:xfrm>
            <a:prstGeom prst="rect">
              <a:avLst/>
            </a:prstGeom>
          </p:spPr>
        </p:pic>
      </p:grpSp>
      <p:pic>
        <p:nvPicPr>
          <p:cNvPr id="13" name="Picture 12" descr="TUG SMALL.png"/>
          <p:cNvPicPr>
            <a:picLocks noChangeAspect="1"/>
          </p:cNvPicPr>
          <p:nvPr/>
        </p:nvPicPr>
        <p:blipFill>
          <a:blip r:embed="rId4" cstate="print"/>
          <a:stretch>
            <a:fillRect/>
          </a:stretch>
        </p:blipFill>
        <p:spPr>
          <a:xfrm rot="10800000">
            <a:off x="6458713" y="3838954"/>
            <a:ext cx="463297" cy="246889"/>
          </a:xfrm>
          <a:prstGeom prst="rect">
            <a:avLst/>
          </a:prstGeom>
        </p:spPr>
      </p:pic>
      <p:pic>
        <p:nvPicPr>
          <p:cNvPr id="15" name="Picture 14" descr="B757.png"/>
          <p:cNvPicPr>
            <a:picLocks noChangeAspect="1"/>
          </p:cNvPicPr>
          <p:nvPr/>
        </p:nvPicPr>
        <p:blipFill>
          <a:blip r:embed="rId3" cstate="print"/>
          <a:stretch>
            <a:fillRect/>
          </a:stretch>
        </p:blipFill>
        <p:spPr>
          <a:xfrm>
            <a:off x="6659907" y="2839771"/>
            <a:ext cx="2875262" cy="2286000"/>
          </a:xfrm>
          <a:prstGeom prst="rect">
            <a:avLst/>
          </a:prstGeom>
        </p:spPr>
      </p:pic>
      <p:sp>
        <p:nvSpPr>
          <p:cNvPr id="17" name="Rounded Rectangle 16"/>
          <p:cNvSpPr/>
          <p:nvPr/>
        </p:nvSpPr>
        <p:spPr bwMode="auto">
          <a:xfrm>
            <a:off x="4419600" y="2590800"/>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aircraft at designated position.</a:t>
            </a:r>
          </a:p>
        </p:txBody>
      </p:sp>
      <p:sp>
        <p:nvSpPr>
          <p:cNvPr id="14" name="Title 1">
            <a:extLst>
              <a:ext uri="{FF2B5EF4-FFF2-40B4-BE49-F238E27FC236}">
                <a16:creationId xmlns:a16="http://schemas.microsoft.com/office/drawing/2014/main" id="{BC1D6856-520F-4BDA-B468-407EADB9131D}"/>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2.70833E-6 2.96296E-6 L 0.25117 -0.00301 " pathEditMode="relative" rAng="0" ptsTypes="AA">
                                      <p:cBhvr>
                                        <p:cTn id="10" dur="3000" fill="hold"/>
                                        <p:tgtEl>
                                          <p:spTgt spid="12"/>
                                        </p:tgtEl>
                                        <p:attrNameLst>
                                          <p:attrName>ppt_x</p:attrName>
                                          <p:attrName>ppt_y</p:attrName>
                                        </p:attrNameLst>
                                      </p:cBhvr>
                                      <p:rCtr x="12552" y="-162"/>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2"/>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par>
                          <p:cTn id="20" fill="hold">
                            <p:stCondLst>
                              <p:cond delay="3500"/>
                            </p:stCondLst>
                            <p:childTnLst>
                              <p:par>
                                <p:cTn id="21" presetID="35" presetClass="path" presetSubtype="0" accel="50000" decel="50000" fill="hold" nodeType="afterEffect">
                                  <p:stCondLst>
                                    <p:cond delay="0"/>
                                  </p:stCondLst>
                                  <p:childTnLst>
                                    <p:animMotion origin="layout" path="M 2.08333E-6 2.22222E-6 L -0.61706 0.00416 " pathEditMode="relative" rAng="0" ptsTypes="AA">
                                      <p:cBhvr>
                                        <p:cTn id="22" dur="2000" fill="hold"/>
                                        <p:tgtEl>
                                          <p:spTgt spid="13"/>
                                        </p:tgtEl>
                                        <p:attrNameLst>
                                          <p:attrName>ppt_x</p:attrName>
                                          <p:attrName>ppt_y</p:attrName>
                                        </p:attrNameLst>
                                      </p:cBhvr>
                                      <p:rCtr x="-30859" y="208"/>
                                    </p:animMotion>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7" grpId="0" animBg="1"/>
      <p:bldP spid="17" grpId="1"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569632"/>
            <a:ext cx="6882897"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High power run-ups should be conducted in the GRE.</a:t>
            </a:r>
          </a:p>
          <a:p>
            <a:pPr marL="285750" indent="-285750">
              <a:spcBef>
                <a:spcPct val="50000"/>
              </a:spcBef>
              <a:buFont typeface="Arial" panose="020B0604020202020204" pitchFamily="34" charset="0"/>
              <a:buChar char="•"/>
            </a:pPr>
            <a:r>
              <a:rPr lang="en-US" dirty="0">
                <a:latin typeface="Tahoma" pitchFamily="34" charset="0"/>
              </a:rPr>
              <a:t>The GRE is designed to allow run-ups in most wind conditions.</a:t>
            </a:r>
          </a:p>
        </p:txBody>
      </p:sp>
      <p:pic>
        <p:nvPicPr>
          <p:cNvPr id="10" name="Picture 9" descr="CRJ TAXI IN FRONT LEFT.jpg"/>
          <p:cNvPicPr>
            <a:picLocks noChangeAspect="1"/>
          </p:cNvPicPr>
          <p:nvPr/>
        </p:nvPicPr>
        <p:blipFill>
          <a:blip r:embed="rId2" cstate="print"/>
          <a:stretch>
            <a:fillRect/>
          </a:stretch>
        </p:blipFill>
        <p:spPr>
          <a:xfrm>
            <a:off x="1524000" y="1217712"/>
            <a:ext cx="4572000"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Title 1">
            <a:extLst>
              <a:ext uri="{FF2B5EF4-FFF2-40B4-BE49-F238E27FC236}">
                <a16:creationId xmlns:a16="http://schemas.microsoft.com/office/drawing/2014/main" id="{A9997B62-5F08-4945-99A3-29C73032540C}"/>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652705" y="1295400"/>
            <a:ext cx="8862896" cy="4969598"/>
          </a:xfrm>
          <a:prstGeom prst="rect">
            <a:avLst/>
          </a:prstGeom>
        </p:spPr>
      </p:pic>
      <p:pic>
        <p:nvPicPr>
          <p:cNvPr id="8" name="Picture 7" descr="747.png"/>
          <p:cNvPicPr>
            <a:picLocks noChangeAspect="1"/>
          </p:cNvPicPr>
          <p:nvPr/>
        </p:nvPicPr>
        <p:blipFill>
          <a:blip r:embed="rId3" cstate="print"/>
          <a:stretch>
            <a:fillRect/>
          </a:stretch>
        </p:blipFill>
        <p:spPr>
          <a:xfrm>
            <a:off x="5662204" y="2151333"/>
            <a:ext cx="3919947" cy="3352800"/>
          </a:xfrm>
          <a:prstGeom prst="rect">
            <a:avLst/>
          </a:prstGeom>
        </p:spPr>
      </p:pic>
      <p:sp>
        <p:nvSpPr>
          <p:cNvPr id="9" name="TextBox 8"/>
          <p:cNvSpPr txBox="1"/>
          <p:nvPr/>
        </p:nvSpPr>
        <p:spPr>
          <a:xfrm>
            <a:off x="1828801" y="4484958"/>
            <a:ext cx="3967753" cy="369332"/>
          </a:xfrm>
          <a:prstGeom prst="rect">
            <a:avLst/>
          </a:prstGeom>
          <a:noFill/>
        </p:spPr>
        <p:txBody>
          <a:bodyPr wrap="none" rtlCol="0">
            <a:spAutoFit/>
          </a:bodyPr>
          <a:lstStyle/>
          <a:p>
            <a:r>
              <a:rPr lang="en-US" dirty="0">
                <a:solidFill>
                  <a:srgbClr val="CFCFCF"/>
                </a:solidFill>
              </a:rPr>
              <a:t>Aircraft in proper position within GRE</a:t>
            </a:r>
          </a:p>
        </p:txBody>
      </p:sp>
      <p:sp>
        <p:nvSpPr>
          <p:cNvPr id="10" name="Title 1">
            <a:extLst>
              <a:ext uri="{FF2B5EF4-FFF2-40B4-BE49-F238E27FC236}">
                <a16:creationId xmlns:a16="http://schemas.microsoft.com/office/drawing/2014/main" id="{B859F303-3E09-47E8-89AC-73C869447A25}"/>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648200"/>
            <a:ext cx="90678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If wind conditions do not allow the GRE to be used, the alternate run-up location is the apron immediately in front of the GRE.</a:t>
            </a:r>
          </a:p>
          <a:p>
            <a:pPr marL="285750" indent="-285750">
              <a:spcBef>
                <a:spcPct val="50000"/>
              </a:spcBef>
              <a:buFont typeface="Arial" panose="020B0604020202020204" pitchFamily="34" charset="0"/>
              <a:buChar char="•"/>
            </a:pPr>
            <a:r>
              <a:rPr lang="en-US" dirty="0">
                <a:latin typeface="Tahoma" pitchFamily="34" charset="0"/>
              </a:rPr>
              <a:t>Under no circumstances should a run-up be performed with the engines pointed toward the GRE side walls.</a:t>
            </a:r>
            <a:endParaRPr lang="en-US" dirty="0">
              <a:latin typeface="Times New Roman" pitchFamily="18" charset="0"/>
            </a:endParaRPr>
          </a:p>
        </p:txBody>
      </p:sp>
      <p:pic>
        <p:nvPicPr>
          <p:cNvPr id="7" name="Picture 6" descr="CRJ TAXI IN FRONT LEFT.jpg"/>
          <p:cNvPicPr>
            <a:picLocks noChangeAspect="1"/>
          </p:cNvPicPr>
          <p:nvPr/>
        </p:nvPicPr>
        <p:blipFill>
          <a:blip r:embed="rId2" cstate="print"/>
          <a:stretch>
            <a:fillRect/>
          </a:stretch>
        </p:blipFill>
        <p:spPr>
          <a:xfrm>
            <a:off x="1524001" y="1217712"/>
            <a:ext cx="4571999"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Oval 7"/>
          <p:cNvSpPr/>
          <p:nvPr/>
        </p:nvSpPr>
        <p:spPr bwMode="auto">
          <a:xfrm>
            <a:off x="1752600" y="2438400"/>
            <a:ext cx="3429000" cy="10668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9515AF26-793A-4E3D-AE65-5AA74DC222D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2000"/>
                            </p:stCondLst>
                            <p:childTnLst>
                              <p:par>
                                <p:cTn id="13" presetID="21" presetClass="entr" presetSubtype="1"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wipe(left)">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a:stretch>
            <a:fillRect/>
          </a:stretch>
        </p:blipFill>
        <p:spPr bwMode="auto">
          <a:xfrm>
            <a:off x="1470317" y="1140757"/>
            <a:ext cx="8534401" cy="5160475"/>
          </a:xfrm>
          <a:prstGeom prst="rect">
            <a:avLst/>
          </a:prstGeom>
          <a:noFill/>
          <a:ln w="9525">
            <a:noFill/>
            <a:miter lim="800000"/>
            <a:headEnd/>
            <a:tailEnd/>
          </a:ln>
        </p:spPr>
      </p:pic>
      <p:sp>
        <p:nvSpPr>
          <p:cNvPr id="2" name="Rectangle 1">
            <a:extLst>
              <a:ext uri="{FF2B5EF4-FFF2-40B4-BE49-F238E27FC236}">
                <a16:creationId xmlns:a16="http://schemas.microsoft.com/office/drawing/2014/main" id="{A1138274-8072-4022-81BE-926F9F4E2AEC}"/>
              </a:ext>
            </a:extLst>
          </p:cNvPr>
          <p:cNvSpPr/>
          <p:nvPr/>
        </p:nvSpPr>
        <p:spPr bwMode="auto">
          <a:xfrm>
            <a:off x="1557196" y="5522614"/>
            <a:ext cx="5006566" cy="697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3" name="Rectangle 2">
            <a:extLst>
              <a:ext uri="{FF2B5EF4-FFF2-40B4-BE49-F238E27FC236}">
                <a16:creationId xmlns:a16="http://schemas.microsoft.com/office/drawing/2014/main" id="{45181BD7-07AE-45DF-AA3E-F7556310A0DA}"/>
              </a:ext>
            </a:extLst>
          </p:cNvPr>
          <p:cNvSpPr/>
          <p:nvPr/>
        </p:nvSpPr>
        <p:spPr bwMode="auto">
          <a:xfrm>
            <a:off x="6627137" y="2245259"/>
            <a:ext cx="3377581" cy="3983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7" name="Title 1">
            <a:extLst>
              <a:ext uri="{FF2B5EF4-FFF2-40B4-BE49-F238E27FC236}">
                <a16:creationId xmlns:a16="http://schemas.microsoft.com/office/drawing/2014/main" id="{DF0C7C2B-FD88-48C4-8455-3DDE34B3A10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pic>
        <p:nvPicPr>
          <p:cNvPr id="8" name="Picture 7" descr="747.png"/>
          <p:cNvPicPr>
            <a:picLocks noChangeAspect="1"/>
          </p:cNvPicPr>
          <p:nvPr/>
        </p:nvPicPr>
        <p:blipFill>
          <a:blip r:embed="rId3" cstate="print"/>
          <a:stretch>
            <a:fillRect/>
          </a:stretch>
        </p:blipFill>
        <p:spPr>
          <a:xfrm rot="16200000">
            <a:off x="1449978" y="2131152"/>
            <a:ext cx="3919947" cy="3352800"/>
          </a:xfrm>
          <a:prstGeom prst="rect">
            <a:avLst/>
          </a:prstGeom>
        </p:spPr>
      </p:pic>
      <p:sp>
        <p:nvSpPr>
          <p:cNvPr id="9" name="TextBox 8"/>
          <p:cNvSpPr txBox="1"/>
          <p:nvPr/>
        </p:nvSpPr>
        <p:spPr>
          <a:xfrm>
            <a:off x="4136680" y="4652727"/>
            <a:ext cx="4826962" cy="369332"/>
          </a:xfrm>
          <a:prstGeom prst="rect">
            <a:avLst/>
          </a:prstGeom>
          <a:noFill/>
        </p:spPr>
        <p:txBody>
          <a:bodyPr wrap="none" rtlCol="0">
            <a:spAutoFit/>
          </a:bodyPr>
          <a:lstStyle/>
          <a:p>
            <a:r>
              <a:rPr lang="en-US" dirty="0">
                <a:solidFill>
                  <a:srgbClr val="CFCFCF"/>
                </a:solidFill>
              </a:rPr>
              <a:t>Aircraft in proper position at alternate location</a:t>
            </a:r>
          </a:p>
        </p:txBody>
      </p:sp>
      <p:sp>
        <p:nvSpPr>
          <p:cNvPr id="10" name="Title 1">
            <a:extLst>
              <a:ext uri="{FF2B5EF4-FFF2-40B4-BE49-F238E27FC236}">
                <a16:creationId xmlns:a16="http://schemas.microsoft.com/office/drawing/2014/main" id="{7EA4360A-C129-4F3E-B419-2EFB4551158A}"/>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sp>
        <p:nvSpPr>
          <p:cNvPr id="7" name="Rounded Rectangle 6"/>
          <p:cNvSpPr/>
          <p:nvPr/>
        </p:nvSpPr>
        <p:spPr bwMode="auto">
          <a:xfrm>
            <a:off x="6019800" y="3124200"/>
            <a:ext cx="3581400" cy="19812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200" b="1" u="sng" dirty="0"/>
          </a:p>
          <a:p>
            <a:endParaRPr lang="en-US" sz="1200" b="1" u="sng" dirty="0"/>
          </a:p>
          <a:p>
            <a:endParaRPr lang="en-US" sz="1200" b="1" u="sng" dirty="0"/>
          </a:p>
          <a:p>
            <a:endParaRPr lang="en-US" sz="1200" b="1" u="sng" dirty="0"/>
          </a:p>
          <a:p>
            <a:endParaRPr lang="en-US" sz="1200" b="1" u="sng" dirty="0"/>
          </a:p>
          <a:p>
            <a:r>
              <a:rPr lang="en-US" sz="1200" b="1" u="sng" dirty="0"/>
              <a:t>NEVER</a:t>
            </a:r>
            <a:r>
              <a:rPr lang="en-US" sz="1200" b="1" dirty="0"/>
              <a:t> position aircraft such that the GRE will be exposed to jet blast.  The side walls of the GRE are not rated for high velocity jet blast. </a:t>
            </a:r>
          </a:p>
        </p:txBody>
      </p:sp>
      <p:pic>
        <p:nvPicPr>
          <p:cNvPr id="10" name="Picture 9" descr="B757.png"/>
          <p:cNvPicPr>
            <a:picLocks noChangeAspect="1"/>
          </p:cNvPicPr>
          <p:nvPr/>
        </p:nvPicPr>
        <p:blipFill>
          <a:blip r:embed="rId3" cstate="print"/>
          <a:stretch>
            <a:fillRect/>
          </a:stretch>
        </p:blipFill>
        <p:spPr>
          <a:xfrm rot="19886608">
            <a:off x="2525108" y="2811504"/>
            <a:ext cx="2875262" cy="2286000"/>
          </a:xfrm>
          <a:prstGeom prst="rect">
            <a:avLst/>
          </a:prstGeom>
        </p:spPr>
      </p:pic>
      <p:sp>
        <p:nvSpPr>
          <p:cNvPr id="11" name="&quot;No&quot; Symbol 10"/>
          <p:cNvSpPr/>
          <p:nvPr/>
        </p:nvSpPr>
        <p:spPr bwMode="auto">
          <a:xfrm>
            <a:off x="2667000" y="2590800"/>
            <a:ext cx="2743200" cy="2743200"/>
          </a:xfrm>
          <a:prstGeom prst="noSmoking">
            <a:avLst>
              <a:gd name="adj" fmla="val 6425"/>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pic>
        <p:nvPicPr>
          <p:cNvPr id="29698" name="Picture 2" descr="http://htmlgiant.com/wp-content/uploads/2011/02/Danger-Sig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162801" y="3200400"/>
            <a:ext cx="1045029" cy="914400"/>
          </a:xfrm>
          <a:prstGeom prst="rect">
            <a:avLst/>
          </a:prstGeom>
          <a:noFill/>
        </p:spPr>
      </p:pic>
      <p:sp>
        <p:nvSpPr>
          <p:cNvPr id="12" name="Trapezoid 11"/>
          <p:cNvSpPr/>
          <p:nvPr/>
        </p:nvSpPr>
        <p:spPr bwMode="auto">
          <a:xfrm rot="14217014">
            <a:off x="5861138" y="1131036"/>
            <a:ext cx="990600" cy="2704180"/>
          </a:xfrm>
          <a:prstGeom prst="trapezoid">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6" name="Title 1">
            <a:extLst>
              <a:ext uri="{FF2B5EF4-FFF2-40B4-BE49-F238E27FC236}">
                <a16:creationId xmlns:a16="http://schemas.microsoft.com/office/drawing/2014/main" id="{89F14964-5ED4-4603-80D4-AC56A5F0CB07}"/>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 presetClass="entr" presetSubtype="0" fill="hold" nodeType="withEffect">
                                  <p:stCondLst>
                                    <p:cond delay="500"/>
                                  </p:stCondLst>
                                  <p:childTnLst>
                                    <p:set>
                                      <p:cBhvr>
                                        <p:cTn id="9" dur="1" fill="hold">
                                          <p:stCondLst>
                                            <p:cond delay="0"/>
                                          </p:stCondLst>
                                        </p:cTn>
                                        <p:tgtEl>
                                          <p:spTgt spid="29698"/>
                                        </p:tgtEl>
                                        <p:attrNameLst>
                                          <p:attrName>style.visibility</p:attrName>
                                        </p:attrNameLst>
                                      </p:cBhvr>
                                      <p:to>
                                        <p:strVal val="visible"/>
                                      </p:to>
                                    </p:set>
                                  </p:childTnLst>
                                </p:cTn>
                              </p:par>
                            </p:childTnLst>
                          </p:cTn>
                        </p:par>
                        <p:par>
                          <p:cTn id="10" fill="hold">
                            <p:stCondLst>
                              <p:cond delay="1000"/>
                            </p:stCondLst>
                            <p:childTnLst>
                              <p:par>
                                <p:cTn id="11" presetID="35"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style.rotation</p:attrName>
                                        </p:attrNameLst>
                                      </p:cBhvr>
                                      <p:tavLst>
                                        <p:tav tm="0">
                                          <p:val>
                                            <p:fltVal val="720"/>
                                          </p:val>
                                        </p:tav>
                                        <p:tav tm="100000">
                                          <p:val>
                                            <p:fltVal val="0"/>
                                          </p:val>
                                        </p:tav>
                                      </p:tavLst>
                                    </p:anim>
                                    <p:anim calcmode="lin" valueType="num">
                                      <p:cBhvr>
                                        <p:cTn id="15" dur="2000" fill="hold"/>
                                        <p:tgtEl>
                                          <p:spTgt spid="11"/>
                                        </p:tgtEl>
                                        <p:attrNameLst>
                                          <p:attrName>ppt_h</p:attrName>
                                        </p:attrNameLst>
                                      </p:cBhvr>
                                      <p:tavLst>
                                        <p:tav tm="0">
                                          <p:val>
                                            <p:fltVal val="0"/>
                                          </p:val>
                                        </p:tav>
                                        <p:tav tm="100000">
                                          <p:val>
                                            <p:strVal val="#ppt_h"/>
                                          </p:val>
                                        </p:tav>
                                      </p:tavLst>
                                    </p:anim>
                                    <p:anim calcmode="lin" valueType="num">
                                      <p:cBhvr>
                                        <p:cTn id="16" dur="2000" fill="hold"/>
                                        <p:tgtEl>
                                          <p:spTgt spid="11"/>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18" presetClass="entr" presetSubtype="3"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trips(upRigh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705129" y="1605481"/>
            <a:ext cx="4781739"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In the event of an emergency, dial 911.</a:t>
            </a:r>
          </a:p>
        </p:txBody>
      </p:sp>
      <p:pic>
        <p:nvPicPr>
          <p:cNvPr id="39937" name="Picture 1" descr="U:\Bergin_D\My Pictures\Misc\AA Fire\1059747.jpg"/>
          <p:cNvPicPr>
            <a:picLocks noChangeAspect="1" noChangeArrowheads="1"/>
          </p:cNvPicPr>
          <p:nvPr/>
        </p:nvPicPr>
        <p:blipFill>
          <a:blip r:embed="rId2" cstate="print"/>
          <a:srcRect/>
          <a:stretch>
            <a:fillRect/>
          </a:stretch>
        </p:blipFill>
        <p:spPr bwMode="auto">
          <a:xfrm>
            <a:off x="1741255" y="2187922"/>
            <a:ext cx="8709489" cy="2912369"/>
          </a:xfrm>
          <a:prstGeom prst="rect">
            <a:avLst/>
          </a:prstGeom>
          <a:noFill/>
          <a:ln>
            <a:solidFill>
              <a:schemeClr val="tx1"/>
            </a:solidFill>
          </a:ln>
        </p:spPr>
      </p:pic>
      <p:sp>
        <p:nvSpPr>
          <p:cNvPr id="5" name="Title 1">
            <a:extLst>
              <a:ext uri="{FF2B5EF4-FFF2-40B4-BE49-F238E27FC236}">
                <a16:creationId xmlns:a16="http://schemas.microsoft.com/office/drawing/2014/main" id="{8D994081-96DF-46B7-AE1D-53E5B6D5BD21}"/>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EGRESS DOORS</a:t>
            </a:r>
          </a:p>
        </p:txBody>
      </p:sp>
      <p:sp>
        <p:nvSpPr>
          <p:cNvPr id="9" name="Rectangle 4"/>
          <p:cNvSpPr>
            <a:spLocks noChangeArrowheads="1"/>
          </p:cNvSpPr>
          <p:nvPr/>
        </p:nvSpPr>
        <p:spPr bwMode="auto">
          <a:xfrm>
            <a:off x="1752600" y="1828800"/>
            <a:ext cx="42672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The GRE features two egress doors. </a:t>
            </a:r>
          </a:p>
          <a:p>
            <a:pPr marL="285750" indent="-285750">
              <a:spcBef>
                <a:spcPct val="50000"/>
              </a:spcBef>
              <a:buFont typeface="Arial" panose="020B0604020202020204" pitchFamily="34" charset="0"/>
              <a:buChar char="•"/>
            </a:pPr>
            <a:r>
              <a:rPr lang="en-US" b="1" dirty="0">
                <a:latin typeface="Tahoma" pitchFamily="34" charset="0"/>
              </a:rPr>
              <a:t>Each door has a panic bar and an illuminated “EXIT” sign.</a:t>
            </a:r>
          </a:p>
        </p:txBody>
      </p:sp>
      <p:pic>
        <p:nvPicPr>
          <p:cNvPr id="28675" name="Picture 3" descr="N:\1YVR12\Photos\2012-01-12 YVR Ribbon Cutting\YVR Ribbon Cutting 409.JPG"/>
          <p:cNvPicPr>
            <a:picLocks noChangeAspect="1" noChangeArrowheads="1"/>
          </p:cNvPicPr>
          <p:nvPr/>
        </p:nvPicPr>
        <p:blipFill>
          <a:blip r:embed="rId2" cstate="print"/>
          <a:srcRect/>
          <a:stretch>
            <a:fillRect/>
          </a:stretch>
        </p:blipFill>
        <p:spPr bwMode="auto">
          <a:xfrm>
            <a:off x="6414464" y="1066800"/>
            <a:ext cx="4253537" cy="5029200"/>
          </a:xfrm>
          <a:prstGeom prst="rect">
            <a:avLst/>
          </a:prstGeom>
          <a:noFill/>
        </p:spPr>
      </p:pic>
      <p:sp>
        <p:nvSpPr>
          <p:cNvPr id="7" name="Title 1">
            <a:extLst>
              <a:ext uri="{FF2B5EF4-FFF2-40B4-BE49-F238E27FC236}">
                <a16:creationId xmlns:a16="http://schemas.microsoft.com/office/drawing/2014/main" id="{38466B60-5A0D-427F-B417-DB16378F4A13}"/>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2103044" y="1335449"/>
            <a:ext cx="6538111"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Emergency Egress Doors provide a quick escape route.</a:t>
            </a:r>
            <a:endParaRPr lang="en-US" dirty="0">
              <a:latin typeface="Times New Roman" pitchFamily="18" charset="0"/>
            </a:endParaRPr>
          </a:p>
        </p:txBody>
      </p:sp>
      <p:pic>
        <p:nvPicPr>
          <p:cNvPr id="7" name="Picture 6" descr="0DTW16  USER MANUAL DRAWING (GRE LAYOUT).jpg"/>
          <p:cNvPicPr>
            <a:picLocks noChangeAspect="1"/>
          </p:cNvPicPr>
          <p:nvPr/>
        </p:nvPicPr>
        <p:blipFill>
          <a:blip r:embed="rId2" cstate="print"/>
          <a:srcRect/>
          <a:stretch>
            <a:fillRect/>
          </a:stretch>
        </p:blipFill>
        <p:spPr>
          <a:xfrm rot="10800000">
            <a:off x="1981201" y="2514601"/>
            <a:ext cx="5102763" cy="3581401"/>
          </a:xfrm>
          <a:prstGeom prst="rect">
            <a:avLst/>
          </a:prstGeom>
        </p:spPr>
      </p:pic>
      <p:sp>
        <p:nvSpPr>
          <p:cNvPr id="8" name="TextBox 7"/>
          <p:cNvSpPr txBox="1"/>
          <p:nvPr/>
        </p:nvSpPr>
        <p:spPr>
          <a:xfrm rot="16200000" flipH="1">
            <a:off x="2272100" y="4128701"/>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Doors</a:t>
            </a:r>
          </a:p>
        </p:txBody>
      </p:sp>
      <p:cxnSp>
        <p:nvCxnSpPr>
          <p:cNvPr id="9" name="Straight Arrow Connector 8"/>
          <p:cNvCxnSpPr>
            <a:stCxn id="8" idx="1"/>
          </p:cNvCxnSpPr>
          <p:nvPr/>
        </p:nvCxnSpPr>
        <p:spPr>
          <a:xfrm flipV="1">
            <a:off x="2881702" y="2819400"/>
            <a:ext cx="547299" cy="838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p:cNvCxnSpPr>
          <p:nvPr/>
        </p:nvCxnSpPr>
        <p:spPr>
          <a:xfrm>
            <a:off x="2881702" y="4876800"/>
            <a:ext cx="318699" cy="762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cstate="print"/>
          <a:srcRect/>
          <a:stretch>
            <a:fillRect/>
          </a:stretch>
        </p:blipFill>
        <p:spPr bwMode="auto">
          <a:xfrm>
            <a:off x="1905000" y="1905001"/>
            <a:ext cx="2971800" cy="4505325"/>
          </a:xfrm>
          <a:prstGeom prst="rect">
            <a:avLst/>
          </a:prstGeom>
          <a:noFill/>
          <a:ln w="9525">
            <a:noFill/>
            <a:miter lim="800000"/>
            <a:headEnd/>
            <a:tailEnd/>
          </a:ln>
        </p:spPr>
      </p:pic>
      <p:pic>
        <p:nvPicPr>
          <p:cNvPr id="16" name="Picture 15" descr="747.png"/>
          <p:cNvPicPr>
            <a:picLocks noChangeAspect="1"/>
          </p:cNvPicPr>
          <p:nvPr/>
        </p:nvPicPr>
        <p:blipFill>
          <a:blip r:embed="rId4" cstate="print"/>
          <a:stretch>
            <a:fillRect/>
          </a:stretch>
        </p:blipFill>
        <p:spPr>
          <a:xfrm rot="10800000">
            <a:off x="2895600" y="2895600"/>
            <a:ext cx="3048000" cy="2607008"/>
          </a:xfrm>
          <a:prstGeom prst="rect">
            <a:avLst/>
          </a:prstGeom>
        </p:spPr>
      </p:pic>
      <p:sp>
        <p:nvSpPr>
          <p:cNvPr id="10" name="Title 1">
            <a:extLst>
              <a:ext uri="{FF2B5EF4-FFF2-40B4-BE49-F238E27FC236}">
                <a16:creationId xmlns:a16="http://schemas.microsoft.com/office/drawing/2014/main" id="{66FC97E1-14EB-432E-9A4C-CEE751D26D2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1"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53" presetClass="entr" presetSubtype="0" fill="hold" nodeType="afterEffect">
                                  <p:stCondLst>
                                    <p:cond delay="100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par>
                                <p:cTn id="24" presetID="63" presetClass="path" presetSubtype="0" accel="50000" decel="50000" fill="hold" nodeType="withEffect">
                                  <p:stCondLst>
                                    <p:cond delay="1000"/>
                                  </p:stCondLst>
                                  <p:childTnLst>
                                    <p:animMotion origin="layout" path="M 3.33333E-6 8.23312E-7 L 0.54583 -0.00625 " pathEditMode="relative" rAng="0" ptsTypes="AA">
                                      <p:cBhvr>
                                        <p:cTn id="25" dur="1000" fill="hold"/>
                                        <p:tgtEl>
                                          <p:spTgt spid="2050"/>
                                        </p:tgtEl>
                                        <p:attrNameLst>
                                          <p:attrName>ppt_x</p:attrName>
                                          <p:attrName>ppt_y</p:attrName>
                                        </p:attrNameLst>
                                      </p:cBhvr>
                                      <p:rCtr x="273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FIRE EXTINGUISHERS </a:t>
            </a:r>
          </a:p>
        </p:txBody>
      </p:sp>
      <p:sp>
        <p:nvSpPr>
          <p:cNvPr id="9" name="Rectangle 4"/>
          <p:cNvSpPr>
            <a:spLocks noChangeArrowheads="1"/>
          </p:cNvSpPr>
          <p:nvPr/>
        </p:nvSpPr>
        <p:spPr bwMode="auto">
          <a:xfrm>
            <a:off x="1752600" y="1828800"/>
            <a:ext cx="4267200" cy="1062471"/>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Both side walls have a cabinet with a dry chemical fire extinguisher. </a:t>
            </a:r>
          </a:p>
          <a:p>
            <a:pPr marL="457200" indent="-457200">
              <a:spcBef>
                <a:spcPct val="50000"/>
              </a:spcBef>
            </a:pPr>
            <a:endParaRPr lang="en-US" b="1" dirty="0">
              <a:latin typeface="Tahoma" pitchFamily="34" charset="0"/>
            </a:endParaRPr>
          </a:p>
        </p:txBody>
      </p:sp>
      <p:pic>
        <p:nvPicPr>
          <p:cNvPr id="51202" name="Picture 2" descr="U:\Bergin_D\My Pictures\Good Photos - GRE\Options\Best Options\Safety.png"/>
          <p:cNvPicPr>
            <a:picLocks noChangeAspect="1" noChangeArrowheads="1"/>
          </p:cNvPicPr>
          <p:nvPr/>
        </p:nvPicPr>
        <p:blipFill>
          <a:blip r:embed="rId2" cstate="print"/>
          <a:srcRect/>
          <a:stretch>
            <a:fillRect/>
          </a:stretch>
        </p:blipFill>
        <p:spPr bwMode="auto">
          <a:xfrm>
            <a:off x="6019800" y="1219200"/>
            <a:ext cx="4648200" cy="4648200"/>
          </a:xfrm>
          <a:prstGeom prst="rect">
            <a:avLst/>
          </a:prstGeom>
          <a:noFill/>
        </p:spPr>
      </p:pic>
      <p:sp>
        <p:nvSpPr>
          <p:cNvPr id="7" name="Title 1">
            <a:extLst>
              <a:ext uri="{FF2B5EF4-FFF2-40B4-BE49-F238E27FC236}">
                <a16:creationId xmlns:a16="http://schemas.microsoft.com/office/drawing/2014/main" id="{BE694D5A-1B5E-4814-A4E9-F76BF65EAB9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981200" y="1524001"/>
            <a:ext cx="8382000" cy="646973"/>
          </a:xfrm>
          <a:prstGeom prst="rect">
            <a:avLst/>
          </a:prstGeom>
          <a:noFill/>
          <a:ln w="9525">
            <a:noFill/>
            <a:miter lim="800000"/>
            <a:headEnd/>
            <a:tailEnd/>
          </a:ln>
        </p:spPr>
        <p:txBody>
          <a:bodyPr wrap="square" lIns="92075" tIns="46038" rIns="92075" bIns="46038">
            <a:spAutoFit/>
          </a:bodyPr>
          <a:lstStyle/>
          <a:p>
            <a:pPr>
              <a:spcBef>
                <a:spcPct val="50000"/>
              </a:spcBef>
            </a:pPr>
            <a:r>
              <a:rPr lang="en-US" dirty="0">
                <a:latin typeface="Tahoma" pitchFamily="34" charset="0"/>
              </a:rPr>
              <a:t>If necessary, shut off GRE’s electrical power by utilizing the “emergency power shut off” switch located outside of the control room.</a:t>
            </a:r>
          </a:p>
        </p:txBody>
      </p:sp>
      <p:pic>
        <p:nvPicPr>
          <p:cNvPr id="9" name="Picture 8" descr="0DTW16  USER MANUAL DRAWING (GRE LAYOUT).jpg"/>
          <p:cNvPicPr>
            <a:picLocks noChangeAspect="1"/>
          </p:cNvPicPr>
          <p:nvPr/>
        </p:nvPicPr>
        <p:blipFill>
          <a:blip r:embed="rId2" cstate="print"/>
          <a:stretch>
            <a:fillRect/>
          </a:stretch>
        </p:blipFill>
        <p:spPr>
          <a:xfrm>
            <a:off x="4724400" y="2438400"/>
            <a:ext cx="5750590" cy="3835598"/>
          </a:xfrm>
          <a:prstGeom prst="rect">
            <a:avLst/>
          </a:prstGeom>
        </p:spPr>
      </p:pic>
      <p:sp>
        <p:nvSpPr>
          <p:cNvPr id="10" name="TextBox 9"/>
          <p:cNvSpPr txBox="1"/>
          <p:nvPr/>
        </p:nvSpPr>
        <p:spPr>
          <a:xfrm flipH="1">
            <a:off x="5105400" y="5105401"/>
            <a:ext cx="1447800" cy="246221"/>
          </a:xfrm>
          <a:prstGeom prst="rect">
            <a:avLst/>
          </a:prstGeom>
        </p:spPr>
        <p:txBody>
          <a:bodyPr wrap="square" rtlCol="0">
            <a:spAutoFit/>
          </a:bodyPr>
          <a:lstStyle/>
          <a:p>
            <a:pPr algn="ctr">
              <a:spcBef>
                <a:spcPct val="0"/>
              </a:spcBef>
            </a:pPr>
            <a:r>
              <a:rPr lang="en-US" sz="1000" dirty="0">
                <a:solidFill>
                  <a:schemeClr val="bg1"/>
                </a:solidFill>
                <a:effectLst>
                  <a:outerShdw blurRad="38100" dist="38100" dir="2700000" algn="tl">
                    <a:srgbClr val="000000">
                      <a:alpha val="43137"/>
                    </a:srgbClr>
                  </a:outerShdw>
                </a:effectLst>
                <a:latin typeface="+mj-lt"/>
                <a:ea typeface="+mj-ea"/>
                <a:cs typeface="+mj-cs"/>
              </a:rPr>
              <a:t>Control Room</a:t>
            </a:r>
          </a:p>
        </p:txBody>
      </p:sp>
      <p:cxnSp>
        <p:nvCxnSpPr>
          <p:cNvPr id="11" name="Straight Arrow Connector 10"/>
          <p:cNvCxnSpPr/>
          <p:nvPr/>
        </p:nvCxnSpPr>
        <p:spPr>
          <a:xfrm flipV="1">
            <a:off x="4191000" y="5410200"/>
            <a:ext cx="152400" cy="22413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descr="DSC01716.JPG"/>
          <p:cNvPicPr/>
          <p:nvPr/>
        </p:nvPicPr>
        <p:blipFill>
          <a:blip r:embed="rId3" cstate="print"/>
          <a:srcRect l="17767" r="4245" b="4953"/>
          <a:stretch>
            <a:fillRect/>
          </a:stretch>
        </p:blipFill>
        <p:spPr>
          <a:xfrm>
            <a:off x="5791201" y="4267200"/>
            <a:ext cx="1566429" cy="1901536"/>
          </a:xfrm>
          <a:prstGeom prst="rect">
            <a:avLst/>
          </a:prstGeom>
          <a:ln w="19050">
            <a:solidFill>
              <a:schemeClr val="tx1"/>
            </a:solidFill>
          </a:ln>
        </p:spPr>
      </p:pic>
      <p:pic>
        <p:nvPicPr>
          <p:cNvPr id="12" name="Picture 11" descr="DSC01716.JPG"/>
          <p:cNvPicPr/>
          <p:nvPr/>
        </p:nvPicPr>
        <p:blipFill>
          <a:blip r:embed="rId3" cstate="print"/>
          <a:srcRect l="17767" r="4245" b="4953"/>
          <a:stretch>
            <a:fillRect/>
          </a:stretch>
        </p:blipFill>
        <p:spPr>
          <a:xfrm>
            <a:off x="6400801" y="5105400"/>
            <a:ext cx="347229" cy="529936"/>
          </a:xfrm>
          <a:prstGeom prst="rect">
            <a:avLst/>
          </a:prstGeom>
          <a:ln w="19050">
            <a:noFill/>
          </a:ln>
        </p:spPr>
      </p:pic>
      <p:sp>
        <p:nvSpPr>
          <p:cNvPr id="13" name="Title 1">
            <a:extLst>
              <a:ext uri="{FF2B5EF4-FFF2-40B4-BE49-F238E27FC236}">
                <a16:creationId xmlns:a16="http://schemas.microsoft.com/office/drawing/2014/main" id="{800CFA5F-921C-46BB-8160-3F280244D02A}"/>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12" presetClass="entr" presetSubtype="2"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3500"/>
                            </p:stCondLst>
                            <p:childTnLst>
                              <p:par>
                                <p:cTn id="20" presetID="53" presetClass="entr" presetSubtype="0" fill="hold"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5" presetClass="path" presetSubtype="0" accel="50000" decel="50000" fill="hold" nodeType="withEffect">
                                  <p:stCondLst>
                                    <p:cond delay="500"/>
                                  </p:stCondLst>
                                  <p:childTnLst>
                                    <p:animMotion origin="layout" path="M -3.61111E-6 3.40426E-6 L -0.33559 -0.03863 " pathEditMode="relative" rAng="0" ptsTypes="AA">
                                      <p:cBhvr>
                                        <p:cTn id="26" dur="500" fill="hold"/>
                                        <p:tgtEl>
                                          <p:spTgt spid="7"/>
                                        </p:tgtEl>
                                        <p:attrNameLst>
                                          <p:attrName>ppt_x</p:attrName>
                                          <p:attrName>ppt_y</p:attrName>
                                        </p:attrNameLst>
                                      </p:cBhvr>
                                      <p:rCtr x="-16800" y="-1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52600" y="1828800"/>
            <a:ext cx="8915400"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Operational lights should be activated for all run-ups, 24h/day.</a:t>
            </a:r>
          </a:p>
          <a:p>
            <a:pPr marL="285750" indent="-285750">
              <a:spcBef>
                <a:spcPct val="50000"/>
              </a:spcBef>
              <a:buFont typeface="Arial" panose="020B0604020202020204" pitchFamily="34" charset="0"/>
              <a:buChar char="•"/>
            </a:pPr>
            <a:r>
              <a:rPr lang="en-US" b="1" dirty="0">
                <a:latin typeface="Tahoma" pitchFamily="34" charset="0"/>
              </a:rPr>
              <a:t>Flashing beacon is activated whenever lights are on.</a:t>
            </a:r>
          </a:p>
        </p:txBody>
      </p:sp>
      <p:sp>
        <p:nvSpPr>
          <p:cNvPr id="7"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LIGHTING</a:t>
            </a:r>
          </a:p>
        </p:txBody>
      </p:sp>
      <p:pic>
        <p:nvPicPr>
          <p:cNvPr id="9" name="Picture 6" descr="DSC01780.JPG"/>
          <p:cNvPicPr>
            <a:picLocks noChangeAspect="1"/>
          </p:cNvPicPr>
          <p:nvPr/>
        </p:nvPicPr>
        <p:blipFill>
          <a:blip r:embed="rId2" cstate="screen"/>
          <a:srcRect/>
          <a:stretch>
            <a:fillRect/>
          </a:stretch>
        </p:blipFill>
        <p:spPr bwMode="auto">
          <a:xfrm>
            <a:off x="1524000" y="3276600"/>
            <a:ext cx="9144000" cy="1524000"/>
          </a:xfrm>
          <a:prstGeom prst="rect">
            <a:avLst/>
          </a:prstGeom>
          <a:noFill/>
          <a:ln w="9525">
            <a:noFill/>
            <a:miter lim="800000"/>
            <a:headEnd/>
            <a:tailEnd/>
          </a:ln>
        </p:spPr>
      </p:pic>
      <p:sp>
        <p:nvSpPr>
          <p:cNvPr id="10" name="Explosion 1 9"/>
          <p:cNvSpPr/>
          <p:nvPr/>
        </p:nvSpPr>
        <p:spPr bwMode="auto">
          <a:xfrm>
            <a:off x="8235635" y="3429000"/>
            <a:ext cx="304800" cy="30480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ln>
                <a:solidFill>
                  <a:srgbClr val="FFFF00"/>
                </a:solidFill>
              </a:ln>
              <a:solidFill>
                <a:srgbClr val="FF0000"/>
              </a:solidFill>
              <a:latin typeface="Arial" charset="0"/>
              <a:ea typeface="ＭＳ Ｐゴシック" pitchFamily="1" charset="-128"/>
            </a:endParaRPr>
          </a:p>
        </p:txBody>
      </p:sp>
      <p:sp>
        <p:nvSpPr>
          <p:cNvPr id="8" name="Title 1">
            <a:extLst>
              <a:ext uri="{FF2B5EF4-FFF2-40B4-BE49-F238E27FC236}">
                <a16:creationId xmlns:a16="http://schemas.microsoft.com/office/drawing/2014/main" id="{DA53C0BC-5D6E-4FBE-916E-65F89D1388A4}"/>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1000"/>
                            </p:stCondLst>
                            <p:childTnLst>
                              <p:par>
                                <p:cTn id="9" presetID="16" presetClass="entr" presetSubtype="37"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500"/>
                                        <p:tgtEl>
                                          <p:spTgt spid="9"/>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3076">
                                            <p:txEl>
                                              <p:pRg st="0" end="0"/>
                                            </p:txEl>
                                          </p:spTgt>
                                        </p:tgtEl>
                                        <p:attrNameLst>
                                          <p:attrName>style.visibility</p:attrName>
                                        </p:attrNameLst>
                                      </p:cBhvr>
                                      <p:to>
                                        <p:strVal val="visible"/>
                                      </p:to>
                                    </p:set>
                                    <p:animEffect transition="in" filter="slide(fromBottom)">
                                      <p:cBhvr>
                                        <p:cTn id="15" dur="500"/>
                                        <p:tgtEl>
                                          <p:spTgt spid="3076">
                                            <p:txEl>
                                              <p:pRg st="0" end="0"/>
                                            </p:txEl>
                                          </p:spTgt>
                                        </p:tgtEl>
                                      </p:cBhvr>
                                    </p:animEffect>
                                  </p:childTnLst>
                                </p:cTn>
                              </p:par>
                            </p:childTnLst>
                          </p:cTn>
                        </p:par>
                        <p:par>
                          <p:cTn id="16" fill="hold">
                            <p:stCondLst>
                              <p:cond delay="3000"/>
                            </p:stCondLst>
                            <p:childTnLst>
                              <p:par>
                                <p:cTn id="17" presetID="12" presetClass="entr" presetSubtype="4" fill="hold" nodeType="afterEffect">
                                  <p:stCondLst>
                                    <p:cond delay="500"/>
                                  </p:stCondLst>
                                  <p:childTnLst>
                                    <p:set>
                                      <p:cBhvr>
                                        <p:cTn id="18" dur="1" fill="hold">
                                          <p:stCondLst>
                                            <p:cond delay="0"/>
                                          </p:stCondLst>
                                        </p:cTn>
                                        <p:tgtEl>
                                          <p:spTgt spid="3076">
                                            <p:txEl>
                                              <p:pRg st="1" end="1"/>
                                            </p:txEl>
                                          </p:spTgt>
                                        </p:tgtEl>
                                        <p:attrNameLst>
                                          <p:attrName>style.visibility</p:attrName>
                                        </p:attrNameLst>
                                      </p:cBhvr>
                                      <p:to>
                                        <p:strVal val="visible"/>
                                      </p:to>
                                    </p:set>
                                    <p:animEffect transition="in" filter="slide(fromBottom)">
                                      <p:cBhvr>
                                        <p:cTn id="19" dur="500"/>
                                        <p:tgtEl>
                                          <p:spTgt spid="3076">
                                            <p:txEl>
                                              <p:pRg st="1" end="1"/>
                                            </p:txEl>
                                          </p:spTgt>
                                        </p:tgtEl>
                                      </p:cBhvr>
                                    </p:animEffect>
                                  </p:childTnLst>
                                </p:cTn>
                              </p:par>
                            </p:childTnLst>
                          </p:cTn>
                        </p:par>
                        <p:par>
                          <p:cTn id="20" fill="hold">
                            <p:stCondLst>
                              <p:cond delay="4000"/>
                            </p:stCondLst>
                            <p:childTnLst>
                              <p:par>
                                <p:cTn id="21" presetID="1"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p:stCondLst>
                              <p:cond delay="4500"/>
                            </p:stCondLst>
                            <p:childTnLst>
                              <p:par>
                                <p:cTn id="24" presetID="1" presetClass="exit" presetSubtype="0" fill="hold" grpId="1" nodeType="afterEffect">
                                  <p:stCondLst>
                                    <p:cond delay="50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5000"/>
                            </p:stCondLst>
                            <p:childTnLst>
                              <p:par>
                                <p:cTn id="27" presetID="1" presetClass="entr" presetSubtype="0" fill="hold" grpId="2" nodeType="afterEffect">
                                  <p:stCondLst>
                                    <p:cond delay="50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5500"/>
                            </p:stCondLst>
                            <p:childTnLst>
                              <p:par>
                                <p:cTn id="30" presetID="1" presetClass="exit" presetSubtype="0" fill="hold" grpId="3" nodeType="afterEffect">
                                  <p:stCondLst>
                                    <p:cond delay="500"/>
                                  </p:stCondLst>
                                  <p:childTnLst>
                                    <p:set>
                                      <p:cBhvr>
                                        <p:cTn id="31" dur="1" fill="hold">
                                          <p:stCondLst>
                                            <p:cond delay="0"/>
                                          </p:stCondLst>
                                        </p:cTn>
                                        <p:tgtEl>
                                          <p:spTgt spid="10"/>
                                        </p:tgtEl>
                                        <p:attrNameLst>
                                          <p:attrName>style.visibility</p:attrName>
                                        </p:attrNameLst>
                                      </p:cBhvr>
                                      <p:to>
                                        <p:strVal val="hidden"/>
                                      </p:to>
                                    </p:set>
                                  </p:childTnLst>
                                </p:cTn>
                              </p:par>
                            </p:childTnLst>
                          </p:cTn>
                        </p:par>
                        <p:par>
                          <p:cTn id="32" fill="hold">
                            <p:stCondLst>
                              <p:cond delay="6000"/>
                            </p:stCondLst>
                            <p:childTnLst>
                              <p:par>
                                <p:cTn id="33" presetID="1" presetClass="entr" presetSubtype="0" fill="hold" grpId="4" nodeType="afterEffect">
                                  <p:stCondLst>
                                    <p:cond delay="5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6500"/>
                            </p:stCondLst>
                            <p:childTnLst>
                              <p:par>
                                <p:cTn id="36" presetID="1" presetClass="exit" presetSubtype="0" fill="hold" grpId="5" nodeType="afterEffect">
                                  <p:stCondLst>
                                    <p:cond delay="500"/>
                                  </p:stCondLst>
                                  <p:childTnLst>
                                    <p:set>
                                      <p:cBhvr>
                                        <p:cTn id="3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0" grpId="1" animBg="1"/>
      <p:bldP spid="10" grpId="2" animBg="1"/>
      <p:bldP spid="10" grpId="3" animBg="1"/>
      <p:bldP spid="10" grpId="4" animBg="1"/>
      <p:bldP spid="10" grpId="5"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VEHICLE PARKING</a:t>
            </a:r>
          </a:p>
        </p:txBody>
      </p:sp>
      <p:sp>
        <p:nvSpPr>
          <p:cNvPr id="9" name="Rectangle 4"/>
          <p:cNvSpPr>
            <a:spLocks noChangeArrowheads="1"/>
          </p:cNvSpPr>
          <p:nvPr/>
        </p:nvSpPr>
        <p:spPr bwMode="auto">
          <a:xfrm>
            <a:off x="1752600" y="1752600"/>
            <a:ext cx="8382000" cy="923972"/>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Vehicles accompanying aircraft (security vehicles, miscellaneous autos, etc.) should park on the apron outside of the entrance of the facility as shown.</a:t>
            </a:r>
          </a:p>
        </p:txBody>
      </p:sp>
      <p:pic>
        <p:nvPicPr>
          <p:cNvPr id="11" name="Picture 10" descr="VEHICLE PARKING.jpg"/>
          <p:cNvPicPr>
            <a:picLocks noChangeAspect="1"/>
          </p:cNvPicPr>
          <p:nvPr/>
        </p:nvPicPr>
        <p:blipFill>
          <a:blip r:embed="rId2" cstate="print"/>
          <a:stretch>
            <a:fillRect/>
          </a:stretch>
        </p:blipFill>
        <p:spPr>
          <a:xfrm>
            <a:off x="4876800" y="2667000"/>
            <a:ext cx="5372002" cy="3581772"/>
          </a:xfrm>
          <a:prstGeom prst="rect">
            <a:avLst/>
          </a:prstGeom>
          <a:ln>
            <a:solidFill>
              <a:schemeClr val="tx1"/>
            </a:solidFill>
          </a:ln>
        </p:spPr>
      </p:pic>
      <p:sp>
        <p:nvSpPr>
          <p:cNvPr id="7" name="Oval 6"/>
          <p:cNvSpPr/>
          <p:nvPr/>
        </p:nvSpPr>
        <p:spPr bwMode="auto">
          <a:xfrm>
            <a:off x="5334000" y="4495800"/>
            <a:ext cx="2286000" cy="15240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F2C367EC-DBCE-42ED-B73D-A61DBFA44B9D}"/>
              </a:ext>
            </a:extLst>
          </p:cNvPr>
          <p:cNvSpPr>
            <a:spLocks noGrp="1" noChangeArrowheads="1"/>
          </p:cNvSpPr>
          <p:nvPr>
            <p:ph type="title"/>
          </p:nvPr>
        </p:nvSpPr>
        <p:spPr>
          <a:xfrm>
            <a:off x="203200" y="0"/>
            <a:ext cx="10363200" cy="787400"/>
          </a:xfrm>
        </p:spPr>
        <p:txBody>
          <a:bodyPr/>
          <a:lstStyle/>
          <a:p>
            <a:r>
              <a:rPr lang="en-US" altLang="en-US" sz="2400" dirty="0"/>
              <a:t>Other Features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AB139C0-E501-4ED6-9B32-B77FFF055781}"/>
              </a:ext>
            </a:extLst>
          </p:cNvPr>
          <p:cNvSpPr>
            <a:spLocks noGrp="1" noChangeArrowheads="1"/>
          </p:cNvSpPr>
          <p:nvPr>
            <p:ph type="title"/>
          </p:nvPr>
        </p:nvSpPr>
        <p:spPr>
          <a:xfrm>
            <a:off x="711200" y="5130800"/>
            <a:ext cx="10363200" cy="1143000"/>
          </a:xfrm>
        </p:spPr>
        <p:txBody>
          <a:bodyPr/>
          <a:lstStyle/>
          <a:p>
            <a:pPr>
              <a:spcBef>
                <a:spcPct val="50000"/>
              </a:spcBef>
            </a:pPr>
            <a:r>
              <a:rPr lang="en-US" altLang="en-US" sz="4267" dirty="0"/>
              <a:t>Thank you</a:t>
            </a:r>
            <a:r>
              <a:rPr lang="en-US" altLang="en-US" sz="1600" dirty="0"/>
              <a:t> </a:t>
            </a:r>
          </a:p>
        </p:txBody>
      </p:sp>
    </p:spTree>
  </p:cSld>
  <p:clrMapOvr>
    <a:masterClrMapping/>
  </p:clrMapOvr>
</p:sld>
</file>

<file path=ppt/theme/theme1.xml><?xml version="1.0" encoding="utf-8"?>
<a:theme xmlns:a="http://schemas.openxmlformats.org/drawingml/2006/main" name="Default Design">
  <a:themeElements>
    <a:clrScheme name="">
      <a:dk1>
        <a:srgbClr val="000000"/>
      </a:dk1>
      <a:lt1>
        <a:srgbClr val="EAEAEA"/>
      </a:lt1>
      <a:dk2>
        <a:srgbClr val="000000"/>
      </a:dk2>
      <a:lt2>
        <a:srgbClr val="5F5F5F"/>
      </a:lt2>
      <a:accent1>
        <a:srgbClr val="00CC99"/>
      </a:accent1>
      <a:accent2>
        <a:srgbClr val="3333CC"/>
      </a:accent2>
      <a:accent3>
        <a:srgbClr val="F3F3F3"/>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TWpresTESTb">
  <a:themeElements>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TWpresTESTb">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TWpresTESTb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TWpresTESTb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TWpresTESTb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TWpresTESTb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TWpresTESTb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TWpresTESTb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TWpresTESTb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TWpresTESTb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TWpresTESTb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TWpresTESTb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TWpresTESTb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10925</TotalTime>
  <Words>5832</Words>
  <Application>Microsoft Office PowerPoint</Application>
  <PresentationFormat>Widescreen</PresentationFormat>
  <Paragraphs>960</Paragraphs>
  <Slides>129</Slides>
  <Notes>109</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3</vt:i4>
      </vt:variant>
      <vt:variant>
        <vt:lpstr>Slide Titles</vt:lpstr>
      </vt:variant>
      <vt:variant>
        <vt:i4>129</vt:i4>
      </vt:variant>
    </vt:vector>
  </HeadingPairs>
  <TitlesOfParts>
    <vt:vector size="141" baseType="lpstr">
      <vt:lpstr>Arial</vt:lpstr>
      <vt:lpstr>Arial Rounded MT Bold</vt:lpstr>
      <vt:lpstr>Calibri</vt:lpstr>
      <vt:lpstr>Tahoma</vt:lpstr>
      <vt:lpstr>Times New Roman</vt:lpstr>
      <vt:lpstr>Webdings</vt:lpstr>
      <vt:lpstr>Wingdings</vt:lpstr>
      <vt:lpstr>Default Design</vt:lpstr>
      <vt:lpstr>DTWpresTESTb</vt:lpstr>
      <vt:lpstr>Clip</vt:lpstr>
      <vt:lpstr>Document</vt:lpstr>
      <vt:lpstr>Bitmap Image</vt:lpstr>
      <vt:lpstr>PowerPoint Presentation</vt:lpstr>
      <vt:lpstr>Could this happen to you?</vt:lpstr>
      <vt:lpstr>Airport Movement Area Initial Training for Tug and Tow/Run Taxi Operators - Outline</vt:lpstr>
      <vt:lpstr>Why are we here?  FAR 139</vt:lpstr>
      <vt:lpstr>Why are we here?  Letter of Agreement (LOA) – Between the FAA and the Wayne County Airport Authority</vt:lpstr>
      <vt:lpstr>Why are we here?  Letter of Agreement – Between the FAA and the Wayne County Airport Authority</vt:lpstr>
      <vt:lpstr>What are the Prerequisites to Operate on the Movement Area?</vt:lpstr>
      <vt:lpstr>What are the Components of the Non-Movement Area?</vt:lpstr>
      <vt:lpstr>What are the Components of the Movement Area?</vt:lpstr>
      <vt:lpstr>SMGCS Plan</vt:lpstr>
      <vt:lpstr>Runway Protection Areas</vt:lpstr>
      <vt:lpstr>Runway Safety Area (RSA)</vt:lpstr>
      <vt:lpstr>What does the RSA look like?</vt:lpstr>
      <vt:lpstr>Instrument Landing System (ILS)</vt:lpstr>
      <vt:lpstr>What do you need to know about the ILS?</vt:lpstr>
      <vt:lpstr>Runway Protection Zone (RPZ)</vt:lpstr>
      <vt:lpstr>What is the RPZ?</vt:lpstr>
      <vt:lpstr>Where at DTW should I be concerned about an RPZ?</vt:lpstr>
      <vt:lpstr>Overview of RSAs and ILSs </vt:lpstr>
      <vt:lpstr>Airfield Markings</vt:lpstr>
      <vt:lpstr>Runway Holding Position Marking</vt:lpstr>
      <vt:lpstr>Movement/Non-Movement Boundary Marking</vt:lpstr>
      <vt:lpstr>ILS Critical Area Holding Position Marking</vt:lpstr>
      <vt:lpstr>Taxiway Edge Line Marking</vt:lpstr>
      <vt:lpstr>OOPS!</vt:lpstr>
      <vt:lpstr>Taxiway Holding Position Marking</vt:lpstr>
      <vt:lpstr>Taxiway Centerline Marking</vt:lpstr>
      <vt:lpstr>Enhanced Taxiway Centerline Marking</vt:lpstr>
      <vt:lpstr>Geographic Position Markings - Overview </vt:lpstr>
      <vt:lpstr>Geographic Position Marking – North Terminal</vt:lpstr>
      <vt:lpstr>Geographic Position Marking Locations at the North Terminal</vt:lpstr>
      <vt:lpstr>Runway Markings</vt:lpstr>
      <vt:lpstr>Airfield Markings - Review</vt:lpstr>
      <vt:lpstr>Airfield Lighting</vt:lpstr>
      <vt:lpstr>Taxiway Edge Lights</vt:lpstr>
      <vt:lpstr>Taxiway Centerline Lights</vt:lpstr>
      <vt:lpstr>Runway Edge Lights</vt:lpstr>
      <vt:lpstr>Runway Centerline Lights</vt:lpstr>
      <vt:lpstr>Runway Threshold Lights </vt:lpstr>
      <vt:lpstr>Runway Guard Lights</vt:lpstr>
      <vt:lpstr>Runway Guard Lights</vt:lpstr>
      <vt:lpstr>Runway Guard Lights</vt:lpstr>
      <vt:lpstr>Runway Status Light System</vt:lpstr>
      <vt:lpstr>Runway Status Light System</vt:lpstr>
      <vt:lpstr>Runway Status Light System</vt:lpstr>
      <vt:lpstr>Runway Stop Bar Lights </vt:lpstr>
      <vt:lpstr>Runway Stop Bar Lights – Locations</vt:lpstr>
      <vt:lpstr>Airfield Signage</vt:lpstr>
      <vt:lpstr>Taxiway Location Signage</vt:lpstr>
      <vt:lpstr>Taxiway Directional Signage</vt:lpstr>
      <vt:lpstr>Taxiway Signage Arrays</vt:lpstr>
      <vt:lpstr>Surface Painted Signage</vt:lpstr>
      <vt:lpstr>What are the 7 indications that you’re approaching a runway hold position? (some are not at all intersections)</vt:lpstr>
      <vt:lpstr>Radio Communication and Procedures</vt:lpstr>
      <vt:lpstr>Radio Communication the Basics</vt:lpstr>
      <vt:lpstr>Radio Communication the Basics</vt:lpstr>
      <vt:lpstr>FAA Phraseology</vt:lpstr>
      <vt:lpstr>FAA Phraseology</vt:lpstr>
      <vt:lpstr>Phonetics</vt:lpstr>
      <vt:lpstr>What are the Radio Frequencies at DTW</vt:lpstr>
      <vt:lpstr>A Map View of the Radio Frequencies </vt:lpstr>
      <vt:lpstr>What’s a Read Back? AND What do you need to know about them?</vt:lpstr>
      <vt:lpstr>What do ATCT Controllers expect to hear when you make initial contact with them?</vt:lpstr>
      <vt:lpstr>Communication Example #1 – Southwest</vt:lpstr>
      <vt:lpstr>Communication Example #1 (Continued) – Southwest</vt:lpstr>
      <vt:lpstr>Communication Example #2 – Southwest</vt:lpstr>
      <vt:lpstr>Communication Example #2 (Continued) – Southwest</vt:lpstr>
      <vt:lpstr>Communication Example #3 – Southwest</vt:lpstr>
      <vt:lpstr>Communication Example #3 (Continued) – Southwest</vt:lpstr>
      <vt:lpstr>What to do when you lose radio communication</vt:lpstr>
      <vt:lpstr>Understanding Light Gun Signals</vt:lpstr>
      <vt:lpstr>Runway Incursion Awareness and Airfield Safety </vt:lpstr>
      <vt:lpstr>What is the FAAs Definition of a Surface Incident?</vt:lpstr>
      <vt:lpstr>What is the FAAs Definition of a Runway Incursion?</vt:lpstr>
      <vt:lpstr>PowerPoint Presentation</vt:lpstr>
      <vt:lpstr>What is a Hot Spot and Where are they Located? </vt:lpstr>
      <vt:lpstr>Situational Awareness</vt:lpstr>
      <vt:lpstr>What Factors can Cause you to Lose Situational Awareness?</vt:lpstr>
      <vt:lpstr>3 Types of Distractions </vt:lpstr>
      <vt:lpstr>Here are some examples of visual distractions</vt:lpstr>
      <vt:lpstr>What are the Consequences of a Runway Incursion?</vt:lpstr>
      <vt:lpstr>Consequences of a Runway Incursion</vt:lpstr>
      <vt:lpstr>Consequences of a Runway Incursion</vt:lpstr>
      <vt:lpstr>Best Practices for Airfield Safety and Runway Incursion Prevention</vt:lpstr>
      <vt:lpstr>Airfield Familiarization</vt:lpstr>
      <vt:lpstr>Northeast/Southwest Runways</vt:lpstr>
      <vt:lpstr>East/West Runways</vt:lpstr>
      <vt:lpstr>Taxiway Y</vt:lpstr>
      <vt:lpstr>Taxiway Y</vt:lpstr>
      <vt:lpstr>Taxiway R</vt:lpstr>
      <vt:lpstr>Taxiway R</vt:lpstr>
      <vt:lpstr>Taxiway K</vt:lpstr>
      <vt:lpstr>Taxiway K</vt:lpstr>
      <vt:lpstr>Taxiway B</vt:lpstr>
      <vt:lpstr>Taxiway B</vt:lpstr>
      <vt:lpstr>Taxiways F, G, and H</vt:lpstr>
      <vt:lpstr>Taxiways F, G, and H</vt:lpstr>
      <vt:lpstr>Taxilane E</vt:lpstr>
      <vt:lpstr>Taxilane E</vt:lpstr>
      <vt:lpstr>Taxiway V</vt:lpstr>
      <vt:lpstr>Taxiway V</vt:lpstr>
      <vt:lpstr>Deice Pads</vt:lpstr>
      <vt:lpstr>Ground Run-Up Enclosure (GRE)</vt:lpstr>
      <vt:lpstr>Overview RON Spot Parking</vt:lpstr>
      <vt:lpstr>Berry RON Parking</vt:lpstr>
      <vt:lpstr>Central Deicing Facility (CDF) RON Parking</vt:lpstr>
      <vt:lpstr>Ground Run-Up Enclosure (GRE) Operations</vt:lpstr>
      <vt:lpstr>Ground Run-Up Enclosure (GRE) Topics</vt:lpstr>
      <vt:lpstr>Introduction</vt:lpstr>
      <vt:lpstr>Introduction – Bird’s Eye View</vt:lpstr>
      <vt:lpstr>Introduction – Front View</vt:lpstr>
      <vt:lpstr>Hours of Operations and Scheduling</vt:lpstr>
      <vt:lpstr>Aircraft Access – Towed via Towbar</vt:lpstr>
      <vt:lpstr>Aircraft Ingress – Tow</vt:lpstr>
      <vt:lpstr>Aircraft Ingress – Tow</vt:lpstr>
      <vt:lpstr>Run-ups Within the GRE</vt:lpstr>
      <vt:lpstr>Run-ups Within the GRE</vt:lpstr>
      <vt:lpstr>Run-ups at Alternate Locations</vt:lpstr>
      <vt:lpstr>Run-ups at Alternate Locations</vt:lpstr>
      <vt:lpstr>Run-ups at Alternate Locations</vt:lpstr>
      <vt:lpstr>Run-ups at Alternate Locations</vt:lpstr>
      <vt:lpstr>Safety</vt:lpstr>
      <vt:lpstr>Safety</vt:lpstr>
      <vt:lpstr>Safety</vt:lpstr>
      <vt:lpstr>Safety</vt:lpstr>
      <vt:lpstr>Safety</vt:lpstr>
      <vt:lpstr>Safety</vt:lpstr>
      <vt:lpstr>Other Features</vt:lpstr>
      <vt:lpstr>Thank you </vt:lpstr>
    </vt:vector>
  </TitlesOfParts>
  <Company>Wayne County Airport Authority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Szymanski</dc:creator>
  <cp:lastModifiedBy>Christopher Szymanski</cp:lastModifiedBy>
  <cp:revision>303</cp:revision>
  <dcterms:created xsi:type="dcterms:W3CDTF">2020-04-06T12:28:35Z</dcterms:created>
  <dcterms:modified xsi:type="dcterms:W3CDTF">2023-11-15T15:53:44Z</dcterms:modified>
</cp:coreProperties>
</file>