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133"/>
  </p:notesMasterIdLst>
  <p:sldIdLst>
    <p:sldId id="257" r:id="rId3"/>
    <p:sldId id="339" r:id="rId4"/>
    <p:sldId id="340" r:id="rId5"/>
    <p:sldId id="1205" r:id="rId6"/>
    <p:sldId id="1206" r:id="rId7"/>
    <p:sldId id="1284"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58" r:id="rId26"/>
    <p:sldId id="359" r:id="rId27"/>
    <p:sldId id="360" r:id="rId28"/>
    <p:sldId id="361" r:id="rId29"/>
    <p:sldId id="362" r:id="rId30"/>
    <p:sldId id="1207" r:id="rId31"/>
    <p:sldId id="363" r:id="rId32"/>
    <p:sldId id="364" r:id="rId33"/>
    <p:sldId id="368" r:id="rId34"/>
    <p:sldId id="369" r:id="rId35"/>
    <p:sldId id="370" r:id="rId36"/>
    <p:sldId id="371" r:id="rId37"/>
    <p:sldId id="372" r:id="rId38"/>
    <p:sldId id="373" r:id="rId39"/>
    <p:sldId id="375" r:id="rId40"/>
    <p:sldId id="383" r:id="rId41"/>
    <p:sldId id="376" r:id="rId42"/>
    <p:sldId id="374" r:id="rId43"/>
    <p:sldId id="377" r:id="rId44"/>
    <p:sldId id="378" r:id="rId45"/>
    <p:sldId id="379" r:id="rId46"/>
    <p:sldId id="380" r:id="rId47"/>
    <p:sldId id="382" r:id="rId48"/>
    <p:sldId id="1289" r:id="rId49"/>
    <p:sldId id="385" r:id="rId50"/>
    <p:sldId id="386" r:id="rId51"/>
    <p:sldId id="387" r:id="rId52"/>
    <p:sldId id="388" r:id="rId53"/>
    <p:sldId id="389" r:id="rId54"/>
    <p:sldId id="390" r:id="rId55"/>
    <p:sldId id="1118" r:id="rId56"/>
    <p:sldId id="1119" r:id="rId57"/>
    <p:sldId id="1120" r:id="rId58"/>
    <p:sldId id="1121" r:id="rId59"/>
    <p:sldId id="1122" r:id="rId60"/>
    <p:sldId id="1030" r:id="rId61"/>
    <p:sldId id="1127" r:id="rId62"/>
    <p:sldId id="1128" r:id="rId63"/>
    <p:sldId id="1285" r:id="rId64"/>
    <p:sldId id="1124" r:id="rId65"/>
    <p:sldId id="1125" r:id="rId66"/>
    <p:sldId id="1255" r:id="rId67"/>
    <p:sldId id="1256" r:id="rId68"/>
    <p:sldId id="1257" r:id="rId69"/>
    <p:sldId id="1258" r:id="rId70"/>
    <p:sldId id="1259" r:id="rId71"/>
    <p:sldId id="1260" r:id="rId72"/>
    <p:sldId id="1126" r:id="rId73"/>
    <p:sldId id="1129" r:id="rId74"/>
    <p:sldId id="391" r:id="rId75"/>
    <p:sldId id="384" r:id="rId76"/>
    <p:sldId id="392" r:id="rId77"/>
    <p:sldId id="393" r:id="rId78"/>
    <p:sldId id="394" r:id="rId79"/>
    <p:sldId id="396" r:id="rId80"/>
    <p:sldId id="395" r:id="rId81"/>
    <p:sldId id="397" r:id="rId82"/>
    <p:sldId id="398" r:id="rId83"/>
    <p:sldId id="399" r:id="rId84"/>
    <p:sldId id="400" r:id="rId85"/>
    <p:sldId id="401" r:id="rId86"/>
    <p:sldId id="402" r:id="rId87"/>
    <p:sldId id="1130" r:id="rId88"/>
    <p:sldId id="1163" r:id="rId89"/>
    <p:sldId id="1164" r:id="rId90"/>
    <p:sldId id="1169" r:id="rId91"/>
    <p:sldId id="1170" r:id="rId92"/>
    <p:sldId id="1171" r:id="rId93"/>
    <p:sldId id="1172" r:id="rId94"/>
    <p:sldId id="1173" r:id="rId95"/>
    <p:sldId id="1174" r:id="rId96"/>
    <p:sldId id="1181" r:id="rId97"/>
    <p:sldId id="1183" r:id="rId98"/>
    <p:sldId id="1184" r:id="rId99"/>
    <p:sldId id="1185" r:id="rId100"/>
    <p:sldId id="1186" r:id="rId101"/>
    <p:sldId id="1187" r:id="rId102"/>
    <p:sldId id="1188" r:id="rId103"/>
    <p:sldId id="1189" r:id="rId104"/>
    <p:sldId id="1197" r:id="rId105"/>
    <p:sldId id="1198" r:id="rId106"/>
    <p:sldId id="1199" r:id="rId107"/>
    <p:sldId id="1202" r:id="rId108"/>
    <p:sldId id="1203" r:id="rId109"/>
    <p:sldId id="1208" r:id="rId110"/>
    <p:sldId id="1286" r:id="rId111"/>
    <p:sldId id="1287" r:id="rId112"/>
    <p:sldId id="1288" r:id="rId113"/>
    <p:sldId id="297" r:id="rId114"/>
    <p:sldId id="287" r:id="rId115"/>
    <p:sldId id="336" r:id="rId116"/>
    <p:sldId id="291" r:id="rId117"/>
    <p:sldId id="304" r:id="rId118"/>
    <p:sldId id="285" r:id="rId119"/>
    <p:sldId id="302" r:id="rId120"/>
    <p:sldId id="286" r:id="rId121"/>
    <p:sldId id="331" r:id="rId122"/>
    <p:sldId id="303" r:id="rId123"/>
    <p:sldId id="315" r:id="rId124"/>
    <p:sldId id="299" r:id="rId125"/>
    <p:sldId id="300" r:id="rId126"/>
    <p:sldId id="328" r:id="rId127"/>
    <p:sldId id="316" r:id="rId128"/>
    <p:sldId id="326" r:id="rId129"/>
    <p:sldId id="292" r:id="rId130"/>
    <p:sldId id="318" r:id="rId131"/>
    <p:sldId id="271" r:id="rId1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E7FB"/>
    <a:srgbClr val="A6D7F8"/>
    <a:srgbClr val="A6E4F8"/>
    <a:srgbClr val="ACE6F2"/>
    <a:srgbClr val="B4E0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53" d="100"/>
          <a:sy n="153" d="100"/>
        </p:scale>
        <p:origin x="540"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notesMaster" Target="notesMasters/notesMaster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slide" Target="slides/slide124.xml"/><Relationship Id="rId13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theme" Target="theme/theme1.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BCB3F-27D2-4D2C-986B-3431D564724A}"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07B0-0A94-4FB0-A0BF-DCEE3F3A16E4}" type="slidenum">
              <a:rPr lang="en-US" smtClean="0"/>
              <a:t>‹#›</a:t>
            </a:fld>
            <a:endParaRPr lang="en-US"/>
          </a:p>
        </p:txBody>
      </p:sp>
    </p:spTree>
    <p:extLst>
      <p:ext uri="{BB962C8B-B14F-4D97-AF65-F5344CB8AC3E}">
        <p14:creationId xmlns:p14="http://schemas.microsoft.com/office/powerpoint/2010/main" val="168338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1597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4459741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2833602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33494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1692578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0090116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4607300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456665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236670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solidFill>
                <a:srgbClr val="000000"/>
              </a:solidFill>
            </a:endParaRPr>
          </a:p>
        </p:txBody>
      </p:sp>
    </p:spTree>
    <p:extLst>
      <p:ext uri="{BB962C8B-B14F-4D97-AF65-F5344CB8AC3E}">
        <p14:creationId xmlns:p14="http://schemas.microsoft.com/office/powerpoint/2010/main" val="4054782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extLst>
      <p:ext uri="{BB962C8B-B14F-4D97-AF65-F5344CB8AC3E}">
        <p14:creationId xmlns:p14="http://schemas.microsoft.com/office/powerpoint/2010/main" val="348413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5032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528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7762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6052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7982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9769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4363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52373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2759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5245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9792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15 November 2023</a:t>
            </a:fld>
            <a:endParaRPr lang="en-US"/>
          </a:p>
        </p:txBody>
      </p:sp>
    </p:spTree>
    <p:extLst>
      <p:ext uri="{BB962C8B-B14F-4D97-AF65-F5344CB8AC3E}">
        <p14:creationId xmlns:p14="http://schemas.microsoft.com/office/powerpoint/2010/main" val="8312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15 November 2023</a:t>
            </a:fld>
            <a:endParaRPr lang="en-US"/>
          </a:p>
        </p:txBody>
      </p:sp>
    </p:spTree>
    <p:extLst>
      <p:ext uri="{BB962C8B-B14F-4D97-AF65-F5344CB8AC3E}">
        <p14:creationId xmlns:p14="http://schemas.microsoft.com/office/powerpoint/2010/main" val="379511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15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71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15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8150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15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53124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15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3411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15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93002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15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8650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15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02059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15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921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15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53750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15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8225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15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580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5105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FB193D1-8DDB-4E70-A80A-C7101455892D}" type="slidenum">
              <a:rPr lang="en-US">
                <a:solidFill>
                  <a:srgbClr val="000000"/>
                </a:solidFill>
              </a:rPr>
              <a:pPr eaLnBrk="0" fontAlgn="base" hangingPunct="0">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24342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15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a:p>
        </p:txBody>
      </p:sp>
    </p:spTree>
    <p:extLst>
      <p:ext uri="{BB962C8B-B14F-4D97-AF65-F5344CB8AC3E}">
        <p14:creationId xmlns:p14="http://schemas.microsoft.com/office/powerpoint/2010/main" val="217907776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8.xml"/><Relationship Id="rId5" Type="http://schemas.openxmlformats.org/officeDocument/2006/relationships/image" Target="../media/image12.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5.xml"/><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8.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8.xml"/><Relationship Id="rId5" Type="http://schemas.openxmlformats.org/officeDocument/2006/relationships/image" Target="../media/image24.png"/><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34.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18.xml"/><Relationship Id="rId6" Type="http://schemas.openxmlformats.org/officeDocument/2006/relationships/image" Target="../media/image1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3.png"/><Relationship Id="rId4" Type="http://schemas.openxmlformats.org/officeDocument/2006/relationships/image" Target="../media/image22.png"/><Relationship Id="rId9"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18.xml"/><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5.xml"/><Relationship Id="rId1" Type="http://schemas.openxmlformats.org/officeDocument/2006/relationships/slideLayout" Target="../slideLayouts/slideLayout18.xml"/><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18.xml"/><Relationship Id="rId5" Type="http://schemas.openxmlformats.org/officeDocument/2006/relationships/image" Target="../media/image49.jpg"/><Relationship Id="rId4" Type="http://schemas.openxmlformats.org/officeDocument/2006/relationships/image" Target="../media/image48.jpe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7.xml"/><Relationship Id="rId1" Type="http://schemas.openxmlformats.org/officeDocument/2006/relationships/slideLayout" Target="../slideLayouts/slideLayout18.xml"/><Relationship Id="rId5" Type="http://schemas.openxmlformats.org/officeDocument/2006/relationships/image" Target="../media/image51.e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8.xml"/><Relationship Id="rId1" Type="http://schemas.openxmlformats.org/officeDocument/2006/relationships/slideLayout" Target="../slideLayouts/slideLayout18.xml"/><Relationship Id="rId5" Type="http://schemas.openxmlformats.org/officeDocument/2006/relationships/image" Target="../media/image54.JPG"/><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43.xml"/><Relationship Id="rId1" Type="http://schemas.openxmlformats.org/officeDocument/2006/relationships/slideLayout" Target="../slideLayouts/slideLayout18.xml"/><Relationship Id="rId4" Type="http://schemas.openxmlformats.org/officeDocument/2006/relationships/image" Target="../media/image60.jp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5.xml"/><Relationship Id="rId1" Type="http://schemas.openxmlformats.org/officeDocument/2006/relationships/slideLayout" Target="../slideLayouts/slideLayout18.xml"/><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51.xml"/><Relationship Id="rId1" Type="http://schemas.openxmlformats.org/officeDocument/2006/relationships/slideLayout" Target="../slideLayouts/slideLayout18.xml"/><Relationship Id="rId5" Type="http://schemas.openxmlformats.org/officeDocument/2006/relationships/image" Target="../media/image70.JPG"/><Relationship Id="rId4" Type="http://schemas.openxmlformats.org/officeDocument/2006/relationships/image" Target="../media/image69.JPG"/></Relationships>
</file>

<file path=ppt/slides/_rels/slide5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2.xml"/><Relationship Id="rId1" Type="http://schemas.openxmlformats.org/officeDocument/2006/relationships/slideLayout" Target="../slideLayouts/slideLayout18.xml"/><Relationship Id="rId5" Type="http://schemas.openxmlformats.org/officeDocument/2006/relationships/image" Target="../media/image73.png"/><Relationship Id="rId4" Type="http://schemas.openxmlformats.org/officeDocument/2006/relationships/image" Target="../media/image72.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60.xml"/><Relationship Id="rId1" Type="http://schemas.openxmlformats.org/officeDocument/2006/relationships/slideLayout" Target="../slideLayouts/slideLayout18.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6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1.xml"/><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71.xml"/><Relationship Id="rId1" Type="http://schemas.openxmlformats.org/officeDocument/2006/relationships/slideLayout" Target="../slideLayouts/slideLayout18.xml"/><Relationship Id="rId6" Type="http://schemas.openxmlformats.org/officeDocument/2006/relationships/image" Target="../media/image81.wmf"/><Relationship Id="rId5" Type="http://schemas.openxmlformats.org/officeDocument/2006/relationships/oleObject" Target="../embeddings/oleObject5.bin"/><Relationship Id="rId4" Type="http://schemas.openxmlformats.org/officeDocument/2006/relationships/image" Target="../media/image80.wmf"/></Relationships>
</file>

<file path=ppt/slides/_rels/slide73.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notesSlide" Target="../notesSlides/notesSlide72.xml"/><Relationship Id="rId1" Type="http://schemas.openxmlformats.org/officeDocument/2006/relationships/slideLayout" Target="../slideLayouts/slideLayout18.xml"/><Relationship Id="rId5" Type="http://schemas.openxmlformats.org/officeDocument/2006/relationships/image" Target="../media/image84.png"/><Relationship Id="rId4" Type="http://schemas.openxmlformats.org/officeDocument/2006/relationships/image" Target="../media/image83.pn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75.xml"/><Relationship Id="rId1" Type="http://schemas.openxmlformats.org/officeDocument/2006/relationships/slideLayout" Target="../slideLayouts/slideLayout18.xml"/><Relationship Id="rId5" Type="http://schemas.openxmlformats.org/officeDocument/2006/relationships/image" Target="../media/image87.jpeg"/><Relationship Id="rId4" Type="http://schemas.openxmlformats.org/officeDocument/2006/relationships/image" Target="../media/image86.png"/></Relationships>
</file>

<file path=ppt/slides/_rels/slide7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6.xml"/><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80.xml"/><Relationship Id="rId1" Type="http://schemas.openxmlformats.org/officeDocument/2006/relationships/slideLayout" Target="../slideLayouts/slideLayout18.xml"/><Relationship Id="rId5" Type="http://schemas.openxmlformats.org/officeDocument/2006/relationships/image" Target="../media/image90.jpeg"/><Relationship Id="rId4" Type="http://schemas.openxmlformats.org/officeDocument/2006/relationships/image" Target="../media/image89.png"/></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82.xml"/><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83.xml"/><Relationship Id="rId1" Type="http://schemas.openxmlformats.org/officeDocument/2006/relationships/slideLayout" Target="../slideLayouts/slideLayout18.xml"/><Relationship Id="rId5" Type="http://schemas.openxmlformats.org/officeDocument/2006/relationships/image" Target="../media/image93.jpeg"/><Relationship Id="rId4" Type="http://schemas.openxmlformats.org/officeDocument/2006/relationships/hyperlink" Target="https://www.telegraph.co.uk/travel/comment/tenerife-airport-disaster/" TargetMode="External"/></Relationships>
</file>

<file path=ppt/slides/_rels/slide8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84.xml"/><Relationship Id="rId1" Type="http://schemas.openxmlformats.org/officeDocument/2006/relationships/slideLayout" Target="../slideLayouts/slideLayout18.xml"/><Relationship Id="rId5" Type="http://schemas.openxmlformats.org/officeDocument/2006/relationships/image" Target="../media/image96.png"/><Relationship Id="rId4" Type="http://schemas.openxmlformats.org/officeDocument/2006/relationships/image" Target="../media/image95.jpeg"/></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6.xml"/><Relationship Id="rId1" Type="http://schemas.openxmlformats.org/officeDocument/2006/relationships/slideLayout" Target="../slideLayouts/slideLayout18.xml"/><Relationship Id="rId4" Type="http://schemas.openxmlformats.org/officeDocument/2006/relationships/image" Target="../media/image98.png"/></Relationships>
</file>

<file path=ppt/slides/_rels/slide8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7.xml"/><Relationship Id="rId1" Type="http://schemas.openxmlformats.org/officeDocument/2006/relationships/slideLayout" Target="../slideLayouts/slideLayout18.xml"/><Relationship Id="rId4" Type="http://schemas.openxmlformats.org/officeDocument/2006/relationships/image" Target="../media/image98.png"/></Relationships>
</file>

<file path=ppt/slides/_rels/slide8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8.xml"/><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89.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0.xml"/><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1.xml"/><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3.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4.xml"/><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5.xml"/><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07.xml"/><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8" Type="http://schemas.openxmlformats.org/officeDocument/2006/relationships/image" Target="../media/image115.jpeg"/><Relationship Id="rId3" Type="http://schemas.openxmlformats.org/officeDocument/2006/relationships/image" Target="../media/image110.jpeg"/><Relationship Id="rId7" Type="http://schemas.openxmlformats.org/officeDocument/2006/relationships/image" Target="../media/image114.jpeg"/><Relationship Id="rId2" Type="http://schemas.openxmlformats.org/officeDocument/2006/relationships/notesSlide" Target="../notesSlides/notesSlide108.xml"/><Relationship Id="rId1" Type="http://schemas.openxmlformats.org/officeDocument/2006/relationships/slideLayout" Target="../slideLayouts/slideLayout18.xml"/><Relationship Id="rId6" Type="http://schemas.openxmlformats.org/officeDocument/2006/relationships/image" Target="../media/image113.jpeg"/><Relationship Id="rId5" Type="http://schemas.openxmlformats.org/officeDocument/2006/relationships/image" Target="../media/image112.jpeg"/><Relationship Id="rId10" Type="http://schemas.openxmlformats.org/officeDocument/2006/relationships/image" Target="../media/image117.jpeg"/><Relationship Id="rId4" Type="http://schemas.openxmlformats.org/officeDocument/2006/relationships/image" Target="../media/image111.jpeg"/><Relationship Id="rId9" Type="http://schemas.openxmlformats.org/officeDocument/2006/relationships/image" Target="../media/image116.jpeg"/></Relationships>
</file>

<file path=ppt/slides/_rels/slide11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09.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10.xml"/><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7.xml"/></Relationships>
</file>

<file path=ppt/slides/_rels/slide113.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7.xml"/></Relationships>
</file>

<file path=ppt/slides/_rels/slide114.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7.xml"/></Relationships>
</file>

<file path=ppt/slides/_rels/slide115.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27.xml"/><Relationship Id="rId4" Type="http://schemas.openxmlformats.org/officeDocument/2006/relationships/image" Target="../media/image124.png"/></Relationships>
</file>

<file path=ppt/slides/_rels/slide116.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27.xml"/><Relationship Id="rId4" Type="http://schemas.openxmlformats.org/officeDocument/2006/relationships/image" Target="../media/image126.png"/></Relationships>
</file>

<file path=ppt/slides/_rels/slide117.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7.xml"/></Relationships>
</file>

<file path=ppt/slides/_rels/slide118.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19.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27.xml"/></Relationships>
</file>

<file path=ppt/slides/_rels/slide120.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7.xml"/></Relationships>
</file>

<file path=ppt/slides/_rels/slide121.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22.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27.xml"/><Relationship Id="rId4" Type="http://schemas.openxmlformats.org/officeDocument/2006/relationships/image" Target="../media/image130.jpeg"/></Relationships>
</file>

<file path=ppt/slides/_rels/slide123.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7.xml"/></Relationships>
</file>

<file path=ppt/slides/_rels/slide124.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2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19.jpeg"/><Relationship Id="rId1" Type="http://schemas.openxmlformats.org/officeDocument/2006/relationships/slideLayout" Target="../slideLayouts/slideLayout27.xml"/><Relationship Id="rId4" Type="http://schemas.openxmlformats.org/officeDocument/2006/relationships/image" Target="../media/image124.png"/></Relationships>
</file>

<file path=ppt/slides/_rels/slide126.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7.xml"/></Relationships>
</file>

<file path=ppt/slides/_rels/slide127.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20.jpeg"/><Relationship Id="rId1" Type="http://schemas.openxmlformats.org/officeDocument/2006/relationships/slideLayout" Target="../slideLayouts/slideLayout27.xml"/></Relationships>
</file>

<file path=ppt/slides/_rels/slide128.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27.xml"/></Relationships>
</file>

<file path=ppt/slides/_rels/slide129.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2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eaLnBrk="0" fontAlgn="base" hangingPunct="0">
              <a:spcAft>
                <a:spcPct val="0"/>
              </a:spcAft>
            </a:pPr>
            <a:r>
              <a:rPr lang="en-US" sz="2400" b="1" dirty="0">
                <a:solidFill>
                  <a:srgbClr val="000000"/>
                </a:solidFill>
                <a:latin typeface="Tahoma" pitchFamily="34" charset="0"/>
              </a:rPr>
              <a:t>FAR 139.329 Ground Vehicle Operations on Movement &amp; Safety Areas</a:t>
            </a:r>
          </a:p>
          <a:p>
            <a:pPr eaLnBrk="0" fontAlgn="base" hangingPunct="0">
              <a:spcAft>
                <a:spcPct val="0"/>
              </a:spcAft>
            </a:pPr>
            <a:r>
              <a:rPr lang="en-US" sz="2400" b="1" dirty="0">
                <a:solidFill>
                  <a:srgbClr val="000000"/>
                </a:solidFill>
                <a:latin typeface="Tahoma" pitchFamily="34" charset="0"/>
              </a:rPr>
              <a:t>Tug and Tow/Run-Taxi Operators</a:t>
            </a:r>
            <a:endParaRPr lang="en-US" sz="1600" dirty="0">
              <a:solidFill>
                <a:srgbClr val="000000"/>
              </a:solidFill>
              <a:latin typeface="Tahoma" pitchFamily="34" charset="0"/>
            </a:endParaRPr>
          </a:p>
          <a:p>
            <a:pPr eaLnBrk="0" fontAlgn="base" hangingPunct="0">
              <a:spcAft>
                <a:spcPct val="0"/>
              </a:spcAft>
            </a:pPr>
            <a:r>
              <a:rPr lang="en-US" sz="1600" dirty="0">
                <a:solidFill>
                  <a:srgbClr val="000000"/>
                </a:solidFill>
                <a:latin typeface="Tahoma" pitchFamily="34" charset="0"/>
              </a:rPr>
              <a:t>Revised 6/2022</a:t>
            </a:r>
          </a:p>
        </p:txBody>
      </p:sp>
    </p:spTree>
    <p:extLst>
      <p:ext uri="{BB962C8B-B14F-4D97-AF65-F5344CB8AC3E}">
        <p14:creationId xmlns:p14="http://schemas.microsoft.com/office/powerpoint/2010/main" val="364449861"/>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lvl="1" indent="-285750">
              <a:buFont typeface="Arial" panose="020B0604020202020204" pitchFamily="34" charset="0"/>
              <a:buChar char="•"/>
            </a:pPr>
            <a:r>
              <a:rPr lang="en-US" dirty="0"/>
              <a:t>FAR 139 states that airport operators (Wayne County Airport Authority) shall control access to the airport’s</a:t>
            </a:r>
          </a:p>
          <a:p>
            <a:pPr marL="741363" lvl="1"/>
            <a:r>
              <a:rPr lang="en-US" dirty="0"/>
              <a:t>movement area.</a:t>
            </a:r>
          </a:p>
          <a:p>
            <a:pPr marL="1200150" lvl="2" indent="-285750">
              <a:buFont typeface="Arial" panose="020B0604020202020204" pitchFamily="34" charset="0"/>
              <a:buChar char="•"/>
            </a:pPr>
            <a:r>
              <a:rPr lang="en-US" dirty="0"/>
              <a:t>This includes tug and tow operations as well as aircraft taxiing without the intent of flight.</a:t>
            </a:r>
          </a:p>
          <a:p>
            <a:pPr marL="742950" lvl="1" indent="-285750">
              <a:buFont typeface="Arial" panose="020B0604020202020204" pitchFamily="34" charset="0"/>
              <a:buChar char="•"/>
            </a:pPr>
            <a:r>
              <a:rPr lang="en-US" dirty="0"/>
              <a:t>It also states that training shall be conducted and completed before individuals can access the</a:t>
            </a:r>
          </a:p>
          <a:p>
            <a:pPr marL="741363" lvl="1"/>
            <a:r>
              <a:rPr lang="en-US" dirty="0"/>
              <a:t>movement area.</a:t>
            </a:r>
          </a:p>
          <a:p>
            <a:pPr marL="1200150" lvl="2" indent="-285750">
              <a:buFont typeface="Arial" panose="020B0604020202020204" pitchFamily="34" charset="0"/>
              <a:buChar char="•"/>
            </a:pPr>
            <a:r>
              <a:rPr lang="en-US" dirty="0"/>
              <a:t>Once the initial training is complete, recurrent training must be completed at least once every 12</a:t>
            </a:r>
          </a:p>
          <a:p>
            <a:pPr marL="1200150" lvl="2"/>
            <a:r>
              <a:rPr lang="en-US" dirty="0"/>
              <a:t>consecutive calendar months.</a:t>
            </a:r>
          </a:p>
          <a:p>
            <a:pPr marL="1200150" lvl="2" indent="-285750">
              <a:buFont typeface="Arial" panose="020B0604020202020204" pitchFamily="34" charset="0"/>
              <a:buChar char="•"/>
            </a:pPr>
            <a:r>
              <a:rPr lang="en-US" dirty="0"/>
              <a:t>The training curriculum for initial and recurrent training must include at least the following areas.</a:t>
            </a:r>
          </a:p>
          <a:p>
            <a:pPr marL="1657350" lvl="3" indent="-285750">
              <a:buFont typeface="Arial" panose="020B0604020202020204" pitchFamily="34" charset="0"/>
              <a:buChar char="•"/>
            </a:pPr>
            <a:r>
              <a:rPr lang="en-US" dirty="0"/>
              <a:t>Airport familiarization, including airport marking, lighting, and signs system.</a:t>
            </a:r>
          </a:p>
          <a:p>
            <a:pPr marL="1657350" lvl="3" indent="-285750">
              <a:buFont typeface="Arial" panose="020B0604020202020204" pitchFamily="34" charset="0"/>
              <a:buChar char="•"/>
            </a:pPr>
            <a:r>
              <a:rPr lang="en-US" dirty="0"/>
              <a:t>Procedures for access to, and operations in, movement areas and safety area.</a:t>
            </a:r>
          </a:p>
          <a:p>
            <a:pPr marL="1657350" lvl="3" indent="-285750">
              <a:buFont typeface="Arial" panose="020B0604020202020204" pitchFamily="34" charset="0"/>
              <a:buChar char="•"/>
            </a:pPr>
            <a:r>
              <a:rPr lang="en-US" dirty="0"/>
              <a:t>Airport communications, including radio communication between the air traffic control tower</a:t>
            </a:r>
          </a:p>
          <a:p>
            <a:pPr marL="1652588" lvl="3"/>
            <a:r>
              <a:rPr lang="en-US" dirty="0"/>
              <a:t>and personnel, and procedures for reporting unsafe airport conditions.</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lvl="1" indent="-285750">
              <a:buFont typeface="Arial" panose="020B0604020202020204" pitchFamily="34" charset="0"/>
              <a:buChar char="•"/>
            </a:pPr>
            <a:r>
              <a:rPr lang="en-US" dirty="0"/>
              <a:t>States that tug and tow/run taxi personnel must receive prior approval from ATC </a:t>
            </a:r>
            <a:r>
              <a:rPr lang="en-US"/>
              <a:t>before accessing the AMA.</a:t>
            </a:r>
          </a:p>
          <a:p>
            <a:pPr marL="742950" lvl="1" indent="-285750">
              <a:buFont typeface="Arial" panose="020B0604020202020204" pitchFamily="34" charset="0"/>
              <a:buChar char="•"/>
            </a:pPr>
            <a:r>
              <a:rPr lang="en-US" dirty="0"/>
              <a:t>The LOA states that tow and tug/run-taxi operators shall use the following communications procedures,</a:t>
            </a:r>
          </a:p>
          <a:p>
            <a:pPr marL="741363" lvl="1"/>
            <a:r>
              <a:rPr lang="en-US" dirty="0"/>
              <a:t>structure, and phraseology when communicating with DTW ATC:</a:t>
            </a:r>
          </a:p>
          <a:p>
            <a:pPr marL="1200150" lvl="2" indent="-285750">
              <a:buFont typeface="Arial" panose="020B0604020202020204" pitchFamily="34" charset="0"/>
              <a:buChar char="•"/>
            </a:pPr>
            <a:r>
              <a:rPr lang="en-US" dirty="0"/>
              <a:t>On initial contact state:</a:t>
            </a:r>
          </a:p>
          <a:p>
            <a:pPr marL="1657350" lvl="3" indent="-285750">
              <a:buFont typeface="Arial" panose="020B0604020202020204" pitchFamily="34" charset="0"/>
              <a:buChar char="•"/>
            </a:pPr>
            <a:r>
              <a:rPr lang="en-US" dirty="0"/>
              <a:t>Who the operator is calling “Metro Ground”</a:t>
            </a:r>
          </a:p>
          <a:p>
            <a:pPr marL="1657350" lvl="3" indent="-285750">
              <a:buFont typeface="Arial" panose="020B0604020202020204" pitchFamily="34" charset="0"/>
              <a:buChar char="•"/>
            </a:pPr>
            <a:r>
              <a:rPr lang="en-US" dirty="0"/>
              <a:t>Operator’s call sign. (wait for controller response)</a:t>
            </a:r>
          </a:p>
          <a:p>
            <a:pPr marL="1657350" lvl="3" indent="-285750">
              <a:buFont typeface="Arial" panose="020B0604020202020204" pitchFamily="34" charset="0"/>
              <a:buChar char="•"/>
            </a:pPr>
            <a:r>
              <a:rPr lang="en-US" dirty="0"/>
              <a:t>Operator’s location.</a:t>
            </a:r>
          </a:p>
          <a:p>
            <a:pPr marL="1657350" lvl="3" indent="-285750">
              <a:buFont typeface="Arial" panose="020B0604020202020204" pitchFamily="34" charset="0"/>
              <a:buChar char="•"/>
            </a:pPr>
            <a:r>
              <a:rPr lang="en-US" dirty="0"/>
              <a:t>Operator’s destination or request, if applicable purpose of request.</a:t>
            </a:r>
          </a:p>
          <a:p>
            <a:pPr marL="1657350" lvl="3" indent="-285750">
              <a:buFont typeface="Arial" panose="020B0604020202020204" pitchFamily="34" charset="0"/>
              <a:buChar char="•"/>
            </a:pPr>
            <a:r>
              <a:rPr lang="en-US" dirty="0"/>
              <a:t>Keep all transmissions short, concise, and to the point.</a:t>
            </a:r>
          </a:p>
          <a:p>
            <a:pPr marL="1657350" lvl="3" indent="-285750">
              <a:buFont typeface="Arial" panose="020B0604020202020204" pitchFamily="34" charset="0"/>
              <a:buChar char="•"/>
            </a:pPr>
            <a:r>
              <a:rPr lang="en-US" dirty="0"/>
              <a:t>Read back verbatim all runway hold short instructions and all other controller instructions</a:t>
            </a:r>
          </a:p>
          <a:p>
            <a:pPr marL="1655763" lvl="3"/>
            <a:r>
              <a:rPr lang="en-US" dirty="0"/>
              <a:t>and include the vehicle’s call sign.</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 Between the FAA and the Wayne County Airport Authority</a:t>
            </a:r>
          </a:p>
        </p:txBody>
      </p:sp>
      <p:sp>
        <p:nvSpPr>
          <p:cNvPr id="2" name="TextBox 1">
            <a:extLst>
              <a:ext uri="{FF2B5EF4-FFF2-40B4-BE49-F238E27FC236}">
                <a16:creationId xmlns:a16="http://schemas.microsoft.com/office/drawing/2014/main" id="{87E28A8E-14A5-4585-AEA6-DFA5A49A2D0F}"/>
              </a:ext>
            </a:extLst>
          </p:cNvPr>
          <p:cNvSpPr txBox="1"/>
          <p:nvPr/>
        </p:nvSpPr>
        <p:spPr>
          <a:xfrm>
            <a:off x="2374404" y="1340587"/>
            <a:ext cx="7443191" cy="369332"/>
          </a:xfrm>
          <a:prstGeom prst="rect">
            <a:avLst/>
          </a:prstGeom>
          <a:noFill/>
        </p:spPr>
        <p:txBody>
          <a:bodyPr wrap="none" rtlCol="0">
            <a:spAutoFit/>
          </a:bodyPr>
          <a:lstStyle/>
          <a:p>
            <a:r>
              <a:rPr lang="en-US" dirty="0"/>
              <a:t>The LOA also states which taxiways tug and tow operations may occur.</a:t>
            </a:r>
          </a:p>
        </p:txBody>
      </p:sp>
      <p:pic>
        <p:nvPicPr>
          <p:cNvPr id="5" name="Picture 4" descr="Diagram&#10;&#10;Description automatically generated">
            <a:extLst>
              <a:ext uri="{FF2B5EF4-FFF2-40B4-BE49-F238E27FC236}">
                <a16:creationId xmlns:a16="http://schemas.microsoft.com/office/drawing/2014/main" id="{B4467299-36D7-4BC9-80B8-4C117BEA6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405" y="1866203"/>
            <a:ext cx="6620799" cy="4991797"/>
          </a:xfrm>
          <a:prstGeom prst="rect">
            <a:avLst/>
          </a:prstGeom>
        </p:spPr>
      </p:pic>
      <p:pic>
        <p:nvPicPr>
          <p:cNvPr id="7" name="Picture 6">
            <a:extLst>
              <a:ext uri="{FF2B5EF4-FFF2-40B4-BE49-F238E27FC236}">
                <a16:creationId xmlns:a16="http://schemas.microsoft.com/office/drawing/2014/main" id="{507FE61B-635D-4D26-9D6B-002DB2EE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356" y="5276629"/>
            <a:ext cx="4925112" cy="1581371"/>
          </a:xfrm>
          <a:prstGeom prst="rect">
            <a:avLst/>
          </a:prstGeom>
        </p:spPr>
      </p:pic>
    </p:spTree>
    <p:extLst>
      <p:ext uri="{BB962C8B-B14F-4D97-AF65-F5344CB8AC3E}">
        <p14:creationId xmlns:p14="http://schemas.microsoft.com/office/powerpoint/2010/main" val="255631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dirty="0">
              <a:solidFill>
                <a:srgbClr val="FFFFFF"/>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US" sz="900" dirty="0">
                <a:solidFill>
                  <a:srgbClr val="FFFFFF"/>
                </a:solidFill>
                <a:latin typeface="Arial" panose="020B0604020202020204" pitchFamily="34" charset="0"/>
                <a:cs typeface="Arial" panose="020B0604020202020204" pitchFamily="34" charset="0"/>
              </a:rPr>
              <a:t>Airport Authority</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DTW 00/00</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Doe,</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a:spcBef>
                <a:spcPct val="0"/>
              </a:spcBef>
            </a:pPr>
            <a:r>
              <a:rPr lang="en-US" sz="2000" b="1" u="sng" dirty="0">
                <a:latin typeface="Arial Rounded MT Bold" pitchFamily="34" charset="0"/>
              </a:rPr>
              <a:t>Operators must have:</a:t>
            </a: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state-issued driver’s license, not suspended or revoked.</a:t>
            </a: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airport security badge with the AMA icon on it issued by Airport Security, not suspended or </a:t>
            </a:r>
            <a:r>
              <a:rPr lang="en-US">
                <a:latin typeface="Arial" panose="020B0604020202020204" pitchFamily="34" charset="0"/>
                <a:cs typeface="Arial" panose="020B0604020202020204" pitchFamily="34" charset="0"/>
              </a:rPr>
              <a:t>revoked.</a:t>
            </a: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reason for entering the movement area (must be related to work duties that have to be performed on the movement area).</a:t>
            </a: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 are</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NOT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r>
              <a:rPr lang="en-US" altLang="en-US" b="1" dirty="0">
                <a:ln>
                  <a:solidFill>
                    <a:srgbClr val="FFFFFF"/>
                  </a:solidFill>
                </a:ln>
                <a:solidFill>
                  <a:srgbClr val="FF0000"/>
                </a:solidFill>
                <a:latin typeface="Arial Rounded MT Bold" panose="020F0704030504030204" pitchFamily="34" charset="0"/>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indent="-285750" eaLnBrk="0" fontAlgn="base" hangingPunct="0">
              <a:spcBef>
                <a:spcPts val="600"/>
              </a:spcBef>
              <a:spcAft>
                <a:spcPct val="0"/>
              </a:spcAft>
              <a:buFont typeface="Arial" panose="020B0604020202020204" pitchFamily="34" charset="0"/>
              <a:buChar char="•"/>
            </a:pPr>
            <a:r>
              <a:rPr lang="en-US" altLang="en-US" b="1" dirty="0">
                <a:ln>
                  <a:solidFill>
                    <a:sysClr val="windowText" lastClr="000000"/>
                  </a:solidFill>
                </a:ln>
                <a:solidFill>
                  <a:srgbClr val="FFFFFF"/>
                </a:solidFill>
                <a:latin typeface="Arial Rounded MT Bold" panose="020F0704030504030204" pitchFamily="34" charset="0"/>
              </a:rPr>
              <a:t>Permission from ATCT to enter </a:t>
            </a:r>
            <a:r>
              <a:rPr lang="en-US" altLang="en-US" b="1" u="sng" dirty="0">
                <a:ln>
                  <a:solidFill>
                    <a:sysClr val="windowText" lastClr="000000"/>
                  </a:solidFill>
                </a:ln>
                <a:solidFill>
                  <a:srgbClr val="FFFFFF"/>
                </a:solidFill>
                <a:latin typeface="Arial Rounded MT Bold" panose="020F0704030504030204" pitchFamily="34" charset="0"/>
              </a:rPr>
              <a:t>non</a:t>
            </a:r>
            <a:r>
              <a:rPr lang="en-US" altLang="en-US" b="1" dirty="0">
                <a:ln>
                  <a:solidFill>
                    <a:sysClr val="windowText" lastClr="000000"/>
                  </a:solidFill>
                </a:ln>
                <a:solidFill>
                  <a:srgbClr val="FFFFFF"/>
                </a:solidFill>
                <a:latin typeface="Arial Rounded MT Bold" panose="020F0704030504030204" pitchFamily="34" charset="0"/>
              </a:rPr>
              <a:t>-movement areas is </a:t>
            </a:r>
            <a:r>
              <a:rPr lang="en-US" altLang="en-US" b="1" u="sng" dirty="0">
                <a:ln>
                  <a:solidFill>
                    <a:sysClr val="windowText" lastClr="000000"/>
                  </a:solidFill>
                </a:ln>
                <a:solidFill>
                  <a:srgbClr val="FFFFFF"/>
                </a:solidFill>
                <a:latin typeface="Arial Rounded MT Bold" panose="020F0704030504030204" pitchFamily="34" charset="0"/>
              </a:rPr>
              <a:t>not</a:t>
            </a:r>
          </a:p>
          <a:p>
            <a:pPr eaLnBrk="0" fontAlgn="base" hangingPunct="0">
              <a:spcBef>
                <a:spcPts val="300"/>
              </a:spcBef>
              <a:spcAft>
                <a:spcPct val="0"/>
              </a:spcAft>
            </a:pPr>
            <a:r>
              <a:rPr lang="en-US" altLang="en-US" b="1" dirty="0">
                <a:ln>
                  <a:solidFill>
                    <a:sysClr val="windowText" lastClr="000000"/>
                  </a:solidFill>
                </a:ln>
                <a:solidFill>
                  <a:srgbClr val="FFFFFF"/>
                </a:solidFill>
                <a:latin typeface="Arial Rounded MT Bold" panose="020F0704030504030204" pitchFamily="34" charset="0"/>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lvl="6" indent="228600">
              <a:spcBef>
                <a:spcPts val="300"/>
              </a:spcBef>
              <a:buFont typeface="Arial" pitchFamily="34" charset="0"/>
              <a:buChar char="•"/>
              <a:defRPr/>
            </a:pPr>
            <a:r>
              <a:rPr lang="en-US" sz="2000" u="sng" dirty="0">
                <a:latin typeface="Arial Rounded MT Bold" pitchFamily="34" charset="0"/>
              </a:rPr>
              <a:t>Runways</a:t>
            </a:r>
            <a:r>
              <a:rPr lang="en-US" sz="2000" dirty="0">
                <a:latin typeface="Arial Rounded MT Bold" pitchFamily="34" charset="0"/>
              </a:rPr>
              <a:t> – Are protected areas used for aircraft taking off and landing.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Taxiways</a:t>
            </a:r>
            <a:r>
              <a:rPr lang="en-US" sz="2000" dirty="0">
                <a:latin typeface="Arial Rounded MT Bold" pitchFamily="34" charset="0"/>
              </a:rPr>
              <a:t> – Provide routes between Non-Movement Areas and runways.  They are like taxilanes but are found ONLY on Movement Areas.</a:t>
            </a:r>
            <a:endParaRPr lang="en-US" sz="2000" b="1" dirty="0">
              <a:latin typeface="Arial Rounded MT Bold" pitchFamily="34" charset="0"/>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ARE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endParaRPr lang="en-US" altLang="en-US" b="1" dirty="0">
              <a:ln>
                <a:solidFill>
                  <a:srgbClr val="FFFFFF"/>
                </a:solidFill>
              </a:ln>
              <a:solidFill>
                <a:srgbClr val="FF0000"/>
              </a:solidFill>
              <a:latin typeface="Arial Rounded MT Bold" panose="020F0704030504030204" pitchFamily="34" charset="0"/>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algn="ctr" eaLnBrk="0" fontAlgn="base" hangingPunct="0">
              <a:spcBef>
                <a:spcPts val="300"/>
              </a:spcBef>
              <a:spcAft>
                <a:spcPct val="0"/>
              </a:spcAft>
            </a:pPr>
            <a:r>
              <a:rPr lang="en-US" altLang="en-US" dirty="0">
                <a:solidFill>
                  <a:srgbClr val="FFFFFF"/>
                </a:solidFill>
                <a:latin typeface="Arial Rounded MT Bold" panose="020F0704030504030204" pitchFamily="34" charset="0"/>
              </a:rPr>
              <a:t>Entering a Movement Area or a Runway without ATCT permission, will result in the person being charged with a </a:t>
            </a:r>
            <a:endParaRPr lang="en-US" altLang="en-US" b="1" u="sng" dirty="0">
              <a:ln>
                <a:solidFill>
                  <a:srgbClr val="FFFFFF"/>
                </a:solidFill>
              </a:ln>
              <a:solidFill>
                <a:srgbClr val="FF0000"/>
              </a:solidFill>
              <a:latin typeface="Arial Rounded MT Bold" panose="020F0704030504030204" pitchFamily="34" charset="0"/>
            </a:endParaRP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SURFACE INCIDENT or </a:t>
            </a: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RUNWAY INCURSION.</a:t>
            </a:r>
            <a:endParaRPr lang="en-US" altLang="en-US" b="1" dirty="0">
              <a:ln>
                <a:solidFill>
                  <a:srgbClr val="FFFFFF"/>
                </a:solidFill>
              </a:ln>
              <a:solidFill>
                <a:srgbClr val="FF0000"/>
              </a:solidFill>
              <a:latin typeface="Arial Rounded MT Bold" panose="020F0704030504030204" pitchFamily="34" charset="0"/>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does “SMGCS” stand for: </a:t>
            </a:r>
          </a:p>
          <a:p>
            <a:pPr marL="228600" eaLnBrk="0" fontAlgn="base" hangingPunct="0">
              <a:spcBef>
                <a:spcPct val="0"/>
              </a:spcBef>
              <a:spcAft>
                <a:spcPts val="600"/>
              </a:spcAft>
            </a:pPr>
            <a:r>
              <a:rPr lang="en-US" dirty="0">
                <a:latin typeface="Arial Rounded MT Bold" pitchFamily="34" charset="0"/>
              </a:rPr>
              <a:t>Surface Movement Guidance and Control System</a:t>
            </a:r>
          </a:p>
          <a:p>
            <a:pPr marL="228600" eaLnBrk="0" fontAlgn="base" hangingPunct="0">
              <a:spcBef>
                <a:spcPct val="0"/>
              </a:spcBef>
              <a:spcAft>
                <a:spcPts val="600"/>
              </a:spcAft>
            </a:pPr>
            <a:r>
              <a:rPr lang="en-US" dirty="0">
                <a:latin typeface="Arial Rounded MT Bold" pitchFamily="34" charset="0"/>
              </a:rPr>
              <a:t> </a:t>
            </a: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is the SMGCS Plan:</a:t>
            </a:r>
          </a:p>
          <a:p>
            <a:pPr marL="228600" eaLnBrk="0" fontAlgn="base" hangingPunct="0">
              <a:spcBef>
                <a:spcPct val="0"/>
              </a:spcBef>
              <a:spcAft>
                <a:spcPts val="600"/>
              </a:spcAft>
            </a:pPr>
            <a:r>
              <a:rPr lang="en-US" dirty="0">
                <a:latin typeface="Arial Rounded MT Bold" pitchFamily="34" charset="0"/>
              </a:rPr>
              <a:t>A low visibility taxi plan required for any airport which has scheduled air carrier takeoff or landing operations with less than 1,200 feet runway visual range (RVR) visibility conditions. </a:t>
            </a:r>
          </a:p>
          <a:p>
            <a:pPr marL="228600" eaLnBrk="0" fontAlgn="base" hangingPunct="0">
              <a:spcBef>
                <a:spcPct val="0"/>
              </a:spcBef>
              <a:spcAft>
                <a:spcPts val="600"/>
              </a:spcAft>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This plan affects flight crew, tug/tow, run/taxi, and vehicle operators.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It reduces the potential for runway incursions by improved signage, lighting and markings.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Movement Area access is limited to those supporting the plan.  </a:t>
            </a:r>
            <a:r>
              <a:rPr lang="en-US" u="sng" dirty="0">
                <a:latin typeface="Arial Rounded MT Bold" pitchFamily="34" charset="0"/>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lvl="4" indent="-234950" eaLnBrk="0" fontAlgn="base" hangingPunct="0">
              <a:spcBef>
                <a:spcPts val="1200"/>
              </a:spcBef>
              <a:spcAft>
                <a:spcPct val="0"/>
              </a:spcAft>
              <a:buFont typeface="Arial" charset="0"/>
              <a:buChar char="•"/>
            </a:pPr>
            <a:r>
              <a:rPr lang="en-US" dirty="0">
                <a:latin typeface="Arial Rounded MT Bold" pitchFamily="34" charset="0"/>
              </a:rPr>
              <a:t>Runway Safety Areas (RSA)</a:t>
            </a:r>
          </a:p>
          <a:p>
            <a:pPr marL="0" lvl="4" indent="0" algn="ctr" eaLnBrk="0" fontAlgn="base" hangingPunct="0">
              <a:spcBef>
                <a:spcPts val="12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Runway Protection Zone (RPZ)</a:t>
            </a:r>
          </a:p>
          <a:p>
            <a:pPr marL="0" lvl="4" indent="0" algn="ctr" eaLnBrk="0" fontAlgn="base" hangingPunct="0">
              <a:spcBef>
                <a:spcPts val="6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algn="ctr" eaLnBrk="0" fontAlgn="base" hangingPunct="0">
              <a:spcBef>
                <a:spcPct val="0"/>
              </a:spcBef>
              <a:spcAft>
                <a:spcPct val="0"/>
              </a:spcAft>
            </a:pPr>
            <a:r>
              <a:rPr lang="en-US" dirty="0">
                <a:latin typeface="Arial Rounded MT Bold" pitchFamily="34" charset="0"/>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dirty="0">
                <a:latin typeface="Arial Rounded MT Bold" pitchFamily="34" charset="0"/>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eaLnBrk="0" fontAlgn="base" hangingPunct="0">
              <a:spcBef>
                <a:spcPct val="0"/>
              </a:spcBef>
              <a:spcAft>
                <a:spcPct val="0"/>
              </a:spcAft>
            </a:pPr>
            <a:r>
              <a:rPr lang="en-US" dirty="0">
                <a:latin typeface="Arial Rounded MT Bold" panose="020F0704030504030204" pitchFamily="34" charset="0"/>
              </a:rPr>
              <a:t>Edge</a:t>
            </a:r>
          </a:p>
          <a:p>
            <a:pPr eaLnBrk="0" fontAlgn="base" hangingPunct="0">
              <a:spcBef>
                <a:spcPct val="0"/>
              </a:spcBef>
              <a:spcAft>
                <a:spcPct val="0"/>
              </a:spcAft>
            </a:pPr>
            <a:r>
              <a:rPr lang="en-US" dirty="0">
                <a:latin typeface="Arial Rounded MT Bold" panose="020F0704030504030204" pitchFamily="34" charset="0"/>
              </a:rPr>
              <a:t> of </a:t>
            </a:r>
          </a:p>
          <a:p>
            <a:pPr eaLnBrk="0" fontAlgn="base" hangingPunct="0">
              <a:spcBef>
                <a:spcPct val="0"/>
              </a:spcBef>
              <a:spcAft>
                <a:spcPct val="0"/>
              </a:spcAft>
            </a:pPr>
            <a:r>
              <a:rPr lang="en-US" dirty="0">
                <a:latin typeface="Arial Rounded MT Bold" panose="020F0704030504030204" pitchFamily="34" charset="0"/>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500’</a:t>
            </a:r>
            <a:endParaRPr lang="en-US" dirty="0">
              <a:solidFill>
                <a:srgbClr val="000000"/>
              </a:solidFill>
              <a:latin typeface="Arial" charset="0"/>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1000’</a:t>
            </a:r>
            <a:endParaRPr lang="en-US" dirty="0">
              <a:solidFill>
                <a:srgbClr val="000000"/>
              </a:solidFill>
              <a:latin typeface="Arial" charset="0"/>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eaLnBrk="0" fontAlgn="base" hangingPunct="0">
              <a:spcBef>
                <a:spcPct val="0"/>
              </a:spcBef>
              <a:spcAft>
                <a:spcPct val="0"/>
              </a:spcAft>
            </a:pPr>
            <a:r>
              <a:rPr lang="en-US" u="sng" dirty="0">
                <a:latin typeface="Arial Rounded MT Bold" panose="020F0704030504030204" pitchFamily="34" charset="0"/>
              </a:rPr>
              <a:t>RSA Dimensions</a:t>
            </a:r>
          </a:p>
          <a:p>
            <a:pPr eaLnBrk="0" fontAlgn="base" hangingPunct="0">
              <a:spcBef>
                <a:spcPct val="0"/>
              </a:spcBef>
              <a:spcAft>
                <a:spcPct val="0"/>
              </a:spcAft>
            </a:pPr>
            <a:r>
              <a:rPr lang="en-US" dirty="0">
                <a:latin typeface="Arial Rounded MT Bold" panose="020F0704030504030204" pitchFamily="34" charset="0"/>
              </a:rPr>
              <a:t>Length: Runway Length + 1000’ beyond each threshold</a:t>
            </a:r>
          </a:p>
          <a:p>
            <a:pPr eaLnBrk="0" fontAlgn="base" hangingPunct="0">
              <a:spcBef>
                <a:spcPct val="0"/>
              </a:spcBef>
              <a:spcAft>
                <a:spcPct val="0"/>
              </a:spcAft>
            </a:pPr>
            <a:r>
              <a:rPr lang="en-US" dirty="0">
                <a:latin typeface="Arial Rounded MT Bold" panose="020F0704030504030204" pitchFamily="34" charset="0"/>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indent="-285750">
              <a:spcBef>
                <a:spcPts val="1200"/>
              </a:spcBef>
              <a:buFont typeface="Arial" panose="020B0604020202020204" pitchFamily="34" charset="0"/>
              <a:buChar char="•"/>
            </a:pPr>
            <a:r>
              <a:rPr lang="en-US" dirty="0">
                <a:latin typeface="Arial Rounded MT Bold" pitchFamily="34" charset="0"/>
              </a:rPr>
              <a:t>The ILS is used to assist aircraft in landing.</a:t>
            </a:r>
          </a:p>
          <a:p>
            <a:pPr marL="285750" indent="-285750">
              <a:spcBef>
                <a:spcPts val="1200"/>
              </a:spcBef>
              <a:buFont typeface="Arial" panose="020B0604020202020204" pitchFamily="34" charset="0"/>
              <a:buChar char="•"/>
            </a:pPr>
            <a:r>
              <a:rPr lang="en-US" dirty="0">
                <a:latin typeface="Arial Rounded MT Bold" pitchFamily="34" charset="0"/>
              </a:rPr>
              <a:t>An aircraft can use ILS signals to land at any time, regardless of weather conditions.  Good weather is NOT an indication that an ILS is not being used.</a:t>
            </a:r>
          </a:p>
          <a:p>
            <a:pPr marL="285750" indent="-285750">
              <a:spcBef>
                <a:spcPts val="1200"/>
              </a:spcBef>
              <a:buFont typeface="Arial" panose="020B0604020202020204" pitchFamily="34" charset="0"/>
              <a:buChar char="•"/>
            </a:pPr>
            <a:r>
              <a:rPr lang="en-US" dirty="0">
                <a:latin typeface="Arial Rounded MT Bold" pitchFamily="34" charset="0"/>
              </a:rPr>
              <a:t>Vehicles, aircraft, equipment, or other objects in an ILS critical area could interfere with an ILS signal and pose a safety hazard to aircraft using the ILS.</a:t>
            </a:r>
          </a:p>
          <a:p>
            <a:pPr marL="285750" indent="-285750">
              <a:spcBef>
                <a:spcPts val="1200"/>
              </a:spcBef>
              <a:buFont typeface="Arial" panose="020B0604020202020204" pitchFamily="34" charset="0"/>
              <a:buChar char="•"/>
            </a:pPr>
            <a:r>
              <a:rPr lang="en-US" dirty="0">
                <a:latin typeface="Arial Rounded MT Bold" pitchFamily="34" charset="0"/>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extLst>
              <p:ext uri="{D42A27DB-BD31-4B8C-83A1-F6EECF244321}">
                <p14:modId xmlns:p14="http://schemas.microsoft.com/office/powerpoint/2010/main" val="3522630509"/>
              </p:ext>
            </p:extLst>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40963"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eaLnBrk="0" fontAlgn="base" hangingPunct="0">
              <a:spcBef>
                <a:spcPct val="0"/>
              </a:spcBef>
              <a:spcAft>
                <a:spcPct val="0"/>
              </a:spcAft>
            </a:pPr>
            <a:r>
              <a:rPr lang="en-US" sz="2400" b="1" dirty="0"/>
              <a:t>RPZ: </a:t>
            </a:r>
            <a:r>
              <a:rPr lang="en-US" b="1" dirty="0"/>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An RPZ is an area off the runway end used to help protect people and property under the approach to the runway.  The RPZ is trapezoidal in shape and centered on the extended runway centerline.</a:t>
            </a:r>
          </a:p>
          <a:p>
            <a:pPr marL="285750" indent="-285750" eaLnBrk="0" fontAlgn="base" hangingPunct="0">
              <a:spcBef>
                <a:spcPct val="0"/>
              </a:spcBef>
              <a:spcAft>
                <a:spcPct val="0"/>
              </a:spcAft>
              <a:buFont typeface="Arial" panose="020B0604020202020204" pitchFamily="34" charset="0"/>
              <a:buChar char="•"/>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approach above the RPZ is protected by an </a:t>
            </a:r>
            <a:r>
              <a:rPr lang="en-US" u="sng" dirty="0">
                <a:latin typeface="Arial Rounded MT Bold" pitchFamily="34" charset="0"/>
              </a:rPr>
              <a:t>imaginary surface</a:t>
            </a:r>
            <a:r>
              <a:rPr lang="en-US" dirty="0">
                <a:latin typeface="Arial Rounded MT Bold" pitchFamily="34" charset="0"/>
              </a:rPr>
              <a:t>.  The surface starts at ground level 200 feet from the threshold of the runway and slopes up and away from the runway.</a:t>
            </a:r>
          </a:p>
          <a:p>
            <a:pPr eaLnBrk="0" fontAlgn="base" hangingPunct="0">
              <a:spcBef>
                <a:spcPct val="0"/>
              </a:spcBef>
              <a:spcAft>
                <a:spcPct val="0"/>
              </a:spcAft>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FFFFFF"/>
                </a:solidFill>
                <a:latin typeface="Calibri" panose="020F0502020204030204" pitchFamily="34" charset="0"/>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2000" b="1" dirty="0">
                <a:solidFill>
                  <a:srgbClr val="000000"/>
                </a:solidFill>
                <a:latin typeface="Arial" panose="020B0604020202020204" pitchFamily="34" charset="0"/>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000000"/>
                </a:solidFill>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eaLnBrk="0" fontAlgn="base" hangingPunct="0">
              <a:spcBef>
                <a:spcPct val="0"/>
              </a:spcBef>
              <a:spcAft>
                <a:spcPct val="0"/>
              </a:spcAft>
            </a:pPr>
            <a:endParaRPr lang="en-US" dirty="0">
              <a:solidFill>
                <a:srgbClr val="000000"/>
              </a:solidFill>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eaLnBrk="0" hangingPunct="0">
              <a:defRPr/>
            </a:pPr>
            <a:endParaRPr lang="en-US" sz="2400">
              <a:solidFill>
                <a:srgbClr val="000000"/>
              </a:solidFill>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 Holding Positions</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Movement/Non-movement</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Taxiways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Geographic Position Markings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7"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20858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anose="020F0704030504030204" pitchFamily="34" charset="0"/>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eaLnBrk="0" fontAlgn="base" hangingPunct="0">
              <a:spcBef>
                <a:spcPct val="0"/>
              </a:spcBef>
              <a:spcAft>
                <a:spcPct val="0"/>
              </a:spcAft>
            </a:pPr>
            <a:r>
              <a:rPr lang="en-US" sz="1400" dirty="0">
                <a:latin typeface="Arial Rounded MT Bold" panose="020F0704030504030204" pitchFamily="34" charset="0"/>
              </a:rPr>
              <a:t>Photo on Airliners.net by </a:t>
            </a:r>
            <a:r>
              <a:rPr lang="en-US" sz="1400" dirty="0" err="1">
                <a:latin typeface="Arial Rounded MT Bold" panose="020F0704030504030204" pitchFamily="34" charset="0"/>
              </a:rPr>
              <a:t>SkyArts</a:t>
            </a:r>
            <a:r>
              <a:rPr lang="en-US" sz="1400" dirty="0">
                <a:latin typeface="Arial Rounded MT Bold" panose="020F0704030504030204" pitchFamily="34" charset="0"/>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dirty="0"/>
              <a:t>Terminal</a:t>
            </a:r>
            <a:r>
              <a:rPr lang="en-US" sz="2000" dirty="0"/>
              <a:t> </a:t>
            </a:r>
          </a:p>
        </p:txBody>
      </p:sp>
    </p:spTree>
    <p:extLst>
      <p:ext uri="{BB962C8B-B14F-4D97-AF65-F5344CB8AC3E}">
        <p14:creationId xmlns:p14="http://schemas.microsoft.com/office/powerpoint/2010/main" val="408177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Spots are “shorthand” for giving locations on selected </a:t>
            </a:r>
            <a:r>
              <a:rPr lang="en-US" dirty="0" err="1">
                <a:latin typeface="Arial Rounded MT Bold" pitchFamily="34" charset="0"/>
              </a:rPr>
              <a:t>taxilanes</a:t>
            </a:r>
            <a:r>
              <a:rPr lang="en-US" dirty="0">
                <a:latin typeface="Arial Rounded MT Bold" pitchFamily="34" charset="0"/>
              </a:rPr>
              <a:t>.</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near the 22L deice pad.</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Four spots are parallel to and west of the North Terminal (Taxilane E).</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eaLnBrk="0" fontAlgn="base" hangingPunct="0">
              <a:spcBef>
                <a:spcPct val="0"/>
              </a:spcBef>
              <a:spcAft>
                <a:spcPts val="600"/>
              </a:spcAft>
            </a:pPr>
            <a:r>
              <a:rPr lang="en-US" dirty="0">
                <a:latin typeface="Arial Rounded MT Bold" pitchFamily="34" charset="0"/>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algn="ct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eaLnBrk="0" fontAlgn="base" hangingPunct="0">
              <a:spcBef>
                <a:spcPct val="0"/>
              </a:spcBef>
              <a:spcAft>
                <a:spcPct val="0"/>
              </a:spcAft>
            </a:pPr>
            <a:r>
              <a:rPr lang="en-US" dirty="0">
                <a:solidFill>
                  <a:srgbClr val="FDFDFD"/>
                </a:solidFill>
                <a:latin typeface="Arial Rounded MT Bold" panose="020F0704030504030204" pitchFamily="34" charset="0"/>
              </a:rPr>
              <a:t>Runway markings come in a variety of sizes and shapes.  They are all WHITE. </a:t>
            </a:r>
            <a:r>
              <a:rPr lang="en-US" dirty="0">
                <a:solidFill>
                  <a:srgbClr val="FFFFFF"/>
                </a:solidFill>
                <a:latin typeface="Arial Rounded MT Bold" pitchFamily="34" charset="0"/>
              </a:rPr>
              <a:t>If you are seeing white markings, YOU ENTERED A RUNWAY.  If you did NOT receive permission from ATCT to be on the runway, EXIT </a:t>
            </a:r>
            <a:r>
              <a:rPr lang="en-US" b="1" u="sng" dirty="0">
                <a:ln>
                  <a:solidFill>
                    <a:srgbClr val="FFFFFF"/>
                  </a:solidFill>
                </a:ln>
                <a:solidFill>
                  <a:srgbClr val="FF0000"/>
                </a:solidFill>
                <a:latin typeface="Arial Rounded MT Bold" panose="020F0704030504030204" pitchFamily="34" charset="0"/>
              </a:rPr>
              <a:t>IMMEDIATELY,</a:t>
            </a:r>
            <a:r>
              <a:rPr lang="en-US" dirty="0">
                <a:solidFill>
                  <a:srgbClr val="FFFFFF"/>
                </a:solidFill>
                <a:latin typeface="Arial Rounded MT Bold" pitchFamily="34" charset="0"/>
              </a:rPr>
              <a:t> call ATCT, and tell them where you are!</a:t>
            </a:r>
            <a:endParaRPr lang="en-US" dirty="0">
              <a:solidFill>
                <a:srgbClr val="FDFDFD"/>
              </a:solidFill>
              <a:latin typeface="Arial Rounded MT Bold" panose="020F0704030504030204" pitchFamily="34" charset="0"/>
            </a:endParaRPr>
          </a:p>
        </p:txBody>
      </p:sp>
    </p:spTree>
    <p:extLst>
      <p:ext uri="{BB962C8B-B14F-4D97-AF65-F5344CB8AC3E}">
        <p14:creationId xmlns:p14="http://schemas.microsoft.com/office/powerpoint/2010/main" val="276275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Movement/Non-Movement</a:t>
            </a:r>
            <a:r>
              <a:rPr lang="en-US" b="1" dirty="0">
                <a:solidFill>
                  <a:srgbClr val="CC9900"/>
                </a:solidFill>
                <a:latin typeface="Arial" pitchFamily="34" charset="0"/>
                <a:cs typeface="Arial" pitchFamily="34" charset="0"/>
              </a:rPr>
              <a:t> </a:t>
            </a:r>
          </a:p>
          <a:p>
            <a:pPr algn="ctr" eaLnBrk="0" fontAlgn="base" hangingPunct="0">
              <a:spcBef>
                <a:spcPct val="0"/>
              </a:spcBef>
              <a:spcAft>
                <a:spcPct val="0"/>
              </a:spcAft>
            </a:pP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Lights</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Guard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Status Light System</a:t>
            </a:r>
            <a:endParaRPr lang="en-US" sz="2100" dirty="0"/>
          </a:p>
        </p:txBody>
      </p:sp>
    </p:spTree>
    <p:extLst>
      <p:ext uri="{BB962C8B-B14F-4D97-AF65-F5344CB8AC3E}">
        <p14:creationId xmlns:p14="http://schemas.microsoft.com/office/powerpoint/2010/main" val="2330626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0">
                <a:latin typeface="Arial Rounded MT Bold" panose="020F0704030504030204" pitchFamily="34" charset="0"/>
              </a:rPr>
              <a:t>Taxiway edge lights identify the edge of the usable taxiway surface at night and during periods of low visibility.</a:t>
            </a:r>
          </a:p>
          <a:p>
            <a:pPr marL="0" indent="0">
              <a:buFont typeface="Wingdings" panose="05000000000000000000" pitchFamily="2" charset="2"/>
              <a:buNone/>
            </a:pPr>
            <a:endParaRPr lang="en-US" sz="2000" kern="0">
              <a:latin typeface="Arial Rounded MT Bold" panose="020F0704030504030204" pitchFamily="34" charset="0"/>
            </a:endParaRPr>
          </a:p>
          <a:p>
            <a:pPr marL="0" indent="0">
              <a:buFont typeface="Wingdings" panose="05000000000000000000" pitchFamily="2" charset="2"/>
              <a:buNone/>
            </a:pPr>
            <a:r>
              <a:rPr lang="en-US" sz="2000" kern="0">
                <a:latin typeface="Arial Rounded MT Bold" panose="020F0704030504030204" pitchFamily="34" charset="0"/>
              </a:rPr>
              <a:t>Taxiway edge lighting is blue</a:t>
            </a:r>
            <a:r>
              <a:rPr lang="en-US" sz="2000" kern="0">
                <a:solidFill>
                  <a:schemeClr val="accent2"/>
                </a:solidFill>
                <a:latin typeface="Arial Rounded MT Bold" panose="020F0704030504030204" pitchFamily="34" charset="0"/>
              </a:rPr>
              <a:t>.</a:t>
            </a:r>
            <a:endParaRPr lang="en-US" sz="2800" kern="0" dirty="0"/>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eaLnBrk="0" fontAlgn="base" hangingPunct="0">
              <a:spcBef>
                <a:spcPct val="0"/>
              </a:spcBef>
              <a:spcAft>
                <a:spcPct val="0"/>
              </a:spcAft>
            </a:pPr>
            <a:r>
              <a:rPr lang="en-US" sz="2000" dirty="0">
                <a:latin typeface="Arial Rounded MT Bold" pitchFamily="34" charset="0"/>
              </a:rPr>
              <a:t>Taxiway centerline lights are green.</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placed on selected taxiways to assist pilots with taxiing at night and during periods of reduced visibility.</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also placed on </a:t>
            </a:r>
            <a:r>
              <a:rPr lang="en-US" sz="2000" dirty="0" err="1">
                <a:latin typeface="Arial Rounded MT Bold" pitchFamily="34" charset="0"/>
              </a:rPr>
              <a:t>Rwy</a:t>
            </a:r>
            <a:r>
              <a:rPr lang="en-US" sz="2000" dirty="0">
                <a:latin typeface="Arial Rounded MT Bold" pitchFamily="34" charset="0"/>
              </a:rPr>
              <a:t> 9L/27R between 4R/22L and 3L/21R, since that section of runway is normally used as a taxiway.</a:t>
            </a:r>
            <a:endParaRPr lang="en-US" sz="2000" dirty="0"/>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are clear (or white), </a:t>
            </a:r>
            <a:r>
              <a:rPr lang="en-US" sz="2000" kern="1200">
                <a:solidFill>
                  <a:schemeClr val="bg1"/>
                </a:solidFill>
                <a:latin typeface="Arial Rounded MT Bold" pitchFamily="34" charset="0"/>
                <a:ea typeface="+mj-ea"/>
                <a:cs typeface="+mj-cs"/>
              </a:rPr>
              <a:t>except for the last 2000’ of certain runways.  The half of the lights facing the pilot are amber</a:t>
            </a:r>
            <a:r>
              <a:rPr lang="en-US" sz="2400" kern="0">
                <a:solidFill>
                  <a:schemeClr val="bg1"/>
                </a:solidFill>
              </a:rPr>
              <a:t>.</a:t>
            </a:r>
          </a:p>
          <a:p>
            <a:pPr>
              <a:buFontTx/>
              <a:buNone/>
            </a:pPr>
            <a:endParaRPr lang="en-US" sz="2400" b="1" kern="0">
              <a:solidFill>
                <a:srgbClr val="FFFFFF"/>
              </a:solidFill>
            </a:endParaRPr>
          </a:p>
          <a:p>
            <a:pPr>
              <a:buFontTx/>
              <a:buNone/>
            </a:pPr>
            <a:endParaRPr lang="en-US" sz="2400" kern="0" dirty="0"/>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extLst>
              <p:ext uri="{D42A27DB-BD31-4B8C-83A1-F6EECF244321}">
                <p14:modId xmlns:p14="http://schemas.microsoft.com/office/powerpoint/2010/main" val="2739298311"/>
              </p:ext>
            </p:extLst>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Font typeface="Wingdings" panose="05000000000000000000" pitchFamily="2" charset="2"/>
              <a:buNone/>
            </a:pPr>
            <a:endParaRPr lang="en-US" sz="800" kern="1200" dirty="0">
              <a:solidFill>
                <a:srgbClr val="FFFFFF"/>
              </a:solidFill>
              <a:latin typeface="Arial Rounded MT Bold" pitchFamily="34" charset="0"/>
              <a:ea typeface="+mj-ea"/>
              <a:cs typeface="+mj-cs"/>
            </a:endParaRPr>
          </a:p>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certain runways.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kern="0" dirty="0">
              <a:solidFill>
                <a:srgbClr val="FFFFFF"/>
              </a:solidFill>
            </a:endParaRPr>
          </a:p>
          <a:p>
            <a:pPr>
              <a:buFontTx/>
              <a:buNone/>
            </a:pPr>
            <a:endParaRPr lang="en-US" sz="2400" kern="0" dirty="0"/>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1200"/>
              </a:spcBef>
              <a:buFont typeface="Wingdings" panose="05000000000000000000" pitchFamily="2" charset="2"/>
              <a:buNone/>
            </a:pPr>
            <a:r>
              <a:rPr lang="en-US" sz="1800" kern="0" dirty="0">
                <a:latin typeface="Arial Rounded MT Bold" panose="020F0704030504030204" pitchFamily="34" charset="0"/>
              </a:rPr>
              <a:t>Used to mark the end of useable runway pavement for aircraft.</a:t>
            </a:r>
          </a:p>
          <a:p>
            <a:pPr marL="0" indent="0">
              <a:spcBef>
                <a:spcPts val="1200"/>
              </a:spcBef>
              <a:buNone/>
            </a:pPr>
            <a:r>
              <a:rPr lang="en-US" sz="1800" kern="0" dirty="0">
                <a:latin typeface="Arial Rounded MT Bold" panose="020F0704030504030204" pitchFamily="34" charset="0"/>
              </a:rPr>
              <a:t>Arranged in two sets of four lights.</a:t>
            </a:r>
          </a:p>
          <a:p>
            <a:pPr marL="0" indent="0">
              <a:spcBef>
                <a:spcPts val="1200"/>
              </a:spcBef>
              <a:buNone/>
            </a:pPr>
            <a:r>
              <a:rPr lang="en-US" sz="1800" kern="0" dirty="0">
                <a:latin typeface="Arial Rounded MT Bold" panose="020F0704030504030204" pitchFamily="34" charset="0"/>
              </a:rPr>
              <a:t>Lights are split into two colors:</a:t>
            </a:r>
          </a:p>
          <a:p>
            <a:pPr marL="0" indent="0">
              <a:spcBef>
                <a:spcPts val="1200"/>
              </a:spcBef>
              <a:buNone/>
            </a:pPr>
            <a:endParaRPr lang="en-US" sz="2000" kern="0" dirty="0">
              <a:latin typeface="Arial Rounded MT Bold" panose="020F0704030504030204" pitchFamily="34" charset="0"/>
            </a:endParaRPr>
          </a:p>
          <a:p>
            <a:pPr marL="0" indent="0">
              <a:buFont typeface="Wingdings" panose="05000000000000000000" pitchFamily="2" charset="2"/>
              <a:buNone/>
            </a:pPr>
            <a:endParaRPr lang="en-US" sz="2000" kern="0" dirty="0">
              <a:solidFill>
                <a:srgbClr val="00B050"/>
              </a:solidFill>
              <a:latin typeface="Arial Rounded MT Bold" panose="020F070403050403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r>
              <a:rPr lang="en-US" kern="0" dirty="0">
                <a:latin typeface="Arial Rounded MT Bold" panose="020F0704030504030204" pitchFamily="34" charset="0"/>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r>
              <a:rPr lang="en-US" kern="0" dirty="0">
                <a:latin typeface="Arial Rounded MT Bold" panose="020F0704030504030204" pitchFamily="34" charset="0"/>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b="1" u="sng" dirty="0">
                <a:latin typeface="Arial Rounded MT Bold" pitchFamily="34" charset="0"/>
              </a:rPr>
              <a:t>Elevated </a:t>
            </a:r>
            <a:r>
              <a:rPr lang="en-US" sz="2000" u="sng" dirty="0">
                <a:latin typeface="Arial Rounded MT Bold" pitchFamily="34" charset="0"/>
              </a:rPr>
              <a:t>Runway</a:t>
            </a:r>
            <a:r>
              <a:rPr lang="en-US" sz="2000" b="1" u="sng" dirty="0">
                <a:latin typeface="Arial Rounded MT Bold" pitchFamily="34" charset="0"/>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of low 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u="sng" dirty="0">
                <a:latin typeface="Arial Rounded MT Bold" pitchFamily="34" charset="0"/>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algn="ctr" eaLnBrk="0" fontAlgn="base" hangingPunct="0">
              <a:spcBef>
                <a:spcPct val="0"/>
              </a:spcBef>
              <a:spcAft>
                <a:spcPct val="0"/>
              </a:spcAft>
            </a:pPr>
            <a:r>
              <a:rPr lang="en-US" sz="2000" dirty="0">
                <a:latin typeface="Arial Rounded MT Bold" pitchFamily="34" charset="0"/>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eaLnBrk="0" fontAlgn="base" hangingPunct="0">
              <a:spcBef>
                <a:spcPct val="0"/>
              </a:spcBef>
              <a:spcAft>
                <a:spcPct val="0"/>
              </a:spcAft>
            </a:pPr>
            <a:r>
              <a:rPr lang="en-US" sz="2400" b="1" dirty="0">
                <a:solidFill>
                  <a:srgbClr val="FFC000"/>
                </a:solidFill>
                <a:latin typeface="Arial Rounded MT Bold" pitchFamily="34" charset="0"/>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algn="ctr" eaLnBrk="0" fontAlgn="base" hangingPunct="0">
              <a:spcBef>
                <a:spcPct val="0"/>
              </a:spcBef>
              <a:spcAft>
                <a:spcPct val="0"/>
              </a:spcAft>
            </a:pPr>
            <a:r>
              <a:rPr lang="en-US" sz="2400" b="1" dirty="0">
                <a:solidFill>
                  <a:srgbClr val="FFC000"/>
                </a:solidFill>
                <a:latin typeface="Arial Rounded MT Bold" pitchFamily="34" charset="0"/>
              </a:rPr>
              <a:t>Elevated</a:t>
            </a:r>
            <a:endParaRPr lang="en-US" sz="2400" dirty="0">
              <a:solidFill>
                <a:srgbClr val="FFC000"/>
              </a:solidFill>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indent="-285750" eaLnBrk="0" fontAlgn="base" hangingPunct="0">
              <a:lnSpc>
                <a:spcPct val="90000"/>
              </a:lnSpc>
              <a:buFont typeface="Arial" panose="020B0604020202020204" pitchFamily="34" charset="0"/>
              <a:buChar char="•"/>
            </a:pPr>
            <a:r>
              <a:rPr lang="en-US" dirty="0">
                <a:latin typeface="Arial Rounded MT Bold" pitchFamily="34" charset="0"/>
              </a:rPr>
              <a:t>Provides </a:t>
            </a:r>
            <a:r>
              <a:rPr lang="en-US" u="sng" dirty="0">
                <a:latin typeface="Arial Rounded MT Bold" pitchFamily="34" charset="0"/>
              </a:rPr>
              <a:t>visual signal </a:t>
            </a:r>
            <a:r>
              <a:rPr lang="en-US" dirty="0">
                <a:latin typeface="Arial Rounded MT Bold" pitchFamily="34" charset="0"/>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Designed to </a:t>
            </a:r>
            <a:r>
              <a:rPr lang="en-US" u="sng" dirty="0">
                <a:latin typeface="Arial Rounded MT Bold" pitchFamily="34" charset="0"/>
              </a:rPr>
              <a:t>reduce the number of runway incursions</a:t>
            </a:r>
            <a:r>
              <a:rPr lang="en-US" dirty="0">
                <a:latin typeface="Arial Rounded MT Bold" pitchFamily="34" charset="0"/>
              </a:rPr>
              <a:t> without interfering with normal and safe airport operations</a:t>
            </a:r>
          </a:p>
          <a:p>
            <a:pPr marL="514350" indent="-285750" eaLnBrk="0" fontAlgn="base" hangingPunct="0">
              <a:spcBef>
                <a:spcPts val="600"/>
              </a:spcBef>
              <a:buFont typeface="Arial" panose="020B0604020202020204" pitchFamily="34" charset="0"/>
              <a:buChar char="•"/>
            </a:pPr>
            <a:r>
              <a:rPr lang="en-US" u="sng" dirty="0">
                <a:latin typeface="Arial Rounded MT Bold" pitchFamily="34" charset="0"/>
              </a:rPr>
              <a:t>Automatic</a:t>
            </a:r>
            <a:r>
              <a:rPr lang="en-US" dirty="0">
                <a:latin typeface="Arial Rounded MT Bold" pitchFamily="34" charset="0"/>
              </a:rPr>
              <a:t> system that gives an added layer of safety for the runway environment</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Gives </a:t>
            </a:r>
            <a:r>
              <a:rPr lang="en-US" u="sng" dirty="0">
                <a:latin typeface="Arial Rounded MT Bold" pitchFamily="34" charset="0"/>
              </a:rPr>
              <a:t>warning of a potential conflict </a:t>
            </a:r>
            <a:r>
              <a:rPr lang="en-US" dirty="0">
                <a:latin typeface="Arial Rounded MT Bold" pitchFamily="34" charset="0"/>
              </a:rPr>
              <a:t>on a runway between aircraft and/or vehicles </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Indicates </a:t>
            </a:r>
            <a:r>
              <a:rPr lang="en-US" u="sng" dirty="0">
                <a:latin typeface="Arial Rounded MT Bold" pitchFamily="34" charset="0"/>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algn="ctr" eaLnBrk="0" fontAlgn="base" hangingPunct="0"/>
            <a:r>
              <a:rPr lang="en-US" b="1" u="sng" dirty="0">
                <a:latin typeface="Arial Rounded MT Bold" pitchFamily="34" charset="0"/>
              </a:rPr>
              <a:t>Does not give or imply clearance </a:t>
            </a:r>
          </a:p>
          <a:p>
            <a:pPr marL="228600" algn="ctr" eaLnBrk="0" fontAlgn="base" hangingPunct="0"/>
            <a:r>
              <a:rPr lang="en-US" b="1" u="sng" dirty="0">
                <a:latin typeface="Arial Rounded MT Bold" pitchFamily="34" charset="0"/>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b="1" dirty="0">
                <a:latin typeface="Arial Rounded MT Bold" pitchFamily="34" charset="0"/>
              </a:rPr>
              <a:t>DO NOT PROCEED </a:t>
            </a:r>
            <a:r>
              <a:rPr lang="en-US" dirty="0">
                <a:latin typeface="Arial Rounded MT Bold" pitchFamily="34" charset="0"/>
              </a:rPr>
              <a:t>after the lights go out until ATC </a:t>
            </a:r>
            <a:r>
              <a:rPr lang="en-US" u="sng" dirty="0">
                <a:latin typeface="Arial Rounded MT Bold" pitchFamily="34" charset="0"/>
              </a:rPr>
              <a:t>specifically tells you to.</a:t>
            </a:r>
            <a:endParaRPr lang="en-US" dirty="0">
              <a:latin typeface="Arial Rounded MT Bold" pitchFamily="34" charset="0"/>
            </a:endParaRP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are “on”, DO NOT PROCEED – HOLD YOUR POSITION.</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Call ATC and tell them “[call sign] is holding short of Runway XX at Taxiway X due to red lights.”</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algn="ctr" eaLnBrk="0" fontAlgn="base" hangingPunct="0">
              <a:spcBef>
                <a:spcPct val="0"/>
              </a:spcBef>
              <a:spcAft>
                <a:spcPct val="0"/>
              </a:spcAft>
            </a:pPr>
            <a:r>
              <a:rPr lang="en-US" dirty="0">
                <a:ln>
                  <a:solidFill>
                    <a:srgbClr val="000000"/>
                  </a:solidFill>
                </a:ln>
                <a:latin typeface="Arial Rounded MT Bold" panose="020F0704030504030204" pitchFamily="34" charset="0"/>
              </a:rPr>
              <a:t>Takeoff Hold Lights (THLs)</a:t>
            </a:r>
            <a:endParaRPr lang="en-US" u="sng" dirty="0">
              <a:latin typeface="Arial Rounded MT Bold" pitchFamily="34" charset="0"/>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THLs tell pilots to STOP because of a potential conflict further down the runway.</a:t>
            </a: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No action is required by vehicle operators, but know they are there.</a:t>
            </a:r>
          </a:p>
          <a:p>
            <a:pPr marL="285750" indent="-285750" eaLnBrk="0" fontAlgn="base" hangingPunct="0">
              <a:spcBef>
                <a:spcPct val="0"/>
              </a:spcBef>
              <a:spcAft>
                <a:spcPct val="0"/>
              </a:spcAft>
              <a:buFont typeface="Arial" panose="020B0604020202020204" pitchFamily="34" charset="0"/>
              <a:buChar char="•"/>
            </a:pPr>
            <a:endParaRPr lang="en-US" dirty="0">
              <a:solidFill>
                <a:srgbClr val="002060"/>
              </a:solidFill>
              <a:latin typeface="Arial Rounded MT Bold" pitchFamily="34" charset="0"/>
            </a:endParaRPr>
          </a:p>
          <a:p>
            <a:pPr eaLnBrk="0" fontAlgn="base" hangingPunct="0">
              <a:spcBef>
                <a:spcPct val="0"/>
              </a:spcBef>
              <a:spcAft>
                <a:spcPct val="0"/>
              </a:spcAft>
            </a:pPr>
            <a:endParaRPr lang="en-US" dirty="0">
              <a:solidFill>
                <a:srgbClr val="002060"/>
              </a:solidFill>
              <a:latin typeface="Arial Rounded MT Bold" pitchFamily="34" charset="0"/>
            </a:endParaRPr>
          </a:p>
        </p:txBody>
      </p:sp>
    </p:spTree>
    <p:extLst>
      <p:ext uri="{BB962C8B-B14F-4D97-AF65-F5344CB8AC3E}">
        <p14:creationId xmlns:p14="http://schemas.microsoft.com/office/powerpoint/2010/main" val="359976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Lights are </a:t>
            </a:r>
            <a:r>
              <a:rPr lang="en-US" dirty="0" err="1">
                <a:latin typeface="Arial" panose="020B0604020202020204" pitchFamily="34" charset="0"/>
                <a:ea typeface="Calibri" panose="020F0502020204030204" pitchFamily="34" charset="0"/>
                <a:cs typeface="Arial" panose="020B0604020202020204" pitchFamily="34" charset="0"/>
              </a:rPr>
              <a:t>uni</a:t>
            </a:r>
            <a:r>
              <a:rPr lang="en-US" dirty="0">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r>
              <a:rPr lang="en-US" dirty="0"/>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r>
              <a:rPr lang="en-US" dirty="0"/>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r>
              <a:rPr lang="en-US" dirty="0"/>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indent="-285750">
              <a:buFont typeface="Arial" panose="020B0604020202020204" pitchFamily="34" charset="0"/>
              <a:buChar char="•"/>
            </a:pPr>
            <a:r>
              <a:rPr lang="en-US" dirty="0"/>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indent="-285750">
              <a:buFont typeface="Arial" panose="020B0604020202020204" pitchFamily="34" charset="0"/>
              <a:buChar char="•"/>
            </a:pPr>
            <a:r>
              <a:rPr lang="en-US" dirty="0"/>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indent="-285750">
              <a:buFont typeface="Arial" panose="020B0604020202020204" pitchFamily="34" charset="0"/>
              <a:buChar char="•"/>
            </a:pPr>
            <a:r>
              <a:rPr lang="en-US" dirty="0"/>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indent="-285750">
              <a:buFont typeface="Arial" panose="020B0604020202020204" pitchFamily="34" charset="0"/>
              <a:buChar char="•"/>
            </a:pPr>
            <a:r>
              <a:rPr lang="en-US" dirty="0"/>
              <a:t>The third one is located on Taxiway B on the south </a:t>
            </a:r>
          </a:p>
          <a:p>
            <a:pPr marL="288925"/>
            <a:r>
              <a:rPr lang="en-US" dirty="0"/>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Location</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Taxiway Directional</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Surface Painted</a:t>
            </a:r>
          </a:p>
        </p:txBody>
      </p:sp>
    </p:spTree>
    <p:extLst>
      <p:ext uri="{BB962C8B-B14F-4D97-AF65-F5344CB8AC3E}">
        <p14:creationId xmlns:p14="http://schemas.microsoft.com/office/powerpoint/2010/main" val="482454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Identifies the taxiway on which the aircraft or vehicle is located.</a:t>
            </a:r>
          </a:p>
          <a:p>
            <a:pPr marL="0" indent="0">
              <a:lnSpc>
                <a:spcPct val="90000"/>
              </a:lnSpc>
              <a:buFont typeface="Wingdings" panose="05000000000000000000" pitchFamily="2" charset="2"/>
              <a:buNone/>
            </a:pPr>
            <a:endParaRPr lang="en-US" sz="2200" kern="0">
              <a:solidFill>
                <a:srgbClr val="FFC000"/>
              </a:solidFill>
              <a:latin typeface="Arial Rounded MT Bold" panose="020F0704030504030204" pitchFamily="34" charset="0"/>
            </a:endParaRPr>
          </a:p>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The inscription is yellow with a black background.</a:t>
            </a:r>
          </a:p>
          <a:p>
            <a:pPr marL="0" indent="0">
              <a:lnSpc>
                <a:spcPct val="90000"/>
              </a:lnSpc>
              <a:buFont typeface="Wingdings" panose="05000000000000000000" pitchFamily="2" charset="2"/>
              <a:buNone/>
            </a:pPr>
            <a:endParaRPr lang="en-US" sz="2800" kern="0" dirty="0"/>
          </a:p>
        </p:txBody>
      </p:sp>
    </p:spTree>
    <p:extLst>
      <p:ext uri="{BB962C8B-B14F-4D97-AF65-F5344CB8AC3E}">
        <p14:creationId xmlns:p14="http://schemas.microsoft.com/office/powerpoint/2010/main" val="194858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None/>
            </a:pPr>
            <a:r>
              <a:rPr lang="en-US" sz="2200" kern="0" dirty="0">
                <a:solidFill>
                  <a:srgbClr val="000000"/>
                </a:solidFill>
                <a:latin typeface="Arial Rounded MT Bold" panose="020F0704030504030204" pitchFamily="34" charset="0"/>
              </a:rPr>
              <a:t>Identifies the direction(s) in which a taxiway goes.</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The inscription is black with a yellow background.</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Taxiway location and directional signs are often co-located together in a sign array.</a:t>
            </a:r>
          </a:p>
          <a:p>
            <a:pPr marL="0" indent="0">
              <a:lnSpc>
                <a:spcPct val="90000"/>
              </a:lnSpc>
              <a:spcBef>
                <a:spcPts val="1200"/>
              </a:spcBef>
              <a:buNone/>
            </a:pPr>
            <a:endParaRPr lang="en-US" sz="2000" kern="0" dirty="0">
              <a:solidFill>
                <a:srgbClr val="000000"/>
              </a:solidFill>
              <a:latin typeface="Arial Rounded MT Bold" panose="020F0704030504030204" pitchFamily="34" charset="0"/>
            </a:endParaRPr>
          </a:p>
          <a:p>
            <a:pPr marL="0" indent="0">
              <a:lnSpc>
                <a:spcPct val="90000"/>
              </a:lnSpc>
              <a:buNone/>
            </a:pPr>
            <a:endParaRPr lang="en-US" sz="2200" kern="0" dirty="0">
              <a:solidFill>
                <a:srgbClr val="000000"/>
              </a:solidFill>
              <a:latin typeface="Arial Rounded MT Bold" panose="020F0704030504030204" pitchFamily="34" charset="0"/>
            </a:endParaRPr>
          </a:p>
          <a:p>
            <a:pPr marL="0" indent="0">
              <a:lnSpc>
                <a:spcPct val="90000"/>
              </a:lnSpc>
              <a:buNone/>
            </a:pPr>
            <a:endParaRPr lang="en-US" sz="2800" kern="0" dirty="0">
              <a:solidFill>
                <a:srgbClr val="000000"/>
              </a:solidFill>
            </a:endParaRPr>
          </a:p>
        </p:txBody>
      </p:sp>
    </p:spTree>
    <p:extLst>
      <p:ext uri="{BB962C8B-B14F-4D97-AF65-F5344CB8AC3E}">
        <p14:creationId xmlns:p14="http://schemas.microsoft.com/office/powerpoint/2010/main" val="2358770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000000"/>
                </a:solidFill>
                <a:latin typeface="Arial Rounded MT Bold" panose="020F0704030504030204" pitchFamily="34" charset="0"/>
              </a:rPr>
              <a:t>Black sign indicates the taxiway/</a:t>
            </a:r>
            <a:r>
              <a:rPr lang="en-US" sz="2000" dirty="0" err="1">
                <a:solidFill>
                  <a:srgbClr val="000000"/>
                </a:solidFill>
                <a:latin typeface="Arial Rounded MT Bold" panose="020F0704030504030204" pitchFamily="34" charset="0"/>
              </a:rPr>
              <a:t>taxilane</a:t>
            </a:r>
            <a:r>
              <a:rPr lang="en-US" sz="2000" dirty="0">
                <a:solidFill>
                  <a:srgbClr val="000000"/>
                </a:solidFill>
                <a:latin typeface="Arial Rounded MT Bold" panose="020F0704030504030204" pitchFamily="34" charset="0"/>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FF9900"/>
                </a:solidFill>
                <a:latin typeface="Arial Rounded MT Bold" panose="020F0704030504030204" pitchFamily="34" charset="0"/>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Signs can also be painted on the pavement</a:t>
            </a:r>
          </a:p>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algn="ctr" eaLnBrk="0" fontAlgn="base" hangingPunct="0">
              <a:spcBef>
                <a:spcPct val="0"/>
              </a:spcBef>
              <a:spcAft>
                <a:spcPct val="0"/>
              </a:spcAft>
            </a:pPr>
            <a:r>
              <a:rPr lang="en-US" dirty="0">
                <a:solidFill>
                  <a:srgbClr val="FFFFFF"/>
                </a:solidFill>
                <a:latin typeface="Arial Rounded MT Bold" panose="020F0704030504030204" pitchFamily="34" charset="0"/>
              </a:rPr>
              <a:t>Surface Painted Runway </a:t>
            </a:r>
          </a:p>
          <a:p>
            <a:pPr algn="ctr" eaLnBrk="0" fontAlgn="base" hangingPunct="0">
              <a:spcBef>
                <a:spcPct val="0"/>
              </a:spcBef>
              <a:spcAft>
                <a:spcPct val="0"/>
              </a:spcAft>
            </a:pPr>
            <a:r>
              <a:rPr lang="en-US" dirty="0">
                <a:solidFill>
                  <a:srgbClr val="FFFFFF"/>
                </a:solidFill>
                <a:latin typeface="Arial Rounded MT Bold" panose="020F0704030504030204" pitchFamily="34" charset="0"/>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algn="ctr" eaLnBrk="0" fontAlgn="base" hangingPunct="0">
              <a:spcBef>
                <a:spcPct val="0"/>
              </a:spcBef>
              <a:spcAft>
                <a:spcPct val="0"/>
              </a:spcAft>
            </a:pPr>
            <a:r>
              <a:rPr lang="en-US" dirty="0">
                <a:solidFill>
                  <a:srgbClr val="FFC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FFC000"/>
                </a:solidFill>
                <a:latin typeface="Arial Rounded MT Bold" panose="020F0704030504030204" pitchFamily="34" charset="0"/>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algn="ctr" eaLnBrk="0" fontAlgn="base" hangingPunct="0">
              <a:spcBef>
                <a:spcPct val="0"/>
              </a:spcBef>
              <a:spcAft>
                <a:spcPct val="0"/>
              </a:spcAft>
            </a:pPr>
            <a:r>
              <a:rPr lang="en-US" dirty="0">
                <a:solidFill>
                  <a:srgbClr val="000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000000"/>
                </a:solidFill>
                <a:latin typeface="Arial Rounded MT Bold" panose="020F0704030504030204" pitchFamily="34" charset="0"/>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eaLnBrk="0" fontAlgn="base" hangingPunct="0">
              <a:spcBef>
                <a:spcPct val="0"/>
              </a:spcBef>
              <a:spcAft>
                <a:spcPct val="0"/>
              </a:spcAft>
            </a:pPr>
            <a:r>
              <a:rPr lang="en-US" sz="2000" dirty="0">
                <a:solidFill>
                  <a:srgbClr val="EAEAEA"/>
                </a:solidFill>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indent="-285750">
              <a:spcBef>
                <a:spcPts val="0"/>
              </a:spcBef>
              <a:buFont typeface="Arial" panose="020B0604020202020204" pitchFamily="34" charset="0"/>
              <a:buChar char="•"/>
            </a:pPr>
            <a:r>
              <a:rPr lang="en-US" dirty="0">
                <a:latin typeface="Arial Rounded MT Bold" pitchFamily="34" charset="0"/>
              </a:rPr>
              <a:t>Always use standard FAA ATCT phraseology</a:t>
            </a:r>
          </a:p>
          <a:p>
            <a:pPr marL="285750" indent="-285750">
              <a:spcBef>
                <a:spcPts val="600"/>
              </a:spcBef>
              <a:buFont typeface="Arial" panose="020B0604020202020204" pitchFamily="34" charset="0"/>
              <a:buChar char="•"/>
            </a:pPr>
            <a:r>
              <a:rPr lang="en-US" dirty="0">
                <a:latin typeface="Arial Rounded MT Bold" pitchFamily="34" charset="0"/>
              </a:rPr>
              <a:t>Know what you are going to say before you say it</a:t>
            </a:r>
          </a:p>
          <a:p>
            <a:pPr marL="285750" indent="-285750">
              <a:spcBef>
                <a:spcPts val="600"/>
              </a:spcBef>
              <a:buFont typeface="Arial" panose="020B0604020202020204" pitchFamily="34" charset="0"/>
              <a:buChar char="•"/>
            </a:pPr>
            <a:r>
              <a:rPr lang="en-US" dirty="0">
                <a:latin typeface="Arial Rounded MT Bold" pitchFamily="34" charset="0"/>
              </a:rPr>
              <a:t>Listen to radio traffic before transmitting.</a:t>
            </a:r>
          </a:p>
          <a:p>
            <a:pPr marL="285750" indent="-285750">
              <a:spcBef>
                <a:spcPts val="600"/>
              </a:spcBef>
              <a:buFont typeface="Arial" panose="020B0604020202020204" pitchFamily="34" charset="0"/>
              <a:buChar char="•"/>
            </a:pPr>
            <a:r>
              <a:rPr lang="en-US" dirty="0">
                <a:latin typeface="Arial Rounded MT Bold" pitchFamily="34" charset="0"/>
              </a:rPr>
              <a:t>Do not interrupt other radio transmissions</a:t>
            </a:r>
          </a:p>
          <a:p>
            <a:pPr marL="285750" indent="-285750">
              <a:spcBef>
                <a:spcPts val="600"/>
              </a:spcBef>
              <a:buFont typeface="Arial" panose="020B0604020202020204" pitchFamily="34" charset="0"/>
              <a:buChar char="•"/>
            </a:pPr>
            <a:r>
              <a:rPr lang="en-US" dirty="0">
                <a:latin typeface="Arial Rounded MT Bold" pitchFamily="34" charset="0"/>
              </a:rPr>
              <a:t>Listen closely to all instructions</a:t>
            </a:r>
          </a:p>
          <a:p>
            <a:pPr marL="285750" indent="-285750">
              <a:spcBef>
                <a:spcPts val="600"/>
              </a:spcBef>
              <a:buFont typeface="Arial" panose="020B0604020202020204" pitchFamily="34" charset="0"/>
              <a:buChar char="•"/>
            </a:pPr>
            <a:r>
              <a:rPr lang="en-US" dirty="0">
                <a:latin typeface="Arial Rounded MT Bold" pitchFamily="34" charset="0"/>
              </a:rPr>
              <a:t>Never make assumptions.  If you are not sure of your instructions, then ask ATCT to say it again</a:t>
            </a:r>
          </a:p>
          <a:p>
            <a:pPr marL="285750" indent="-285750">
              <a:spcBef>
                <a:spcPts val="600"/>
              </a:spcBef>
              <a:buFont typeface="Arial" panose="020B0604020202020204" pitchFamily="34" charset="0"/>
              <a:buChar char="•"/>
            </a:pPr>
            <a:r>
              <a:rPr lang="en-US" dirty="0">
                <a:latin typeface="Arial Rounded MT Bold" pitchFamily="34" charset="0"/>
              </a:rPr>
              <a:t>Read back all instructions, especially Hold Short instructions and other runway instructions</a:t>
            </a:r>
            <a:endParaRPr lang="en-US" dirty="0"/>
          </a:p>
          <a:p>
            <a:pPr marL="285750" indent="-285750">
              <a:spcBef>
                <a:spcPts val="600"/>
              </a:spcBef>
              <a:buFont typeface="Arial" panose="020B0604020202020204" pitchFamily="34" charset="0"/>
              <a:buChar char="•"/>
            </a:pPr>
            <a:r>
              <a:rPr lang="en-US" dirty="0">
                <a:latin typeface="Arial Rounded MT Bold" pitchFamily="34" charset="0"/>
              </a:rPr>
              <a:t>Always monitor ground control while in the movement area</a:t>
            </a:r>
          </a:p>
          <a:p>
            <a:pPr marL="285750" indent="-285750">
              <a:spcBef>
                <a:spcPts val="600"/>
              </a:spcBef>
              <a:buFont typeface="Arial" panose="020B0604020202020204" pitchFamily="34" charset="0"/>
              <a:buChar char="•"/>
            </a:pPr>
            <a:r>
              <a:rPr lang="en-US" dirty="0">
                <a:latin typeface="Arial Rounded MT Bold" pitchFamily="34" charset="0"/>
              </a:rPr>
              <a:t>Make sure equipment is working properly before entering the movement area</a:t>
            </a:r>
          </a:p>
          <a:p>
            <a:pPr marL="285750" indent="-285750">
              <a:spcBef>
                <a:spcPts val="600"/>
              </a:spcBef>
              <a:buFont typeface="Arial" panose="020B0604020202020204" pitchFamily="34" charset="0"/>
              <a:buChar char="•"/>
            </a:pPr>
            <a:r>
              <a:rPr lang="en-US" dirty="0">
                <a:latin typeface="Arial Rounded MT Bold" pitchFamily="34" charset="0"/>
              </a:rPr>
              <a:t>IMPORTANT:  if you need permission to enter or drive on the movement area, do </a:t>
            </a:r>
            <a:r>
              <a:rPr lang="en-US" u="sng" dirty="0">
                <a:latin typeface="Arial Rounded MT Bold" pitchFamily="34" charset="0"/>
              </a:rPr>
              <a:t>not</a:t>
            </a:r>
            <a:r>
              <a:rPr lang="en-US" dirty="0">
                <a:latin typeface="Arial Rounded MT Bold" pitchFamily="34" charset="0"/>
              </a:rPr>
              <a:t> proceed without ATCT instructions.  </a:t>
            </a:r>
          </a:p>
          <a:p>
            <a:pPr marL="285750" indent="-285750">
              <a:spcBef>
                <a:spcPts val="600"/>
              </a:spcBef>
              <a:buFont typeface="Arial" panose="020B0604020202020204" pitchFamily="34" charset="0"/>
              <a:buChar char="•"/>
            </a:pPr>
            <a:r>
              <a:rPr lang="en-US" dirty="0">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u="sng" dirty="0">
                <a:latin typeface="Arial Rounded MT Bold" pitchFamily="34" charset="0"/>
              </a:rPr>
              <a:t>Lack of response from ATCT does not imply permission to proceed.</a:t>
            </a:r>
          </a:p>
          <a:p>
            <a:pPr marL="285750" indent="-285750">
              <a:spcBef>
                <a:spcPts val="600"/>
              </a:spcBef>
              <a:buFont typeface="Arial" panose="020B0604020202020204" pitchFamily="34" charset="0"/>
              <a:buChar char="•"/>
            </a:pPr>
            <a:endParaRPr lang="en-US" dirty="0">
              <a:latin typeface="Arial Rounded MT Bold" pitchFamily="34" charset="0"/>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indent="-285750">
              <a:spcBef>
                <a:spcPts val="0"/>
              </a:spcBef>
              <a:spcAft>
                <a:spcPts val="600"/>
              </a:spcAft>
              <a:buFont typeface="Arial" panose="020B0604020202020204" pitchFamily="34" charset="0"/>
              <a:buChar char="•"/>
            </a:pPr>
            <a:r>
              <a:rPr lang="en-US" dirty="0">
                <a:latin typeface="Arial Rounded MT Bold" pitchFamily="34" charset="0"/>
              </a:rPr>
              <a:t>How can listening to the aviation (“FAA”) radio help me?</a:t>
            </a:r>
          </a:p>
          <a:p>
            <a:pPr>
              <a:spcBef>
                <a:spcPts val="0"/>
              </a:spcBef>
              <a:spcAft>
                <a:spcPts val="600"/>
              </a:spcAft>
            </a:pPr>
            <a:r>
              <a:rPr lang="en-US" sz="2800" dirty="0">
                <a:solidFill>
                  <a:srgbClr val="FF0000"/>
                </a:solidFill>
                <a:latin typeface="Arial Rounded MT Bold" pitchFamily="34" charset="0"/>
              </a:rPr>
              <a:t>	SITUATIONAL AWARENESS</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Let's you hear where aircraft are and where they’re going.</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Helps you form a “mental map” of what’s going on.</a:t>
            </a:r>
          </a:p>
          <a:p>
            <a:pPr marL="285750" indent="-285750">
              <a:spcBef>
                <a:spcPts val="0"/>
              </a:spcBef>
              <a:spcAft>
                <a:spcPts val="600"/>
              </a:spcAft>
              <a:buFont typeface="Arial" panose="020B0604020202020204" pitchFamily="34" charset="0"/>
              <a:buChar char="•"/>
            </a:pPr>
            <a:r>
              <a:rPr lang="en-US" dirty="0">
                <a:latin typeface="Arial Rounded MT Bold" pitchFamily="34" charset="0"/>
              </a:rPr>
              <a:t>What am I listening for?</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Pilots/ vehicle operators giving their location and requesting instructions to go somewhere.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Controllers telling pilots/vehicle operators what route or routes to take.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indent="-285750">
              <a:buFont typeface="Arial" panose="020B0604020202020204" pitchFamily="34" charset="0"/>
              <a:buChar char="•"/>
            </a:pPr>
            <a:r>
              <a:rPr lang="en-US" b="1" u="sng" dirty="0"/>
              <a:t>Roger</a:t>
            </a:r>
            <a:r>
              <a:rPr lang="en-US" b="1" dirty="0"/>
              <a:t> </a:t>
            </a:r>
            <a:r>
              <a:rPr lang="en-US" dirty="0"/>
              <a:t>– I have received all of your transmission. 			    </a:t>
            </a:r>
            <a:r>
              <a:rPr lang="en-US" dirty="0">
                <a:solidFill>
                  <a:srgbClr val="FF0000"/>
                </a:solidFill>
              </a:rPr>
              <a:t>Not to be used to answer “Yes” to a question.</a:t>
            </a:r>
          </a:p>
          <a:p>
            <a:pPr marL="285750" indent="-285750">
              <a:spcBef>
                <a:spcPts val="600"/>
              </a:spcBef>
              <a:buFont typeface="Arial" panose="020B0604020202020204" pitchFamily="34" charset="0"/>
              <a:buChar char="•"/>
            </a:pPr>
            <a:r>
              <a:rPr lang="en-US" b="1" u="sng" dirty="0"/>
              <a:t>Wilco</a:t>
            </a:r>
            <a:r>
              <a:rPr lang="en-US" dirty="0"/>
              <a:t> – I have received your transmission and I will comply.</a:t>
            </a:r>
          </a:p>
          <a:p>
            <a:pPr marL="285750" indent="-285750">
              <a:spcBef>
                <a:spcPts val="1200"/>
              </a:spcBef>
              <a:buFont typeface="Arial" panose="020B0604020202020204" pitchFamily="34" charset="0"/>
              <a:buChar char="•"/>
            </a:pPr>
            <a:r>
              <a:rPr lang="en-US" b="1" u="sng" dirty="0"/>
              <a:t>Affirmative</a:t>
            </a:r>
            <a:r>
              <a:rPr lang="en-US" dirty="0"/>
              <a:t> – Yes</a:t>
            </a:r>
          </a:p>
          <a:p>
            <a:pPr marL="285750" indent="-285750">
              <a:spcBef>
                <a:spcPts val="1200"/>
              </a:spcBef>
              <a:buFont typeface="Arial" panose="020B0604020202020204" pitchFamily="34" charset="0"/>
              <a:buChar char="•"/>
            </a:pPr>
            <a:r>
              <a:rPr lang="en-US" b="1" u="sng" dirty="0"/>
              <a:t>Negative</a:t>
            </a:r>
            <a:r>
              <a:rPr lang="en-US" dirty="0"/>
              <a:t> – No</a:t>
            </a:r>
          </a:p>
          <a:p>
            <a:pPr marL="285750" indent="-285750">
              <a:spcBef>
                <a:spcPts val="1200"/>
              </a:spcBef>
              <a:buFont typeface="Arial" panose="020B0604020202020204" pitchFamily="34" charset="0"/>
              <a:buChar char="•"/>
            </a:pPr>
            <a:r>
              <a:rPr lang="en-US" b="1" u="sng" dirty="0"/>
              <a:t>Acknowledge</a:t>
            </a:r>
            <a:r>
              <a:rPr lang="en-US" dirty="0"/>
              <a:t> – Confirm that you have received my message.</a:t>
            </a:r>
          </a:p>
          <a:p>
            <a:pPr marL="285750" indent="-285750">
              <a:spcBef>
                <a:spcPts val="1200"/>
              </a:spcBef>
              <a:buFont typeface="Arial" panose="020B0604020202020204" pitchFamily="34" charset="0"/>
              <a:buChar char="•"/>
            </a:pPr>
            <a:r>
              <a:rPr lang="en-US" b="1" u="sng" dirty="0"/>
              <a:t>Read back</a:t>
            </a:r>
            <a:r>
              <a:rPr lang="en-US" dirty="0"/>
              <a:t> – Repeat message.</a:t>
            </a:r>
          </a:p>
          <a:p>
            <a:pPr marL="285750" indent="-285750">
              <a:spcBef>
                <a:spcPts val="1200"/>
              </a:spcBef>
              <a:buFont typeface="Arial" panose="020B0604020202020204" pitchFamily="34" charset="0"/>
              <a:buChar char="•"/>
            </a:pPr>
            <a:r>
              <a:rPr lang="en-US" b="1" u="sng" dirty="0"/>
              <a:t>Say Again</a:t>
            </a:r>
            <a:r>
              <a:rPr lang="en-US" dirty="0"/>
              <a:t> – Request a repeat of instructions.</a:t>
            </a:r>
          </a:p>
          <a:p>
            <a:pPr marL="285750" indent="-285750">
              <a:spcBef>
                <a:spcPts val="1200"/>
              </a:spcBef>
              <a:buFont typeface="Arial" panose="020B0604020202020204" pitchFamily="34" charset="0"/>
              <a:buChar char="•"/>
            </a:pPr>
            <a:r>
              <a:rPr lang="en-US" b="1" u="sng" dirty="0"/>
              <a:t>Stand By</a:t>
            </a:r>
            <a:r>
              <a:rPr lang="en-US" b="1" dirty="0"/>
              <a:t> –</a:t>
            </a:r>
            <a:r>
              <a:rPr lang="en-US" dirty="0"/>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indent="-285750">
              <a:buFont typeface="Arial" panose="020B0604020202020204" pitchFamily="34" charset="0"/>
              <a:buChar char="•"/>
              <a:defRPr/>
            </a:pPr>
            <a:r>
              <a:rPr lang="en-US" b="1" u="sng" dirty="0"/>
              <a:t>Go Ahead</a:t>
            </a:r>
            <a:r>
              <a:rPr lang="en-US" dirty="0"/>
              <a:t> – State your request.</a:t>
            </a:r>
          </a:p>
          <a:p>
            <a:pPr marL="285750" indent="-285750">
              <a:spcBef>
                <a:spcPts val="1200"/>
              </a:spcBef>
              <a:buFont typeface="Arial" panose="020B0604020202020204" pitchFamily="34" charset="0"/>
              <a:buChar char="•"/>
              <a:defRPr/>
            </a:pPr>
            <a:r>
              <a:rPr lang="en-US" b="1" u="sng" dirty="0"/>
              <a:t>Proceed</a:t>
            </a:r>
            <a:r>
              <a:rPr lang="en-US" dirty="0"/>
              <a:t> – Authorization to begin/continue driving</a:t>
            </a:r>
          </a:p>
          <a:p>
            <a:pPr marL="285750" indent="-285750">
              <a:lnSpc>
                <a:spcPct val="90000"/>
              </a:lnSpc>
              <a:spcBef>
                <a:spcPts val="1200"/>
              </a:spcBef>
              <a:buFont typeface="Arial" panose="020B0604020202020204" pitchFamily="34" charset="0"/>
              <a:buChar char="•"/>
              <a:defRPr/>
            </a:pPr>
            <a:r>
              <a:rPr lang="en-US" b="1" u="sng" dirty="0"/>
              <a:t>Advise intentions</a:t>
            </a:r>
            <a:r>
              <a:rPr lang="en-US" dirty="0"/>
              <a:t> – What do you plan to do.</a:t>
            </a:r>
            <a:endParaRPr lang="en-US" b="1" u="sng" dirty="0"/>
          </a:p>
          <a:p>
            <a:pPr marL="285750" indent="-285750">
              <a:lnSpc>
                <a:spcPct val="90000"/>
              </a:lnSpc>
              <a:spcBef>
                <a:spcPts val="1200"/>
              </a:spcBef>
              <a:buFont typeface="Arial" panose="020B0604020202020204" pitchFamily="34" charset="0"/>
              <a:buChar char="•"/>
              <a:defRPr/>
            </a:pPr>
            <a:r>
              <a:rPr lang="en-US" b="1" u="sng" dirty="0"/>
              <a:t>Without Delay</a:t>
            </a:r>
            <a:r>
              <a:rPr lang="en-US" b="1" dirty="0"/>
              <a:t> </a:t>
            </a:r>
            <a:r>
              <a:rPr lang="en-US" dirty="0"/>
              <a:t>– Proceed with approved instructions immediately.</a:t>
            </a:r>
            <a:endParaRPr lang="en-US" i="1" dirty="0"/>
          </a:p>
          <a:p>
            <a:pPr marL="285750" indent="-285750">
              <a:lnSpc>
                <a:spcPct val="90000"/>
              </a:lnSpc>
              <a:spcBef>
                <a:spcPts val="1200"/>
              </a:spcBef>
              <a:buFont typeface="Arial" panose="020B0604020202020204" pitchFamily="34" charset="0"/>
              <a:buChar char="•"/>
              <a:defRPr/>
            </a:pPr>
            <a:r>
              <a:rPr lang="en-US" b="1" u="sng" dirty="0"/>
              <a:t>Expedite</a:t>
            </a:r>
            <a:r>
              <a:rPr lang="en-US" dirty="0"/>
              <a:t> – Comply promptly with instruction. </a:t>
            </a:r>
          </a:p>
          <a:p>
            <a:pPr marL="285750" indent="-285750">
              <a:lnSpc>
                <a:spcPct val="90000"/>
              </a:lnSpc>
              <a:spcBef>
                <a:spcPts val="1200"/>
              </a:spcBef>
              <a:buFont typeface="Arial" panose="020B0604020202020204" pitchFamily="34" charset="0"/>
              <a:buChar char="•"/>
              <a:defRPr/>
            </a:pPr>
            <a:r>
              <a:rPr lang="en-US" b="1" u="sng" dirty="0"/>
              <a:t>Immediately</a:t>
            </a:r>
            <a:r>
              <a:rPr lang="en-US" dirty="0"/>
              <a:t> – NOW!</a:t>
            </a:r>
            <a:endParaRPr lang="en-US" b="1" u="sng" dirty="0"/>
          </a:p>
          <a:p>
            <a:pPr marL="285750" indent="-285750">
              <a:spcBef>
                <a:spcPts val="1200"/>
              </a:spcBef>
              <a:buFont typeface="Arial" panose="020B0604020202020204" pitchFamily="34" charset="0"/>
              <a:buChar char="•"/>
              <a:defRPr/>
            </a:pPr>
            <a:r>
              <a:rPr lang="en-US" b="1" u="sng" dirty="0"/>
              <a:t>Unable</a:t>
            </a:r>
            <a:r>
              <a:rPr lang="en-US" b="1" dirty="0"/>
              <a:t> </a:t>
            </a:r>
            <a:r>
              <a:rPr lang="en-US" dirty="0"/>
              <a:t>–</a:t>
            </a:r>
            <a:r>
              <a:rPr lang="en-US" b="1" dirty="0"/>
              <a:t> </a:t>
            </a:r>
            <a:r>
              <a:rPr lang="en-US" dirty="0"/>
              <a:t>Indicates inability to comply.</a:t>
            </a:r>
          </a:p>
          <a:p>
            <a:pPr marL="285750" indent="-285750">
              <a:lnSpc>
                <a:spcPct val="90000"/>
              </a:lnSpc>
              <a:spcBef>
                <a:spcPts val="1200"/>
              </a:spcBef>
              <a:buFont typeface="Arial" panose="020B0604020202020204" pitchFamily="34" charset="0"/>
              <a:buChar char="•"/>
              <a:defRPr/>
            </a:pPr>
            <a:r>
              <a:rPr lang="en-US" b="1" u="sng" dirty="0"/>
              <a:t>Hold</a:t>
            </a:r>
            <a:r>
              <a:rPr lang="en-US" b="1" dirty="0"/>
              <a:t> </a:t>
            </a:r>
            <a:r>
              <a:rPr lang="en-US" dirty="0"/>
              <a:t>–</a:t>
            </a:r>
            <a:r>
              <a:rPr lang="en-US" b="1" dirty="0"/>
              <a:t> </a:t>
            </a:r>
            <a:r>
              <a:rPr lang="en-US" dirty="0"/>
              <a:t>Stay in place, do not move.</a:t>
            </a:r>
          </a:p>
          <a:p>
            <a:pPr marL="285750" indent="-285750">
              <a:lnSpc>
                <a:spcPct val="90000"/>
              </a:lnSpc>
              <a:spcBef>
                <a:spcPts val="1200"/>
              </a:spcBef>
              <a:buFont typeface="Arial" panose="020B0604020202020204" pitchFamily="34" charset="0"/>
              <a:buChar char="•"/>
              <a:defRPr/>
            </a:pPr>
            <a:r>
              <a:rPr lang="en-US" b="1" u="sng" dirty="0"/>
              <a:t>Hold Short</a:t>
            </a:r>
            <a:r>
              <a:rPr lang="en-US" dirty="0"/>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a:spcBef>
                <a:spcPct val="0"/>
              </a:spcBef>
              <a:buFontTx/>
              <a:buNone/>
            </a:pPr>
            <a:r>
              <a:rPr lang="en-US" altLang="en-US" sz="2000" kern="0" dirty="0"/>
              <a:t>N - November</a:t>
            </a:r>
          </a:p>
          <a:p>
            <a:pPr>
              <a:spcBef>
                <a:spcPct val="0"/>
              </a:spcBef>
              <a:buFontTx/>
              <a:buNone/>
            </a:pPr>
            <a:r>
              <a:rPr lang="en-US" altLang="en-US" sz="2000" kern="0" dirty="0"/>
              <a:t>O - Oscar</a:t>
            </a:r>
          </a:p>
          <a:p>
            <a:pPr>
              <a:spcBef>
                <a:spcPct val="0"/>
              </a:spcBef>
              <a:buFontTx/>
              <a:buNone/>
            </a:pPr>
            <a:r>
              <a:rPr lang="en-US" altLang="en-US" sz="2000" kern="0" dirty="0"/>
              <a:t>P - Papa</a:t>
            </a:r>
          </a:p>
          <a:p>
            <a:pPr>
              <a:spcBef>
                <a:spcPct val="0"/>
              </a:spcBef>
              <a:buFontTx/>
              <a:buNone/>
            </a:pPr>
            <a:r>
              <a:rPr lang="en-US" altLang="en-US" sz="2000" kern="0" dirty="0"/>
              <a:t>Q - Quebec</a:t>
            </a:r>
          </a:p>
          <a:p>
            <a:pPr>
              <a:spcBef>
                <a:spcPct val="0"/>
              </a:spcBef>
              <a:buFontTx/>
              <a:buNone/>
            </a:pPr>
            <a:r>
              <a:rPr lang="en-US" altLang="en-US" sz="2000" kern="0" dirty="0"/>
              <a:t>R - Romeo</a:t>
            </a:r>
          </a:p>
          <a:p>
            <a:pPr>
              <a:spcBef>
                <a:spcPct val="0"/>
              </a:spcBef>
              <a:buFontTx/>
              <a:buNone/>
            </a:pPr>
            <a:r>
              <a:rPr lang="en-US" altLang="en-US" sz="2000" kern="0" dirty="0"/>
              <a:t>S - Sierra</a:t>
            </a:r>
          </a:p>
          <a:p>
            <a:pPr>
              <a:spcBef>
                <a:spcPct val="0"/>
              </a:spcBef>
              <a:buFontTx/>
              <a:buNone/>
            </a:pPr>
            <a:r>
              <a:rPr lang="en-US" altLang="en-US" sz="2000" kern="0" dirty="0"/>
              <a:t>T - Tango</a:t>
            </a:r>
          </a:p>
          <a:p>
            <a:pPr>
              <a:spcBef>
                <a:spcPct val="0"/>
              </a:spcBef>
              <a:buFontTx/>
              <a:buNone/>
            </a:pPr>
            <a:r>
              <a:rPr lang="en-US" altLang="en-US" sz="2000" kern="0" dirty="0"/>
              <a:t>U - Uniform</a:t>
            </a:r>
          </a:p>
          <a:p>
            <a:pPr>
              <a:spcBef>
                <a:spcPct val="0"/>
              </a:spcBef>
              <a:buFontTx/>
              <a:buNone/>
            </a:pPr>
            <a:r>
              <a:rPr lang="en-US" altLang="en-US" sz="2000" kern="0" dirty="0"/>
              <a:t>V - Victor</a:t>
            </a:r>
          </a:p>
          <a:p>
            <a:pPr>
              <a:spcBef>
                <a:spcPct val="0"/>
              </a:spcBef>
              <a:buFontTx/>
              <a:buNone/>
            </a:pPr>
            <a:r>
              <a:rPr lang="en-US" altLang="en-US" sz="2000" kern="0" dirty="0"/>
              <a:t>W - Whiskey</a:t>
            </a:r>
          </a:p>
          <a:p>
            <a:pPr>
              <a:spcBef>
                <a:spcPct val="0"/>
              </a:spcBef>
              <a:buFontTx/>
              <a:buNone/>
            </a:pPr>
            <a:r>
              <a:rPr lang="en-US" altLang="en-US" sz="2000" kern="0" dirty="0"/>
              <a:t>X - X-ray</a:t>
            </a:r>
          </a:p>
          <a:p>
            <a:pPr>
              <a:spcBef>
                <a:spcPct val="0"/>
              </a:spcBef>
              <a:buFontTx/>
              <a:buNone/>
            </a:pPr>
            <a:r>
              <a:rPr lang="en-US" altLang="en-US" sz="2000" kern="0" dirty="0"/>
              <a:t>Y - Yankee</a:t>
            </a:r>
          </a:p>
          <a:p>
            <a:pPr>
              <a:spcBef>
                <a:spcPct val="0"/>
              </a:spcBef>
              <a:buFontTx/>
              <a:buNone/>
            </a:pPr>
            <a:r>
              <a:rPr lang="en-US" altLang="en-US" sz="2000" kern="0" dirty="0"/>
              <a:t>Z - Zulu</a:t>
            </a:r>
          </a:p>
          <a:p>
            <a:pPr>
              <a:spcBef>
                <a:spcPct val="0"/>
              </a:spcBef>
            </a:pPr>
            <a:endParaRPr lang="en-US" altLang="en-US" sz="2000" kern="0" dirty="0"/>
          </a:p>
          <a:p>
            <a:pPr>
              <a:spcBef>
                <a:spcPct val="0"/>
              </a:spcBef>
            </a:pPr>
            <a:endParaRPr lang="en-US" altLang="en-US" sz="2000" kern="0" dirty="0"/>
          </a:p>
          <a:p>
            <a:pPr>
              <a:spcBef>
                <a:spcPct val="0"/>
              </a:spcBef>
            </a:pPr>
            <a:endParaRPr lang="en-US" altLang="en-US" sz="2000" kern="0" dirty="0"/>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660066"/>
                </a:solidFill>
                <a:latin typeface="Arial Rounded MT Bold" panose="020F0704030504030204" pitchFamily="34" charset="0"/>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a:buFontTx/>
              <a:buNone/>
            </a:pPr>
            <a:r>
              <a:rPr lang="en-US" u="sng" dirty="0">
                <a:solidFill>
                  <a:srgbClr val="002060"/>
                </a:solidFill>
                <a:latin typeface="Arial Rounded MT Bold" pitchFamily="34" charset="0"/>
              </a:rPr>
              <a:t>Ground Control Frequencies:</a:t>
            </a:r>
            <a:endParaRPr lang="en-US" dirty="0">
              <a:solidFill>
                <a:srgbClr val="002060"/>
              </a:solidFill>
              <a:latin typeface="Arial Rounded MT Bold" pitchFamily="34" charset="0"/>
            </a:endParaRP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121.8 (North)West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119.45 (North) 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119.25 Southeast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132.725 Southwest Ground</a:t>
            </a:r>
          </a:p>
          <a:p>
            <a:pPr marL="0" lvl="1">
              <a:spcBef>
                <a:spcPts val="1200"/>
              </a:spcBef>
            </a:pPr>
            <a:r>
              <a:rPr lang="en-US" u="sng" dirty="0">
                <a:solidFill>
                  <a:srgbClr val="002060"/>
                </a:solidFill>
                <a:latin typeface="Arial Rounded MT Bold" pitchFamily="34" charset="0"/>
              </a:rPr>
              <a:t>ATIS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133.675 ATIS Arrivals-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American Gates</a:t>
            </a:r>
          </a:p>
        </p:txBody>
      </p:sp>
      <p:pic>
        <p:nvPicPr>
          <p:cNvPr id="9" name="Picture 8">
            <a:extLst>
              <a:ext uri="{FF2B5EF4-FFF2-40B4-BE49-F238E27FC236}">
                <a16:creationId xmlns:a16="http://schemas.microsoft.com/office/drawing/2014/main" id="{F12CB776-170E-4D0A-99F9-3D949EA2919C}"/>
              </a:ext>
            </a:extLst>
          </p:cNvPr>
          <p:cNvPicPr>
            <a:picLocks noChangeAspect="1"/>
          </p:cNvPicPr>
          <p:nvPr/>
        </p:nvPicPr>
        <p:blipFill>
          <a:blip r:embed="rId3"/>
          <a:stretch>
            <a:fillRect/>
          </a:stretch>
        </p:blipFill>
        <p:spPr>
          <a:xfrm>
            <a:off x="1193800" y="1530970"/>
            <a:ext cx="8382000" cy="5327030"/>
          </a:xfrm>
          <a:prstGeom prst="rect">
            <a:avLst/>
          </a:prstGeom>
        </p:spPr>
      </p:pic>
      <p:sp>
        <p:nvSpPr>
          <p:cNvPr id="10" name="TextBox 9">
            <a:extLst>
              <a:ext uri="{FF2B5EF4-FFF2-40B4-BE49-F238E27FC236}">
                <a16:creationId xmlns:a16="http://schemas.microsoft.com/office/drawing/2014/main" id="{4339B4FE-EDAD-453E-B88A-5BA94B503DE1}"/>
              </a:ext>
            </a:extLst>
          </p:cNvPr>
          <p:cNvSpPr txBox="1"/>
          <p:nvPr/>
        </p:nvSpPr>
        <p:spPr>
          <a:xfrm>
            <a:off x="1295400" y="1729265"/>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Taxiway K</a:t>
            </a:r>
          </a:p>
        </p:txBody>
      </p:sp>
      <p:sp>
        <p:nvSpPr>
          <p:cNvPr id="11" name="TextBox 10">
            <a:extLst>
              <a:ext uri="{FF2B5EF4-FFF2-40B4-BE49-F238E27FC236}">
                <a16:creationId xmlns:a16="http://schemas.microsoft.com/office/drawing/2014/main" id="{9EFEC911-6E1B-4A33-A078-934DF9AA52A6}"/>
              </a:ext>
            </a:extLst>
          </p:cNvPr>
          <p:cNvSpPr txBox="1"/>
          <p:nvPr/>
        </p:nvSpPr>
        <p:spPr>
          <a:xfrm>
            <a:off x="6400800" y="1847556"/>
            <a:ext cx="22860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12" name="Straight Arrow Connector 11">
            <a:extLst>
              <a:ext uri="{FF2B5EF4-FFF2-40B4-BE49-F238E27FC236}">
                <a16:creationId xmlns:a16="http://schemas.microsoft.com/office/drawing/2014/main" id="{55F9CA2B-ED25-4E15-883D-DB90B04A968E}"/>
              </a:ext>
            </a:extLst>
          </p:cNvPr>
          <p:cNvCxnSpPr>
            <a:cxnSpLocks/>
          </p:cNvCxnSpPr>
          <p:nvPr/>
        </p:nvCxnSpPr>
        <p:spPr bwMode="auto">
          <a:xfrm>
            <a:off x="7239000" y="2370776"/>
            <a:ext cx="0" cy="239517"/>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3" name="TextBox 12">
            <a:extLst>
              <a:ext uri="{FF2B5EF4-FFF2-40B4-BE49-F238E27FC236}">
                <a16:creationId xmlns:a16="http://schemas.microsoft.com/office/drawing/2014/main" id="{8B8B9B73-B156-46A8-9291-1E34BB6B5F55}"/>
              </a:ext>
            </a:extLst>
          </p:cNvPr>
          <p:cNvSpPr txBox="1"/>
          <p:nvPr/>
        </p:nvSpPr>
        <p:spPr>
          <a:xfrm>
            <a:off x="8502001" y="2905780"/>
            <a:ext cx="6858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Zipper Road</a:t>
            </a:r>
          </a:p>
        </p:txBody>
      </p:sp>
      <p:sp>
        <p:nvSpPr>
          <p:cNvPr id="14" name="TextBox 13">
            <a:extLst>
              <a:ext uri="{FF2B5EF4-FFF2-40B4-BE49-F238E27FC236}">
                <a16:creationId xmlns:a16="http://schemas.microsoft.com/office/drawing/2014/main" id="{4CE754F3-7444-4255-A0A9-0698A9B7B507}"/>
              </a:ext>
            </a:extLst>
          </p:cNvPr>
          <p:cNvSpPr txBox="1"/>
          <p:nvPr/>
        </p:nvSpPr>
        <p:spPr>
          <a:xfrm>
            <a:off x="7813458" y="4690822"/>
            <a:ext cx="59574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D32</a:t>
            </a:r>
          </a:p>
        </p:txBody>
      </p:sp>
      <p:sp>
        <p:nvSpPr>
          <p:cNvPr id="15" name="TextBox 14">
            <a:extLst>
              <a:ext uri="{FF2B5EF4-FFF2-40B4-BE49-F238E27FC236}">
                <a16:creationId xmlns:a16="http://schemas.microsoft.com/office/drawing/2014/main" id="{262935E9-1A53-463C-8709-371CE5E01EED}"/>
              </a:ext>
            </a:extLst>
          </p:cNvPr>
          <p:cNvSpPr txBox="1"/>
          <p:nvPr/>
        </p:nvSpPr>
        <p:spPr>
          <a:xfrm>
            <a:off x="6244251" y="4091168"/>
            <a:ext cx="6477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D30</a:t>
            </a:r>
          </a:p>
        </p:txBody>
      </p:sp>
      <p:sp>
        <p:nvSpPr>
          <p:cNvPr id="16" name="TextBox 15">
            <a:extLst>
              <a:ext uri="{FF2B5EF4-FFF2-40B4-BE49-F238E27FC236}">
                <a16:creationId xmlns:a16="http://schemas.microsoft.com/office/drawing/2014/main" id="{92E3D684-FC87-4440-9798-49A8C10D9CCF}"/>
              </a:ext>
            </a:extLst>
          </p:cNvPr>
          <p:cNvSpPr txBox="1"/>
          <p:nvPr/>
        </p:nvSpPr>
        <p:spPr>
          <a:xfrm>
            <a:off x="4937325" y="5214042"/>
            <a:ext cx="55418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D28</a:t>
            </a:r>
          </a:p>
        </p:txBody>
      </p:sp>
      <p:cxnSp>
        <p:nvCxnSpPr>
          <p:cNvPr id="17" name="Straight Connector 16">
            <a:extLst>
              <a:ext uri="{FF2B5EF4-FFF2-40B4-BE49-F238E27FC236}">
                <a16:creationId xmlns:a16="http://schemas.microsoft.com/office/drawing/2014/main" id="{58DEFAF0-2312-4DC1-836A-3FE76403AFF0}"/>
              </a:ext>
            </a:extLst>
          </p:cNvPr>
          <p:cNvCxnSpPr>
            <a:cxnSpLocks/>
          </p:cNvCxnSpPr>
          <p:nvPr/>
        </p:nvCxnSpPr>
        <p:spPr bwMode="auto">
          <a:xfrm>
            <a:off x="5592089" y="2992536"/>
            <a:ext cx="0" cy="3827557"/>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8" name="TextBox 17">
            <a:extLst>
              <a:ext uri="{FF2B5EF4-FFF2-40B4-BE49-F238E27FC236}">
                <a16:creationId xmlns:a16="http://schemas.microsoft.com/office/drawing/2014/main" id="{38BD2C21-4FC5-4FDD-885B-8652DDD7F12F}"/>
              </a:ext>
            </a:extLst>
          </p:cNvPr>
          <p:cNvSpPr txBox="1"/>
          <p:nvPr/>
        </p:nvSpPr>
        <p:spPr>
          <a:xfrm>
            <a:off x="1194257" y="4173703"/>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Taxilane E</a:t>
            </a:r>
          </a:p>
        </p:txBody>
      </p:sp>
      <p:cxnSp>
        <p:nvCxnSpPr>
          <p:cNvPr id="19" name="Straight Arrow Connector 18">
            <a:extLst>
              <a:ext uri="{FF2B5EF4-FFF2-40B4-BE49-F238E27FC236}">
                <a16:creationId xmlns:a16="http://schemas.microsoft.com/office/drawing/2014/main" id="{1BD1D084-3DB7-4751-AE3E-680D69FC04FB}"/>
              </a:ext>
            </a:extLst>
          </p:cNvPr>
          <p:cNvCxnSpPr/>
          <p:nvPr/>
        </p:nvCxnSpPr>
        <p:spPr bwMode="auto">
          <a:xfrm flipV="1">
            <a:off x="1828800" y="3962400"/>
            <a:ext cx="76200" cy="23208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20" name="TextBox 19">
            <a:extLst>
              <a:ext uri="{FF2B5EF4-FFF2-40B4-BE49-F238E27FC236}">
                <a16:creationId xmlns:a16="http://schemas.microsoft.com/office/drawing/2014/main" id="{759987DB-D897-47EF-AC8D-C8BDFBA7A7F8}"/>
              </a:ext>
            </a:extLst>
          </p:cNvPr>
          <p:cNvSpPr txBox="1"/>
          <p:nvPr/>
        </p:nvSpPr>
        <p:spPr>
          <a:xfrm>
            <a:off x="1727657" y="5807926"/>
            <a:ext cx="680268"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D25</a:t>
            </a:r>
          </a:p>
        </p:txBody>
      </p:sp>
      <p:sp>
        <p:nvSpPr>
          <p:cNvPr id="21" name="TextBox 20">
            <a:extLst>
              <a:ext uri="{FF2B5EF4-FFF2-40B4-BE49-F238E27FC236}">
                <a16:creationId xmlns:a16="http://schemas.microsoft.com/office/drawing/2014/main" id="{EFED0BEB-F79C-4387-80F6-B7CF3ACB03A8}"/>
              </a:ext>
            </a:extLst>
          </p:cNvPr>
          <p:cNvSpPr txBox="1"/>
          <p:nvPr/>
        </p:nvSpPr>
        <p:spPr>
          <a:xfrm>
            <a:off x="3225999" y="5623423"/>
            <a:ext cx="6858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D26</a:t>
            </a:r>
          </a:p>
        </p:txBody>
      </p:sp>
      <p:sp>
        <p:nvSpPr>
          <p:cNvPr id="22" name="TextBox 21">
            <a:extLst>
              <a:ext uri="{FF2B5EF4-FFF2-40B4-BE49-F238E27FC236}">
                <a16:creationId xmlns:a16="http://schemas.microsoft.com/office/drawing/2014/main" id="{1BAD413B-47FE-4233-A035-9AC0712EE6F6}"/>
              </a:ext>
            </a:extLst>
          </p:cNvPr>
          <p:cNvSpPr txBox="1"/>
          <p:nvPr/>
        </p:nvSpPr>
        <p:spPr>
          <a:xfrm>
            <a:off x="5617165" y="5619764"/>
            <a:ext cx="3875303" cy="1200329"/>
          </a:xfrm>
          <a:prstGeom prst="rect">
            <a:avLst/>
          </a:prstGeom>
          <a:noFill/>
          <a:ln>
            <a:noFill/>
          </a:ln>
        </p:spPr>
        <p:txBody>
          <a:bodyPr wrap="square" rtlCol="0">
            <a:spAutoFit/>
          </a:bodyPr>
          <a:lstStyle/>
          <a:p>
            <a:pPr algn="ctr"/>
            <a:r>
              <a:rPr lang="en-US" sz="1800" dirty="0">
                <a:latin typeface="Calibri" panose="020F0502020204030204" pitchFamily="34" charset="0"/>
                <a:cs typeface="Calibri" panose="020F0502020204030204" pitchFamily="34" charset="0"/>
              </a:rPr>
              <a:t>Due to Movement/Non-Movement Boundary line, gates D30 &amp; D32 will need to contact FAA ground control when “Pushing Back”</a:t>
            </a:r>
          </a:p>
        </p:txBody>
      </p:sp>
    </p:spTree>
    <p:extLst>
      <p:ext uri="{BB962C8B-B14F-4D97-AF65-F5344CB8AC3E}">
        <p14:creationId xmlns:p14="http://schemas.microsoft.com/office/powerpoint/2010/main" val="187629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1000"/>
                                        <p:tgtEl>
                                          <p:spTgt spid="17"/>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What is a Read Back?</a:t>
            </a:r>
          </a:p>
          <a:p>
            <a:pPr lvl="1">
              <a:spcBef>
                <a:spcPts val="600"/>
              </a:spcBef>
            </a:pPr>
            <a:r>
              <a:rPr lang="en-US" dirty="0">
                <a:latin typeface="Arial Rounded MT Bold" pitchFamily="34" charset="0"/>
              </a:rPr>
              <a:t>Repeating an ATCT instruction verbatim.</a:t>
            </a:r>
          </a:p>
          <a:p>
            <a:pPr marL="285750" indent="-285750">
              <a:spcBef>
                <a:spcPts val="600"/>
              </a:spcBef>
              <a:buFont typeface="Arial" panose="020B0604020202020204" pitchFamily="34" charset="0"/>
              <a:buChar char="•"/>
            </a:pPr>
            <a:r>
              <a:rPr lang="en-US" dirty="0">
                <a:latin typeface="Arial Rounded MT Bold" pitchFamily="34" charset="0"/>
              </a:rPr>
              <a:t>You will hear pilots and drivers reading back instructions.</a:t>
            </a:r>
          </a:p>
          <a:p>
            <a:pPr marL="285750" indent="-285750">
              <a:spcBef>
                <a:spcPts val="600"/>
              </a:spcBef>
              <a:buFont typeface="Arial" panose="020B0604020202020204" pitchFamily="34" charset="0"/>
              <a:buChar char="•"/>
            </a:pPr>
            <a:r>
              <a:rPr lang="en-US" dirty="0">
                <a:latin typeface="Arial Rounded MT Bold" pitchFamily="34" charset="0"/>
              </a:rPr>
              <a:t>Readbacks give you a second chance to hear a controller’s instructions and help you maintain “situational awareness.”</a:t>
            </a:r>
          </a:p>
          <a:p>
            <a:pPr marL="285750" indent="-285750">
              <a:spcBef>
                <a:spcPts val="600"/>
              </a:spcBef>
              <a:buFont typeface="Arial" panose="020B0604020202020204" pitchFamily="34" charset="0"/>
              <a:buChar char="•"/>
            </a:pPr>
            <a:r>
              <a:rPr lang="en-US" dirty="0">
                <a:latin typeface="Arial Rounded MT Bold" pitchFamily="34" charset="0"/>
              </a:rPr>
              <a:t>You are required to read back ALL runway instructions, especially HOLD SHORT instructions.</a:t>
            </a:r>
          </a:p>
          <a:p>
            <a:pPr marL="285750" indent="-285750">
              <a:spcBef>
                <a:spcPts val="600"/>
              </a:spcBef>
              <a:buFont typeface="Arial" panose="020B0604020202020204" pitchFamily="34" charset="0"/>
              <a:buChar char="•"/>
            </a:pPr>
            <a:r>
              <a:rPr lang="en-US" dirty="0">
                <a:latin typeface="Arial Rounded MT Bold" pitchFamily="34" charset="0"/>
              </a:rPr>
              <a:t>Other Read Back instructions: </a:t>
            </a:r>
          </a:p>
          <a:p>
            <a:pPr marL="742950" lvl="1" indent="-285750">
              <a:spcBef>
                <a:spcPts val="600"/>
              </a:spcBef>
              <a:buFont typeface="Arial Rounded MT Bold" panose="020F0704030504030204" pitchFamily="34" charset="0"/>
              <a:buChar char="–"/>
            </a:pPr>
            <a:r>
              <a:rPr lang="en-US" dirty="0">
                <a:latin typeface="Arial Rounded MT Bold" pitchFamily="34" charset="0"/>
              </a:rPr>
              <a:t>To drive requested routes.</a:t>
            </a:r>
          </a:p>
          <a:p>
            <a:pPr marL="742950" lvl="1" indent="-285750">
              <a:spcBef>
                <a:spcPts val="600"/>
              </a:spcBef>
              <a:buFont typeface="Arial Rounded MT Bold" panose="020F0704030504030204" pitchFamily="34" charset="0"/>
              <a:buChar char="–"/>
            </a:pPr>
            <a:r>
              <a:rPr lang="en-US" dirty="0">
                <a:latin typeface="Arial Rounded MT Bold" pitchFamily="34" charset="0"/>
              </a:rPr>
              <a:t>To change frequencies.</a:t>
            </a:r>
          </a:p>
          <a:p>
            <a:pPr marL="742950" lvl="1" indent="-285750">
              <a:spcBef>
                <a:spcPts val="600"/>
              </a:spcBef>
              <a:buFont typeface="Arial Rounded MT Bold" panose="020F0704030504030204" pitchFamily="34" charset="0"/>
              <a:buChar char="–"/>
            </a:pPr>
            <a:r>
              <a:rPr lang="en-US" dirty="0">
                <a:latin typeface="Arial Rounded MT Bold" pitchFamily="34" charset="0"/>
              </a:rPr>
              <a:t>That are changes to previous Instructions.</a:t>
            </a:r>
            <a:endParaRPr lang="en-US" sz="2000" dirty="0">
              <a:latin typeface="Arial Rounded MT Bold" pitchFamily="34" charset="0"/>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indent="-514350">
              <a:spcBef>
                <a:spcPts val="600"/>
              </a:spcBef>
              <a:buFont typeface="+mj-lt"/>
              <a:buAutoNum type="arabicPeriod"/>
            </a:pPr>
            <a:r>
              <a:rPr lang="en-US" sz="1800" kern="0" dirty="0">
                <a:latin typeface="Arial Rounded MT Bold" pitchFamily="34" charset="0"/>
              </a:rPr>
              <a:t>Who you are calling (Metro Ground)</a:t>
            </a:r>
          </a:p>
          <a:p>
            <a:pPr marL="798513" indent="-514350">
              <a:spcBef>
                <a:spcPts val="600"/>
              </a:spcBef>
              <a:buFont typeface="+mj-lt"/>
              <a:buAutoNum type="arabicPeriod"/>
            </a:pPr>
            <a:r>
              <a:rPr lang="en-US" sz="1800" kern="0" dirty="0">
                <a:latin typeface="Arial Rounded MT Bold" pitchFamily="34" charset="0"/>
              </a:rPr>
              <a:t>Who you are (your call sign)</a:t>
            </a:r>
          </a:p>
          <a:p>
            <a:pPr marL="798513" indent="-514350">
              <a:spcBef>
                <a:spcPts val="600"/>
              </a:spcBef>
              <a:buFont typeface="+mj-lt"/>
              <a:buAutoNum type="arabicPeriod"/>
            </a:pPr>
            <a:r>
              <a:rPr lang="en-US" sz="1800" kern="0" dirty="0">
                <a:latin typeface="Arial Rounded MT Bold" pitchFamily="34" charset="0"/>
              </a:rPr>
              <a:t>Where you are (your location)</a:t>
            </a:r>
          </a:p>
          <a:p>
            <a:pPr marL="798513" indent="-514350">
              <a:spcBef>
                <a:spcPts val="600"/>
              </a:spcBef>
              <a:buFont typeface="+mj-lt"/>
              <a:buAutoNum type="arabicPeriod"/>
            </a:pPr>
            <a:r>
              <a:rPr lang="en-US" sz="1800" kern="0" dirty="0">
                <a:latin typeface="Arial Rounded MT Bold"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Piedmont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149031"/>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American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Gate D-25, would like to push and reposition to CDF Hardstand 	Spot 6”</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push approved, call Metro Ground on 121.8 at Spot 6”</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“American Maintenance, push approved, will call Metro Ground on 121.8 at Spot 6”</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888312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Piedmont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6 and ready to tow to CDF Hardstand Spot 6: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Spot 6 need to go to CDF Hardstand Spot 6”</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proceed K, E-2 to CDF Hardstand Spot 6”</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American Maintenance, proceeding K, E-2 to CDF Hardstand Spot 6”</a:t>
            </a:r>
          </a:p>
        </p:txBody>
      </p:sp>
    </p:spTree>
    <p:extLst>
      <p:ext uri="{BB962C8B-B14F-4D97-AF65-F5344CB8AC3E}">
        <p14:creationId xmlns:p14="http://schemas.microsoft.com/office/powerpoint/2010/main" val="648168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Piedmont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Gate D-28,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“American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3985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Piedmont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has pushed off D-28 and is ready to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American Maintenance, proceeding K to Berry Hardstand Spot 5”</a:t>
            </a:r>
          </a:p>
        </p:txBody>
      </p:sp>
    </p:spTree>
    <p:extLst>
      <p:ext uri="{BB962C8B-B14F-4D97-AF65-F5344CB8AC3E}">
        <p14:creationId xmlns:p14="http://schemas.microsoft.com/office/powerpoint/2010/main" val="186990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Piedmont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is at Gate D-30, would like to push and reposition to D-24”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“American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69599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(Continued) – Piedmont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D-24: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American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“American Maintenance, has pushed off D-30 and is ready to reposition to D-24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“American Maintenance proceed E and contact the ramp”</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American Maintenance, proceeding E and contacting the ramp”</a:t>
            </a:r>
          </a:p>
        </p:txBody>
      </p:sp>
    </p:spTree>
    <p:extLst>
      <p:ext uri="{BB962C8B-B14F-4D97-AF65-F5344CB8AC3E}">
        <p14:creationId xmlns:p14="http://schemas.microsoft.com/office/powerpoint/2010/main" val="1363435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to do when you lose radio communication</a:t>
            </a:r>
          </a:p>
        </p:txBody>
      </p:sp>
      <p:sp>
        <p:nvSpPr>
          <p:cNvPr id="7" name="Text Box 79">
            <a:extLst>
              <a:ext uri="{FF2B5EF4-FFF2-40B4-BE49-F238E27FC236}">
                <a16:creationId xmlns:a16="http://schemas.microsoft.com/office/drawing/2014/main" id="{786F4A89-2F62-4D7B-AB57-D7E09FAF309C}"/>
              </a:ext>
            </a:extLst>
          </p:cNvPr>
          <p:cNvSpPr txBox="1">
            <a:spLocks noChangeArrowheads="1"/>
          </p:cNvSpPr>
          <p:nvPr/>
        </p:nvSpPr>
        <p:spPr bwMode="auto">
          <a:xfrm>
            <a:off x="203200" y="1543595"/>
            <a:ext cx="7772400" cy="3801041"/>
          </a:xfrm>
          <a:prstGeom prst="rect">
            <a:avLst/>
          </a:prstGeom>
          <a:noFill/>
          <a:ln w="19050">
            <a:noFill/>
            <a:miter lim="800000"/>
            <a:headEnd/>
            <a:tailEnd/>
          </a:ln>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First stop and hold your location.</a:t>
            </a:r>
          </a:p>
          <a:p>
            <a:pPr marL="285750" indent="-285750">
              <a:spcBef>
                <a:spcPts val="600"/>
              </a:spcBef>
              <a:buFont typeface="Arial" panose="020B0604020202020204" pitchFamily="34" charset="0"/>
              <a:buChar char="•"/>
            </a:pPr>
            <a:r>
              <a:rPr lang="en-US" dirty="0">
                <a:latin typeface="Arial Rounded MT Bold" pitchFamily="34" charset="0"/>
              </a:rPr>
              <a:t>Lack of response or direction does not imply permission.</a:t>
            </a:r>
          </a:p>
          <a:p>
            <a:pPr marL="285750" indent="-285750">
              <a:spcBef>
                <a:spcPts val="600"/>
              </a:spcBef>
              <a:buFont typeface="Arial" panose="020B0604020202020204" pitchFamily="34" charset="0"/>
              <a:buChar char="•"/>
            </a:pPr>
            <a:r>
              <a:rPr lang="en-US" dirty="0">
                <a:latin typeface="Arial Rounded MT Bold" pitchFamily="34" charset="0"/>
              </a:rPr>
              <a:t>Attempt to resolve the issue. </a:t>
            </a:r>
          </a:p>
          <a:p>
            <a:pPr marL="285750" indent="-285750">
              <a:spcBef>
                <a:spcPts val="600"/>
              </a:spcBef>
              <a:buFont typeface="Arial" panose="020B0604020202020204" pitchFamily="34" charset="0"/>
              <a:buChar char="•"/>
            </a:pPr>
            <a:r>
              <a:rPr lang="en-US" dirty="0">
                <a:latin typeface="Arial Rounded MT Bold" pitchFamily="34" charset="0"/>
              </a:rPr>
              <a:t>If you are unable to resolve the issue, turn your vehicle/aircraft towards the Tower,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the edge lights for the runway or taxiway you are on start flashing, the ATCT is attempting to contact you.  Call them on the radio! If your radio is not working, turn your vehicle towards the ATCT,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all else fails, contact Airfield Operations at 734-942-3685.  They will give you direction and if necessary, send a follow me vehicle to assist.</a:t>
            </a:r>
          </a:p>
        </p:txBody>
      </p:sp>
    </p:spTree>
    <p:extLst>
      <p:ext uri="{BB962C8B-B14F-4D97-AF65-F5344CB8AC3E}">
        <p14:creationId xmlns:p14="http://schemas.microsoft.com/office/powerpoint/2010/main" val="103299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extLst>
              <p:ext uri="{D42A27DB-BD31-4B8C-83A1-F6EECF244321}">
                <p14:modId xmlns:p14="http://schemas.microsoft.com/office/powerpoint/2010/main" val="24644330"/>
              </p:ext>
            </p:extLst>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extLst>
              <p:ext uri="{D42A27DB-BD31-4B8C-83A1-F6EECF244321}">
                <p14:modId xmlns:p14="http://schemas.microsoft.com/office/powerpoint/2010/main" val="1931418228"/>
              </p:ext>
            </p:extLst>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32" name="Object 86"/>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extLst>
              <p:ext uri="{D42A27DB-BD31-4B8C-83A1-F6EECF244321}">
                <p14:modId xmlns:p14="http://schemas.microsoft.com/office/powerpoint/2010/main" val="164917069"/>
              </p:ext>
            </p:extLst>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33" name="Object 76"/>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extLst>
              <p:ext uri="{D42A27DB-BD31-4B8C-83A1-F6EECF244321}">
                <p14:modId xmlns:p14="http://schemas.microsoft.com/office/powerpoint/2010/main" val="269857786"/>
              </p:ext>
            </p:extLst>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r>
              <a:rPr lang="en-US" sz="2400" b="1" i="1" dirty="0">
                <a:solidFill>
                  <a:srgbClr val="002060"/>
                </a:solidFill>
                <a:latin typeface="Arial Rounded MT Bold" pitchFamily="34" charset="0"/>
              </a:rPr>
              <a:t>“</a:t>
            </a:r>
            <a:r>
              <a:rPr lang="en-US" sz="2600" b="1" dirty="0">
                <a:latin typeface="Arial Rounded MT Bold" pitchFamily="34" charset="0"/>
              </a:rPr>
              <a:t>Any event where unauthorized movement occurs </a:t>
            </a:r>
          </a:p>
          <a:p>
            <a:pPr algn="ctr" eaLnBrk="0" fontAlgn="base" hangingPunct="0">
              <a:spcBef>
                <a:spcPct val="0"/>
              </a:spcBef>
              <a:spcAft>
                <a:spcPct val="0"/>
              </a:spcAft>
            </a:pPr>
            <a:r>
              <a:rPr lang="en-US" sz="2600" b="1" dirty="0">
                <a:latin typeface="Arial Rounded MT Bold" pitchFamily="34" charset="0"/>
              </a:rPr>
              <a:t>within the movement area</a:t>
            </a:r>
          </a:p>
          <a:p>
            <a:pPr algn="ctr" eaLnBrk="0" fontAlgn="base" hangingPunct="0">
              <a:spcBef>
                <a:spcPct val="0"/>
              </a:spcBef>
              <a:spcAft>
                <a:spcPct val="0"/>
              </a:spcAft>
            </a:pPr>
            <a:r>
              <a:rPr lang="en-US" sz="2600" b="1" dirty="0">
                <a:latin typeface="Arial Rounded MT Bold" pitchFamily="34" charset="0"/>
              </a:rPr>
              <a:t>or an occurrence in the movement area </a:t>
            </a:r>
          </a:p>
          <a:p>
            <a:pPr algn="ctr" eaLnBrk="0" fontAlgn="base" hangingPunct="0">
              <a:spcBef>
                <a:spcPct val="0"/>
              </a:spcBef>
              <a:spcAft>
                <a:spcPct val="0"/>
              </a:spcAft>
            </a:pPr>
            <a:r>
              <a:rPr lang="en-US" sz="2600" b="1" dirty="0">
                <a:latin typeface="Arial Rounded MT Bold" pitchFamily="34" charset="0"/>
              </a:rPr>
              <a:t>associated with the operation of an aircraft </a:t>
            </a:r>
          </a:p>
          <a:p>
            <a:pPr algn="ctr" eaLnBrk="0" fontAlgn="base" hangingPunct="0">
              <a:spcBef>
                <a:spcPct val="0"/>
              </a:spcBef>
              <a:spcAft>
                <a:spcPct val="0"/>
              </a:spcAft>
            </a:pPr>
            <a:r>
              <a:rPr lang="en-US" sz="2600" b="1" dirty="0">
                <a:latin typeface="Arial Rounded MT Bold" pitchFamily="34" charset="0"/>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indent="0" algn="ctr">
              <a:spcBef>
                <a:spcPct val="0"/>
              </a:spcBef>
              <a:buFont typeface="Wingdings" panose="05000000000000000000" pitchFamily="2" charset="2"/>
              <a:buNone/>
            </a:pPr>
            <a:r>
              <a:rPr lang="en-US" sz="2800" b="1" i="1" kern="0">
                <a:latin typeface="Arial Rounded MT Bold" pitchFamily="34" charset="0"/>
              </a:rPr>
              <a:t>“</a:t>
            </a:r>
            <a:r>
              <a:rPr lang="en-US" sz="2800" b="1" kern="0">
                <a:latin typeface="Arial Rounded MT Bold" pitchFamily="34" charset="0"/>
              </a:rPr>
              <a:t>Any occurrence at an airport </a:t>
            </a:r>
          </a:p>
          <a:p>
            <a:pPr indent="0" algn="ctr">
              <a:spcBef>
                <a:spcPct val="0"/>
              </a:spcBef>
              <a:buFont typeface="Wingdings" panose="05000000000000000000" pitchFamily="2" charset="2"/>
              <a:buNone/>
            </a:pPr>
            <a:r>
              <a:rPr lang="en-US" sz="2800" b="1" kern="0">
                <a:latin typeface="Arial Rounded MT Bold" pitchFamily="34" charset="0"/>
              </a:rPr>
              <a:t>involving the incorrect presence </a:t>
            </a:r>
          </a:p>
          <a:p>
            <a:pPr indent="0" algn="ctr">
              <a:spcBef>
                <a:spcPct val="0"/>
              </a:spcBef>
              <a:buFont typeface="Wingdings" panose="05000000000000000000" pitchFamily="2" charset="2"/>
              <a:buNone/>
            </a:pPr>
            <a:r>
              <a:rPr lang="en-US" sz="2800" b="1" kern="0">
                <a:latin typeface="Arial Rounded MT Bold" pitchFamily="34" charset="0"/>
              </a:rPr>
              <a:t>of an aircraft, vehicle or person </a:t>
            </a:r>
          </a:p>
          <a:p>
            <a:pPr indent="0" algn="ctr">
              <a:spcBef>
                <a:spcPct val="0"/>
              </a:spcBef>
              <a:buFont typeface="Wingdings" panose="05000000000000000000" pitchFamily="2" charset="2"/>
              <a:buNone/>
            </a:pPr>
            <a:r>
              <a:rPr lang="en-US" sz="2800" b="1" kern="0">
                <a:latin typeface="Arial Rounded MT Bold" pitchFamily="34" charset="0"/>
              </a:rPr>
              <a:t>on the protected area of a surface designated for the landing and take-off </a:t>
            </a:r>
          </a:p>
          <a:p>
            <a:pPr indent="0" algn="ctr">
              <a:spcBef>
                <a:spcPct val="0"/>
              </a:spcBef>
              <a:buFont typeface="Wingdings" panose="05000000000000000000" pitchFamily="2" charset="2"/>
              <a:buNone/>
            </a:pPr>
            <a:r>
              <a:rPr lang="en-US" sz="2800" b="1" kern="0">
                <a:latin typeface="Arial Rounded MT Bold" pitchFamily="34" charset="0"/>
              </a:rPr>
              <a:t>of aircraft.” </a:t>
            </a:r>
            <a:endParaRPr lang="en-US" sz="2800" kern="0">
              <a:latin typeface="Arial Rounded MT Bold" pitchFamily="34" charset="0"/>
            </a:endParaRPr>
          </a:p>
          <a:p>
            <a:pPr indent="0" algn="ctr"/>
            <a:endParaRPr lang="en-US" kern="0" dirty="0"/>
          </a:p>
        </p:txBody>
      </p:sp>
    </p:spTree>
    <p:extLst>
      <p:ext uri="{BB962C8B-B14F-4D97-AF65-F5344CB8AC3E}">
        <p14:creationId xmlns:p14="http://schemas.microsoft.com/office/powerpoint/2010/main" val="37699859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D</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Little or no risk of collision</a:t>
            </a:r>
            <a:endParaRPr lang="en-US" altLang="en-US" sz="1050" dirty="0">
              <a:solidFill>
                <a:srgbClr val="000000"/>
              </a:solidFill>
              <a:latin typeface="Calibri" panose="020F0502020204030204" pitchFamily="34" charset="0"/>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algn="ctr" eaLnBrk="0" fontAlgn="base" hangingPunct="0">
              <a:spcBef>
                <a:spcPct val="50000"/>
              </a:spcBef>
              <a:spcAft>
                <a:spcPct val="0"/>
              </a:spcAft>
              <a:defRPr/>
            </a:pPr>
            <a:r>
              <a:rPr lang="en-US" b="1" dirty="0">
                <a:solidFill>
                  <a:srgbClr val="000000"/>
                </a:solidFill>
                <a:latin typeface="Calibri" panose="020F0502020204030204" pitchFamily="34" charset="0"/>
                <a:cs typeface="Calibri" panose="020F0502020204030204" pitchFamily="34" charset="0"/>
              </a:rPr>
              <a:t>C</a:t>
            </a:r>
            <a:endParaRPr lang="en-US" dirty="0">
              <a:solidFill>
                <a:srgbClr val="000000"/>
              </a:solidFill>
              <a:latin typeface="Calibri" panose="020F0502020204030204" pitchFamily="34" charset="0"/>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eaLnBrk="0" fontAlgn="base" hangingPunct="0">
              <a:spcBef>
                <a:spcPct val="50000"/>
              </a:spcBef>
              <a:spcAft>
                <a:spcPct val="0"/>
              </a:spcAft>
              <a:defRPr/>
            </a:pPr>
            <a:r>
              <a:rPr lang="en-US" sz="1050" b="1" dirty="0">
                <a:solidFill>
                  <a:srgbClr val="000000"/>
                </a:solidFill>
                <a:latin typeface="Calibri" panose="020F0502020204030204" pitchFamily="34" charset="0"/>
                <a:cs typeface="Calibri" panose="020F0502020204030204" pitchFamily="34" charset="0"/>
              </a:rPr>
              <a:t>Ample time and distance to avoid collision</a:t>
            </a:r>
            <a:endParaRPr lang="en-US" dirty="0">
              <a:solidFill>
                <a:srgbClr val="000000"/>
              </a:solidFill>
              <a:latin typeface="Calibri" panose="020F0502020204030204" pitchFamily="34" charset="0"/>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350" b="1" dirty="0">
                <a:solidFill>
                  <a:srgbClr val="000000"/>
                </a:solidFill>
                <a:latin typeface="Calibri" panose="020F0502020204030204" pitchFamily="34" charset="0"/>
                <a:cs typeface="Calibri" panose="020F0502020204030204" pitchFamily="34" charset="0"/>
              </a:rPr>
              <a:t>The above scenarios are all classified as runway incursions, but with different severity codes.</a:t>
            </a:r>
            <a:r>
              <a:rPr lang="en-US" altLang="en-US" sz="1350" dirty="0">
                <a:solidFill>
                  <a:srgbClr val="000000"/>
                </a:solidFill>
                <a:latin typeface="Calibri" panose="020F0502020204030204" pitchFamily="34" charset="0"/>
                <a:cs typeface="Calibri" panose="020F0502020204030204" pitchFamily="34" charset="0"/>
              </a:rPr>
              <a:t>   </a:t>
            </a:r>
            <a:r>
              <a:rPr lang="en-US" altLang="en-US" sz="1350" b="1" dirty="0">
                <a:solidFill>
                  <a:srgbClr val="000000"/>
                </a:solidFill>
                <a:latin typeface="Calibri" panose="020F0502020204030204" pitchFamily="34" charset="0"/>
                <a:cs typeface="Calibri" panose="020F0502020204030204" pitchFamily="34" charset="0"/>
              </a:rPr>
              <a:t>In each case, the vehicle has penetrated the </a:t>
            </a:r>
            <a:r>
              <a:rPr lang="en-US" altLang="en-US" sz="1350" b="1" u="sng" dirty="0">
                <a:solidFill>
                  <a:srgbClr val="000000"/>
                </a:solidFill>
                <a:latin typeface="Calibri" panose="020F0502020204030204" pitchFamily="34" charset="0"/>
                <a:cs typeface="Calibri" panose="020F0502020204030204" pitchFamily="34" charset="0"/>
              </a:rPr>
              <a:t>RUNWAY SAFETY AREA</a:t>
            </a:r>
            <a:r>
              <a:rPr lang="en-US" altLang="en-US" sz="1350" b="1" dirty="0">
                <a:solidFill>
                  <a:srgbClr val="000000"/>
                </a:solidFill>
                <a:latin typeface="Calibri" panose="020F0502020204030204" pitchFamily="34" charset="0"/>
                <a:cs typeface="Calibri" panose="020F0502020204030204" pitchFamily="34" charset="0"/>
              </a:rPr>
              <a:t> (crossed the hold position).</a:t>
            </a:r>
            <a:endParaRPr lang="en-US" altLang="en-US" sz="1350" dirty="0">
              <a:solidFill>
                <a:srgbClr val="000000"/>
              </a:solidFill>
              <a:latin typeface="Calibri" panose="020F0502020204030204" pitchFamily="34" charset="0"/>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B</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Significant potential for collision</a:t>
            </a:r>
            <a:endParaRPr lang="en-US" altLang="en-US" sz="1050" dirty="0">
              <a:solidFill>
                <a:srgbClr val="000000"/>
              </a:solidFill>
              <a:latin typeface="Calibri" panose="020F0502020204030204" pitchFamily="34" charset="0"/>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A</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r>
              <a:rPr lang="en-US" altLang="en-US" sz="2400" kern="0" dirty="0"/>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eaLnBrk="0" fontAlgn="base" hangingPunct="0">
              <a:spcBef>
                <a:spcPct val="0"/>
              </a:spcBef>
              <a:spcAft>
                <a:spcPct val="0"/>
              </a:spcAft>
            </a:pPr>
            <a:r>
              <a:rPr lang="en-US" dirty="0">
                <a:latin typeface="Arial Rounded MT Bold" pitchFamily="34" charset="0"/>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eaLnBrk="0" fontAlgn="base" hangingPunct="0">
              <a:spcBef>
                <a:spcPct val="0"/>
              </a:spcBef>
              <a:spcAft>
                <a:spcPct val="0"/>
              </a:spcAft>
            </a:pPr>
            <a:r>
              <a:rPr lang="en-US" b="1" dirty="0">
                <a:solidFill>
                  <a:srgbClr val="C00000"/>
                </a:solidFill>
                <a:latin typeface="Arial Rounded MT Bold" panose="020F0704030504030204" pitchFamily="34" charset="0"/>
              </a:rPr>
              <a:t>HS 1:</a:t>
            </a:r>
          </a:p>
          <a:p>
            <a:pPr eaLnBrk="0" fontAlgn="base" hangingPunct="0">
              <a:spcBef>
                <a:spcPct val="0"/>
              </a:spcBef>
              <a:spcAft>
                <a:spcPct val="0"/>
              </a:spcAft>
            </a:pPr>
            <a:r>
              <a:rPr lang="en-US" dirty="0">
                <a:solidFill>
                  <a:srgbClr val="C00000"/>
                </a:solidFill>
                <a:latin typeface="Arial Rounded MT Bold" panose="020F0704030504030204" pitchFamily="34" charset="0"/>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altLang="en-US" sz="2000" dirty="0">
                <a:latin typeface="Arial Rounded MT Bold" panose="020F0704030504030204" pitchFamily="34" charset="0"/>
              </a:rPr>
              <a:t>Defined as “knowing what is going on so you can figure out what to do.”</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Can be broken down with answers to the following questions:</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What is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Why is it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could happen next?</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am I going to do about it?</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Another way to think of situational awareness while on the airfield:</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Being aware of one's surroundings…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Identifying potential threats and dangerous situations…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And doing something about them.</a:t>
            </a:r>
          </a:p>
          <a:p>
            <a:pPr marL="285750" indent="-285750" eaLnBrk="0" fontAlgn="base" hangingPunct="0">
              <a:spcBef>
                <a:spcPct val="0"/>
              </a:spcBef>
              <a:spcAft>
                <a:spcPct val="0"/>
              </a:spcAft>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eaLnBrk="0" fontAlgn="base" hangingPunct="0">
              <a:spcBef>
                <a:spcPct val="0"/>
              </a:spcBef>
              <a:spcAft>
                <a:spcPct val="0"/>
              </a:spcAft>
            </a:pPr>
            <a:endParaRPr lang="en-US" sz="2000" dirty="0">
              <a:latin typeface="Arial Rounded MT Bold" panose="020F0704030504030204" pitchFamily="34" charset="0"/>
            </a:endParaRP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Complacency.</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Fixation on tasks.</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Pressure to hurry up and complete a task.</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Personal problems or other non-work events and situations that are on your mind.</a:t>
            </a:r>
          </a:p>
          <a:p>
            <a:pPr lvl="1" eaLnBrk="0" fontAlgn="base" hangingPunct="0">
              <a:spcBef>
                <a:spcPct val="0"/>
              </a:spcBef>
              <a:spcAft>
                <a:spcPct val="0"/>
              </a:spcAft>
            </a:pPr>
            <a:endParaRPr lang="en-US" sz="2000" dirty="0">
              <a:latin typeface="Arial Rounded MT Bold" panose="020F0704030504030204" pitchFamily="34" charset="0"/>
            </a:endParaRPr>
          </a:p>
          <a:p>
            <a:pPr algn="ctr" eaLnBrk="0" fontAlgn="base" hangingPunct="0">
              <a:spcBef>
                <a:spcPct val="0"/>
              </a:spcBef>
              <a:spcAft>
                <a:spcPct val="0"/>
              </a:spcAft>
            </a:pPr>
            <a:r>
              <a:rPr lang="en-US" sz="2000" dirty="0">
                <a:latin typeface="Arial Rounded MT Bold" panose="020F0704030504030204" pitchFamily="34" charset="0"/>
              </a:rPr>
              <a:t>What do all of these factors have in common?</a:t>
            </a:r>
          </a:p>
          <a:p>
            <a:pPr algn="ctr" eaLnBrk="0" fontAlgn="base" hangingPunct="0">
              <a:spcBef>
                <a:spcPct val="0"/>
              </a:spcBef>
              <a:spcAft>
                <a:spcPct val="0"/>
              </a:spcAft>
            </a:pPr>
            <a:endParaRPr lang="en-US" dirty="0">
              <a:solidFill>
                <a:srgbClr val="FF0000"/>
              </a:solidFill>
              <a:latin typeface="Arial Rounded MT Bold" panose="020F0704030504030204" pitchFamily="34" charset="0"/>
            </a:endParaRPr>
          </a:p>
          <a:p>
            <a:pPr algn="ctr" eaLnBrk="0" fontAlgn="base" hangingPunct="0">
              <a:spcBef>
                <a:spcPct val="0"/>
              </a:spcBef>
              <a:spcAft>
                <a:spcPct val="0"/>
              </a:spcAft>
            </a:pPr>
            <a:r>
              <a:rPr lang="en-US" sz="3200" dirty="0">
                <a:solidFill>
                  <a:srgbClr val="FF0000"/>
                </a:solidFill>
                <a:latin typeface="Arial Rounded MT Bold" panose="020F0704030504030204" pitchFamily="34" charset="0"/>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Fog</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Rain/Snow</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Darkness/Glare</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Pavement Markings</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driver of this pickup truck, which was at the approach end of an open runway, saw a 747 on final approach.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He jumped out of the vehicle and ran.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Two Boeing 747 jumbo jets collided head-on at the airport on  Tenerife Island in 1977.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In the resulting collision, 583 people died.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For more details, Google </a:t>
            </a:r>
            <a:r>
              <a:rPr lang="en-US" dirty="0">
                <a:latin typeface="Arial Rounded MT Bold" pitchFamily="34" charset="0"/>
                <a:hlinkClick r:id="rId4">
                  <a:extLst>
                    <a:ext uri="{A12FA001-AC4F-418D-AE19-62706E023703}">
                      <ahyp:hlinkClr xmlns:ahyp="http://schemas.microsoft.com/office/drawing/2018/hyperlinkcolor" val="tx"/>
                    </a:ext>
                  </a:extLst>
                </a:hlinkClick>
              </a:rPr>
              <a:t>“The True Story Behind the Deadliest Air Disaster of All Time</a:t>
            </a:r>
            <a:r>
              <a:rPr lang="en-US" dirty="0">
                <a:latin typeface="Arial Rounded MT Bold" pitchFamily="34" charset="0"/>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indent="-285750">
              <a:spcBef>
                <a:spcPts val="600"/>
              </a:spcBef>
              <a:buFont typeface="Arial" panose="020B0604020202020204" pitchFamily="34" charset="0"/>
              <a:buChar char="•"/>
            </a:pPr>
            <a:r>
              <a:rPr lang="en-US" sz="1800" dirty="0">
                <a:latin typeface="Arial Rounded MT Bold" pitchFamily="34" charset="0"/>
              </a:rPr>
              <a:t>Review and understand airfield signage and markings. </a:t>
            </a:r>
          </a:p>
          <a:p>
            <a:pPr marL="285750" indent="-285750">
              <a:spcBef>
                <a:spcPts val="600"/>
              </a:spcBef>
              <a:buFont typeface="Arial" panose="020B0604020202020204" pitchFamily="34" charset="0"/>
              <a:buChar char="•"/>
            </a:pPr>
            <a:r>
              <a:rPr lang="en-US" sz="1800" dirty="0">
                <a:latin typeface="Arial Rounded MT Bold" pitchFamily="34" charset="0"/>
              </a:rPr>
              <a:t>Know the Airport Layout and have a copy of the movement map out and available.</a:t>
            </a:r>
          </a:p>
          <a:p>
            <a:pPr marL="285750" indent="-285750">
              <a:spcBef>
                <a:spcPts val="600"/>
              </a:spcBef>
              <a:buFont typeface="Arial" panose="020B0604020202020204" pitchFamily="34" charset="0"/>
              <a:buChar char="•"/>
            </a:pPr>
            <a:r>
              <a:rPr lang="en-US" sz="1800" dirty="0">
                <a:latin typeface="Arial Rounded MT Bold" pitchFamily="34" charset="0"/>
              </a:rPr>
              <a:t>Follow established procedures.</a:t>
            </a:r>
          </a:p>
          <a:p>
            <a:pPr marL="285750" indent="-285750">
              <a:spcBef>
                <a:spcPts val="600"/>
              </a:spcBef>
              <a:buFont typeface="Arial" panose="020B0604020202020204" pitchFamily="34" charset="0"/>
              <a:buChar char="•"/>
            </a:pPr>
            <a:r>
              <a:rPr lang="en-US" sz="1800" kern="0" dirty="0">
                <a:latin typeface="Arial Rounded MT Bold" pitchFamily="34" charset="0"/>
              </a:rPr>
              <a:t>Never make assumptions while operating in the movement area.</a:t>
            </a:r>
          </a:p>
          <a:p>
            <a:pPr marL="285750" indent="-285750">
              <a:spcBef>
                <a:spcPts val="600"/>
              </a:spcBef>
              <a:buFont typeface="Arial" panose="020B0604020202020204" pitchFamily="34" charset="0"/>
              <a:buChar char="•"/>
            </a:pPr>
            <a:r>
              <a:rPr lang="en-US" sz="1800" kern="0" dirty="0">
                <a:latin typeface="Arial Rounded MT Bold" pitchFamily="34" charset="0"/>
              </a:rPr>
              <a:t>Use proper radio </a:t>
            </a:r>
          </a:p>
          <a:p>
            <a:pPr marL="285750" indent="-285750">
              <a:spcBef>
                <a:spcPts val="600"/>
              </a:spcBef>
              <a:buFont typeface="Arial" panose="020B0604020202020204" pitchFamily="34" charset="0"/>
              <a:buChar char="•"/>
            </a:pPr>
            <a:r>
              <a:rPr lang="en-US" sz="1800" kern="0" dirty="0">
                <a:latin typeface="Arial Rounded MT Bold" pitchFamily="34" charset="0"/>
              </a:rPr>
              <a:t>Read back all instructions verbatim.</a:t>
            </a:r>
          </a:p>
          <a:p>
            <a:pPr marL="285750" indent="-285750">
              <a:spcBef>
                <a:spcPts val="600"/>
              </a:spcBef>
              <a:buFont typeface="Arial" panose="020B0604020202020204" pitchFamily="34" charset="0"/>
              <a:buChar char="•"/>
            </a:pPr>
            <a:r>
              <a:rPr lang="en-US" sz="1800" kern="0" dirty="0">
                <a:solidFill>
                  <a:srgbClr val="FF0000"/>
                </a:solidFill>
                <a:latin typeface="Arial Rounded MT Bold"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indent="-285750">
              <a:buFont typeface="Arial" panose="020B0604020202020204" pitchFamily="34" charset="0"/>
              <a:buChar char="•"/>
            </a:pPr>
            <a:r>
              <a:rPr lang="en-US" dirty="0"/>
              <a:t>Runways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Taxiway and Taxilanes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Fire Stations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Deicing Pads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RON Parking Locations</a:t>
            </a:r>
          </a:p>
        </p:txBody>
      </p:sp>
    </p:spTree>
    <p:extLst>
      <p:ext uri="{BB962C8B-B14F-4D97-AF65-F5344CB8AC3E}">
        <p14:creationId xmlns:p14="http://schemas.microsoft.com/office/powerpoint/2010/main" val="402127366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K-5, K-7, and K-9 are in line with their Y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algn="ctr"/>
            <a:r>
              <a:rPr lang="en-US" dirty="0">
                <a:solidFill>
                  <a:prstClr val="black"/>
                </a:solidFill>
                <a:latin typeface="Calibri" panose="020F0502020204030204"/>
              </a:rPr>
              <a:t>NOTE:  Y-5/Z-5, Y-7/Z-7, and Y-9 are directly opposite from their K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B</a:t>
            </a:r>
            <a:endParaRPr lang="en-US" sz="66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r>
              <a:rPr lang="en-US" dirty="0">
                <a:solidFill>
                  <a:prstClr val="black"/>
                </a:solidFill>
                <a:latin typeface="Calibri" panose="020F0502020204030204"/>
              </a:rPr>
              <a:t>Taxiway</a:t>
            </a:r>
            <a:endParaRPr lang="en-US" sz="2200" dirty="0">
              <a:solidFill>
                <a:prstClr val="black"/>
              </a:solidFill>
              <a:latin typeface="Calibri" panose="020F0502020204030204"/>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B</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G</a:t>
            </a:r>
            <a:endParaRPr lang="en-US" sz="6600" b="1" dirty="0">
              <a:solidFill>
                <a:srgbClr val="FFC000"/>
              </a:solidFill>
              <a:latin typeface="Arial" pitchFamily="34" charset="0"/>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H</a:t>
            </a:r>
            <a:endParaRPr lang="en-US" sz="6000" b="1" dirty="0">
              <a:solidFill>
                <a:srgbClr val="FFC000"/>
              </a:solidFill>
              <a:latin typeface="Arial" pitchFamily="34" charset="0"/>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a:t>
            </a:r>
            <a:endParaRPr lang="en-US" sz="3200" b="1" dirty="0">
              <a:solidFill>
                <a:srgbClr val="FFC000"/>
              </a:solidFill>
              <a:latin typeface="Arial" pitchFamily="34" charset="0"/>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r>
              <a:rPr lang="en-US" dirty="0">
                <a:solidFill>
                  <a:schemeClr val="bg1"/>
                </a:solidFill>
              </a:rPr>
              <a:t>RON</a:t>
            </a:r>
            <a:r>
              <a:rPr lang="en-US" dirty="0"/>
              <a:t> </a:t>
            </a:r>
            <a:r>
              <a:rPr lang="en-US" dirty="0">
                <a:solidFill>
                  <a:schemeClr val="bg1"/>
                </a:solidFill>
              </a:rPr>
              <a:t>Parking </a:t>
            </a:r>
          </a:p>
          <a:p>
            <a:pPr algn="ctr"/>
            <a:r>
              <a:rPr lang="en-US" dirty="0">
                <a:solidFill>
                  <a:schemeClr val="bg1"/>
                </a:solidFill>
              </a:rPr>
              <a:t>&amp; </a:t>
            </a:r>
          </a:p>
          <a:p>
            <a:r>
              <a:rPr lang="en-US" dirty="0">
                <a:solidFill>
                  <a:schemeClr val="bg1"/>
                </a:solidFill>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a:t>
            </a:r>
          </a:p>
          <a:p>
            <a:pPr algn="ctr" eaLnBrk="0" hangingPunct="0">
              <a:defRPr/>
            </a:pPr>
            <a:r>
              <a:rPr lang="en-US" dirty="0">
                <a:solidFill>
                  <a:prstClr val="white"/>
                </a:solidFill>
                <a:latin typeface="Calibri" panose="020F0502020204030204" pitchFamily="34" charset="0"/>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E</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400" dirty="0">
                <a:solidFill>
                  <a:prstClr val="white"/>
                </a:solidFill>
                <a:latin typeface="Calibri" panose="020F0502020204030204" pitchFamily="34" charset="0"/>
              </a:rPr>
              <a:t>22L De-Ice </a:t>
            </a:r>
          </a:p>
          <a:p>
            <a:pPr algn="ctr" eaLnBrk="0" hangingPunct="0">
              <a:defRPr/>
            </a:pPr>
            <a:r>
              <a:rPr lang="en-US" sz="1400" dirty="0">
                <a:solidFill>
                  <a:prstClr val="white"/>
                </a:solidFill>
                <a:latin typeface="Calibri" panose="020F0502020204030204" pitchFamily="34" charset="0"/>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r>
              <a:rPr lang="en-US" sz="1400" dirty="0">
                <a:solidFill>
                  <a:schemeClr val="bg1"/>
                </a:solidFill>
              </a:rPr>
              <a:t>RON</a:t>
            </a:r>
            <a:r>
              <a:rPr lang="en-US" sz="1400" dirty="0"/>
              <a:t> </a:t>
            </a:r>
            <a:r>
              <a:rPr lang="en-US" sz="1400" dirty="0">
                <a:solidFill>
                  <a:schemeClr val="bg1"/>
                </a:solidFill>
              </a:rPr>
              <a:t>Parking </a:t>
            </a:r>
          </a:p>
          <a:p>
            <a:pPr algn="ctr"/>
            <a:r>
              <a:rPr lang="en-US" sz="1400" dirty="0">
                <a:solidFill>
                  <a:schemeClr val="bg1"/>
                </a:solidFill>
              </a:rPr>
              <a:t>&amp; </a:t>
            </a:r>
          </a:p>
          <a:p>
            <a:r>
              <a:rPr lang="en-US" sz="1400" dirty="0">
                <a:solidFill>
                  <a:schemeClr val="bg1"/>
                </a:solidFill>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612055" y="336069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1500"/>
                            </p:stCondLst>
                            <p:childTnLst>
                              <p:par>
                                <p:cTn id="33" presetID="1"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500"/>
                            </p:stCondLst>
                            <p:childTnLst>
                              <p:par>
                                <p:cTn id="44" presetID="1"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par>
                          <p:cTn id="51" fill="hold">
                            <p:stCondLst>
                              <p:cond delay="500"/>
                            </p:stCondLst>
                            <p:childTnLst>
                              <p:par>
                                <p:cTn id="52" presetID="1"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down)">
                                      <p:cBhvr>
                                        <p:cTn id="58" dur="500"/>
                                        <p:tgtEl>
                                          <p:spTgt spid="15"/>
                                        </p:tgtEl>
                                      </p:cBhvr>
                                    </p:animEffect>
                                  </p:childTnLst>
                                </p:cTn>
                              </p:par>
                            </p:childTnLst>
                          </p:cTn>
                        </p:par>
                        <p:par>
                          <p:cTn id="59" fill="hold">
                            <p:stCondLst>
                              <p:cond delay="500"/>
                            </p:stCondLst>
                            <p:childTnLst>
                              <p:par>
                                <p:cTn id="60" presetID="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43" grpId="0" animBg="1"/>
      <p:bldP spid="44"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V</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r>
              <a:rPr lang="en-US" dirty="0">
                <a:solidFill>
                  <a:prstClr val="black"/>
                </a:solidFill>
                <a:latin typeface="Calibri" panose="020F0502020204030204"/>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V</a:t>
            </a:r>
            <a:endParaRPr lang="en-US" sz="66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algn="ctr" eaLnBrk="0" hangingPunct="0">
              <a:defRPr/>
            </a:pPr>
            <a:r>
              <a:rPr lang="en-US" sz="1000" b="1" dirty="0">
                <a:latin typeface="Calibri" panose="020F0502020204030204" pitchFamily="34" charset="0"/>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endParaRPr lang="en-US" sz="1000" b="1">
              <a:solidFill>
                <a:schemeClr val="tx1"/>
              </a:solidFill>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Pad</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r>
              <a:rPr lang="en-US" dirty="0"/>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r>
              <a:rPr lang="en-US" dirty="0"/>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r>
              <a:rPr lang="en-US" dirty="0"/>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r>
              <a:rPr lang="en-US" dirty="0"/>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r>
              <a:rPr lang="en-US" dirty="0"/>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r>
              <a:rPr lang="en-US" dirty="0"/>
              <a:t>Hardstand Parking Spot Aircraft Sizes</a:t>
            </a:r>
          </a:p>
          <a:p>
            <a:r>
              <a:rPr lang="en-US" dirty="0"/>
              <a:t>Spots 1-3 and 5: A321 and Below</a:t>
            </a:r>
          </a:p>
          <a:p>
            <a:r>
              <a:rPr lang="en-US" dirty="0"/>
              <a:t>Spot 4: E-195 and Below</a:t>
            </a:r>
          </a:p>
        </p:txBody>
      </p:sp>
    </p:spTree>
    <p:extLst>
      <p:ext uri="{BB962C8B-B14F-4D97-AF65-F5344CB8AC3E}">
        <p14:creationId xmlns:p14="http://schemas.microsoft.com/office/powerpoint/2010/main" val="271151128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indent="-457200">
              <a:buAutoNum type="arabicPeriod"/>
            </a:pPr>
            <a:r>
              <a:rPr lang="en-US" dirty="0"/>
              <a:t>Introduction</a:t>
            </a:r>
          </a:p>
          <a:p>
            <a:pPr marL="457200" indent="-457200">
              <a:spcBef>
                <a:spcPts val="600"/>
              </a:spcBef>
              <a:buFontTx/>
              <a:buAutoNum type="arabicPeriod"/>
            </a:pPr>
            <a:r>
              <a:rPr lang="en-US" dirty="0"/>
              <a:t>Hours of Operation and Scheduling</a:t>
            </a:r>
          </a:p>
          <a:p>
            <a:pPr marL="457200" indent="-457200">
              <a:spcBef>
                <a:spcPts val="600"/>
              </a:spcBef>
              <a:buFontTx/>
              <a:buAutoNum type="arabicPeriod"/>
            </a:pPr>
            <a:r>
              <a:rPr lang="en-US" dirty="0"/>
              <a:t>Aircraft Access to the GRE</a:t>
            </a:r>
          </a:p>
          <a:p>
            <a:pPr marL="457200" indent="-457200">
              <a:spcBef>
                <a:spcPts val="600"/>
              </a:spcBef>
              <a:buFontTx/>
              <a:buAutoNum type="arabicPeriod"/>
            </a:pPr>
            <a:r>
              <a:rPr lang="en-US" dirty="0"/>
              <a:t>Aircraft Ingress to the GRE</a:t>
            </a:r>
          </a:p>
          <a:p>
            <a:pPr marL="457200" indent="-457200">
              <a:spcBef>
                <a:spcPts val="600"/>
              </a:spcBef>
              <a:buAutoNum type="arabicPeriod"/>
            </a:pPr>
            <a:r>
              <a:rPr lang="en-US" dirty="0"/>
              <a:t>Run-ups within the GRE</a:t>
            </a:r>
          </a:p>
          <a:p>
            <a:pPr marL="457200" indent="-457200">
              <a:spcBef>
                <a:spcPts val="600"/>
              </a:spcBef>
              <a:buAutoNum type="arabicPeriod"/>
            </a:pPr>
            <a:r>
              <a:rPr lang="en-US" dirty="0"/>
              <a:t>Run-ups at Alternate Locations</a:t>
            </a:r>
          </a:p>
          <a:p>
            <a:pPr marL="457200" indent="-457200">
              <a:spcBef>
                <a:spcPts val="600"/>
              </a:spcBef>
              <a:buAutoNum type="arabicPeriod"/>
            </a:pPr>
            <a:r>
              <a:rPr lang="en-US" dirty="0"/>
              <a:t>Safety</a:t>
            </a:r>
          </a:p>
          <a:p>
            <a:pPr marL="457200" indent="-457200">
              <a:spcBef>
                <a:spcPts val="600"/>
              </a:spcBef>
              <a:buAutoNum type="arabicPeriod"/>
            </a:pPr>
            <a:r>
              <a:rPr lang="en-US" sz="2000" dirty="0"/>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All run-ups should be conducted at the GRE</a:t>
            </a:r>
          </a:p>
          <a:p>
            <a:pPr marL="285750" indent="-285750">
              <a:spcBef>
                <a:spcPct val="50000"/>
              </a:spcBef>
              <a:buFont typeface="Arial" panose="020B0604020202020204" pitchFamily="34" charset="0"/>
              <a:buChar char="•"/>
            </a:pPr>
            <a:r>
              <a:rPr lang="en-US" dirty="0">
                <a:latin typeface="Tahoma" pitchFamily="34" charset="0"/>
              </a:rPr>
              <a:t>Designed to minimize the acoustic impact of ground run-ups</a:t>
            </a:r>
          </a:p>
          <a:p>
            <a:pPr marL="285750" indent="-285750">
              <a:spcBef>
                <a:spcPct val="50000"/>
              </a:spcBef>
              <a:buFont typeface="Arial" panose="020B0604020202020204" pitchFamily="34" charset="0"/>
              <a:buChar char="•"/>
            </a:pPr>
            <a:r>
              <a:rPr lang="en-US" dirty="0">
                <a:latin typeface="Tahoma" pitchFamily="34" charset="0"/>
              </a:rPr>
              <a:t>Lined with acoustic panels</a:t>
            </a:r>
          </a:p>
          <a:p>
            <a:pPr marL="285750" indent="-285750">
              <a:spcBef>
                <a:spcPct val="50000"/>
              </a:spcBef>
              <a:buFont typeface="Arial" panose="020B0604020202020204" pitchFamily="34" charset="0"/>
              <a:buChar char="•"/>
            </a:pPr>
            <a:r>
              <a:rPr lang="en-US" dirty="0">
                <a:latin typeface="Tahoma" pitchFamily="34" charset="0"/>
              </a:rPr>
              <a:t>Can accommodate aircraft up to a B747-8</a:t>
            </a:r>
          </a:p>
          <a:p>
            <a:pPr marL="457200" indent="-457200">
              <a:spcBef>
                <a:spcPct val="50000"/>
              </a:spcBef>
            </a:pPr>
            <a:endParaRPr lang="en-US" dirty="0">
              <a:solidFill>
                <a:schemeClr val="bg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The GRE is available for use 24 hours per day.</a:t>
            </a:r>
          </a:p>
          <a:p>
            <a:pPr marL="285750" indent="-285750">
              <a:spcBef>
                <a:spcPct val="50000"/>
              </a:spcBef>
              <a:buFont typeface="Arial" panose="020B0604020202020204" pitchFamily="34" charset="0"/>
              <a:buChar char="•"/>
            </a:pPr>
            <a:r>
              <a:rPr lang="en-US" dirty="0">
                <a:latin typeface="Tahoma" pitchFamily="34" charset="0"/>
              </a:rPr>
              <a:t>During snow events the GRE may be closed.</a:t>
            </a:r>
          </a:p>
          <a:p>
            <a:pPr marL="285750" indent="-285750">
              <a:spcBef>
                <a:spcPct val="50000"/>
              </a:spcBef>
              <a:buFont typeface="Arial" panose="020B0604020202020204" pitchFamily="34" charset="0"/>
              <a:buChar char="•"/>
            </a:pPr>
            <a:r>
              <a:rPr lang="en-US" dirty="0">
                <a:latin typeface="Tahoma" pitchFamily="34" charset="0"/>
              </a:rPr>
              <a:t>Each run-up must be pre-arranged with Airfield Operations at 734-942-3685.</a:t>
            </a:r>
          </a:p>
          <a:p>
            <a:pPr marL="285750" indent="-285750">
              <a:spcBef>
                <a:spcPct val="50000"/>
              </a:spcBef>
              <a:buFont typeface="Arial" panose="020B0604020202020204" pitchFamily="34" charset="0"/>
              <a:buChar char="•"/>
            </a:pPr>
            <a:r>
              <a:rPr lang="en-US" dirty="0">
                <a:latin typeface="Tahoma" pitchFamily="34" charset="0"/>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r>
              <a:rPr lang="en-US" dirty="0"/>
              <a:t>Aircraft towed to the GRE via a tug using a towbar shall:</a:t>
            </a:r>
          </a:p>
          <a:p>
            <a:pPr marL="806450" indent="-342900">
              <a:spcBef>
                <a:spcPts val="600"/>
              </a:spcBef>
              <a:buFont typeface="Arial" panose="020B0604020202020204" pitchFamily="34" charset="0"/>
              <a:buChar char="•"/>
            </a:pPr>
            <a:r>
              <a:rPr lang="en-US" dirty="0"/>
              <a:t>Contact Airfield Operations at 734-942-3685 for an escort.</a:t>
            </a:r>
          </a:p>
          <a:p>
            <a:pPr marL="806450" indent="-342900">
              <a:spcBef>
                <a:spcPts val="600"/>
              </a:spcBef>
              <a:buFont typeface="Arial" panose="020B0604020202020204" pitchFamily="34" charset="0"/>
              <a:buChar char="•"/>
            </a:pPr>
            <a:r>
              <a:rPr lang="en-US" dirty="0"/>
              <a:t>Being escorted proceed to the GRE.</a:t>
            </a:r>
          </a:p>
          <a:p>
            <a:pPr marL="806450" indent="-342900">
              <a:spcBef>
                <a:spcPts val="600"/>
              </a:spcBef>
              <a:buFont typeface="Arial" panose="020B0604020202020204" pitchFamily="34" charset="0"/>
              <a:buChar char="•"/>
            </a:pPr>
            <a:r>
              <a:rPr lang="en-US" dirty="0"/>
              <a:t>Position the aircraft in the GRE safely.  Use wing walkers if possible.</a:t>
            </a:r>
          </a:p>
          <a:p>
            <a:pPr marL="806450" indent="-342900">
              <a:spcBef>
                <a:spcPts val="600"/>
              </a:spcBef>
              <a:buFont typeface="Arial" panose="020B0604020202020204" pitchFamily="34" charset="0"/>
              <a:buChar char="•"/>
            </a:pPr>
            <a:r>
              <a:rPr lang="en-US" dirty="0"/>
              <a:t>Notify Airfield Operations when the aircraft run-up is complete. </a:t>
            </a:r>
          </a:p>
          <a:p>
            <a:pPr marL="806450" indent="-342900">
              <a:spcBef>
                <a:spcPts val="600"/>
              </a:spcBef>
              <a:buFont typeface="Arial" panose="020B0604020202020204" pitchFamily="34" charset="0"/>
              <a:buChar char="•"/>
            </a:pPr>
            <a:r>
              <a:rPr lang="en-US" dirty="0"/>
              <a:t>Wait for Airfield Operations escort you back.</a:t>
            </a:r>
          </a:p>
          <a:p>
            <a:pPr marL="806450" indent="-342900">
              <a:spcBef>
                <a:spcPts val="600"/>
              </a:spcBef>
              <a:buFont typeface="Arial" panose="020B0604020202020204" pitchFamily="34" charset="0"/>
              <a:buChar char="•"/>
            </a:pPr>
            <a:r>
              <a:rPr lang="en-US" dirty="0"/>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B747-400, pushback operation, GRE wing walkers</a:t>
            </a:r>
            <a:endParaRPr lang="en-US" sz="1200" dirty="0">
              <a:latin typeface="Tahoma" pitchFamily="34" charset="0"/>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B757-300, pushback operation</a:t>
            </a:r>
            <a:endParaRPr lang="en-US" sz="1200" dirty="0">
              <a:latin typeface="Tahoma" pitchFamily="34" charset="0"/>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High power run-ups should be conducted in the GRE.</a:t>
            </a:r>
          </a:p>
          <a:p>
            <a:pPr marL="285750" indent="-285750">
              <a:spcBef>
                <a:spcPct val="50000"/>
              </a:spcBef>
              <a:buFont typeface="Arial" panose="020B0604020202020204" pitchFamily="34" charset="0"/>
              <a:buChar char="•"/>
            </a:pPr>
            <a:r>
              <a:rPr lang="en-US" dirty="0">
                <a:latin typeface="Tahoma" pitchFamily="34" charset="0"/>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r>
              <a:rPr lang="en-US" dirty="0">
                <a:solidFill>
                  <a:srgbClr val="CFCFCF"/>
                </a:solidFill>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If wind conditions do not allow the GRE to be used, the alternate run-up location is the apron immediately in front of the GRE.</a:t>
            </a:r>
          </a:p>
          <a:p>
            <a:pPr marL="285750" indent="-285750">
              <a:spcBef>
                <a:spcPct val="50000"/>
              </a:spcBef>
              <a:buFont typeface="Arial" panose="020B0604020202020204" pitchFamily="34" charset="0"/>
              <a:buChar char="•"/>
            </a:pPr>
            <a:r>
              <a:rPr lang="en-US" dirty="0">
                <a:latin typeface="Tahoma" pitchFamily="34" charset="0"/>
              </a:rPr>
              <a:t>Under no circumstances should a run-up be performed with the engines pointed toward the GRE side walls.</a:t>
            </a:r>
            <a:endParaRPr lang="en-US" dirty="0">
              <a:latin typeface="Times New Roman" pitchFamily="18" charset="0"/>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r>
              <a:rPr lang="en-US" dirty="0">
                <a:solidFill>
                  <a:srgbClr val="CFCFCF"/>
                </a:solidFill>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200" b="1" u="sng" dirty="0"/>
          </a:p>
          <a:p>
            <a:endParaRPr lang="en-US" sz="1200" b="1" u="sng" dirty="0"/>
          </a:p>
          <a:p>
            <a:endParaRPr lang="en-US" sz="1200" b="1" u="sng" dirty="0"/>
          </a:p>
          <a:p>
            <a:endParaRPr lang="en-US" sz="1200" b="1" u="sng" dirty="0"/>
          </a:p>
          <a:p>
            <a:endParaRPr lang="en-US" sz="1200" b="1" u="sng" dirty="0"/>
          </a:p>
          <a:p>
            <a:r>
              <a:rPr lang="en-US" sz="1200" b="1" u="sng" dirty="0"/>
              <a:t>NEVER</a:t>
            </a:r>
            <a:r>
              <a:rPr lang="en-US" sz="1200" b="1" dirty="0"/>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The GRE features two egress doors. </a:t>
            </a:r>
          </a:p>
          <a:p>
            <a:pPr marL="285750" indent="-285750">
              <a:spcBef>
                <a:spcPct val="50000"/>
              </a:spcBef>
              <a:buFont typeface="Arial" panose="020B0604020202020204" pitchFamily="34" charset="0"/>
              <a:buChar char="•"/>
            </a:pPr>
            <a:r>
              <a:rPr lang="en-US" b="1" dirty="0">
                <a:latin typeface="Tahoma" pitchFamily="34" charset="0"/>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Emergency Egress Doors provide a quick escape route.</a:t>
            </a:r>
            <a:endParaRPr lang="en-US" dirty="0">
              <a:latin typeface="Times New Roman" pitchFamily="18" charset="0"/>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Both side walls have a cabinet with a dry chemical fire extinguisher. </a:t>
            </a:r>
          </a:p>
          <a:p>
            <a:pPr marL="457200" indent="-457200">
              <a:spcBef>
                <a:spcPct val="50000"/>
              </a:spcBef>
            </a:pPr>
            <a:endParaRPr lang="en-US" b="1" dirty="0">
              <a:latin typeface="Tahoma" pitchFamily="34" charset="0"/>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a:spcBef>
                <a:spcPct val="50000"/>
              </a:spcBef>
            </a:pPr>
            <a:r>
              <a:rPr lang="en-US" dirty="0">
                <a:latin typeface="Tahoma" pitchFamily="34" charset="0"/>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algn="ctr">
              <a:spcBef>
                <a:spcPct val="0"/>
              </a:spcBef>
            </a:pPr>
            <a:r>
              <a:rPr lang="en-US" sz="1000" dirty="0">
                <a:solidFill>
                  <a:schemeClr val="bg1"/>
                </a:solidFill>
                <a:effectLst>
                  <a:outerShdw blurRad="38100" dist="38100" dir="2700000" algn="tl">
                    <a:srgbClr val="000000">
                      <a:alpha val="43137"/>
                    </a:srgbClr>
                  </a:outerShdw>
                </a:effectLst>
                <a:latin typeface="+mj-lt"/>
                <a:ea typeface="+mj-ea"/>
                <a:cs typeface="+mj-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Operational lights should be activated for all run-ups, 24h/day.</a:t>
            </a:r>
          </a:p>
          <a:p>
            <a:pPr marL="285750" indent="-285750">
              <a:spcBef>
                <a:spcPct val="50000"/>
              </a:spcBef>
              <a:buFont typeface="Arial" panose="020B0604020202020204" pitchFamily="34" charset="0"/>
              <a:buChar char="•"/>
            </a:pPr>
            <a:r>
              <a:rPr lang="en-US" b="1" dirty="0">
                <a:latin typeface="Tahoma" pitchFamily="34" charset="0"/>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ln>
                <a:solidFill>
                  <a:srgbClr val="FFFF00"/>
                </a:solidFill>
              </a:ln>
              <a:solidFill>
                <a:srgbClr val="FF0000"/>
              </a:solidFill>
              <a:latin typeface="Arial" charset="0"/>
              <a:ea typeface="ＭＳ Ｐゴシック" pitchFamily="1" charset="-128"/>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10932</TotalTime>
  <Words>5863</Words>
  <Application>Microsoft Office PowerPoint</Application>
  <PresentationFormat>Widescreen</PresentationFormat>
  <Paragraphs>971</Paragraphs>
  <Slides>130</Slides>
  <Notes>110</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3</vt:i4>
      </vt:variant>
      <vt:variant>
        <vt:lpstr>Slide Titles</vt:lpstr>
      </vt:variant>
      <vt:variant>
        <vt:i4>130</vt:i4>
      </vt:variant>
    </vt:vector>
  </HeadingPairs>
  <TitlesOfParts>
    <vt:vector size="142" baseType="lpstr">
      <vt:lpstr>Arial</vt:lpstr>
      <vt:lpstr>Arial Rounded MT Bold</vt:lpstr>
      <vt:lpstr>Calibri</vt:lpstr>
      <vt:lpstr>Tahoma</vt:lpstr>
      <vt:lpstr>Times New Roman</vt:lpstr>
      <vt:lpstr>Webdings</vt:lpstr>
      <vt:lpstr>Wingdings</vt:lpstr>
      <vt:lpstr>Default Design</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Why are we here?  Letter of Agreement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North Terminal – American Gates</vt:lpstr>
      <vt:lpstr>What’s a Read Back? AND What do you need to know about them?</vt:lpstr>
      <vt:lpstr>What do ATCT Controllers expect to hear when you make initial contact with them?</vt:lpstr>
      <vt:lpstr>Communication Example #1 – Piedmont</vt:lpstr>
      <vt:lpstr>Communication Example #1 (Continued) – Piedmont</vt:lpstr>
      <vt:lpstr>Communication Example #2 – Piedmont</vt:lpstr>
      <vt:lpstr>Communication Example #2 (Continued) – Piedmont</vt:lpstr>
      <vt:lpstr>Communication Example #3 – Piedmont</vt:lpstr>
      <vt:lpstr>Communication Example #3 (Continued) – Piedmont</vt:lpstr>
      <vt:lpstr>What to do when you lose radio communication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Deice Pads</vt:lpstr>
      <vt:lpstr>Ground Run-Up Enclosure (GRE)</vt:lpstr>
      <vt:lpstr>Overview RON Spot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Wayne County Airport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307</cp:revision>
  <dcterms:created xsi:type="dcterms:W3CDTF">2020-04-06T12:28:35Z</dcterms:created>
  <dcterms:modified xsi:type="dcterms:W3CDTF">2023-11-15T15:53:26Z</dcterms:modified>
</cp:coreProperties>
</file>