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49"/>
  </p:notesMasterIdLst>
  <p:sldIdLst>
    <p:sldId id="257" r:id="rId3"/>
    <p:sldId id="339" r:id="rId4"/>
    <p:sldId id="340" r:id="rId5"/>
    <p:sldId id="1205" r:id="rId6"/>
    <p:sldId id="1206" r:id="rId7"/>
    <p:sldId id="341" r:id="rId8"/>
    <p:sldId id="342" r:id="rId9"/>
    <p:sldId id="343" r:id="rId10"/>
    <p:sldId id="344" r:id="rId11"/>
    <p:sldId id="345" r:id="rId12"/>
    <p:sldId id="346"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59" r:id="rId26"/>
    <p:sldId id="360" r:id="rId27"/>
    <p:sldId id="361" r:id="rId28"/>
    <p:sldId id="362" r:id="rId29"/>
    <p:sldId id="1207" r:id="rId30"/>
    <p:sldId id="365" r:id="rId31"/>
    <p:sldId id="366" r:id="rId32"/>
    <p:sldId id="367" r:id="rId33"/>
    <p:sldId id="368" r:id="rId34"/>
    <p:sldId id="369" r:id="rId35"/>
    <p:sldId id="370" r:id="rId36"/>
    <p:sldId id="371" r:id="rId37"/>
    <p:sldId id="372" r:id="rId38"/>
    <p:sldId id="373" r:id="rId39"/>
    <p:sldId id="375" r:id="rId40"/>
    <p:sldId id="383" r:id="rId41"/>
    <p:sldId id="376" r:id="rId42"/>
    <p:sldId id="374" r:id="rId43"/>
    <p:sldId id="377" r:id="rId44"/>
    <p:sldId id="378" r:id="rId45"/>
    <p:sldId id="379" r:id="rId46"/>
    <p:sldId id="380" r:id="rId47"/>
    <p:sldId id="382" r:id="rId48"/>
    <p:sldId id="1289" r:id="rId49"/>
    <p:sldId id="385" r:id="rId50"/>
    <p:sldId id="386" r:id="rId51"/>
    <p:sldId id="387" r:id="rId52"/>
    <p:sldId id="388" r:id="rId53"/>
    <p:sldId id="389" r:id="rId54"/>
    <p:sldId id="390" r:id="rId55"/>
    <p:sldId id="1118" r:id="rId56"/>
    <p:sldId id="1119" r:id="rId57"/>
    <p:sldId id="1120" r:id="rId58"/>
    <p:sldId id="1121" r:id="rId59"/>
    <p:sldId id="1122" r:id="rId60"/>
    <p:sldId id="1030" r:id="rId61"/>
    <p:sldId id="1127" r:id="rId62"/>
    <p:sldId id="1128" r:id="rId63"/>
    <p:sldId id="1124" r:id="rId64"/>
    <p:sldId id="1125" r:id="rId65"/>
    <p:sldId id="1230" r:id="rId66"/>
    <p:sldId id="1231" r:id="rId67"/>
    <p:sldId id="1232" r:id="rId68"/>
    <p:sldId id="1126" r:id="rId69"/>
    <p:sldId id="1129" r:id="rId70"/>
    <p:sldId id="391" r:id="rId71"/>
    <p:sldId id="384" r:id="rId72"/>
    <p:sldId id="392" r:id="rId73"/>
    <p:sldId id="393" r:id="rId74"/>
    <p:sldId id="394" r:id="rId75"/>
    <p:sldId id="396" r:id="rId76"/>
    <p:sldId id="395" r:id="rId77"/>
    <p:sldId id="397" r:id="rId78"/>
    <p:sldId id="398" r:id="rId79"/>
    <p:sldId id="399" r:id="rId80"/>
    <p:sldId id="400" r:id="rId81"/>
    <p:sldId id="401" r:id="rId82"/>
    <p:sldId id="402" r:id="rId83"/>
    <p:sldId id="1130" r:id="rId84"/>
    <p:sldId id="1163" r:id="rId85"/>
    <p:sldId id="1164" r:id="rId86"/>
    <p:sldId id="1165" r:id="rId87"/>
    <p:sldId id="1166" r:id="rId88"/>
    <p:sldId id="1167" r:id="rId89"/>
    <p:sldId id="1168" r:id="rId90"/>
    <p:sldId id="1169" r:id="rId91"/>
    <p:sldId id="1170" r:id="rId92"/>
    <p:sldId id="1171" r:id="rId93"/>
    <p:sldId id="1172" r:id="rId94"/>
    <p:sldId id="1173" r:id="rId95"/>
    <p:sldId id="1174" r:id="rId96"/>
    <p:sldId id="1175" r:id="rId97"/>
    <p:sldId id="1176" r:id="rId98"/>
    <p:sldId id="1177" r:id="rId99"/>
    <p:sldId id="1179" r:id="rId100"/>
    <p:sldId id="1178" r:id="rId101"/>
    <p:sldId id="1180" r:id="rId102"/>
    <p:sldId id="1181" r:id="rId103"/>
    <p:sldId id="1183" r:id="rId104"/>
    <p:sldId id="1184" r:id="rId105"/>
    <p:sldId id="1185" r:id="rId106"/>
    <p:sldId id="1186" r:id="rId107"/>
    <p:sldId id="1187" r:id="rId108"/>
    <p:sldId id="1188" r:id="rId109"/>
    <p:sldId id="1189" r:id="rId110"/>
    <p:sldId id="1190" r:id="rId111"/>
    <p:sldId id="1191" r:id="rId112"/>
    <p:sldId id="1192" r:id="rId113"/>
    <p:sldId id="1193" r:id="rId114"/>
    <p:sldId id="1196" r:id="rId115"/>
    <p:sldId id="1197" r:id="rId116"/>
    <p:sldId id="1198" r:id="rId117"/>
    <p:sldId id="1199" r:id="rId118"/>
    <p:sldId id="1200" r:id="rId119"/>
    <p:sldId id="1201" r:id="rId120"/>
    <p:sldId id="1202" r:id="rId121"/>
    <p:sldId id="1203" r:id="rId122"/>
    <p:sldId id="1204" r:id="rId123"/>
    <p:sldId id="1208" r:id="rId124"/>
    <p:sldId id="1286" r:id="rId125"/>
    <p:sldId id="1287" r:id="rId126"/>
    <p:sldId id="1288" r:id="rId127"/>
    <p:sldId id="297" r:id="rId128"/>
    <p:sldId id="287" r:id="rId129"/>
    <p:sldId id="334" r:id="rId130"/>
    <p:sldId id="335" r:id="rId131"/>
    <p:sldId id="306" r:id="rId132"/>
    <p:sldId id="291" r:id="rId133"/>
    <p:sldId id="304" r:id="rId134"/>
    <p:sldId id="285" r:id="rId135"/>
    <p:sldId id="302" r:id="rId136"/>
    <p:sldId id="286" r:id="rId137"/>
    <p:sldId id="331" r:id="rId138"/>
    <p:sldId id="303" r:id="rId139"/>
    <p:sldId id="315" r:id="rId140"/>
    <p:sldId id="299" r:id="rId141"/>
    <p:sldId id="300" r:id="rId142"/>
    <p:sldId id="328" r:id="rId143"/>
    <p:sldId id="316" r:id="rId144"/>
    <p:sldId id="326" r:id="rId145"/>
    <p:sldId id="292" r:id="rId146"/>
    <p:sldId id="318" r:id="rId147"/>
    <p:sldId id="271" r:id="rId1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357" autoAdjust="0"/>
  </p:normalViewPr>
  <p:slideViewPr>
    <p:cSldViewPr snapToGrid="0">
      <p:cViewPr varScale="1">
        <p:scale>
          <a:sx n="106" d="100"/>
          <a:sy n="106" d="100"/>
        </p:scale>
        <p:origin x="708" y="7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slide" Target="slides/slide142.xml"/><Relationship Id="rId149" Type="http://schemas.openxmlformats.org/officeDocument/2006/relationships/notesMaster" Target="notesMasters/notesMaster1.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presProps" Target="presProps.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slide" Target="slides/slide143.xml"/><Relationship Id="rId15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slide" Target="slides/slide141.xml"/><Relationship Id="rId148" Type="http://schemas.openxmlformats.org/officeDocument/2006/relationships/slide" Target="slides/slide146.xml"/><Relationship Id="rId15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902503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960475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830151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1642336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6086977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8864013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628513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4014909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061297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6190606"/>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26095925"/>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596817"/>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3624540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0447497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28112523"/>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35209679"/>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868128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24475424"/>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92703610"/>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747561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3832110"/>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5390547"/>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0990659"/>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95068709"/>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 November 2023</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 November 2023</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10.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8.xml"/><Relationship Id="rId5" Type="http://schemas.openxmlformats.org/officeDocument/2006/relationships/image" Target="../media/image19.pn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8.xml"/><Relationship Id="rId5" Type="http://schemas.openxmlformats.org/officeDocument/2006/relationships/image" Target="../media/image22.png"/><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image" Target="../media/image35.png"/><Relationship Id="rId5" Type="http://schemas.openxmlformats.org/officeDocument/2006/relationships/image" Target="../media/image34.JPG"/><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8.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8.xml"/><Relationship Id="rId5" Type="http://schemas.openxmlformats.org/officeDocument/2006/relationships/image" Target="../media/image43.PNG"/><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1.png"/><Relationship Id="rId4" Type="http://schemas.openxmlformats.org/officeDocument/2006/relationships/image" Target="../media/image20.png"/><Relationship Id="rId9" Type="http://schemas.openxmlformats.org/officeDocument/2006/relationships/image" Target="../media/image27.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image" Target="../media/image46.JPG"/></Relationships>
</file>

<file path=ppt/slides/_rels/slide36.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48.JPG"/></Relationships>
</file>

<file path=ppt/slides/_rels/slide3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6.xml"/><Relationship Id="rId1" Type="http://schemas.openxmlformats.org/officeDocument/2006/relationships/slideLayout" Target="../slideLayouts/slideLayout18.xml"/><Relationship Id="rId5" Type="http://schemas.openxmlformats.org/officeDocument/2006/relationships/image" Target="../media/image51.jpg"/><Relationship Id="rId4" Type="http://schemas.openxmlformats.org/officeDocument/2006/relationships/image" Target="../media/image50.jpeg"/></Relationships>
</file>

<file path=ppt/slides/_rels/slide38.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3.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38.xml"/><Relationship Id="rId1" Type="http://schemas.openxmlformats.org/officeDocument/2006/relationships/slideLayout" Target="../slideLayouts/slideLayout18.xml"/><Relationship Id="rId5" Type="http://schemas.openxmlformats.org/officeDocument/2006/relationships/image" Target="../media/image56.JPG"/><Relationship Id="rId4" Type="http://schemas.openxmlformats.org/officeDocument/2006/relationships/image" Target="../media/image55.jpeg"/></Relationships>
</file>

<file path=ppt/slides/_rels/slide4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43.xml"/><Relationship Id="rId1" Type="http://schemas.openxmlformats.org/officeDocument/2006/relationships/slideLayout" Target="../slideLayouts/slideLayout18.xml"/><Relationship Id="rId4" Type="http://schemas.openxmlformats.org/officeDocument/2006/relationships/image" Target="../media/image62.jpg"/></Relationships>
</file>

<file path=ppt/slides/_rels/slide4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5.xml"/><Relationship Id="rId1" Type="http://schemas.openxmlformats.org/officeDocument/2006/relationships/slideLayout" Target="../slideLayouts/slideLayout18.xml"/><Relationship Id="rId4" Type="http://schemas.openxmlformats.org/officeDocument/2006/relationships/image" Target="../media/image65.jpeg"/></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51.xml"/><Relationship Id="rId1" Type="http://schemas.openxmlformats.org/officeDocument/2006/relationships/slideLayout" Target="../slideLayouts/slideLayout18.xml"/><Relationship Id="rId5" Type="http://schemas.openxmlformats.org/officeDocument/2006/relationships/image" Target="../media/image72.JPG"/><Relationship Id="rId4" Type="http://schemas.openxmlformats.org/officeDocument/2006/relationships/image" Target="../media/image71.JPG"/></Relationships>
</file>

<file path=ppt/slides/_rels/slide5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2.xml"/><Relationship Id="rId1" Type="http://schemas.openxmlformats.org/officeDocument/2006/relationships/slideLayout" Target="../slideLayouts/slideLayout18.xml"/><Relationship Id="rId5" Type="http://schemas.openxmlformats.org/officeDocument/2006/relationships/image" Target="../media/image75.png"/><Relationship Id="rId4" Type="http://schemas.openxmlformats.org/officeDocument/2006/relationships/image" Target="../media/image74.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notesSlide" Target="../notesSlides/notesSlide60.xml"/><Relationship Id="rId1" Type="http://schemas.openxmlformats.org/officeDocument/2006/relationships/slideLayout" Target="../slideLayouts/slideLayout18.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67.xml"/><Relationship Id="rId1" Type="http://schemas.openxmlformats.org/officeDocument/2006/relationships/slideLayout" Target="../slideLayouts/slideLayout18.xml"/><Relationship Id="rId6" Type="http://schemas.openxmlformats.org/officeDocument/2006/relationships/image" Target="../media/image82.wmf"/><Relationship Id="rId5" Type="http://schemas.openxmlformats.org/officeDocument/2006/relationships/oleObject" Target="../embeddings/oleObject5.bin"/><Relationship Id="rId4" Type="http://schemas.openxmlformats.org/officeDocument/2006/relationships/image" Target="../media/image81.wmf"/></Relationships>
</file>

<file path=ppt/slides/_rels/slide69.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notesSlide" Target="../notesSlides/notesSlide68.xml"/><Relationship Id="rId1" Type="http://schemas.openxmlformats.org/officeDocument/2006/relationships/slideLayout" Target="../slideLayouts/slideLayout18.xml"/><Relationship Id="rId5" Type="http://schemas.openxmlformats.org/officeDocument/2006/relationships/image" Target="../media/image85.png"/><Relationship Id="rId4" Type="http://schemas.openxmlformats.org/officeDocument/2006/relationships/image" Target="../media/image84.pn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71.xml"/><Relationship Id="rId1" Type="http://schemas.openxmlformats.org/officeDocument/2006/relationships/slideLayout" Target="../slideLayouts/slideLayout18.xml"/><Relationship Id="rId5" Type="http://schemas.openxmlformats.org/officeDocument/2006/relationships/image" Target="../media/image88.jpeg"/><Relationship Id="rId4" Type="http://schemas.openxmlformats.org/officeDocument/2006/relationships/image" Target="../media/image87.png"/></Relationships>
</file>

<file path=ppt/slides/_rels/slide7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72.xml"/><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76.xml"/><Relationship Id="rId1" Type="http://schemas.openxmlformats.org/officeDocument/2006/relationships/slideLayout" Target="../slideLayouts/slideLayout18.xml"/><Relationship Id="rId5" Type="http://schemas.openxmlformats.org/officeDocument/2006/relationships/image" Target="../media/image91.jpeg"/><Relationship Id="rId4" Type="http://schemas.openxmlformats.org/officeDocument/2006/relationships/image" Target="../media/image90.pn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79.xml"/><Relationship Id="rId1" Type="http://schemas.openxmlformats.org/officeDocument/2006/relationships/slideLayout" Target="../slideLayouts/slideLayout18.xml"/><Relationship Id="rId5" Type="http://schemas.openxmlformats.org/officeDocument/2006/relationships/image" Target="../media/image94.jpeg"/><Relationship Id="rId4" Type="http://schemas.openxmlformats.org/officeDocument/2006/relationships/hyperlink" Target="https://www.telegraph.co.uk/travel/comment/tenerife-airport-disaster/" TargetMode="External"/></Relationships>
</file>

<file path=ppt/slides/_rels/slide8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0.xml"/><Relationship Id="rId1" Type="http://schemas.openxmlformats.org/officeDocument/2006/relationships/slideLayout" Target="../slideLayouts/slideLayout18.xml"/><Relationship Id="rId5" Type="http://schemas.openxmlformats.org/officeDocument/2006/relationships/image" Target="../media/image97.png"/><Relationship Id="rId4" Type="http://schemas.openxmlformats.org/officeDocument/2006/relationships/image" Target="../media/image96.jpeg"/></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2.xml"/><Relationship Id="rId1" Type="http://schemas.openxmlformats.org/officeDocument/2006/relationships/slideLayout" Target="../slideLayouts/slideLayout18.xml"/><Relationship Id="rId4" Type="http://schemas.openxmlformats.org/officeDocument/2006/relationships/image" Target="../media/image99.png"/></Relationships>
</file>

<file path=ppt/slides/_rels/slide8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3.xml"/><Relationship Id="rId1" Type="http://schemas.openxmlformats.org/officeDocument/2006/relationships/slideLayout" Target="../slideLayouts/slideLayout18.xml"/><Relationship Id="rId4" Type="http://schemas.openxmlformats.org/officeDocument/2006/relationships/image" Target="../media/image99.png"/></Relationships>
</file>

<file path=ppt/slides/_rels/slide8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4.xml"/><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85.xml"/><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6.xml"/><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87.xml"/><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0.xml"/><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1.xml"/><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107.xml"/><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108.xml"/><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10.xml"/><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11.xml"/><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12.xml"/><Relationship Id="rId1"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13.xml"/><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14.xml"/><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15.xml"/><Relationship Id="rId1"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16.xml"/><Relationship Id="rId1" Type="http://schemas.openxmlformats.org/officeDocument/2006/relationships/slideLayout" Target="../slideLayouts/slideLayout18.xml"/></Relationships>
</file>

<file path=ppt/slides/_rels/slide118.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117.xml"/><Relationship Id="rId1" Type="http://schemas.openxmlformats.org/officeDocument/2006/relationships/slideLayout" Target="../slideLayouts/slideLayout18.xml"/></Relationships>
</file>

<file path=ppt/slides/_rels/slide119.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118.xml"/><Relationship Id="rId1" Type="http://schemas.openxmlformats.org/officeDocument/2006/relationships/slideLayout" Target="../slideLayouts/slideLayout18.xml"/></Relationships>
</file>

<file path=ppt/slides/_rels/slide12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19.xml"/><Relationship Id="rId1" Type="http://schemas.openxmlformats.org/officeDocument/2006/relationships/slideLayout" Target="../slideLayouts/slideLayout18.xml"/></Relationships>
</file>

<file path=ppt/slides/_rels/slide121.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120.xml"/><Relationship Id="rId1" Type="http://schemas.openxmlformats.org/officeDocument/2006/relationships/slideLayout" Target="../slideLayouts/slideLayout18.xml"/></Relationships>
</file>

<file path=ppt/slides/_rels/slide122.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121.xml"/><Relationship Id="rId1" Type="http://schemas.openxmlformats.org/officeDocument/2006/relationships/slideLayout" Target="../slideLayouts/slideLayout18.xml"/></Relationships>
</file>

<file path=ppt/slides/_rels/slide123.xml.rels><?xml version="1.0" encoding="UTF-8" standalone="yes"?>
<Relationships xmlns="http://schemas.openxmlformats.org/package/2006/relationships"><Relationship Id="rId8" Type="http://schemas.openxmlformats.org/officeDocument/2006/relationships/image" Target="../media/image126.jpeg"/><Relationship Id="rId3" Type="http://schemas.openxmlformats.org/officeDocument/2006/relationships/image" Target="../media/image121.jpeg"/><Relationship Id="rId7" Type="http://schemas.openxmlformats.org/officeDocument/2006/relationships/image" Target="../media/image125.jpeg"/><Relationship Id="rId2" Type="http://schemas.openxmlformats.org/officeDocument/2006/relationships/notesSlide" Target="../notesSlides/notesSlide122.xml"/><Relationship Id="rId1" Type="http://schemas.openxmlformats.org/officeDocument/2006/relationships/slideLayout" Target="../slideLayouts/slideLayout18.xml"/><Relationship Id="rId6" Type="http://schemas.openxmlformats.org/officeDocument/2006/relationships/image" Target="../media/image124.jpeg"/><Relationship Id="rId5" Type="http://schemas.openxmlformats.org/officeDocument/2006/relationships/image" Target="../media/image123.jpeg"/><Relationship Id="rId10" Type="http://schemas.openxmlformats.org/officeDocument/2006/relationships/image" Target="../media/image128.jpeg"/><Relationship Id="rId4" Type="http://schemas.openxmlformats.org/officeDocument/2006/relationships/image" Target="../media/image122.jpeg"/><Relationship Id="rId9" Type="http://schemas.openxmlformats.org/officeDocument/2006/relationships/image" Target="../media/image127.jpeg"/></Relationships>
</file>

<file path=ppt/slides/_rels/slide124.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123.xml"/><Relationship Id="rId1" Type="http://schemas.openxmlformats.org/officeDocument/2006/relationships/slideLayout" Target="../slideLayouts/slideLayout18.xml"/></Relationships>
</file>

<file path=ppt/slides/_rels/slide125.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124.xml"/><Relationship Id="rId1" Type="http://schemas.openxmlformats.org/officeDocument/2006/relationships/slideLayout" Target="../slideLayouts/slideLayout18.xml"/></Relationships>
</file>

<file path=ppt/slides/_rels/slide126.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7.xml"/></Relationships>
</file>

<file path=ppt/slides/_rels/slide127.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30.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jpeg"/><Relationship Id="rId1" Type="http://schemas.openxmlformats.org/officeDocument/2006/relationships/slideLayout" Target="../slideLayouts/slideLayout27.xml"/></Relationships>
</file>

<file path=ppt/slides/_rels/slide131.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3.jpeg"/><Relationship Id="rId1" Type="http://schemas.openxmlformats.org/officeDocument/2006/relationships/slideLayout" Target="../slideLayouts/slideLayout27.xml"/><Relationship Id="rId4" Type="http://schemas.openxmlformats.org/officeDocument/2006/relationships/image" Target="../media/image136.png"/></Relationships>
</file>

<file path=ppt/slides/_rels/slide132.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jpeg"/><Relationship Id="rId1" Type="http://schemas.openxmlformats.org/officeDocument/2006/relationships/slideLayout" Target="../slideLayouts/slideLayout27.xml"/><Relationship Id="rId4" Type="http://schemas.openxmlformats.org/officeDocument/2006/relationships/image" Target="../media/image137.png"/></Relationships>
</file>

<file path=ppt/slides/_rels/slide133.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7.xml"/></Relationships>
</file>

<file path=ppt/slides/_rels/slide134.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3.jpeg"/><Relationship Id="rId1" Type="http://schemas.openxmlformats.org/officeDocument/2006/relationships/slideLayout" Target="../slideLayouts/slideLayout27.xml"/></Relationships>
</file>

<file path=ppt/slides/_rels/slide135.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7.xml"/></Relationships>
</file>

<file path=ppt/slides/_rels/slide136.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27.xml"/></Relationships>
</file>

<file path=ppt/slides/_rels/slide137.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3.jpeg"/><Relationship Id="rId1" Type="http://schemas.openxmlformats.org/officeDocument/2006/relationships/slideLayout" Target="../slideLayouts/slideLayout27.xml"/></Relationships>
</file>

<file path=ppt/slides/_rels/slide138.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jpeg"/><Relationship Id="rId1" Type="http://schemas.openxmlformats.org/officeDocument/2006/relationships/slideLayout" Target="../slideLayouts/slideLayout27.xml"/><Relationship Id="rId4" Type="http://schemas.openxmlformats.org/officeDocument/2006/relationships/image" Target="../media/image141.jpeg"/></Relationships>
</file>

<file path=ppt/slides/_rels/slide139.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27.xml"/></Relationships>
</file>

<file path=ppt/slides/_rels/slide140.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27.xml"/></Relationships>
</file>

<file path=ppt/slides/_rels/slide14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30.jpeg"/><Relationship Id="rId1" Type="http://schemas.openxmlformats.org/officeDocument/2006/relationships/slideLayout" Target="../slideLayouts/slideLayout27.xml"/><Relationship Id="rId4" Type="http://schemas.openxmlformats.org/officeDocument/2006/relationships/image" Target="../media/image136.png"/></Relationships>
</file>

<file path=ppt/slides/_rels/slide142.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27.xml"/></Relationships>
</file>

<file path=ppt/slides/_rels/slide143.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31.jpeg"/><Relationship Id="rId1" Type="http://schemas.openxmlformats.org/officeDocument/2006/relationships/slideLayout" Target="../slideLayouts/slideLayout27.xml"/></Relationships>
</file>

<file path=ppt/slides/_rels/slide144.xml.rels><?xml version="1.0" encoding="UTF-8" standalone="yes"?>
<Relationships xmlns="http://schemas.openxmlformats.org/package/2006/relationships"><Relationship Id="rId2" Type="http://schemas.openxmlformats.org/officeDocument/2006/relationships/image" Target="../media/image147.jpeg"/><Relationship Id="rId1" Type="http://schemas.openxmlformats.org/officeDocument/2006/relationships/slideLayout" Target="../slideLayouts/slideLayout27.xml"/></Relationships>
</file>

<file path=ppt/slides/_rels/slide145.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2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3/22/2021</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4096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7"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dirty="0"/>
              <a:t>Terminal</a:t>
            </a:r>
            <a:r>
              <a:rPr lang="en-US" sz="2000" dirty="0"/>
              <a:t> </a:t>
            </a:r>
          </a:p>
        </p:txBody>
      </p:sp>
      <p:sp>
        <p:nvSpPr>
          <p:cNvPr id="15" name="Rectangle 14">
            <a:extLst>
              <a:ext uri="{FF2B5EF4-FFF2-40B4-BE49-F238E27FC236}">
                <a16:creationId xmlns:a16="http://schemas.microsoft.com/office/drawing/2014/main" id="{D82B56AD-A542-4C7F-9ABC-307AF8AAC528}"/>
              </a:ext>
            </a:extLst>
          </p:cNvPr>
          <p:cNvSpPr/>
          <p:nvPr/>
        </p:nvSpPr>
        <p:spPr bwMode="auto">
          <a:xfrm>
            <a:off x="5224070" y="2591893"/>
            <a:ext cx="838200" cy="1141908"/>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6" name="TextBox 15">
            <a:extLst>
              <a:ext uri="{FF2B5EF4-FFF2-40B4-BE49-F238E27FC236}">
                <a16:creationId xmlns:a16="http://schemas.microsoft.com/office/drawing/2014/main" id="{5355B4EA-4782-4F55-9066-566647F043C4}"/>
              </a:ext>
            </a:extLst>
          </p:cNvPr>
          <p:cNvSpPr txBox="1"/>
          <p:nvPr/>
        </p:nvSpPr>
        <p:spPr>
          <a:xfrm rot="16200000">
            <a:off x="3661337" y="3626750"/>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1N-4N</a:t>
            </a:r>
          </a:p>
        </p:txBody>
      </p:sp>
      <p:cxnSp>
        <p:nvCxnSpPr>
          <p:cNvPr id="17" name="Straight Arrow Connector 16">
            <a:extLst>
              <a:ext uri="{FF2B5EF4-FFF2-40B4-BE49-F238E27FC236}">
                <a16:creationId xmlns:a16="http://schemas.microsoft.com/office/drawing/2014/main" id="{9B107E14-5EF0-4631-8824-561598B35DF7}"/>
              </a:ext>
            </a:extLst>
          </p:cNvPr>
          <p:cNvCxnSpPr>
            <a:cxnSpLocks/>
          </p:cNvCxnSpPr>
          <p:nvPr/>
        </p:nvCxnSpPr>
        <p:spPr bwMode="auto">
          <a:xfrm flipV="1">
            <a:off x="4896249"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8" name="TextBox 17">
            <a:extLst>
              <a:ext uri="{FF2B5EF4-FFF2-40B4-BE49-F238E27FC236}">
                <a16:creationId xmlns:a16="http://schemas.microsoft.com/office/drawing/2014/main" id="{6162CB61-1728-47E5-B158-2F9B54B83665}"/>
              </a:ext>
            </a:extLst>
          </p:cNvPr>
          <p:cNvSpPr txBox="1"/>
          <p:nvPr/>
        </p:nvSpPr>
        <p:spPr>
          <a:xfrm rot="16200000">
            <a:off x="1331172" y="3626749"/>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1S-4S</a:t>
            </a:r>
          </a:p>
        </p:txBody>
      </p:sp>
      <p:cxnSp>
        <p:nvCxnSpPr>
          <p:cNvPr id="19" name="Straight Arrow Connector 18">
            <a:extLst>
              <a:ext uri="{FF2B5EF4-FFF2-40B4-BE49-F238E27FC236}">
                <a16:creationId xmlns:a16="http://schemas.microsoft.com/office/drawing/2014/main" id="{8A3A7A1D-AF52-4EFF-AC18-1E9745488FBF}"/>
              </a:ext>
            </a:extLst>
          </p:cNvPr>
          <p:cNvCxnSpPr>
            <a:cxnSpLocks/>
          </p:cNvCxnSpPr>
          <p:nvPr/>
        </p:nvCxnSpPr>
        <p:spPr bwMode="auto">
          <a:xfrm flipV="1">
            <a:off x="2566084"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0" name="Rectangle 19">
            <a:extLst>
              <a:ext uri="{FF2B5EF4-FFF2-40B4-BE49-F238E27FC236}">
                <a16:creationId xmlns:a16="http://schemas.microsoft.com/office/drawing/2014/main" id="{E581F552-09AF-4C38-9C30-018EFD1219A5}"/>
              </a:ext>
            </a:extLst>
          </p:cNvPr>
          <p:cNvSpPr/>
          <p:nvPr/>
        </p:nvSpPr>
        <p:spPr bwMode="auto">
          <a:xfrm>
            <a:off x="2895600" y="2591893"/>
            <a:ext cx="838200" cy="1141909"/>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21" name="TextBox 20">
            <a:extLst>
              <a:ext uri="{FF2B5EF4-FFF2-40B4-BE49-F238E27FC236}">
                <a16:creationId xmlns:a16="http://schemas.microsoft.com/office/drawing/2014/main" id="{1F184B4C-12DC-4D0E-B2FD-EAACA2246423}"/>
              </a:ext>
            </a:extLst>
          </p:cNvPr>
          <p:cNvSpPr txBox="1"/>
          <p:nvPr/>
        </p:nvSpPr>
        <p:spPr>
          <a:xfrm>
            <a:off x="3160214" y="2084270"/>
            <a:ext cx="2612448"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McNamara Terminal</a:t>
            </a:r>
          </a:p>
        </p:txBody>
      </p:sp>
    </p:spTree>
    <p:extLst>
      <p:ext uri="{BB962C8B-B14F-4D97-AF65-F5344CB8AC3E}">
        <p14:creationId xmlns:p14="http://schemas.microsoft.com/office/powerpoint/2010/main" val="4081777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McNamara Terminal</a:t>
            </a:r>
          </a:p>
        </p:txBody>
      </p:sp>
      <p:pic>
        <p:nvPicPr>
          <p:cNvPr id="6" name="Picture 5">
            <a:extLst>
              <a:ext uri="{FF2B5EF4-FFF2-40B4-BE49-F238E27FC236}">
                <a16:creationId xmlns:a16="http://schemas.microsoft.com/office/drawing/2014/main" id="{B9A01EB9-8290-41F9-8DA3-E118684FED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9645" b="20833"/>
          <a:stretch/>
        </p:blipFill>
        <p:spPr>
          <a:xfrm>
            <a:off x="4165600" y="4047685"/>
            <a:ext cx="3893563" cy="1966739"/>
          </a:xfrm>
          <a:prstGeom prst="rect">
            <a:avLst/>
          </a:prstGeom>
          <a:ln>
            <a:solidFill>
              <a:schemeClr val="tx1"/>
            </a:solidFill>
          </a:ln>
        </p:spPr>
      </p:pic>
      <p:pic>
        <p:nvPicPr>
          <p:cNvPr id="8" name="Picture 13">
            <a:extLst>
              <a:ext uri="{FF2B5EF4-FFF2-40B4-BE49-F238E27FC236}">
                <a16:creationId xmlns:a16="http://schemas.microsoft.com/office/drawing/2014/main" id="{3DB08623-8CD9-49CE-A514-A37943606120}"/>
              </a:ext>
            </a:extLst>
          </p:cNvPr>
          <p:cNvPicPr>
            <a:picLocks noChangeAspect="1" noChangeArrowheads="1"/>
          </p:cNvPicPr>
          <p:nvPr/>
        </p:nvPicPr>
        <p:blipFill>
          <a:blip r:embed="rId4" cstate="print"/>
          <a:srcRect/>
          <a:stretch>
            <a:fillRect/>
          </a:stretch>
        </p:blipFill>
        <p:spPr bwMode="auto">
          <a:xfrm>
            <a:off x="4679948" y="3513346"/>
            <a:ext cx="2864865" cy="252834"/>
          </a:xfrm>
          <a:prstGeom prst="rect">
            <a:avLst/>
          </a:prstGeom>
          <a:noFill/>
          <a:ln w="6350">
            <a:solidFill>
              <a:schemeClr val="tx1"/>
            </a:solidFill>
            <a:miter lim="800000"/>
            <a:headEnd/>
            <a:tailEnd/>
          </a:ln>
        </p:spPr>
      </p:pic>
      <p:sp>
        <p:nvSpPr>
          <p:cNvPr id="3" name="Rectangle 2">
            <a:extLst>
              <a:ext uri="{FF2B5EF4-FFF2-40B4-BE49-F238E27FC236}">
                <a16:creationId xmlns:a16="http://schemas.microsoft.com/office/drawing/2014/main" id="{9174E944-AD36-4311-9EF1-945ABFA0B24D}"/>
              </a:ext>
            </a:extLst>
          </p:cNvPr>
          <p:cNvSpPr/>
          <p:nvPr/>
        </p:nvSpPr>
        <p:spPr>
          <a:xfrm>
            <a:off x="3252786" y="1397967"/>
            <a:ext cx="5686428" cy="1328569"/>
          </a:xfrm>
          <a:prstGeom prst="rect">
            <a:avLst/>
          </a:prstGeom>
        </p:spPr>
        <p:txBody>
          <a:bodyPr wrap="square">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Spots are “shorthand” for giving locations on selected taxilanes.</a:t>
            </a:r>
          </a:p>
          <a:p>
            <a:pPr marL="214313" indent="-214313">
              <a:spcAft>
                <a:spcPts val="450"/>
              </a:spcAft>
              <a:buFont typeface="Arial" panose="020B0604020202020204" pitchFamily="34" charset="0"/>
              <a:buChar char="•"/>
            </a:pPr>
            <a:endParaRPr lang="en-US" dirty="0">
              <a:solidFill>
                <a:srgbClr val="002060"/>
              </a:solidFill>
              <a:latin typeface="Arial Rounded MT Bold" pitchFamily="34" charset="0"/>
            </a:endParaRPr>
          </a:p>
          <a:p>
            <a:pPr>
              <a:spcAft>
                <a:spcPts val="450"/>
              </a:spcAft>
            </a:pPr>
            <a:endParaRPr lang="en-US" dirty="0">
              <a:solidFill>
                <a:srgbClr val="002060"/>
              </a:solidFill>
              <a:latin typeface="Arial Rounded MT Bold" pitchFamily="34" charset="0"/>
            </a:endParaRPr>
          </a:p>
        </p:txBody>
      </p:sp>
      <p:sp>
        <p:nvSpPr>
          <p:cNvPr id="2" name="Rectangle 1">
            <a:extLst>
              <a:ext uri="{FF2B5EF4-FFF2-40B4-BE49-F238E27FC236}">
                <a16:creationId xmlns:a16="http://schemas.microsoft.com/office/drawing/2014/main" id="{D03D9186-7519-4520-AEA8-44B45D83AD13}"/>
              </a:ext>
            </a:extLst>
          </p:cNvPr>
          <p:cNvSpPr/>
          <p:nvPr/>
        </p:nvSpPr>
        <p:spPr>
          <a:xfrm>
            <a:off x="3252786" y="2690772"/>
            <a:ext cx="6096000" cy="646331"/>
          </a:xfrm>
          <a:prstGeom prst="rect">
            <a:avLst/>
          </a:prstGeom>
        </p:spPr>
        <p:txBody>
          <a:bodyPr>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Combination of a number and letter, numbered east to west.</a:t>
            </a:r>
          </a:p>
        </p:txBody>
      </p:sp>
    </p:spTree>
    <p:extLst>
      <p:ext uri="{BB962C8B-B14F-4D97-AF65-F5344CB8AC3E}">
        <p14:creationId xmlns:p14="http://schemas.microsoft.com/office/powerpoint/2010/main" val="300735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2" name="Rectangle 1">
            <a:extLst>
              <a:ext uri="{FF2B5EF4-FFF2-40B4-BE49-F238E27FC236}">
                <a16:creationId xmlns:a16="http://schemas.microsoft.com/office/drawing/2014/main" id="{DED0FCAD-AC83-4E69-8179-A653193B95B4}"/>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North End</a:t>
            </a:r>
          </a:p>
        </p:txBody>
      </p:sp>
      <p:pic>
        <p:nvPicPr>
          <p:cNvPr id="8" name="Picture 7">
            <a:extLst>
              <a:ext uri="{FF2B5EF4-FFF2-40B4-BE49-F238E27FC236}">
                <a16:creationId xmlns:a16="http://schemas.microsoft.com/office/drawing/2014/main" id="{F7FE43DB-3B47-4FC2-99BA-ABBEF3BDE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518224" y="3179099"/>
            <a:ext cx="2068552" cy="3013259"/>
          </a:xfrm>
          <a:prstGeom prst="rect">
            <a:avLst/>
          </a:prstGeom>
          <a:ln>
            <a:solidFill>
              <a:schemeClr val="tx1"/>
            </a:solidFill>
          </a:ln>
        </p:spPr>
      </p:pic>
      <p:sp>
        <p:nvSpPr>
          <p:cNvPr id="9" name="Oval 8">
            <a:extLst>
              <a:ext uri="{FF2B5EF4-FFF2-40B4-BE49-F238E27FC236}">
                <a16:creationId xmlns:a16="http://schemas.microsoft.com/office/drawing/2014/main" id="{B2D01E42-EA34-4A3B-83DF-7FDD0D3B7574}"/>
              </a:ext>
            </a:extLst>
          </p:cNvPr>
          <p:cNvSpPr/>
          <p:nvPr/>
        </p:nvSpPr>
        <p:spPr bwMode="auto">
          <a:xfrm>
            <a:off x="3154521" y="2795870"/>
            <a:ext cx="638888" cy="575981"/>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4N</a:t>
            </a:r>
          </a:p>
        </p:txBody>
      </p:sp>
      <p:sp>
        <p:nvSpPr>
          <p:cNvPr id="10" name="Arrow: Down 9">
            <a:extLst>
              <a:ext uri="{FF2B5EF4-FFF2-40B4-BE49-F238E27FC236}">
                <a16:creationId xmlns:a16="http://schemas.microsoft.com/office/drawing/2014/main" id="{EF71923F-88FB-441C-A6E8-76CCC75B4F55}"/>
              </a:ext>
            </a:extLst>
          </p:cNvPr>
          <p:cNvSpPr/>
          <p:nvPr/>
        </p:nvSpPr>
        <p:spPr bwMode="auto">
          <a:xfrm>
            <a:off x="3406418" y="3423011"/>
            <a:ext cx="167843" cy="166334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4082EFC-EE1E-42FC-B939-39800CDAF58E}"/>
              </a:ext>
            </a:extLst>
          </p:cNvPr>
          <p:cNvSpPr/>
          <p:nvPr/>
        </p:nvSpPr>
        <p:spPr bwMode="auto">
          <a:xfrm>
            <a:off x="4955004" y="2795869"/>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3N</a:t>
            </a:r>
          </a:p>
        </p:txBody>
      </p:sp>
      <p:sp>
        <p:nvSpPr>
          <p:cNvPr id="12" name="Arrow: Down 11">
            <a:extLst>
              <a:ext uri="{FF2B5EF4-FFF2-40B4-BE49-F238E27FC236}">
                <a16:creationId xmlns:a16="http://schemas.microsoft.com/office/drawing/2014/main" id="{D691C3DA-5D1C-4507-815D-5992B8A91485}"/>
              </a:ext>
            </a:extLst>
          </p:cNvPr>
          <p:cNvSpPr/>
          <p:nvPr/>
        </p:nvSpPr>
        <p:spPr bwMode="auto">
          <a:xfrm>
            <a:off x="5196663" y="3424712"/>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4" name="TextBox 13">
            <a:extLst>
              <a:ext uri="{FF2B5EF4-FFF2-40B4-BE49-F238E27FC236}">
                <a16:creationId xmlns:a16="http://schemas.microsoft.com/office/drawing/2014/main" id="{5C4FAFAD-8033-4617-98FC-D6B241C6558B}"/>
              </a:ext>
            </a:extLst>
          </p:cNvPr>
          <p:cNvSpPr txBox="1"/>
          <p:nvPr/>
        </p:nvSpPr>
        <p:spPr>
          <a:xfrm>
            <a:off x="3154521" y="5435401"/>
            <a:ext cx="764469"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Q</a:t>
            </a:r>
          </a:p>
        </p:txBody>
      </p:sp>
      <p:sp>
        <p:nvSpPr>
          <p:cNvPr id="15" name="TextBox 14">
            <a:extLst>
              <a:ext uri="{FF2B5EF4-FFF2-40B4-BE49-F238E27FC236}">
                <a16:creationId xmlns:a16="http://schemas.microsoft.com/office/drawing/2014/main" id="{32EC61D8-204C-4062-956F-3AB7D40A2F3E}"/>
              </a:ext>
            </a:extLst>
          </p:cNvPr>
          <p:cNvSpPr txBox="1"/>
          <p:nvPr/>
        </p:nvSpPr>
        <p:spPr>
          <a:xfrm>
            <a:off x="5260920" y="4567061"/>
            <a:ext cx="874704"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pic>
        <p:nvPicPr>
          <p:cNvPr id="16" name="Picture 15">
            <a:extLst>
              <a:ext uri="{FF2B5EF4-FFF2-40B4-BE49-F238E27FC236}">
                <a16:creationId xmlns:a16="http://schemas.microsoft.com/office/drawing/2014/main" id="{787B8123-258F-4B84-954F-F277ED571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049968" y="3538241"/>
            <a:ext cx="2071961" cy="2265392"/>
          </a:xfrm>
          <a:prstGeom prst="rect">
            <a:avLst/>
          </a:prstGeom>
          <a:ln>
            <a:solidFill>
              <a:schemeClr val="tx1"/>
            </a:solidFill>
          </a:ln>
        </p:spPr>
      </p:pic>
      <p:sp>
        <p:nvSpPr>
          <p:cNvPr id="17" name="Oval 16">
            <a:extLst>
              <a:ext uri="{FF2B5EF4-FFF2-40B4-BE49-F238E27FC236}">
                <a16:creationId xmlns:a16="http://schemas.microsoft.com/office/drawing/2014/main" id="{45CD3248-4C44-4B71-9DC2-6907014E74B1}"/>
              </a:ext>
            </a:extLst>
          </p:cNvPr>
          <p:cNvSpPr/>
          <p:nvPr/>
        </p:nvSpPr>
        <p:spPr bwMode="auto">
          <a:xfrm>
            <a:off x="6953250"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2N</a:t>
            </a:r>
          </a:p>
        </p:txBody>
      </p:sp>
      <p:sp>
        <p:nvSpPr>
          <p:cNvPr id="18" name="Oval 17">
            <a:extLst>
              <a:ext uri="{FF2B5EF4-FFF2-40B4-BE49-F238E27FC236}">
                <a16:creationId xmlns:a16="http://schemas.microsoft.com/office/drawing/2014/main" id="{20887F0A-9978-4BA1-B4EC-5367F97864E3}"/>
              </a:ext>
            </a:extLst>
          </p:cNvPr>
          <p:cNvSpPr/>
          <p:nvPr/>
        </p:nvSpPr>
        <p:spPr bwMode="auto">
          <a:xfrm>
            <a:off x="8597787"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1N</a:t>
            </a:r>
          </a:p>
        </p:txBody>
      </p:sp>
      <p:sp>
        <p:nvSpPr>
          <p:cNvPr id="19" name="Arrow: Down 18">
            <a:extLst>
              <a:ext uri="{FF2B5EF4-FFF2-40B4-BE49-F238E27FC236}">
                <a16:creationId xmlns:a16="http://schemas.microsoft.com/office/drawing/2014/main" id="{CFA27C92-DFF6-4196-AF15-B44EFD9FA672}"/>
              </a:ext>
            </a:extLst>
          </p:cNvPr>
          <p:cNvSpPr/>
          <p:nvPr/>
        </p:nvSpPr>
        <p:spPr bwMode="auto">
          <a:xfrm>
            <a:off x="7186572" y="3424712"/>
            <a:ext cx="176349" cy="1375889"/>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0" name="Arrow: Down 19">
            <a:extLst>
              <a:ext uri="{FF2B5EF4-FFF2-40B4-BE49-F238E27FC236}">
                <a16:creationId xmlns:a16="http://schemas.microsoft.com/office/drawing/2014/main" id="{36948A25-3098-4EDC-BD1E-A8EFEC914A69}"/>
              </a:ext>
            </a:extLst>
          </p:cNvPr>
          <p:cNvSpPr/>
          <p:nvPr/>
        </p:nvSpPr>
        <p:spPr bwMode="auto">
          <a:xfrm>
            <a:off x="8868783" y="3424713"/>
            <a:ext cx="145333" cy="90568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1" name="TextBox 20">
            <a:extLst>
              <a:ext uri="{FF2B5EF4-FFF2-40B4-BE49-F238E27FC236}">
                <a16:creationId xmlns:a16="http://schemas.microsoft.com/office/drawing/2014/main" id="{C45A8682-FB13-4F9E-AF33-9D0BF90A984E}"/>
              </a:ext>
            </a:extLst>
          </p:cNvPr>
          <p:cNvSpPr txBox="1"/>
          <p:nvPr/>
        </p:nvSpPr>
        <p:spPr>
          <a:xfrm>
            <a:off x="7000494" y="5204569"/>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U-8</a:t>
            </a:r>
          </a:p>
        </p:txBody>
      </p:sp>
      <p:sp>
        <p:nvSpPr>
          <p:cNvPr id="22" name="TextBox 21">
            <a:extLst>
              <a:ext uri="{FF2B5EF4-FFF2-40B4-BE49-F238E27FC236}">
                <a16:creationId xmlns:a16="http://schemas.microsoft.com/office/drawing/2014/main" id="{D7E0926E-EB25-40D8-8755-9BAF19D3EA34}"/>
              </a:ext>
            </a:extLst>
          </p:cNvPr>
          <p:cNvSpPr txBox="1"/>
          <p:nvPr/>
        </p:nvSpPr>
        <p:spPr>
          <a:xfrm>
            <a:off x="8451241" y="5068215"/>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U-7</a:t>
            </a:r>
          </a:p>
        </p:txBody>
      </p:sp>
    </p:spTree>
    <p:extLst>
      <p:ext uri="{BB962C8B-B14F-4D97-AF65-F5344CB8AC3E}">
        <p14:creationId xmlns:p14="http://schemas.microsoft.com/office/powerpoint/2010/main" val="257016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4" grpId="0" animBg="1"/>
      <p:bldP spid="15" grpId="0" animBg="1"/>
      <p:bldP spid="17" grpId="0" animBg="1"/>
      <p:bldP spid="18" grpId="0" animBg="1"/>
      <p:bldP spid="19" grpId="0" animBg="1"/>
      <p:bldP spid="20" grpId="0" animBg="1"/>
      <p:bldP spid="21"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6" name="Rectangle 5">
            <a:extLst>
              <a:ext uri="{FF2B5EF4-FFF2-40B4-BE49-F238E27FC236}">
                <a16:creationId xmlns:a16="http://schemas.microsoft.com/office/drawing/2014/main" id="{97B82BB4-A2CD-417C-8E98-584845844209}"/>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South End</a:t>
            </a:r>
          </a:p>
        </p:txBody>
      </p:sp>
      <p:pic>
        <p:nvPicPr>
          <p:cNvPr id="7" name="Picture 6">
            <a:extLst>
              <a:ext uri="{FF2B5EF4-FFF2-40B4-BE49-F238E27FC236}">
                <a16:creationId xmlns:a16="http://schemas.microsoft.com/office/drawing/2014/main" id="{241FD9D9-907D-4F7C-B66D-3127E98AB2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119406" y="2989116"/>
            <a:ext cx="2330225" cy="2857502"/>
          </a:xfrm>
          <a:prstGeom prst="rect">
            <a:avLst/>
          </a:prstGeom>
          <a:solidFill>
            <a:schemeClr val="bg1"/>
          </a:solidFill>
          <a:ln>
            <a:solidFill>
              <a:schemeClr val="tx1"/>
            </a:solidFill>
          </a:ln>
        </p:spPr>
      </p:pic>
      <p:pic>
        <p:nvPicPr>
          <p:cNvPr id="9" name="Picture 8">
            <a:extLst>
              <a:ext uri="{FF2B5EF4-FFF2-40B4-BE49-F238E27FC236}">
                <a16:creationId xmlns:a16="http://schemas.microsoft.com/office/drawing/2014/main" id="{E56E2093-6D6A-4EFD-9CA4-FE18621C8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534941" y="3928453"/>
            <a:ext cx="2330225" cy="978830"/>
          </a:xfrm>
          <a:prstGeom prst="rect">
            <a:avLst/>
          </a:prstGeom>
          <a:ln>
            <a:solidFill>
              <a:schemeClr val="tx1"/>
            </a:solidFill>
          </a:ln>
        </p:spPr>
      </p:pic>
      <p:pic>
        <p:nvPicPr>
          <p:cNvPr id="10" name="Picture 9">
            <a:extLst>
              <a:ext uri="{FF2B5EF4-FFF2-40B4-BE49-F238E27FC236}">
                <a16:creationId xmlns:a16="http://schemas.microsoft.com/office/drawing/2014/main" id="{643EAC43-08A6-415E-8ED0-470FB24270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7345558" y="3831999"/>
            <a:ext cx="2330226" cy="1171739"/>
          </a:xfrm>
          <a:prstGeom prst="rect">
            <a:avLst/>
          </a:prstGeom>
          <a:ln>
            <a:solidFill>
              <a:schemeClr val="tx1"/>
            </a:solidFill>
          </a:ln>
        </p:spPr>
      </p:pic>
      <p:sp>
        <p:nvSpPr>
          <p:cNvPr id="11" name="Oval 10">
            <a:extLst>
              <a:ext uri="{FF2B5EF4-FFF2-40B4-BE49-F238E27FC236}">
                <a16:creationId xmlns:a16="http://schemas.microsoft.com/office/drawing/2014/main" id="{F32C67FE-7352-4973-967A-77D7D4FAA1EB}"/>
              </a:ext>
            </a:extLst>
          </p:cNvPr>
          <p:cNvSpPr/>
          <p:nvPr/>
        </p:nvSpPr>
        <p:spPr bwMode="auto">
          <a:xfrm>
            <a:off x="2827486"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4S</a:t>
            </a:r>
          </a:p>
        </p:txBody>
      </p:sp>
      <p:sp>
        <p:nvSpPr>
          <p:cNvPr id="12" name="Oval 11">
            <a:extLst>
              <a:ext uri="{FF2B5EF4-FFF2-40B4-BE49-F238E27FC236}">
                <a16:creationId xmlns:a16="http://schemas.microsoft.com/office/drawing/2014/main" id="{BB23977A-148E-4C01-8744-C713CABAD613}"/>
              </a:ext>
            </a:extLst>
          </p:cNvPr>
          <p:cNvSpPr/>
          <p:nvPr/>
        </p:nvSpPr>
        <p:spPr bwMode="auto">
          <a:xfrm>
            <a:off x="4910534" y="2393626"/>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3S</a:t>
            </a:r>
          </a:p>
        </p:txBody>
      </p:sp>
      <p:sp>
        <p:nvSpPr>
          <p:cNvPr id="13" name="Oval 12">
            <a:extLst>
              <a:ext uri="{FF2B5EF4-FFF2-40B4-BE49-F238E27FC236}">
                <a16:creationId xmlns:a16="http://schemas.microsoft.com/office/drawing/2014/main" id="{193AB47A-5D68-4ADF-8607-249D1610BCD5}"/>
              </a:ext>
            </a:extLst>
          </p:cNvPr>
          <p:cNvSpPr/>
          <p:nvPr/>
        </p:nvSpPr>
        <p:spPr bwMode="auto">
          <a:xfrm>
            <a:off x="6505751" y="2373900"/>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2S</a:t>
            </a:r>
          </a:p>
        </p:txBody>
      </p:sp>
      <p:sp>
        <p:nvSpPr>
          <p:cNvPr id="14" name="Oval 13">
            <a:extLst>
              <a:ext uri="{FF2B5EF4-FFF2-40B4-BE49-F238E27FC236}">
                <a16:creationId xmlns:a16="http://schemas.microsoft.com/office/drawing/2014/main" id="{B8DF273C-0CED-4D04-BA53-27FA96ACFEB9}"/>
              </a:ext>
            </a:extLst>
          </p:cNvPr>
          <p:cNvSpPr/>
          <p:nvPr/>
        </p:nvSpPr>
        <p:spPr bwMode="auto">
          <a:xfrm>
            <a:off x="8056607"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1S</a:t>
            </a:r>
          </a:p>
        </p:txBody>
      </p:sp>
      <p:sp>
        <p:nvSpPr>
          <p:cNvPr id="15" name="Arrow: Down 14">
            <a:extLst>
              <a:ext uri="{FF2B5EF4-FFF2-40B4-BE49-F238E27FC236}">
                <a16:creationId xmlns:a16="http://schemas.microsoft.com/office/drawing/2014/main" id="{B9A524F3-F062-445C-A020-3DA3CB769B69}"/>
              </a:ext>
            </a:extLst>
          </p:cNvPr>
          <p:cNvSpPr/>
          <p:nvPr/>
        </p:nvSpPr>
        <p:spPr bwMode="auto">
          <a:xfrm>
            <a:off x="3029436" y="3019360"/>
            <a:ext cx="163781" cy="10534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6" name="Arrow: Down 15">
            <a:extLst>
              <a:ext uri="{FF2B5EF4-FFF2-40B4-BE49-F238E27FC236}">
                <a16:creationId xmlns:a16="http://schemas.microsoft.com/office/drawing/2014/main" id="{51F7B007-B7BF-47BE-A2E9-9DF8BBAF4A9F}"/>
              </a:ext>
            </a:extLst>
          </p:cNvPr>
          <p:cNvSpPr/>
          <p:nvPr/>
        </p:nvSpPr>
        <p:spPr bwMode="auto">
          <a:xfrm>
            <a:off x="5148262" y="3011089"/>
            <a:ext cx="153196" cy="136270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7" name="Arrow: Down 16">
            <a:extLst>
              <a:ext uri="{FF2B5EF4-FFF2-40B4-BE49-F238E27FC236}">
                <a16:creationId xmlns:a16="http://schemas.microsoft.com/office/drawing/2014/main" id="{61E1A4A0-DB01-43B1-A05F-5D7C98B775F6}"/>
              </a:ext>
            </a:extLst>
          </p:cNvPr>
          <p:cNvSpPr/>
          <p:nvPr/>
        </p:nvSpPr>
        <p:spPr bwMode="auto">
          <a:xfrm>
            <a:off x="6752984" y="3004160"/>
            <a:ext cx="143117" cy="8248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8" name="Arrow: Down 17">
            <a:extLst>
              <a:ext uri="{FF2B5EF4-FFF2-40B4-BE49-F238E27FC236}">
                <a16:creationId xmlns:a16="http://schemas.microsoft.com/office/drawing/2014/main" id="{EA01F9A8-5836-4567-B0B7-6E9FA08C0D94}"/>
              </a:ext>
            </a:extLst>
          </p:cNvPr>
          <p:cNvSpPr/>
          <p:nvPr/>
        </p:nvSpPr>
        <p:spPr bwMode="auto">
          <a:xfrm>
            <a:off x="8296275" y="3004160"/>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9" name="TextBox 18">
            <a:extLst>
              <a:ext uri="{FF2B5EF4-FFF2-40B4-BE49-F238E27FC236}">
                <a16:creationId xmlns:a16="http://schemas.microsoft.com/office/drawing/2014/main" id="{9E90A844-C768-4B52-B171-6A9B61FDA814}"/>
              </a:ext>
            </a:extLst>
          </p:cNvPr>
          <p:cNvSpPr txBox="1"/>
          <p:nvPr/>
        </p:nvSpPr>
        <p:spPr>
          <a:xfrm>
            <a:off x="3193216" y="3240364"/>
            <a:ext cx="802712" cy="230832"/>
          </a:xfrm>
          <a:prstGeom prst="rect">
            <a:avLst/>
          </a:prstGeom>
          <a:solidFill>
            <a:schemeClr val="bg1"/>
          </a:solidFill>
          <a:ln>
            <a:solidFill>
              <a:schemeClr val="tx1"/>
            </a:solidFill>
          </a:ln>
        </p:spPr>
        <p:txBody>
          <a:bodyPr wrap="square" rtlCol="0">
            <a:spAutoFit/>
          </a:bodyPr>
          <a:lstStyle/>
          <a:p>
            <a:pPr eaLnBrk="0" fontAlgn="base" hangingPunct="0">
              <a:spcBef>
                <a:spcPct val="0"/>
              </a:spcBef>
              <a:spcAft>
                <a:spcPct val="0"/>
              </a:spcAft>
            </a:pPr>
            <a:r>
              <a:rPr lang="en-US" sz="900" b="1" dirty="0">
                <a:solidFill>
                  <a:srgbClr val="000000"/>
                </a:solidFill>
                <a:latin typeface="Arial" panose="020B0604020202020204" pitchFamily="34" charset="0"/>
                <a:cs typeface="Arial" panose="020B0604020202020204" pitchFamily="34" charset="0"/>
              </a:rPr>
              <a:t>Taxilane Q</a:t>
            </a:r>
          </a:p>
        </p:txBody>
      </p:sp>
      <p:sp>
        <p:nvSpPr>
          <p:cNvPr id="20" name="TextBox 19">
            <a:extLst>
              <a:ext uri="{FF2B5EF4-FFF2-40B4-BE49-F238E27FC236}">
                <a16:creationId xmlns:a16="http://schemas.microsoft.com/office/drawing/2014/main" id="{97CA9071-6C7D-4B36-852E-56178F6794C1}"/>
              </a:ext>
            </a:extLst>
          </p:cNvPr>
          <p:cNvSpPr txBox="1"/>
          <p:nvPr/>
        </p:nvSpPr>
        <p:spPr>
          <a:xfrm>
            <a:off x="4264631" y="3483177"/>
            <a:ext cx="883631"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sp>
        <p:nvSpPr>
          <p:cNvPr id="21" name="TextBox 20">
            <a:extLst>
              <a:ext uri="{FF2B5EF4-FFF2-40B4-BE49-F238E27FC236}">
                <a16:creationId xmlns:a16="http://schemas.microsoft.com/office/drawing/2014/main" id="{A4274A94-97A3-4F86-9B61-710337EDEBFB}"/>
              </a:ext>
            </a:extLst>
          </p:cNvPr>
          <p:cNvSpPr txBox="1"/>
          <p:nvPr/>
        </p:nvSpPr>
        <p:spPr>
          <a:xfrm>
            <a:off x="5926898" y="3552363"/>
            <a:ext cx="857786"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J-8</a:t>
            </a:r>
          </a:p>
        </p:txBody>
      </p:sp>
      <p:sp>
        <p:nvSpPr>
          <p:cNvPr id="22" name="TextBox 21">
            <a:extLst>
              <a:ext uri="{FF2B5EF4-FFF2-40B4-BE49-F238E27FC236}">
                <a16:creationId xmlns:a16="http://schemas.microsoft.com/office/drawing/2014/main" id="{61019DA5-AEE7-413F-9275-7A995C81DBBB}"/>
              </a:ext>
            </a:extLst>
          </p:cNvPr>
          <p:cNvSpPr txBox="1"/>
          <p:nvPr/>
        </p:nvSpPr>
        <p:spPr>
          <a:xfrm>
            <a:off x="7358351" y="3435744"/>
            <a:ext cx="87083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J-7</a:t>
            </a:r>
          </a:p>
        </p:txBody>
      </p:sp>
    </p:spTree>
    <p:extLst>
      <p:ext uri="{BB962C8B-B14F-4D97-AF65-F5344CB8AC3E}">
        <p14:creationId xmlns:p14="http://schemas.microsoft.com/office/powerpoint/2010/main" val="342379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Delta Airlines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t>
            </a:r>
            <a:r>
              <a:rPr lang="en-US" altLang="en-US" sz="1800" dirty="0" err="1">
                <a:latin typeface="Arial Rounded MT Bold" panose="020F0704030504030204" pitchFamily="34" charset="0"/>
              </a:rPr>
              <a:t>Supertug</a:t>
            </a:r>
            <a:r>
              <a:rPr lang="en-US" altLang="en-US" sz="1800" dirty="0">
                <a:latin typeface="Arial Rounded MT Bold" panose="020F0704030504030204" pitchFamily="34" charset="0"/>
              </a:rPr>
              <a:t> 2”</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t>
            </a:r>
            <a:r>
              <a:rPr lang="en-US" altLang="en-US" sz="1800" i="1" dirty="0" err="1">
                <a:solidFill>
                  <a:srgbClr val="0070C0"/>
                </a:solidFill>
                <a:latin typeface="Arial Rounded MT Bold" panose="020F0704030504030204" pitchFamily="34" charset="0"/>
              </a:rPr>
              <a:t>Supertug</a:t>
            </a:r>
            <a:r>
              <a:rPr lang="en-US" altLang="en-US" sz="1800" i="1" dirty="0">
                <a:solidFill>
                  <a:srgbClr val="0070C0"/>
                </a:solidFill>
                <a:latin typeface="Arial Rounded MT Bold" panose="020F0704030504030204" pitchFamily="34" charset="0"/>
              </a:rPr>
              <a:t> 2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t>
            </a:r>
            <a:r>
              <a:rPr lang="en-US" altLang="en-US" sz="1800" dirty="0" err="1">
                <a:latin typeface="Arial Rounded MT Bold" panose="020F0704030504030204" pitchFamily="34" charset="0"/>
              </a:rPr>
              <a:t>Supertug</a:t>
            </a:r>
            <a:r>
              <a:rPr lang="en-US" altLang="en-US" sz="1800" dirty="0">
                <a:latin typeface="Arial Rounded MT Bold" panose="020F0704030504030204" pitchFamily="34" charset="0"/>
              </a:rPr>
              <a:t> 2, is at Hangar 4, would like to go to A-60”</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t>
            </a:r>
            <a:r>
              <a:rPr lang="en-US" altLang="en-US" sz="1800" i="1" dirty="0" err="1">
                <a:solidFill>
                  <a:srgbClr val="0070C0"/>
                </a:solidFill>
                <a:latin typeface="Arial Rounded MT Bold" panose="020F0704030504030204" pitchFamily="34" charset="0"/>
              </a:rPr>
              <a:t>Supertug</a:t>
            </a:r>
            <a:r>
              <a:rPr lang="en-US" altLang="en-US" sz="1800" i="1" dirty="0">
                <a:solidFill>
                  <a:srgbClr val="0070C0"/>
                </a:solidFill>
                <a:latin typeface="Arial Rounded MT Bold" panose="020F0704030504030204" pitchFamily="34" charset="0"/>
              </a:rPr>
              <a:t> 2 proceed K, cross 9L, U, call the ramp”</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t>
            </a:r>
            <a:r>
              <a:rPr lang="en-US" altLang="en-US" sz="1800" dirty="0" err="1">
                <a:latin typeface="Arial Rounded MT Bold" panose="020F0704030504030204" pitchFamily="34" charset="0"/>
              </a:rPr>
              <a:t>Supertug</a:t>
            </a:r>
            <a:r>
              <a:rPr lang="en-US" altLang="en-US" sz="1800" dirty="0">
                <a:latin typeface="Arial Rounded MT Bold" panose="020F0704030504030204" pitchFamily="34" charset="0"/>
              </a:rPr>
              <a:t> 2 proceeding K, cross 9L, U, call the ramp”</a:t>
            </a:r>
          </a:p>
        </p:txBody>
      </p:sp>
    </p:spTree>
    <p:extLst>
      <p:ext uri="{BB962C8B-B14F-4D97-AF65-F5344CB8AC3E}">
        <p14:creationId xmlns:p14="http://schemas.microsoft.com/office/powerpoint/2010/main" val="119249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Delta Airlines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t>
            </a:r>
            <a:r>
              <a:rPr lang="en-US" altLang="en-US" sz="1800" dirty="0" err="1">
                <a:latin typeface="Arial Rounded MT Bold" panose="020F0704030504030204" pitchFamily="34" charset="0"/>
              </a:rPr>
              <a:t>Supertug</a:t>
            </a:r>
            <a:r>
              <a:rPr lang="en-US" altLang="en-US" sz="1800" dirty="0">
                <a:latin typeface="Arial Rounded MT Bold" panose="020F0704030504030204" pitchFamily="34" charset="0"/>
              </a:rPr>
              <a:t> 2”</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t>
            </a:r>
            <a:r>
              <a:rPr lang="en-US" altLang="en-US" sz="1800" i="1" dirty="0" err="1">
                <a:solidFill>
                  <a:srgbClr val="0070C0"/>
                </a:solidFill>
                <a:latin typeface="Arial Rounded MT Bold" panose="020F0704030504030204" pitchFamily="34" charset="0"/>
              </a:rPr>
              <a:t>Supertug</a:t>
            </a:r>
            <a:r>
              <a:rPr lang="en-US" altLang="en-US" sz="1800" i="1" dirty="0">
                <a:solidFill>
                  <a:srgbClr val="0070C0"/>
                </a:solidFill>
                <a:latin typeface="Arial Rounded MT Bold" panose="020F0704030504030204" pitchFamily="34" charset="0"/>
              </a:rPr>
              <a:t> 2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t>
            </a:r>
            <a:r>
              <a:rPr lang="en-US" altLang="en-US" sz="1800" dirty="0" err="1">
                <a:latin typeface="Arial Rounded MT Bold" panose="020F0704030504030204" pitchFamily="34" charset="0"/>
              </a:rPr>
              <a:t>Supertug</a:t>
            </a:r>
            <a:r>
              <a:rPr lang="en-US" altLang="en-US" sz="1800" dirty="0">
                <a:latin typeface="Arial Rounded MT Bold" panose="020F0704030504030204" pitchFamily="34" charset="0"/>
              </a:rPr>
              <a:t> 2, is at 3N, would like to go to company hangar”</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t>
            </a:r>
            <a:r>
              <a:rPr lang="en-US" altLang="en-US" sz="1800" i="1" dirty="0" err="1">
                <a:solidFill>
                  <a:srgbClr val="0070C0"/>
                </a:solidFill>
                <a:latin typeface="Arial Rounded MT Bold" panose="020F0704030504030204" pitchFamily="34" charset="0"/>
              </a:rPr>
              <a:t>Supertug</a:t>
            </a:r>
            <a:r>
              <a:rPr lang="en-US" altLang="en-US" sz="1800" i="1" dirty="0">
                <a:solidFill>
                  <a:srgbClr val="0070C0"/>
                </a:solidFill>
                <a:latin typeface="Arial Rounded MT Bold" panose="020F0704030504030204" pitchFamily="34" charset="0"/>
              </a:rPr>
              <a:t> 2 proceed U, cross 9L, K”</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t>
            </a:r>
            <a:r>
              <a:rPr lang="en-US" altLang="en-US" sz="1800" dirty="0" err="1">
                <a:latin typeface="Arial Rounded MT Bold" panose="020F0704030504030204" pitchFamily="34" charset="0"/>
              </a:rPr>
              <a:t>Supertug</a:t>
            </a:r>
            <a:r>
              <a:rPr lang="en-US" altLang="en-US" sz="1800" dirty="0">
                <a:latin typeface="Arial Rounded MT Bold" panose="020F0704030504030204" pitchFamily="34" charset="0"/>
              </a:rPr>
              <a:t> 2 proceeding U, cross 9L, K”</a:t>
            </a:r>
          </a:p>
        </p:txBody>
      </p:sp>
    </p:spTree>
    <p:extLst>
      <p:ext uri="{BB962C8B-B14F-4D97-AF65-F5344CB8AC3E}">
        <p14:creationId xmlns:p14="http://schemas.microsoft.com/office/powerpoint/2010/main" val="131236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Delta Airlines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Delta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“Delta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“Delta Maintenance, is at Hangar 4, would like to go to A-14”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“Delta Maintenance proceed K, cross 9L, J, call the ramp”</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“Delta Maintenance proceeding K, cross 9L, J, call the ramp”</a:t>
            </a:r>
          </a:p>
        </p:txBody>
      </p:sp>
    </p:spTree>
    <p:extLst>
      <p:ext uri="{BB962C8B-B14F-4D97-AF65-F5344CB8AC3E}">
        <p14:creationId xmlns:p14="http://schemas.microsoft.com/office/powerpoint/2010/main" val="1619660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32" name="Object 86"/>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33" name="Object 76"/>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4" name="TextBox 43">
            <a:extLst>
              <a:ext uri="{FF2B5EF4-FFF2-40B4-BE49-F238E27FC236}">
                <a16:creationId xmlns:a16="http://schemas.microsoft.com/office/drawing/2014/main" id="{39D7D631-552B-40C4-9D01-FF262B56FDB2}"/>
              </a:ext>
            </a:extLst>
          </p:cNvPr>
          <p:cNvSpPr txBox="1"/>
          <p:nvPr/>
        </p:nvSpPr>
        <p:spPr>
          <a:xfrm>
            <a:off x="6291363" y="1348968"/>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22R</a:t>
            </a:r>
          </a:p>
        </p:txBody>
      </p:sp>
      <p:cxnSp>
        <p:nvCxnSpPr>
          <p:cNvPr id="45" name="Straight Arrow Connector 44">
            <a:extLst>
              <a:ext uri="{FF2B5EF4-FFF2-40B4-BE49-F238E27FC236}">
                <a16:creationId xmlns:a16="http://schemas.microsoft.com/office/drawing/2014/main" id="{12D7496D-134C-49B0-879B-E693BC450696}"/>
              </a:ext>
            </a:extLst>
          </p:cNvPr>
          <p:cNvCxnSpPr/>
          <p:nvPr/>
        </p:nvCxnSpPr>
        <p:spPr bwMode="auto">
          <a:xfrm flipH="1" flipV="1">
            <a:off x="5239803" y="1498450"/>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46" name="Straight Arrow Connector 45">
            <a:extLst>
              <a:ext uri="{FF2B5EF4-FFF2-40B4-BE49-F238E27FC236}">
                <a16:creationId xmlns:a16="http://schemas.microsoft.com/office/drawing/2014/main" id="{62295B16-30ED-4C42-A4BB-9C5CF2B29073}"/>
              </a:ext>
            </a:extLst>
          </p:cNvPr>
          <p:cNvCxnSpPr/>
          <p:nvPr/>
        </p:nvCxnSpPr>
        <p:spPr bwMode="auto">
          <a:xfrm>
            <a:off x="1778000" y="1486880"/>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47" name="TextBox 46">
            <a:extLst>
              <a:ext uri="{FF2B5EF4-FFF2-40B4-BE49-F238E27FC236}">
                <a16:creationId xmlns:a16="http://schemas.microsoft.com/office/drawing/2014/main" id="{9EB096F6-1E6C-4AA5-9BC2-B268A8ECDA5E}"/>
              </a:ext>
            </a:extLst>
          </p:cNvPr>
          <p:cNvSpPr txBox="1"/>
          <p:nvPr/>
        </p:nvSpPr>
        <p:spPr>
          <a:xfrm>
            <a:off x="1447299" y="1314525"/>
            <a:ext cx="284153"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4L</a:t>
            </a:r>
          </a:p>
        </p:txBody>
      </p:sp>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cxnSp>
        <p:nvCxnSpPr>
          <p:cNvPr id="52" name="Straight Arrow Connector 51">
            <a:extLst>
              <a:ext uri="{FF2B5EF4-FFF2-40B4-BE49-F238E27FC236}">
                <a16:creationId xmlns:a16="http://schemas.microsoft.com/office/drawing/2014/main" id="{85BBDDBC-093F-4D3A-83FE-C768A7202B26}"/>
              </a:ext>
            </a:extLst>
          </p:cNvPr>
          <p:cNvCxnSpPr/>
          <p:nvPr/>
        </p:nvCxnSpPr>
        <p:spPr bwMode="auto">
          <a:xfrm>
            <a:off x="4165600" y="4118432"/>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3" name="TextBox 52">
            <a:extLst>
              <a:ext uri="{FF2B5EF4-FFF2-40B4-BE49-F238E27FC236}">
                <a16:creationId xmlns:a16="http://schemas.microsoft.com/office/drawing/2014/main" id="{AE168567-71B1-43AB-9B6F-B7B3FBB86519}"/>
              </a:ext>
            </a:extLst>
          </p:cNvPr>
          <p:cNvSpPr txBox="1"/>
          <p:nvPr/>
        </p:nvSpPr>
        <p:spPr>
          <a:xfrm>
            <a:off x="3788275" y="3946077"/>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3L</a:t>
            </a:r>
          </a:p>
        </p:txBody>
      </p:sp>
      <p:cxnSp>
        <p:nvCxnSpPr>
          <p:cNvPr id="54" name="Straight Arrow Connector 53">
            <a:extLst>
              <a:ext uri="{FF2B5EF4-FFF2-40B4-BE49-F238E27FC236}">
                <a16:creationId xmlns:a16="http://schemas.microsoft.com/office/drawing/2014/main" id="{B425A3F3-6928-4E98-9A8B-6525EF08EC68}"/>
              </a:ext>
            </a:extLst>
          </p:cNvPr>
          <p:cNvCxnSpPr/>
          <p:nvPr/>
        </p:nvCxnSpPr>
        <p:spPr bwMode="auto">
          <a:xfrm>
            <a:off x="2611238" y="4895394"/>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5" name="TextBox 54">
            <a:extLst>
              <a:ext uri="{FF2B5EF4-FFF2-40B4-BE49-F238E27FC236}">
                <a16:creationId xmlns:a16="http://schemas.microsoft.com/office/drawing/2014/main" id="{FE9114E2-79D8-4CCD-B7B9-32D077E12B87}"/>
              </a:ext>
            </a:extLst>
          </p:cNvPr>
          <p:cNvSpPr txBox="1"/>
          <p:nvPr/>
        </p:nvSpPr>
        <p:spPr>
          <a:xfrm>
            <a:off x="2239031" y="4723039"/>
            <a:ext cx="326231"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3R</a:t>
            </a:r>
          </a:p>
        </p:txBody>
      </p:sp>
      <p:cxnSp>
        <p:nvCxnSpPr>
          <p:cNvPr id="56" name="Straight Arrow Connector 55">
            <a:extLst>
              <a:ext uri="{FF2B5EF4-FFF2-40B4-BE49-F238E27FC236}">
                <a16:creationId xmlns:a16="http://schemas.microsoft.com/office/drawing/2014/main" id="{D26EC95C-1AE1-489A-998C-90388D769D2A}"/>
              </a:ext>
            </a:extLst>
          </p:cNvPr>
          <p:cNvCxnSpPr/>
          <p:nvPr/>
        </p:nvCxnSpPr>
        <p:spPr bwMode="auto">
          <a:xfrm flipH="1" flipV="1">
            <a:off x="6017043" y="4895394"/>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7" name="TextBox 56">
            <a:extLst>
              <a:ext uri="{FF2B5EF4-FFF2-40B4-BE49-F238E27FC236}">
                <a16:creationId xmlns:a16="http://schemas.microsoft.com/office/drawing/2014/main" id="{180EC64A-600E-4BE8-B9FF-2506D42E818B}"/>
              </a:ext>
            </a:extLst>
          </p:cNvPr>
          <p:cNvSpPr txBox="1"/>
          <p:nvPr/>
        </p:nvSpPr>
        <p:spPr>
          <a:xfrm>
            <a:off x="7114835" y="4723039"/>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21L</a:t>
            </a:r>
          </a:p>
        </p:txBody>
      </p:sp>
      <p:cxnSp>
        <p:nvCxnSpPr>
          <p:cNvPr id="58" name="Straight Arrow Connector 57">
            <a:extLst>
              <a:ext uri="{FF2B5EF4-FFF2-40B4-BE49-F238E27FC236}">
                <a16:creationId xmlns:a16="http://schemas.microsoft.com/office/drawing/2014/main" id="{6FC46460-7FFB-4C47-9B58-AE843D2F5C89}"/>
              </a:ext>
            </a:extLst>
          </p:cNvPr>
          <p:cNvCxnSpPr/>
          <p:nvPr/>
        </p:nvCxnSpPr>
        <p:spPr bwMode="auto">
          <a:xfrm flipH="1" flipV="1">
            <a:off x="7018489" y="412113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9" name="TextBox 58">
            <a:extLst>
              <a:ext uri="{FF2B5EF4-FFF2-40B4-BE49-F238E27FC236}">
                <a16:creationId xmlns:a16="http://schemas.microsoft.com/office/drawing/2014/main" id="{7FC83615-9EBE-42F1-A4FB-A10605C560AB}"/>
              </a:ext>
            </a:extLst>
          </p:cNvPr>
          <p:cNvSpPr txBox="1"/>
          <p:nvPr/>
        </p:nvSpPr>
        <p:spPr>
          <a:xfrm>
            <a:off x="8074038" y="3946077"/>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21R</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5"/>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9"/>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0"/>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2"/>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5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58"/>
                                        </p:tgtEl>
                                        <p:attrNameLst>
                                          <p:attrName>style.visibility</p:attrName>
                                        </p:attrNameLst>
                                      </p:cBhvr>
                                      <p:to>
                                        <p:strVal val="visible"/>
                                      </p:to>
                                    </p:set>
                                  </p:childTnLst>
                                </p:cTn>
                              </p:par>
                            </p:childTnLst>
                          </p:cTn>
                        </p:par>
                        <p:par>
                          <p:cTn id="42" fill="hold">
                            <p:stCondLst>
                              <p:cond delay="0"/>
                            </p:stCondLst>
                            <p:childTnLst>
                              <p:par>
                                <p:cTn id="43" presetID="1" presetClass="entr" presetSubtype="0"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5"/>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0"/>
                                  </p:stCondLst>
                                  <p:childTnLst>
                                    <p:set>
                                      <p:cBhvr>
                                        <p:cTn id="51" dur="1" fill="hold">
                                          <p:stCondLst>
                                            <p:cond delay="0"/>
                                          </p:stCondLst>
                                        </p:cTn>
                                        <p:tgtEl>
                                          <p:spTgt spid="54"/>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56"/>
                                        </p:tgtEl>
                                        <p:attrNameLst>
                                          <p:attrName>style.visibility</p:attrName>
                                        </p:attrNameLst>
                                      </p:cBhvr>
                                      <p:to>
                                        <p:strVal val="visible"/>
                                      </p:to>
                                    </p:set>
                                  </p:childTnLst>
                                </p:cTn>
                              </p:par>
                            </p:childTnLst>
                          </p:cTn>
                        </p:par>
                        <p:par>
                          <p:cTn id="56" fill="hold">
                            <p:stCondLst>
                              <p:cond delay="0"/>
                            </p:stCondLst>
                            <p:childTnLst>
                              <p:par>
                                <p:cTn id="57" presetID="1" presetClass="entr" presetSubtype="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7" grpId="0" animBg="1"/>
      <p:bldP spid="48" grpId="0" animBg="1"/>
      <p:bldP spid="51" grpId="0" animBg="1"/>
      <p:bldP spid="53" grpId="0" animBg="1"/>
      <p:bldP spid="55" grpId="0" animBg="1"/>
      <p:bldP spid="57" grpId="0" animBg="1"/>
      <p:bldP spid="59"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cxnSp>
        <p:nvCxnSpPr>
          <p:cNvPr id="22" name="Straight Arrow Connector 21">
            <a:extLst>
              <a:ext uri="{FF2B5EF4-FFF2-40B4-BE49-F238E27FC236}">
                <a16:creationId xmlns:a16="http://schemas.microsoft.com/office/drawing/2014/main" id="{06E0ADB7-9583-418C-8EC6-20AD7ADD6CE4}"/>
              </a:ext>
            </a:extLst>
          </p:cNvPr>
          <p:cNvCxnSpPr/>
          <p:nvPr/>
        </p:nvCxnSpPr>
        <p:spPr bwMode="auto">
          <a:xfrm>
            <a:off x="2800622" y="3493682"/>
            <a:ext cx="342900" cy="60960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3" name="TextBox 22">
            <a:extLst>
              <a:ext uri="{FF2B5EF4-FFF2-40B4-BE49-F238E27FC236}">
                <a16:creationId xmlns:a16="http://schemas.microsoft.com/office/drawing/2014/main" id="{BF486057-FB17-4598-B873-0330093D74B6}"/>
              </a:ext>
            </a:extLst>
          </p:cNvPr>
          <p:cNvSpPr txBox="1"/>
          <p:nvPr/>
        </p:nvSpPr>
        <p:spPr>
          <a:xfrm>
            <a:off x="2495822" y="3084290"/>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9R</a:t>
            </a:r>
          </a:p>
        </p:txBody>
      </p:sp>
      <p:cxnSp>
        <p:nvCxnSpPr>
          <p:cNvPr id="24" name="Straight Arrow Connector 23">
            <a:extLst>
              <a:ext uri="{FF2B5EF4-FFF2-40B4-BE49-F238E27FC236}">
                <a16:creationId xmlns:a16="http://schemas.microsoft.com/office/drawing/2014/main" id="{E8B74243-7CD4-4D70-B411-0DC676FFFD67}"/>
              </a:ext>
            </a:extLst>
          </p:cNvPr>
          <p:cNvCxnSpPr>
            <a:cxnSpLocks/>
          </p:cNvCxnSpPr>
          <p:nvPr/>
        </p:nvCxnSpPr>
        <p:spPr bwMode="auto">
          <a:xfrm flipH="1" flipV="1">
            <a:off x="4281488" y="6024563"/>
            <a:ext cx="435707" cy="75141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5" name="TextBox 24">
            <a:extLst>
              <a:ext uri="{FF2B5EF4-FFF2-40B4-BE49-F238E27FC236}">
                <a16:creationId xmlns:a16="http://schemas.microsoft.com/office/drawing/2014/main" id="{86461B22-5C42-413C-BDA0-52EB1070C4EB}"/>
              </a:ext>
            </a:extLst>
          </p:cNvPr>
          <p:cNvSpPr txBox="1"/>
          <p:nvPr/>
        </p:nvSpPr>
        <p:spPr>
          <a:xfrm>
            <a:off x="4760912" y="647410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27L</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4"/>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4" name="Picture 3" descr="Diagram, engineering drawing&#10;&#10;Description automatically generated">
            <a:extLst>
              <a:ext uri="{FF2B5EF4-FFF2-40B4-BE49-F238E27FC236}">
                <a16:creationId xmlns:a16="http://schemas.microsoft.com/office/drawing/2014/main" id="{710C65D6-24BE-4BAB-BBA7-141F743EC8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439694"/>
            <a:ext cx="7306695" cy="5418306"/>
          </a:xfrm>
          <a:prstGeom prst="rect">
            <a:avLst/>
          </a:prstGeom>
        </p:spPr>
      </p:pic>
      <p:sp>
        <p:nvSpPr>
          <p:cNvPr id="10" name="Rectangle 9">
            <a:extLst>
              <a:ext uri="{FF2B5EF4-FFF2-40B4-BE49-F238E27FC236}">
                <a16:creationId xmlns:a16="http://schemas.microsoft.com/office/drawing/2014/main" id="{1DFD8640-8945-469C-97AA-5A2F6891B539}"/>
              </a:ext>
            </a:extLst>
          </p:cNvPr>
          <p:cNvSpPr/>
          <p:nvPr/>
        </p:nvSpPr>
        <p:spPr>
          <a:xfrm rot="5400000">
            <a:off x="3960408" y="-154762"/>
            <a:ext cx="112564" cy="395776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TextBox 10">
            <a:extLst>
              <a:ext uri="{FF2B5EF4-FFF2-40B4-BE49-F238E27FC236}">
                <a16:creationId xmlns:a16="http://schemas.microsoft.com/office/drawing/2014/main" id="{61760872-1BE7-4924-A69D-A1C2A66609DA}"/>
              </a:ext>
            </a:extLst>
          </p:cNvPr>
          <p:cNvSpPr txBox="1"/>
          <p:nvPr/>
        </p:nvSpPr>
        <p:spPr>
          <a:xfrm>
            <a:off x="2658338" y="234121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A</a:t>
            </a:r>
          </a:p>
        </p:txBody>
      </p:sp>
      <p:sp>
        <p:nvSpPr>
          <p:cNvPr id="13" name="TextBox 12">
            <a:extLst>
              <a:ext uri="{FF2B5EF4-FFF2-40B4-BE49-F238E27FC236}">
                <a16:creationId xmlns:a16="http://schemas.microsoft.com/office/drawing/2014/main" id="{2804B70D-278F-4030-9595-01DDEDAC4874}"/>
              </a:ext>
            </a:extLst>
          </p:cNvPr>
          <p:cNvSpPr txBox="1"/>
          <p:nvPr/>
        </p:nvSpPr>
        <p:spPr>
          <a:xfrm>
            <a:off x="2757374" y="1971882"/>
            <a:ext cx="94147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Tree>
    <p:extLst>
      <p:ext uri="{BB962C8B-B14F-4D97-AF65-F5344CB8AC3E}">
        <p14:creationId xmlns:p14="http://schemas.microsoft.com/office/powerpoint/2010/main" val="5220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8" name="Picture 7">
            <a:extLst>
              <a:ext uri="{FF2B5EF4-FFF2-40B4-BE49-F238E27FC236}">
                <a16:creationId xmlns:a16="http://schemas.microsoft.com/office/drawing/2014/main" id="{0BA44364-5769-47B5-9C5A-B61C45F7A2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1030" y="1971365"/>
            <a:ext cx="7504771" cy="1668199"/>
          </a:xfrm>
          <a:prstGeom prst="rect">
            <a:avLst/>
          </a:prstGeom>
        </p:spPr>
      </p:pic>
      <p:cxnSp>
        <p:nvCxnSpPr>
          <p:cNvPr id="9" name="Straight Connector 8">
            <a:extLst>
              <a:ext uri="{FF2B5EF4-FFF2-40B4-BE49-F238E27FC236}">
                <a16:creationId xmlns:a16="http://schemas.microsoft.com/office/drawing/2014/main" id="{A7470F7D-7BB7-4100-9597-26BAA378EC0B}"/>
              </a:ext>
            </a:extLst>
          </p:cNvPr>
          <p:cNvCxnSpPr>
            <a:cxnSpLocks/>
          </p:cNvCxnSpPr>
          <p:nvPr/>
        </p:nvCxnSpPr>
        <p:spPr>
          <a:xfrm flipV="1">
            <a:off x="3003357" y="2458266"/>
            <a:ext cx="6234681" cy="3234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954C0FC-BCFA-4025-9198-D9D14089CFC7}"/>
              </a:ext>
            </a:extLst>
          </p:cNvPr>
          <p:cNvSpPr txBox="1"/>
          <p:nvPr/>
        </p:nvSpPr>
        <p:spPr>
          <a:xfrm>
            <a:off x="5881768" y="2331009"/>
            <a:ext cx="601955"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A</a:t>
            </a:r>
          </a:p>
        </p:txBody>
      </p:sp>
    </p:spTree>
    <p:extLst>
      <p:ext uri="{BB962C8B-B14F-4D97-AF65-F5344CB8AC3E}">
        <p14:creationId xmlns:p14="http://schemas.microsoft.com/office/powerpoint/2010/main" val="89983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1" presetClass="entr" presetSubtype="0" fill="hold" grpId="0" nodeType="afterEffect">
                                  <p:stCondLst>
                                    <p:cond delay="25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Z</a:t>
            </a:r>
          </a:p>
        </p:txBody>
      </p:sp>
      <p:pic>
        <p:nvPicPr>
          <p:cNvPr id="4" name="Picture 3" descr="Diagram, engineering drawing&#10;&#10;Description automatically generated">
            <a:extLst>
              <a:ext uri="{FF2B5EF4-FFF2-40B4-BE49-F238E27FC236}">
                <a16:creationId xmlns:a16="http://schemas.microsoft.com/office/drawing/2014/main" id="{76FC7580-E660-4AB8-8E47-31EFF1679B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8927" y="1371600"/>
            <a:ext cx="7306695" cy="5486400"/>
          </a:xfrm>
          <a:prstGeom prst="rect">
            <a:avLst/>
          </a:prstGeom>
        </p:spPr>
      </p:pic>
      <p:sp>
        <p:nvSpPr>
          <p:cNvPr id="11" name="TextBox 10">
            <a:extLst>
              <a:ext uri="{FF2B5EF4-FFF2-40B4-BE49-F238E27FC236}">
                <a16:creationId xmlns:a16="http://schemas.microsoft.com/office/drawing/2014/main" id="{CBB1AF7E-32F0-4D08-BE33-F2A510D37958}"/>
              </a:ext>
            </a:extLst>
          </p:cNvPr>
          <p:cNvSpPr txBox="1"/>
          <p:nvPr/>
        </p:nvSpPr>
        <p:spPr>
          <a:xfrm>
            <a:off x="8463616" y="1556266"/>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Z</a:t>
            </a:r>
          </a:p>
        </p:txBody>
      </p:sp>
      <p:sp>
        <p:nvSpPr>
          <p:cNvPr id="12" name="TextBox 11">
            <a:extLst>
              <a:ext uri="{FF2B5EF4-FFF2-40B4-BE49-F238E27FC236}">
                <a16:creationId xmlns:a16="http://schemas.microsoft.com/office/drawing/2014/main" id="{A6CF411A-7ABA-4436-9C2F-124CF39709E9}"/>
              </a:ext>
            </a:extLst>
          </p:cNvPr>
          <p:cNvSpPr txBox="1"/>
          <p:nvPr/>
        </p:nvSpPr>
        <p:spPr>
          <a:xfrm>
            <a:off x="8572112" y="1186934"/>
            <a:ext cx="922555"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3" name="Rectangle 12">
            <a:extLst>
              <a:ext uri="{FF2B5EF4-FFF2-40B4-BE49-F238E27FC236}">
                <a16:creationId xmlns:a16="http://schemas.microsoft.com/office/drawing/2014/main" id="{925BE870-B09A-4167-BA3D-496F2F5885CE}"/>
              </a:ext>
            </a:extLst>
          </p:cNvPr>
          <p:cNvSpPr/>
          <p:nvPr/>
        </p:nvSpPr>
        <p:spPr>
          <a:xfrm rot="5400000">
            <a:off x="7080481" y="1360618"/>
            <a:ext cx="281367" cy="225033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5283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Z</a:t>
            </a:r>
          </a:p>
        </p:txBody>
      </p:sp>
      <p:pic>
        <p:nvPicPr>
          <p:cNvPr id="7" name="Content Placeholder 4">
            <a:extLst>
              <a:ext uri="{FF2B5EF4-FFF2-40B4-BE49-F238E27FC236}">
                <a16:creationId xmlns:a16="http://schemas.microsoft.com/office/drawing/2014/main" id="{FB843753-FCD8-404F-B31A-704317FA033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21600000">
            <a:off x="2514600" y="1759597"/>
            <a:ext cx="7360404" cy="1587428"/>
          </a:xfrm>
          <a:prstGeom prst="rect">
            <a:avLst/>
          </a:prstGeom>
        </p:spPr>
      </p:pic>
      <p:sp>
        <p:nvSpPr>
          <p:cNvPr id="10" name="Freeform 12">
            <a:extLst>
              <a:ext uri="{FF2B5EF4-FFF2-40B4-BE49-F238E27FC236}">
                <a16:creationId xmlns:a16="http://schemas.microsoft.com/office/drawing/2014/main" id="{34FC9FA9-E0CB-414D-B515-3B03A190D651}"/>
              </a:ext>
            </a:extLst>
          </p:cNvPr>
          <p:cNvSpPr/>
          <p:nvPr/>
        </p:nvSpPr>
        <p:spPr>
          <a:xfrm rot="4934170">
            <a:off x="6382190" y="322382"/>
            <a:ext cx="413988" cy="4491192"/>
          </a:xfrm>
          <a:custGeom>
            <a:avLst/>
            <a:gdLst>
              <a:gd name="connsiteX0" fmla="*/ 0 w 2463800"/>
              <a:gd name="connsiteY0" fmla="*/ 4673600 h 4673600"/>
              <a:gd name="connsiteX1" fmla="*/ 838200 w 2463800"/>
              <a:gd name="connsiteY1" fmla="*/ 3200400 h 4673600"/>
              <a:gd name="connsiteX2" fmla="*/ 838200 w 2463800"/>
              <a:gd name="connsiteY2" fmla="*/ 2933700 h 4673600"/>
              <a:gd name="connsiteX3" fmla="*/ 1612900 w 2463800"/>
              <a:gd name="connsiteY3" fmla="*/ 1612900 h 4673600"/>
              <a:gd name="connsiteX4" fmla="*/ 1841500 w 2463800"/>
              <a:gd name="connsiteY4" fmla="*/ 1155700 h 4673600"/>
              <a:gd name="connsiteX5" fmla="*/ 1816100 w 2463800"/>
              <a:gd name="connsiteY5" fmla="*/ 939800 h 4673600"/>
              <a:gd name="connsiteX6" fmla="*/ 2311400 w 2463800"/>
              <a:gd name="connsiteY6" fmla="*/ 50800 h 4673600"/>
              <a:gd name="connsiteX7" fmla="*/ 2451100 w 2463800"/>
              <a:gd name="connsiteY7" fmla="*/ 0 h 4673600"/>
              <a:gd name="connsiteX8" fmla="*/ 2463800 w 2463800"/>
              <a:gd name="connsiteY8" fmla="*/ 25400 h 4673600"/>
              <a:gd name="connsiteX0" fmla="*/ 0 w 2463800"/>
              <a:gd name="connsiteY0" fmla="*/ 4673600 h 4673600"/>
              <a:gd name="connsiteX1" fmla="*/ 838200 w 2463800"/>
              <a:gd name="connsiteY1" fmla="*/ 3200400 h 4673600"/>
              <a:gd name="connsiteX2" fmla="*/ 838200 w 2463800"/>
              <a:gd name="connsiteY2" fmla="*/ 2933700 h 4673600"/>
              <a:gd name="connsiteX3" fmla="*/ 1612900 w 2463800"/>
              <a:gd name="connsiteY3" fmla="*/ 1612900 h 4673600"/>
              <a:gd name="connsiteX4" fmla="*/ 1841500 w 2463800"/>
              <a:gd name="connsiteY4" fmla="*/ 1155700 h 4673600"/>
              <a:gd name="connsiteX5" fmla="*/ 1517933 w 2463800"/>
              <a:gd name="connsiteY5" fmla="*/ 813887 h 4673600"/>
              <a:gd name="connsiteX6" fmla="*/ 2311400 w 2463800"/>
              <a:gd name="connsiteY6" fmla="*/ 50800 h 4673600"/>
              <a:gd name="connsiteX7" fmla="*/ 2451100 w 2463800"/>
              <a:gd name="connsiteY7" fmla="*/ 0 h 4673600"/>
              <a:gd name="connsiteX8" fmla="*/ 2463800 w 2463800"/>
              <a:gd name="connsiteY8" fmla="*/ 25400 h 4673600"/>
              <a:gd name="connsiteX0" fmla="*/ 0 w 2463800"/>
              <a:gd name="connsiteY0" fmla="*/ 4673600 h 4673600"/>
              <a:gd name="connsiteX1" fmla="*/ 838200 w 2463800"/>
              <a:gd name="connsiteY1" fmla="*/ 3200400 h 4673600"/>
              <a:gd name="connsiteX2" fmla="*/ 838200 w 2463800"/>
              <a:gd name="connsiteY2" fmla="*/ 2933700 h 4673600"/>
              <a:gd name="connsiteX3" fmla="*/ 1772090 w 2463800"/>
              <a:gd name="connsiteY3" fmla="*/ 1626595 h 4673600"/>
              <a:gd name="connsiteX4" fmla="*/ 1841500 w 2463800"/>
              <a:gd name="connsiteY4" fmla="*/ 1155700 h 4673600"/>
              <a:gd name="connsiteX5" fmla="*/ 1517933 w 2463800"/>
              <a:gd name="connsiteY5" fmla="*/ 813887 h 4673600"/>
              <a:gd name="connsiteX6" fmla="*/ 2311400 w 2463800"/>
              <a:gd name="connsiteY6" fmla="*/ 50800 h 4673600"/>
              <a:gd name="connsiteX7" fmla="*/ 2451100 w 2463800"/>
              <a:gd name="connsiteY7" fmla="*/ 0 h 4673600"/>
              <a:gd name="connsiteX8" fmla="*/ 2463800 w 2463800"/>
              <a:gd name="connsiteY8" fmla="*/ 25400 h 467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3800" h="4673600">
                <a:moveTo>
                  <a:pt x="0" y="4673600"/>
                </a:moveTo>
                <a:lnTo>
                  <a:pt x="838200" y="3200400"/>
                </a:lnTo>
                <a:lnTo>
                  <a:pt x="838200" y="2933700"/>
                </a:lnTo>
                <a:lnTo>
                  <a:pt x="1772090" y="1626595"/>
                </a:lnTo>
                <a:lnTo>
                  <a:pt x="1841500" y="1155700"/>
                </a:lnTo>
                <a:lnTo>
                  <a:pt x="1517933" y="813887"/>
                </a:lnTo>
                <a:lnTo>
                  <a:pt x="2311400" y="50800"/>
                </a:lnTo>
                <a:lnTo>
                  <a:pt x="2451100" y="0"/>
                </a:lnTo>
                <a:lnTo>
                  <a:pt x="2463800" y="25400"/>
                </a:lnTo>
              </a:path>
            </a:pathLst>
          </a:custGeom>
          <a:noFill/>
          <a:ln w="1016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1" name="TextBox 10">
            <a:extLst>
              <a:ext uri="{FF2B5EF4-FFF2-40B4-BE49-F238E27FC236}">
                <a16:creationId xmlns:a16="http://schemas.microsoft.com/office/drawing/2014/main" id="{C971B5B6-FD74-4C50-812E-EE55CBBB1B73}"/>
              </a:ext>
            </a:extLst>
          </p:cNvPr>
          <p:cNvSpPr txBox="1"/>
          <p:nvPr/>
        </p:nvSpPr>
        <p:spPr>
          <a:xfrm>
            <a:off x="4768567" y="2502545"/>
            <a:ext cx="415582"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Z</a:t>
            </a:r>
            <a:endParaRPr lang="en-US" sz="6600" b="1" dirty="0">
              <a:solidFill>
                <a:srgbClr val="FFC000"/>
              </a:solidFill>
              <a:latin typeface="Arial" pitchFamily="34" charset="0"/>
              <a:cs typeface="Arial" pitchFamily="34" charset="0"/>
            </a:endParaRPr>
          </a:p>
        </p:txBody>
      </p:sp>
      <p:cxnSp>
        <p:nvCxnSpPr>
          <p:cNvPr id="12" name="Straight Connector 11">
            <a:extLst>
              <a:ext uri="{FF2B5EF4-FFF2-40B4-BE49-F238E27FC236}">
                <a16:creationId xmlns:a16="http://schemas.microsoft.com/office/drawing/2014/main" id="{564146A0-8FF9-4F84-8A5D-5513BACFACFE}"/>
              </a:ext>
            </a:extLst>
          </p:cNvPr>
          <p:cNvCxnSpPr/>
          <p:nvPr/>
        </p:nvCxnSpPr>
        <p:spPr>
          <a:xfrm rot="180000" flipH="1" flipV="1">
            <a:off x="5850045" y="2633511"/>
            <a:ext cx="13978" cy="29971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A6138C6-3B6E-4AE3-AB71-E09F726E40B5}"/>
              </a:ext>
            </a:extLst>
          </p:cNvPr>
          <p:cNvSpPr txBox="1"/>
          <p:nvPr/>
        </p:nvSpPr>
        <p:spPr>
          <a:xfrm>
            <a:off x="6008550" y="2660257"/>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Z-5</a:t>
            </a:r>
          </a:p>
        </p:txBody>
      </p:sp>
      <p:cxnSp>
        <p:nvCxnSpPr>
          <p:cNvPr id="14" name="Straight Connector 13">
            <a:extLst>
              <a:ext uri="{FF2B5EF4-FFF2-40B4-BE49-F238E27FC236}">
                <a16:creationId xmlns:a16="http://schemas.microsoft.com/office/drawing/2014/main" id="{0796CDCD-0FA0-4FA8-B833-A4A3E8B28CC7}"/>
              </a:ext>
            </a:extLst>
          </p:cNvPr>
          <p:cNvCxnSpPr/>
          <p:nvPr/>
        </p:nvCxnSpPr>
        <p:spPr>
          <a:xfrm rot="240000">
            <a:off x="7200431" y="2574767"/>
            <a:ext cx="28593" cy="35794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ECDC72B-EC6C-49CA-83DD-41965F6A077C}"/>
              </a:ext>
            </a:extLst>
          </p:cNvPr>
          <p:cNvSpPr txBox="1"/>
          <p:nvPr/>
        </p:nvSpPr>
        <p:spPr>
          <a:xfrm>
            <a:off x="7349770" y="266405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Z-7</a:t>
            </a:r>
          </a:p>
        </p:txBody>
      </p:sp>
      <p:cxnSp>
        <p:nvCxnSpPr>
          <p:cNvPr id="16" name="Straight Connector 15">
            <a:extLst>
              <a:ext uri="{FF2B5EF4-FFF2-40B4-BE49-F238E27FC236}">
                <a16:creationId xmlns:a16="http://schemas.microsoft.com/office/drawing/2014/main" id="{553764C8-FB0C-4267-8F0D-15B613E90C6A}"/>
              </a:ext>
            </a:extLst>
          </p:cNvPr>
          <p:cNvCxnSpPr/>
          <p:nvPr/>
        </p:nvCxnSpPr>
        <p:spPr>
          <a:xfrm rot="180000" flipH="1" flipV="1">
            <a:off x="8864074" y="2553598"/>
            <a:ext cx="19593" cy="32765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F7E18D-F9C7-4E7C-B6A7-7112C72B3482}"/>
              </a:ext>
            </a:extLst>
          </p:cNvPr>
          <p:cNvSpPr txBox="1"/>
          <p:nvPr/>
        </p:nvSpPr>
        <p:spPr>
          <a:xfrm>
            <a:off x="9047776" y="256797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Z-10</a:t>
            </a:r>
          </a:p>
        </p:txBody>
      </p:sp>
      <p:cxnSp>
        <p:nvCxnSpPr>
          <p:cNvPr id="18" name="Straight Arrow Connector 17">
            <a:extLst>
              <a:ext uri="{FF2B5EF4-FFF2-40B4-BE49-F238E27FC236}">
                <a16:creationId xmlns:a16="http://schemas.microsoft.com/office/drawing/2014/main" id="{680C84BA-3744-4047-8E9C-8A066F6F87AE}"/>
              </a:ext>
            </a:extLst>
          </p:cNvPr>
          <p:cNvCxnSpPr>
            <a:cxnSpLocks/>
          </p:cNvCxnSpPr>
          <p:nvPr/>
        </p:nvCxnSpPr>
        <p:spPr>
          <a:xfrm flipH="1" flipV="1">
            <a:off x="6008550" y="3397540"/>
            <a:ext cx="392250" cy="8083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D9F875C-741C-4832-BA15-6906B497028A}"/>
              </a:ext>
            </a:extLst>
          </p:cNvPr>
          <p:cNvCxnSpPr>
            <a:cxnSpLocks/>
          </p:cNvCxnSpPr>
          <p:nvPr/>
        </p:nvCxnSpPr>
        <p:spPr>
          <a:xfrm flipH="1" flipV="1">
            <a:off x="7269182" y="3397541"/>
            <a:ext cx="263368" cy="8802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B10D102-39BC-4BF4-9898-D32D469B3579}"/>
              </a:ext>
            </a:extLst>
          </p:cNvPr>
          <p:cNvCxnSpPr>
            <a:cxnSpLocks/>
          </p:cNvCxnSpPr>
          <p:nvPr/>
        </p:nvCxnSpPr>
        <p:spPr>
          <a:xfrm flipH="1" flipV="1">
            <a:off x="8864571" y="3347027"/>
            <a:ext cx="27656" cy="9307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FD71AE8-93DD-4C92-8FCC-B91D0EE46B60}"/>
              </a:ext>
            </a:extLst>
          </p:cNvPr>
          <p:cNvSpPr txBox="1"/>
          <p:nvPr/>
        </p:nvSpPr>
        <p:spPr>
          <a:xfrm>
            <a:off x="4876801" y="4205923"/>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Y-5/K-5, Y-7/K-7, and Y-10 are directly opposite from their Z counterparts</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52549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par>
                          <p:cTn id="8" fill="hold">
                            <p:stCondLst>
                              <p:cond delay="500"/>
                            </p:stCondLst>
                            <p:childTnLst>
                              <p:par>
                                <p:cTn id="9" presetID="1" presetClass="entr" presetSubtype="0" fill="hold" grpId="0" nodeType="afterEffect">
                                  <p:stCondLst>
                                    <p:cond delay="25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nodeType="afterEffect">
                                  <p:stCondLst>
                                    <p:cond delay="250"/>
                                  </p:stCondLst>
                                  <p:childTnLst>
                                    <p:set>
                                      <p:cBhvr>
                                        <p:cTn id="35" dur="1" fill="hold">
                                          <p:stCondLst>
                                            <p:cond delay="0"/>
                                          </p:stCondLst>
                                        </p:cTn>
                                        <p:tgtEl>
                                          <p:spTgt spid="18"/>
                                        </p:tgtEl>
                                        <p:attrNameLst>
                                          <p:attrName>style.visibility</p:attrName>
                                        </p:attrNameLst>
                                      </p:cBhvr>
                                      <p:to>
                                        <p:strVal val="visible"/>
                                      </p:to>
                                    </p:set>
                                  </p:childTnLst>
                                </p:cTn>
                              </p:par>
                            </p:childTnLst>
                          </p:cTn>
                        </p:par>
                        <p:par>
                          <p:cTn id="36" fill="hold">
                            <p:stCondLst>
                              <p:cond delay="250"/>
                            </p:stCondLst>
                            <p:childTnLst>
                              <p:par>
                                <p:cTn id="37" presetID="1" presetClass="entr" presetSubtype="0" fill="hold" nodeType="afterEffect">
                                  <p:stCondLst>
                                    <p:cond delay="250"/>
                                  </p:stCondLst>
                                  <p:childTnLst>
                                    <p:set>
                                      <p:cBhvr>
                                        <p:cTn id="38" dur="1" fill="hold">
                                          <p:stCondLst>
                                            <p:cond delay="0"/>
                                          </p:stCondLst>
                                        </p:cTn>
                                        <p:tgtEl>
                                          <p:spTgt spid="19"/>
                                        </p:tgtEl>
                                        <p:attrNameLst>
                                          <p:attrName>style.visibility</p:attrName>
                                        </p:attrNameLst>
                                      </p:cBhvr>
                                      <p:to>
                                        <p:strVal val="visible"/>
                                      </p:to>
                                    </p:set>
                                  </p:childTnLst>
                                </p:cTn>
                              </p:par>
                            </p:childTnLst>
                          </p:cTn>
                        </p:par>
                        <p:par>
                          <p:cTn id="39" fill="hold">
                            <p:stCondLst>
                              <p:cond delay="500"/>
                            </p:stCondLst>
                            <p:childTnLst>
                              <p:par>
                                <p:cTn id="40" presetID="1" presetClass="entr" presetSubtype="0" fill="hold" nodeType="afterEffect">
                                  <p:stCondLst>
                                    <p:cond delay="250"/>
                                  </p:stCondLst>
                                  <p:childTnLst>
                                    <p:set>
                                      <p:cBhvr>
                                        <p:cTn id="41"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5" grpId="0" animBg="1"/>
      <p:bldP spid="17" grpId="0" animBg="1"/>
      <p:bldP spid="21"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Y-7</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Y-10</a:t>
            </a: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7"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1B961E33-1574-4A1B-BA31-D3C5523C2042}"/>
              </a:ext>
            </a:extLst>
          </p:cNvPr>
          <p:cNvCxnSpPr/>
          <p:nvPr/>
        </p:nvCxnSpPr>
        <p:spPr>
          <a:xfrm rot="-1500000" flipH="1">
            <a:off x="3312529" y="3518757"/>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C8249AE8-802F-47F7-AB21-E62657FC5D40}"/>
              </a:ext>
            </a:extLst>
          </p:cNvPr>
          <p:cNvSpPr txBox="1"/>
          <p:nvPr/>
        </p:nvSpPr>
        <p:spPr>
          <a:xfrm>
            <a:off x="3115936" y="3784325"/>
            <a:ext cx="454379"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K-1</a:t>
            </a:r>
          </a:p>
        </p:txBody>
      </p:sp>
      <p:cxnSp>
        <p:nvCxnSpPr>
          <p:cNvPr id="12" name="Straight Connector 11">
            <a:extLst>
              <a:ext uri="{FF2B5EF4-FFF2-40B4-BE49-F238E27FC236}">
                <a16:creationId xmlns:a16="http://schemas.microsoft.com/office/drawing/2014/main" id="{D080F115-5344-491F-956F-2F8036A2FD2F}"/>
              </a:ext>
            </a:extLst>
          </p:cNvPr>
          <p:cNvCxnSpPr/>
          <p:nvPr/>
        </p:nvCxnSpPr>
        <p:spPr>
          <a:xfrm rot="-1500000" flipH="1">
            <a:off x="4645312" y="3518756"/>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07196069-2869-41EE-9CFB-FA98183E17A6}"/>
              </a:ext>
            </a:extLst>
          </p:cNvPr>
          <p:cNvSpPr txBox="1"/>
          <p:nvPr/>
        </p:nvSpPr>
        <p:spPr>
          <a:xfrm>
            <a:off x="4440965" y="3784325"/>
            <a:ext cx="469887"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K-2</a:t>
            </a:r>
          </a:p>
        </p:txBody>
      </p:sp>
      <p:cxnSp>
        <p:nvCxnSpPr>
          <p:cNvPr id="14" name="Straight Connector 13">
            <a:extLst>
              <a:ext uri="{FF2B5EF4-FFF2-40B4-BE49-F238E27FC236}">
                <a16:creationId xmlns:a16="http://schemas.microsoft.com/office/drawing/2014/main" id="{57E1E858-909A-44FC-B4D5-87873DE4EC74}"/>
              </a:ext>
            </a:extLst>
          </p:cNvPr>
          <p:cNvCxnSpPr/>
          <p:nvPr/>
        </p:nvCxnSpPr>
        <p:spPr>
          <a:xfrm rot="-1500000" flipH="1">
            <a:off x="5073138" y="351643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5" name="TextBox 14">
            <a:extLst>
              <a:ext uri="{FF2B5EF4-FFF2-40B4-BE49-F238E27FC236}">
                <a16:creationId xmlns:a16="http://schemas.microsoft.com/office/drawing/2014/main" id="{77CC6799-526A-4CCB-A86A-3CFEE82CC5F4}"/>
              </a:ext>
            </a:extLst>
          </p:cNvPr>
          <p:cNvSpPr txBox="1"/>
          <p:nvPr/>
        </p:nvSpPr>
        <p:spPr>
          <a:xfrm>
            <a:off x="5008276" y="3776739"/>
            <a:ext cx="37652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K-3</a:t>
            </a:r>
          </a:p>
        </p:txBody>
      </p:sp>
      <p:cxnSp>
        <p:nvCxnSpPr>
          <p:cNvPr id="16" name="Straight Connector 15">
            <a:extLst>
              <a:ext uri="{FF2B5EF4-FFF2-40B4-BE49-F238E27FC236}">
                <a16:creationId xmlns:a16="http://schemas.microsoft.com/office/drawing/2014/main" id="{27F1A2D2-3B79-4225-A98C-690125498141}"/>
              </a:ext>
            </a:extLst>
          </p:cNvPr>
          <p:cNvCxnSpPr/>
          <p:nvPr/>
        </p:nvCxnSpPr>
        <p:spPr>
          <a:xfrm rot="-1500000" flipH="1">
            <a:off x="5500963" y="351643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7" name="TextBox 16">
            <a:extLst>
              <a:ext uri="{FF2B5EF4-FFF2-40B4-BE49-F238E27FC236}">
                <a16:creationId xmlns:a16="http://schemas.microsoft.com/office/drawing/2014/main" id="{4260B8F2-DBEF-4187-BFC8-A0A166912E18}"/>
              </a:ext>
            </a:extLst>
          </p:cNvPr>
          <p:cNvSpPr txBox="1"/>
          <p:nvPr/>
        </p:nvSpPr>
        <p:spPr>
          <a:xfrm rot="21600000">
            <a:off x="5474558" y="3776738"/>
            <a:ext cx="422787"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K-4</a:t>
            </a:r>
          </a:p>
        </p:txBody>
      </p: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algn="ctr"/>
            <a:r>
              <a:rPr lang="en-US" dirty="0">
                <a:solidFill>
                  <a:prstClr val="black"/>
                </a:solidFill>
                <a:latin typeface="Calibri" panose="020F0502020204030204"/>
              </a:rPr>
              <a:t>NOTE:  Y-5/Z-5, Y-7/Z-7, and Y-9 are directly opposite from their K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9"/>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30"/>
                                        </p:tgtEl>
                                        <p:attrNameLst>
                                          <p:attrName>style.visibility</p:attrName>
                                        </p:attrNameLst>
                                      </p:cBhvr>
                                      <p:to>
                                        <p:strVal val="visible"/>
                                      </p:to>
                                    </p:set>
                                  </p:childTnLst>
                                </p:cTn>
                              </p:par>
                            </p:childTnLst>
                          </p:cTn>
                        </p:par>
                        <p:par>
                          <p:cTn id="73" fill="hold">
                            <p:stCondLst>
                              <p:cond delay="0"/>
                            </p:stCondLst>
                            <p:childTnLst>
                              <p:par>
                                <p:cTn id="74" presetID="1" presetClass="entr" presetSubtype="0" fill="hold" nodeType="afterEffect">
                                  <p:stCondLst>
                                    <p:cond delay="250"/>
                                  </p:stCondLst>
                                  <p:childTnLst>
                                    <p:set>
                                      <p:cBhvr>
                                        <p:cTn id="75" dur="1" fill="hold">
                                          <p:stCondLst>
                                            <p:cond delay="0"/>
                                          </p:stCondLst>
                                        </p:cTn>
                                        <p:tgtEl>
                                          <p:spTgt spid="31"/>
                                        </p:tgtEl>
                                        <p:attrNameLst>
                                          <p:attrName>style.visibility</p:attrName>
                                        </p:attrNameLst>
                                      </p:cBhvr>
                                      <p:to>
                                        <p:strVal val="visible"/>
                                      </p:to>
                                    </p:set>
                                  </p:childTnLst>
                                </p:cTn>
                              </p:par>
                            </p:childTnLst>
                          </p:cTn>
                        </p:par>
                        <p:par>
                          <p:cTn id="76" fill="hold">
                            <p:stCondLst>
                              <p:cond delay="250"/>
                            </p:stCondLst>
                            <p:childTnLst>
                              <p:par>
                                <p:cTn id="77" presetID="1"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childTnLst>
                                </p:cTn>
                              </p:par>
                            </p:childTnLst>
                          </p:cTn>
                        </p:par>
                        <p:par>
                          <p:cTn id="79" fill="hold">
                            <p:stCondLst>
                              <p:cond delay="250"/>
                            </p:stCondLst>
                            <p:childTnLst>
                              <p:par>
                                <p:cTn id="80" presetID="1" presetClass="entr" presetSubtype="0" fill="hold" nodeType="afterEffect">
                                  <p:stCondLst>
                                    <p:cond delay="0"/>
                                  </p:stCondLst>
                                  <p:childTnLst>
                                    <p:set>
                                      <p:cBhvr>
                                        <p:cTn id="81"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17" grpId="0" animBg="1"/>
      <p:bldP spid="18" grpId="0" animBg="1"/>
      <p:bldP spid="21" grpId="0" animBg="1"/>
      <p:bldP spid="23" grpId="0" animBg="1"/>
      <p:bldP spid="25" grpId="0" animBg="1"/>
      <p:bldP spid="27" grpId="0" animBg="1"/>
      <p:bldP spid="29" grpId="0" animBg="1"/>
      <p:bldP spid="30"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and Taxilane Q</a:t>
            </a:r>
          </a:p>
        </p:txBody>
      </p:sp>
      <p:pic>
        <p:nvPicPr>
          <p:cNvPr id="4" name="Picture 3" descr="Diagram, engineering drawing&#10;&#10;Description automatically generated">
            <a:extLst>
              <a:ext uri="{FF2B5EF4-FFF2-40B4-BE49-F238E27FC236}">
                <a16:creationId xmlns:a16="http://schemas.microsoft.com/office/drawing/2014/main" id="{8019359C-EF8C-4C1E-A181-3EFB4F74A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4" name="TextBox 13">
            <a:extLst>
              <a:ext uri="{FF2B5EF4-FFF2-40B4-BE49-F238E27FC236}">
                <a16:creationId xmlns:a16="http://schemas.microsoft.com/office/drawing/2014/main" id="{FE95C161-529D-48F7-955C-D64648A2FE15}"/>
              </a:ext>
            </a:extLst>
          </p:cNvPr>
          <p:cNvSpPr txBox="1"/>
          <p:nvPr/>
        </p:nvSpPr>
        <p:spPr>
          <a:xfrm>
            <a:off x="1382410" y="2067680"/>
            <a:ext cx="975574"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5" name="TextBox 14">
            <a:extLst>
              <a:ext uri="{FF2B5EF4-FFF2-40B4-BE49-F238E27FC236}">
                <a16:creationId xmlns:a16="http://schemas.microsoft.com/office/drawing/2014/main" id="{2F88B5BF-E20C-4775-8349-39DC087534C9}"/>
              </a:ext>
            </a:extLst>
          </p:cNvPr>
          <p:cNvSpPr txBox="1"/>
          <p:nvPr/>
        </p:nvSpPr>
        <p:spPr>
          <a:xfrm>
            <a:off x="1253176" y="2491807"/>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Q</a:t>
            </a:r>
            <a:endParaRPr lang="en-US" sz="6000" b="1" dirty="0">
              <a:solidFill>
                <a:srgbClr val="FFC000"/>
              </a:solidFill>
              <a:latin typeface="Arial" pitchFamily="34" charset="0"/>
              <a:cs typeface="Arial" pitchFamily="34" charset="0"/>
            </a:endParaRPr>
          </a:p>
        </p:txBody>
      </p:sp>
      <p:sp>
        <p:nvSpPr>
          <p:cNvPr id="16" name="Rectangle 15">
            <a:extLst>
              <a:ext uri="{FF2B5EF4-FFF2-40B4-BE49-F238E27FC236}">
                <a16:creationId xmlns:a16="http://schemas.microsoft.com/office/drawing/2014/main" id="{033E498A-FB9D-4C5B-8892-C37F6E459573}"/>
              </a:ext>
            </a:extLst>
          </p:cNvPr>
          <p:cNvSpPr/>
          <p:nvPr/>
        </p:nvSpPr>
        <p:spPr>
          <a:xfrm rot="5400000">
            <a:off x="2351057" y="1874913"/>
            <a:ext cx="1517143" cy="123378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a:extLst>
              <a:ext uri="{FF2B5EF4-FFF2-40B4-BE49-F238E27FC236}">
                <a16:creationId xmlns:a16="http://schemas.microsoft.com/office/drawing/2014/main" id="{1243C362-BA2B-4C89-B62F-AD10419B4B68}"/>
              </a:ext>
            </a:extLst>
          </p:cNvPr>
          <p:cNvSpPr/>
          <p:nvPr/>
        </p:nvSpPr>
        <p:spPr>
          <a:xfrm>
            <a:off x="3776454" y="3150136"/>
            <a:ext cx="2023967" cy="10024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Box 17">
            <a:extLst>
              <a:ext uri="{FF2B5EF4-FFF2-40B4-BE49-F238E27FC236}">
                <a16:creationId xmlns:a16="http://schemas.microsoft.com/office/drawing/2014/main" id="{C0AA65B5-9C24-4B89-824E-93FD5D66F428}"/>
              </a:ext>
            </a:extLst>
          </p:cNvPr>
          <p:cNvSpPr txBox="1"/>
          <p:nvPr/>
        </p:nvSpPr>
        <p:spPr>
          <a:xfrm>
            <a:off x="4388853" y="2216059"/>
            <a:ext cx="959793"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19" name="TextBox 18">
            <a:extLst>
              <a:ext uri="{FF2B5EF4-FFF2-40B4-BE49-F238E27FC236}">
                <a16:creationId xmlns:a16="http://schemas.microsoft.com/office/drawing/2014/main" id="{18D60B72-79BB-4229-9371-7FAEE1F1FFC5}"/>
              </a:ext>
            </a:extLst>
          </p:cNvPr>
          <p:cNvSpPr txBox="1"/>
          <p:nvPr/>
        </p:nvSpPr>
        <p:spPr>
          <a:xfrm>
            <a:off x="4298978" y="2587802"/>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Q</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71165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animBg="1"/>
      <p:bldP spid="17" grpId="0" animBg="1"/>
      <p:bldP spid="18" grpId="0"/>
      <p:bldP spid="19"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and Taxilane Q</a:t>
            </a:r>
          </a:p>
        </p:txBody>
      </p:sp>
      <p:pic>
        <p:nvPicPr>
          <p:cNvPr id="7" name="Content Placeholder 11">
            <a:extLst>
              <a:ext uri="{FF2B5EF4-FFF2-40B4-BE49-F238E27FC236}">
                <a16:creationId xmlns:a16="http://schemas.microsoft.com/office/drawing/2014/main" id="{19BB99E8-7862-494B-A5BF-46C8C14DA07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819405" y="1219205"/>
            <a:ext cx="6371617" cy="3757941"/>
          </a:xfrm>
          <a:prstGeom prst="rect">
            <a:avLst/>
          </a:prstGeom>
          <a:ln>
            <a:noFill/>
          </a:ln>
        </p:spPr>
      </p:pic>
      <p:sp>
        <p:nvSpPr>
          <p:cNvPr id="8" name="Freeform 1">
            <a:extLst>
              <a:ext uri="{FF2B5EF4-FFF2-40B4-BE49-F238E27FC236}">
                <a16:creationId xmlns:a16="http://schemas.microsoft.com/office/drawing/2014/main" id="{AFAA8EC9-80DA-4BFF-8FEA-7C85BB200086}"/>
              </a:ext>
            </a:extLst>
          </p:cNvPr>
          <p:cNvSpPr/>
          <p:nvPr/>
        </p:nvSpPr>
        <p:spPr>
          <a:xfrm rot="4140000">
            <a:off x="2171941" y="2466830"/>
            <a:ext cx="2993676" cy="1779577"/>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21898" h="2757087">
                <a:moveTo>
                  <a:pt x="0" y="1004960"/>
                </a:moveTo>
                <a:cubicBezTo>
                  <a:pt x="41288" y="1024215"/>
                  <a:pt x="115034" y="1049988"/>
                  <a:pt x="198182" y="1097385"/>
                </a:cubicBezTo>
                <a:lnTo>
                  <a:pt x="498886" y="1289343"/>
                </a:lnTo>
                <a:lnTo>
                  <a:pt x="679732" y="1593624"/>
                </a:lnTo>
                <a:lnTo>
                  <a:pt x="820409" y="1709180"/>
                </a:lnTo>
                <a:lnTo>
                  <a:pt x="1036449" y="1864929"/>
                </a:lnTo>
                <a:lnTo>
                  <a:pt x="1171021" y="1998554"/>
                </a:lnTo>
                <a:lnTo>
                  <a:pt x="1721694" y="2254741"/>
                </a:lnTo>
                <a:lnTo>
                  <a:pt x="3133496" y="2757087"/>
                </a:lnTo>
                <a:lnTo>
                  <a:pt x="3468150" y="2729087"/>
                </a:lnTo>
                <a:lnTo>
                  <a:pt x="3595570" y="2634763"/>
                </a:lnTo>
                <a:lnTo>
                  <a:pt x="3817728" y="2430584"/>
                </a:lnTo>
                <a:lnTo>
                  <a:pt x="4821899" y="-1"/>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TextBox 8">
            <a:extLst>
              <a:ext uri="{FF2B5EF4-FFF2-40B4-BE49-F238E27FC236}">
                <a16:creationId xmlns:a16="http://schemas.microsoft.com/office/drawing/2014/main" id="{1583E2AE-899E-42E9-80D9-D31B5F521B9B}"/>
              </a:ext>
            </a:extLst>
          </p:cNvPr>
          <p:cNvSpPr txBox="1"/>
          <p:nvPr/>
        </p:nvSpPr>
        <p:spPr>
          <a:xfrm>
            <a:off x="3169289" y="2874507"/>
            <a:ext cx="40585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endParaRPr lang="en-US" sz="2400" b="1" dirty="0">
              <a:solidFill>
                <a:srgbClr val="FFC000"/>
              </a:solidFill>
              <a:latin typeface="Arial" pitchFamily="34" charset="0"/>
              <a:cs typeface="Arial" pitchFamily="34" charset="0"/>
            </a:endParaRPr>
          </a:p>
        </p:txBody>
      </p:sp>
      <p:cxnSp>
        <p:nvCxnSpPr>
          <p:cNvPr id="10" name="Straight Connector 9">
            <a:extLst>
              <a:ext uri="{FF2B5EF4-FFF2-40B4-BE49-F238E27FC236}">
                <a16:creationId xmlns:a16="http://schemas.microsoft.com/office/drawing/2014/main" id="{AD2EEF55-796A-44F5-8483-D5B3F2923C13}"/>
              </a:ext>
            </a:extLst>
          </p:cNvPr>
          <p:cNvCxnSpPr/>
          <p:nvPr/>
        </p:nvCxnSpPr>
        <p:spPr>
          <a:xfrm rot="60000" flipV="1">
            <a:off x="5045791" y="4413854"/>
            <a:ext cx="3528843" cy="4737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7B8FF34-D967-4CEA-93B2-59B7C22EAA1A}"/>
              </a:ext>
            </a:extLst>
          </p:cNvPr>
          <p:cNvSpPr txBox="1"/>
          <p:nvPr/>
        </p:nvSpPr>
        <p:spPr>
          <a:xfrm>
            <a:off x="6792405" y="4606009"/>
            <a:ext cx="40585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endParaRPr lang="en-US" sz="24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96573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75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750"/>
                                        <p:tgtEl>
                                          <p:spTgt spid="10"/>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and Taxilanes J and U</a:t>
            </a:r>
          </a:p>
        </p:txBody>
      </p:sp>
      <p:pic>
        <p:nvPicPr>
          <p:cNvPr id="4" name="Picture 3" descr="Diagram, engineering drawing&#10;&#10;Description automatically generated">
            <a:extLst>
              <a:ext uri="{FF2B5EF4-FFF2-40B4-BE49-F238E27FC236}">
                <a16:creationId xmlns:a16="http://schemas.microsoft.com/office/drawing/2014/main" id="{FFB4CBC7-FBA9-40BF-B826-CEC9FAAF6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0464" y="1352145"/>
            <a:ext cx="7306695" cy="5505855"/>
          </a:xfrm>
          <a:prstGeom prst="rect">
            <a:avLst/>
          </a:prstGeom>
        </p:spPr>
      </p:pic>
      <p:sp>
        <p:nvSpPr>
          <p:cNvPr id="20" name="TextBox 19">
            <a:extLst>
              <a:ext uri="{FF2B5EF4-FFF2-40B4-BE49-F238E27FC236}">
                <a16:creationId xmlns:a16="http://schemas.microsoft.com/office/drawing/2014/main" id="{B9094204-40A3-44A3-962E-5830DEEE26B0}"/>
              </a:ext>
            </a:extLst>
          </p:cNvPr>
          <p:cNvSpPr txBox="1"/>
          <p:nvPr/>
        </p:nvSpPr>
        <p:spPr>
          <a:xfrm>
            <a:off x="6376113" y="2827578"/>
            <a:ext cx="926813"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21" name="TextBox 20">
            <a:extLst>
              <a:ext uri="{FF2B5EF4-FFF2-40B4-BE49-F238E27FC236}">
                <a16:creationId xmlns:a16="http://schemas.microsoft.com/office/drawing/2014/main" id="{2E713673-D5A7-4540-A9C4-550AC6B62A1E}"/>
              </a:ext>
            </a:extLst>
          </p:cNvPr>
          <p:cNvSpPr txBox="1"/>
          <p:nvPr/>
        </p:nvSpPr>
        <p:spPr>
          <a:xfrm>
            <a:off x="6652272" y="3206904"/>
            <a:ext cx="494876"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U</a:t>
            </a:r>
          </a:p>
        </p:txBody>
      </p:sp>
      <p:sp>
        <p:nvSpPr>
          <p:cNvPr id="22" name="Rectangle 21">
            <a:extLst>
              <a:ext uri="{FF2B5EF4-FFF2-40B4-BE49-F238E27FC236}">
                <a16:creationId xmlns:a16="http://schemas.microsoft.com/office/drawing/2014/main" id="{B83C18F0-2A23-494B-8942-D5FBBC520F5C}"/>
              </a:ext>
            </a:extLst>
          </p:cNvPr>
          <p:cNvSpPr/>
          <p:nvPr/>
        </p:nvSpPr>
        <p:spPr>
          <a:xfrm rot="14414037">
            <a:off x="5533129" y="3179540"/>
            <a:ext cx="871306" cy="13149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22">
            <a:extLst>
              <a:ext uri="{FF2B5EF4-FFF2-40B4-BE49-F238E27FC236}">
                <a16:creationId xmlns:a16="http://schemas.microsoft.com/office/drawing/2014/main" id="{FD2CB016-E2DF-40D0-89F3-1C9B52CB9E7E}"/>
              </a:ext>
            </a:extLst>
          </p:cNvPr>
          <p:cNvSpPr/>
          <p:nvPr/>
        </p:nvSpPr>
        <p:spPr>
          <a:xfrm rot="10800000">
            <a:off x="5170013" y="3554955"/>
            <a:ext cx="869893" cy="113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a16="http://schemas.microsoft.com/office/drawing/2014/main" id="{744CE455-AFBB-47D0-8108-59241291AEE0}"/>
              </a:ext>
            </a:extLst>
          </p:cNvPr>
          <p:cNvSpPr txBox="1"/>
          <p:nvPr/>
        </p:nvSpPr>
        <p:spPr>
          <a:xfrm>
            <a:off x="3934237" y="2666541"/>
            <a:ext cx="954839"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25" name="TextBox 24">
            <a:extLst>
              <a:ext uri="{FF2B5EF4-FFF2-40B4-BE49-F238E27FC236}">
                <a16:creationId xmlns:a16="http://schemas.microsoft.com/office/drawing/2014/main" id="{15EB9915-D732-434C-82BE-E646B42A91D7}"/>
              </a:ext>
            </a:extLst>
          </p:cNvPr>
          <p:cNvSpPr txBox="1"/>
          <p:nvPr/>
        </p:nvSpPr>
        <p:spPr>
          <a:xfrm>
            <a:off x="4158493" y="2966078"/>
            <a:ext cx="494876"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U</a:t>
            </a:r>
          </a:p>
        </p:txBody>
      </p:sp>
      <p:sp>
        <p:nvSpPr>
          <p:cNvPr id="26" name="Rectangle 25">
            <a:extLst>
              <a:ext uri="{FF2B5EF4-FFF2-40B4-BE49-F238E27FC236}">
                <a16:creationId xmlns:a16="http://schemas.microsoft.com/office/drawing/2014/main" id="{0F56E3E2-339D-40C6-BC71-A7C5EBA4D260}"/>
              </a:ext>
            </a:extLst>
          </p:cNvPr>
          <p:cNvSpPr/>
          <p:nvPr/>
        </p:nvSpPr>
        <p:spPr>
          <a:xfrm rot="10800000">
            <a:off x="4158492" y="3542961"/>
            <a:ext cx="645209" cy="12560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TextBox 26">
            <a:extLst>
              <a:ext uri="{FF2B5EF4-FFF2-40B4-BE49-F238E27FC236}">
                <a16:creationId xmlns:a16="http://schemas.microsoft.com/office/drawing/2014/main" id="{18DBEED1-38EC-4849-880A-0E66090CEEEE}"/>
              </a:ext>
            </a:extLst>
          </p:cNvPr>
          <p:cNvSpPr txBox="1"/>
          <p:nvPr/>
        </p:nvSpPr>
        <p:spPr>
          <a:xfrm>
            <a:off x="4912551" y="4376587"/>
            <a:ext cx="625514"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J</a:t>
            </a:r>
          </a:p>
        </p:txBody>
      </p:sp>
      <p:sp>
        <p:nvSpPr>
          <p:cNvPr id="28" name="TextBox 27">
            <a:extLst>
              <a:ext uri="{FF2B5EF4-FFF2-40B4-BE49-F238E27FC236}">
                <a16:creationId xmlns:a16="http://schemas.microsoft.com/office/drawing/2014/main" id="{2A7956A9-D4C8-4C7C-85B4-8ADA983586DA}"/>
              </a:ext>
            </a:extLst>
          </p:cNvPr>
          <p:cNvSpPr txBox="1"/>
          <p:nvPr/>
        </p:nvSpPr>
        <p:spPr>
          <a:xfrm>
            <a:off x="4759131" y="4036184"/>
            <a:ext cx="936292"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29" name="Rectangle 18">
            <a:extLst>
              <a:ext uri="{FF2B5EF4-FFF2-40B4-BE49-F238E27FC236}">
                <a16:creationId xmlns:a16="http://schemas.microsoft.com/office/drawing/2014/main" id="{FE4CF1C4-B005-401E-8428-88FF31C66E8A}"/>
              </a:ext>
            </a:extLst>
          </p:cNvPr>
          <p:cNvSpPr>
            <a:spLocks noChangeAspect="1"/>
          </p:cNvSpPr>
          <p:nvPr/>
        </p:nvSpPr>
        <p:spPr>
          <a:xfrm rot="5122085">
            <a:off x="3141618" y="3504244"/>
            <a:ext cx="2286317" cy="1060047"/>
          </a:xfrm>
          <a:custGeom>
            <a:avLst/>
            <a:gdLst>
              <a:gd name="connsiteX0" fmla="*/ 0 w 350360"/>
              <a:gd name="connsiteY0" fmla="*/ 0 h 121037"/>
              <a:gd name="connsiteX1" fmla="*/ 350360 w 350360"/>
              <a:gd name="connsiteY1" fmla="*/ 0 h 121037"/>
              <a:gd name="connsiteX2" fmla="*/ 350360 w 350360"/>
              <a:gd name="connsiteY2" fmla="*/ 121037 h 121037"/>
              <a:gd name="connsiteX3" fmla="*/ 0 w 350360"/>
              <a:gd name="connsiteY3" fmla="*/ 121037 h 121037"/>
              <a:gd name="connsiteX4" fmla="*/ 0 w 350360"/>
              <a:gd name="connsiteY4" fmla="*/ 0 h 121037"/>
              <a:gd name="connsiteX0" fmla="*/ 0 w 350360"/>
              <a:gd name="connsiteY0" fmla="*/ 0 h 121037"/>
              <a:gd name="connsiteX1" fmla="*/ 350360 w 350360"/>
              <a:gd name="connsiteY1" fmla="*/ 0 h 121037"/>
              <a:gd name="connsiteX2" fmla="*/ 313635 w 350360"/>
              <a:gd name="connsiteY2" fmla="*/ 28903 h 121037"/>
              <a:gd name="connsiteX3" fmla="*/ 350360 w 350360"/>
              <a:gd name="connsiteY3" fmla="*/ 121037 h 121037"/>
              <a:gd name="connsiteX4" fmla="*/ 0 w 350360"/>
              <a:gd name="connsiteY4" fmla="*/ 121037 h 121037"/>
              <a:gd name="connsiteX5" fmla="*/ 0 w 350360"/>
              <a:gd name="connsiteY5" fmla="*/ 0 h 121037"/>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71154"/>
              <a:gd name="connsiteY0" fmla="*/ 1464960 h 1585997"/>
              <a:gd name="connsiteX1" fmla="*/ 350360 w 3171154"/>
              <a:gd name="connsiteY1" fmla="*/ 1464960 h 1585997"/>
              <a:gd name="connsiteX2" fmla="*/ 2878163 w 3171154"/>
              <a:gd name="connsiteY2" fmla="*/ 159050 h 1585997"/>
              <a:gd name="connsiteX3" fmla="*/ 2836118 w 3171154"/>
              <a:gd name="connsiteY3" fmla="*/ 180069 h 1585997"/>
              <a:gd name="connsiteX4" fmla="*/ 350360 w 3171154"/>
              <a:gd name="connsiteY4" fmla="*/ 1585997 h 1585997"/>
              <a:gd name="connsiteX5" fmla="*/ 0 w 3171154"/>
              <a:gd name="connsiteY5" fmla="*/ 1585997 h 1585997"/>
              <a:gd name="connsiteX6" fmla="*/ 0 w 3171154"/>
              <a:gd name="connsiteY6" fmla="*/ 1464960 h 1585997"/>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82963"/>
              <a:gd name="connsiteY0" fmla="*/ 1453055 h 1574092"/>
              <a:gd name="connsiteX1" fmla="*/ 350360 w 3182963"/>
              <a:gd name="connsiteY1" fmla="*/ 1453055 h 1574092"/>
              <a:gd name="connsiteX2" fmla="*/ 3182963 w 3182963"/>
              <a:gd name="connsiteY2" fmla="*/ 0 h 1574092"/>
              <a:gd name="connsiteX3" fmla="*/ 350360 w 3182963"/>
              <a:gd name="connsiteY3" fmla="*/ 1574092 h 1574092"/>
              <a:gd name="connsiteX4" fmla="*/ 0 w 3182963"/>
              <a:gd name="connsiteY4" fmla="*/ 1574092 h 1574092"/>
              <a:gd name="connsiteX5" fmla="*/ 0 w 3182963"/>
              <a:gd name="connsiteY5" fmla="*/ 1453055 h 1574092"/>
              <a:gd name="connsiteX0" fmla="*/ 0 w 3182963"/>
              <a:gd name="connsiteY0" fmla="*/ 1459893 h 1580930"/>
              <a:gd name="connsiteX1" fmla="*/ 350360 w 3182963"/>
              <a:gd name="connsiteY1" fmla="*/ 1459893 h 1580930"/>
              <a:gd name="connsiteX2" fmla="*/ 3182963 w 3182963"/>
              <a:gd name="connsiteY2" fmla="*/ 6838 h 1580930"/>
              <a:gd name="connsiteX3" fmla="*/ 350360 w 3182963"/>
              <a:gd name="connsiteY3" fmla="*/ 1580930 h 1580930"/>
              <a:gd name="connsiteX4" fmla="*/ 0 w 3182963"/>
              <a:gd name="connsiteY4" fmla="*/ 1580930 h 1580930"/>
              <a:gd name="connsiteX5" fmla="*/ 0 w 3182963"/>
              <a:gd name="connsiteY5" fmla="*/ 1459893 h 1580930"/>
              <a:gd name="connsiteX0" fmla="*/ 0 w 3203986"/>
              <a:gd name="connsiteY0" fmla="*/ 1334573 h 1455610"/>
              <a:gd name="connsiteX1" fmla="*/ 350360 w 3203986"/>
              <a:gd name="connsiteY1" fmla="*/ 1334573 h 1455610"/>
              <a:gd name="connsiteX2" fmla="*/ 3203986 w 3203986"/>
              <a:gd name="connsiteY2" fmla="*/ 7642 h 1455610"/>
              <a:gd name="connsiteX3" fmla="*/ 350360 w 3203986"/>
              <a:gd name="connsiteY3" fmla="*/ 1455610 h 1455610"/>
              <a:gd name="connsiteX4" fmla="*/ 0 w 3203986"/>
              <a:gd name="connsiteY4" fmla="*/ 1455610 h 1455610"/>
              <a:gd name="connsiteX5" fmla="*/ 0 w 3203986"/>
              <a:gd name="connsiteY5" fmla="*/ 1334573 h 1455610"/>
              <a:gd name="connsiteX0" fmla="*/ 0 w 3161944"/>
              <a:gd name="connsiteY0" fmla="*/ 1438995 h 1560032"/>
              <a:gd name="connsiteX1" fmla="*/ 350360 w 3161944"/>
              <a:gd name="connsiteY1" fmla="*/ 1438995 h 1560032"/>
              <a:gd name="connsiteX2" fmla="*/ 3161944 w 3161944"/>
              <a:gd name="connsiteY2" fmla="*/ 6960 h 1560032"/>
              <a:gd name="connsiteX3" fmla="*/ 350360 w 3161944"/>
              <a:gd name="connsiteY3" fmla="*/ 1560032 h 1560032"/>
              <a:gd name="connsiteX4" fmla="*/ 0 w 3161944"/>
              <a:gd name="connsiteY4" fmla="*/ 1560032 h 1560032"/>
              <a:gd name="connsiteX5" fmla="*/ 0 w 3161944"/>
              <a:gd name="connsiteY5" fmla="*/ 1438995 h 1560032"/>
              <a:gd name="connsiteX0" fmla="*/ 0 w 3161944"/>
              <a:gd name="connsiteY0" fmla="*/ 1558102 h 1679139"/>
              <a:gd name="connsiteX1" fmla="*/ 350360 w 3161944"/>
              <a:gd name="connsiteY1" fmla="*/ 1558102 h 1679139"/>
              <a:gd name="connsiteX2" fmla="*/ 3161944 w 3161944"/>
              <a:gd name="connsiteY2" fmla="*/ 126067 h 1679139"/>
              <a:gd name="connsiteX3" fmla="*/ 350360 w 3161944"/>
              <a:gd name="connsiteY3" fmla="*/ 1679139 h 1679139"/>
              <a:gd name="connsiteX4" fmla="*/ 0 w 3161944"/>
              <a:gd name="connsiteY4" fmla="*/ 1679139 h 1679139"/>
              <a:gd name="connsiteX5" fmla="*/ 0 w 3161944"/>
              <a:gd name="connsiteY5" fmla="*/ 1558102 h 1679139"/>
              <a:gd name="connsiteX0" fmla="*/ 0 w 3161944"/>
              <a:gd name="connsiteY0" fmla="*/ 1432035 h 1553072"/>
              <a:gd name="connsiteX1" fmla="*/ 350360 w 3161944"/>
              <a:gd name="connsiteY1" fmla="*/ 1432035 h 1553072"/>
              <a:gd name="connsiteX2" fmla="*/ 3161944 w 3161944"/>
              <a:gd name="connsiteY2" fmla="*/ 0 h 1553072"/>
              <a:gd name="connsiteX3" fmla="*/ 350360 w 3161944"/>
              <a:gd name="connsiteY3" fmla="*/ 1553072 h 1553072"/>
              <a:gd name="connsiteX4" fmla="*/ 0 w 3161944"/>
              <a:gd name="connsiteY4" fmla="*/ 1553072 h 1553072"/>
              <a:gd name="connsiteX5" fmla="*/ 0 w 3161944"/>
              <a:gd name="connsiteY5" fmla="*/ 1432035 h 1553072"/>
              <a:gd name="connsiteX0" fmla="*/ 0 w 3330109"/>
              <a:gd name="connsiteY0" fmla="*/ 1810408 h 1931445"/>
              <a:gd name="connsiteX1" fmla="*/ 350360 w 3330109"/>
              <a:gd name="connsiteY1" fmla="*/ 1810408 h 1931445"/>
              <a:gd name="connsiteX2" fmla="*/ 3330109 w 3330109"/>
              <a:gd name="connsiteY2" fmla="*/ 0 h 1931445"/>
              <a:gd name="connsiteX3" fmla="*/ 350360 w 3330109"/>
              <a:gd name="connsiteY3" fmla="*/ 1931445 h 1931445"/>
              <a:gd name="connsiteX4" fmla="*/ 0 w 3330109"/>
              <a:gd name="connsiteY4" fmla="*/ 1931445 h 1931445"/>
              <a:gd name="connsiteX5" fmla="*/ 0 w 3330109"/>
              <a:gd name="connsiteY5" fmla="*/ 1810408 h 1931445"/>
              <a:gd name="connsiteX0" fmla="*/ 0 w 3330109"/>
              <a:gd name="connsiteY0" fmla="*/ 1819534 h 1940571"/>
              <a:gd name="connsiteX1" fmla="*/ 350360 w 3330109"/>
              <a:gd name="connsiteY1" fmla="*/ 1819534 h 1940571"/>
              <a:gd name="connsiteX2" fmla="*/ 3330109 w 3330109"/>
              <a:gd name="connsiteY2" fmla="*/ 9126 h 1940571"/>
              <a:gd name="connsiteX3" fmla="*/ 350360 w 3330109"/>
              <a:gd name="connsiteY3" fmla="*/ 1940571 h 1940571"/>
              <a:gd name="connsiteX4" fmla="*/ 0 w 3330109"/>
              <a:gd name="connsiteY4" fmla="*/ 1940571 h 1940571"/>
              <a:gd name="connsiteX5" fmla="*/ 0 w 3330109"/>
              <a:gd name="connsiteY5" fmla="*/ 1819534 h 1940571"/>
              <a:gd name="connsiteX0" fmla="*/ 0 w 3330109"/>
              <a:gd name="connsiteY0" fmla="*/ 1966036 h 2087073"/>
              <a:gd name="connsiteX1" fmla="*/ 350360 w 3330109"/>
              <a:gd name="connsiteY1" fmla="*/ 1966036 h 2087073"/>
              <a:gd name="connsiteX2" fmla="*/ 3330109 w 3330109"/>
              <a:gd name="connsiteY2" fmla="*/ 155628 h 2087073"/>
              <a:gd name="connsiteX3" fmla="*/ 350360 w 3330109"/>
              <a:gd name="connsiteY3" fmla="*/ 2087073 h 2087073"/>
              <a:gd name="connsiteX4" fmla="*/ 0 w 3330109"/>
              <a:gd name="connsiteY4" fmla="*/ 2087073 h 2087073"/>
              <a:gd name="connsiteX5" fmla="*/ 0 w 3330109"/>
              <a:gd name="connsiteY5" fmla="*/ 1966036 h 2087073"/>
              <a:gd name="connsiteX0" fmla="*/ 0 w 3617089"/>
              <a:gd name="connsiteY0" fmla="*/ 2135914 h 2256951"/>
              <a:gd name="connsiteX1" fmla="*/ 350360 w 3617089"/>
              <a:gd name="connsiteY1" fmla="*/ 2135914 h 2256951"/>
              <a:gd name="connsiteX2" fmla="*/ 3161938 w 3617089"/>
              <a:gd name="connsiteY2" fmla="*/ 178362 h 2256951"/>
              <a:gd name="connsiteX3" fmla="*/ 3330109 w 3617089"/>
              <a:gd name="connsiteY3" fmla="*/ 325506 h 2256951"/>
              <a:gd name="connsiteX4" fmla="*/ 350360 w 3617089"/>
              <a:gd name="connsiteY4" fmla="*/ 2256951 h 2256951"/>
              <a:gd name="connsiteX5" fmla="*/ 0 w 3617089"/>
              <a:gd name="connsiteY5" fmla="*/ 2256951 h 2256951"/>
              <a:gd name="connsiteX6" fmla="*/ 0 w 3617089"/>
              <a:gd name="connsiteY6" fmla="*/ 2135914 h 2256951"/>
              <a:gd name="connsiteX0" fmla="*/ 0 w 3330109"/>
              <a:gd name="connsiteY0" fmla="*/ 1957552 h 2078589"/>
              <a:gd name="connsiteX1" fmla="*/ 350360 w 3330109"/>
              <a:gd name="connsiteY1" fmla="*/ 1957552 h 2078589"/>
              <a:gd name="connsiteX2" fmla="*/ 3161938 w 3330109"/>
              <a:gd name="connsiteY2" fmla="*/ 0 h 2078589"/>
              <a:gd name="connsiteX3" fmla="*/ 3330109 w 3330109"/>
              <a:gd name="connsiteY3" fmla="*/ 147144 h 2078589"/>
              <a:gd name="connsiteX4" fmla="*/ 350360 w 3330109"/>
              <a:gd name="connsiteY4" fmla="*/ 2078589 h 2078589"/>
              <a:gd name="connsiteX5" fmla="*/ 0 w 3330109"/>
              <a:gd name="connsiteY5" fmla="*/ 2078589 h 2078589"/>
              <a:gd name="connsiteX6" fmla="*/ 0 w 3330109"/>
              <a:gd name="connsiteY6" fmla="*/ 1957552 h 2078589"/>
              <a:gd name="connsiteX0" fmla="*/ 0 w 3161938"/>
              <a:gd name="connsiteY0" fmla="*/ 1957552 h 2078589"/>
              <a:gd name="connsiteX1" fmla="*/ 350360 w 3161938"/>
              <a:gd name="connsiteY1" fmla="*/ 1957552 h 2078589"/>
              <a:gd name="connsiteX2" fmla="*/ 3161938 w 3161938"/>
              <a:gd name="connsiteY2" fmla="*/ 0 h 2078589"/>
              <a:gd name="connsiteX3" fmla="*/ 2121419 w 3161938"/>
              <a:gd name="connsiteY3" fmla="*/ 1103585 h 2078589"/>
              <a:gd name="connsiteX4" fmla="*/ 350360 w 3161938"/>
              <a:gd name="connsiteY4" fmla="*/ 2078589 h 2078589"/>
              <a:gd name="connsiteX5" fmla="*/ 0 w 3161938"/>
              <a:gd name="connsiteY5" fmla="*/ 2078589 h 2078589"/>
              <a:gd name="connsiteX6" fmla="*/ 0 w 3161938"/>
              <a:gd name="connsiteY6" fmla="*/ 1957552 h 2078589"/>
              <a:gd name="connsiteX0" fmla="*/ 0 w 2121419"/>
              <a:gd name="connsiteY0" fmla="*/ 1032642 h 1153679"/>
              <a:gd name="connsiteX1" fmla="*/ 350360 w 2121419"/>
              <a:gd name="connsiteY1" fmla="*/ 1032642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312254"/>
              <a:gd name="connsiteY0" fmla="*/ 1032642 h 1153679"/>
              <a:gd name="connsiteX1" fmla="*/ 350360 w 2312254"/>
              <a:gd name="connsiteY1" fmla="*/ 980090 h 1153679"/>
              <a:gd name="connsiteX2" fmla="*/ 2111179 w 2312254"/>
              <a:gd name="connsiteY2" fmla="*/ 0 h 1153679"/>
              <a:gd name="connsiteX3" fmla="*/ 2312254 w 2312254"/>
              <a:gd name="connsiteY3" fmla="*/ 136634 h 1153679"/>
              <a:gd name="connsiteX4" fmla="*/ 360871 w 2312254"/>
              <a:gd name="connsiteY4" fmla="*/ 1111637 h 1153679"/>
              <a:gd name="connsiteX5" fmla="*/ 0 w 2312254"/>
              <a:gd name="connsiteY5" fmla="*/ 1153679 h 1153679"/>
              <a:gd name="connsiteX6" fmla="*/ 0 w 2312254"/>
              <a:gd name="connsiteY6" fmla="*/ 1032642 h 115367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360871 w 2312254"/>
              <a:gd name="connsiteY4" fmla="*/ 1122147 h 1164189"/>
              <a:gd name="connsiteX5" fmla="*/ 0 w 2312254"/>
              <a:gd name="connsiteY5" fmla="*/ 1164189 h 1164189"/>
              <a:gd name="connsiteX6" fmla="*/ 0 w 2312254"/>
              <a:gd name="connsiteY6"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24267 w 2312254"/>
              <a:gd name="connsiteY4" fmla="*/ 567729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0 w 2312254"/>
              <a:gd name="connsiteY7" fmla="*/ 1043152 h 1164189"/>
              <a:gd name="connsiteX0" fmla="*/ 10602 w 2312254"/>
              <a:gd name="connsiteY0" fmla="*/ 990600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990600 h 1164189"/>
              <a:gd name="connsiteX0" fmla="*/ 10602 w 2312254"/>
              <a:gd name="connsiteY0" fmla="*/ 1022131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1022131 h 1164189"/>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61585 w 2312254"/>
              <a:gd name="connsiteY4" fmla="*/ 904060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82790 w 2312254"/>
              <a:gd name="connsiteY4" fmla="*/ 935591 h 1132658"/>
              <a:gd name="connsiteX5" fmla="*/ 339667 w 2312254"/>
              <a:gd name="connsiteY5" fmla="*/ 1111637 h 1132658"/>
              <a:gd name="connsiteX6" fmla="*/ 0 w 2312254"/>
              <a:gd name="connsiteY6" fmla="*/ 1132658 h 1132658"/>
              <a:gd name="connsiteX7" fmla="*/ 10602 w 2312254"/>
              <a:gd name="connsiteY7" fmla="*/ 1022131 h 1132658"/>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60871 w 2333458"/>
              <a:gd name="connsiteY5" fmla="*/ 1111637 h 1227251"/>
              <a:gd name="connsiteX6" fmla="*/ 0 w 2333458"/>
              <a:gd name="connsiteY6" fmla="*/ 1227251 h 1227251"/>
              <a:gd name="connsiteX7" fmla="*/ 31806 w 2333458"/>
              <a:gd name="connsiteY7" fmla="*/ 1022131 h 1227251"/>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82074 w 2333458"/>
              <a:gd name="connsiteY5" fmla="*/ 1174699 h 1227251"/>
              <a:gd name="connsiteX6" fmla="*/ 0 w 2333458"/>
              <a:gd name="connsiteY6" fmla="*/ 1227251 h 1227251"/>
              <a:gd name="connsiteX7" fmla="*/ 31806 w 2333458"/>
              <a:gd name="connsiteY7" fmla="*/ 1022131 h 122725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50268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188 w 2301652"/>
              <a:gd name="connsiteY5" fmla="*/ 935591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086294 w 2301652"/>
              <a:gd name="connsiteY4" fmla="*/ 818052 h 1206231"/>
              <a:gd name="connsiteX5" fmla="*/ 329066 w 2301652"/>
              <a:gd name="connsiteY5" fmla="*/ 1174699 h 1206231"/>
              <a:gd name="connsiteX6" fmla="*/ 10603 w 2301652"/>
              <a:gd name="connsiteY6" fmla="*/ 1206231 h 1206231"/>
              <a:gd name="connsiteX7" fmla="*/ 0 w 2301652"/>
              <a:gd name="connsiteY7" fmla="*/ 1022131 h 120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1652" h="1206231">
                <a:moveTo>
                  <a:pt x="0" y="1022131"/>
                </a:moveTo>
                <a:lnTo>
                  <a:pt x="350360" y="990600"/>
                </a:lnTo>
                <a:lnTo>
                  <a:pt x="2259603" y="0"/>
                </a:lnTo>
                <a:lnTo>
                  <a:pt x="2301652" y="147144"/>
                </a:lnTo>
                <a:cubicBezTo>
                  <a:pt x="2116581" y="281754"/>
                  <a:pt x="1415058" y="646793"/>
                  <a:pt x="1086294" y="818052"/>
                </a:cubicBezTo>
                <a:cubicBezTo>
                  <a:pt x="757530" y="989311"/>
                  <a:pt x="522322" y="1097880"/>
                  <a:pt x="329066" y="1174699"/>
                </a:cubicBezTo>
                <a:lnTo>
                  <a:pt x="10603" y="1206231"/>
                </a:lnTo>
                <a:lnTo>
                  <a:pt x="0" y="1022131"/>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TextBox 29">
            <a:extLst>
              <a:ext uri="{FF2B5EF4-FFF2-40B4-BE49-F238E27FC236}">
                <a16:creationId xmlns:a16="http://schemas.microsoft.com/office/drawing/2014/main" id="{EB3FF119-DDAE-45A4-BAF2-094D2F19B6D7}"/>
              </a:ext>
            </a:extLst>
          </p:cNvPr>
          <p:cNvSpPr txBox="1"/>
          <p:nvPr/>
        </p:nvSpPr>
        <p:spPr>
          <a:xfrm>
            <a:off x="2941281" y="3542961"/>
            <a:ext cx="625514"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J</a:t>
            </a:r>
          </a:p>
        </p:txBody>
      </p:sp>
      <p:sp>
        <p:nvSpPr>
          <p:cNvPr id="31" name="TextBox 30">
            <a:extLst>
              <a:ext uri="{FF2B5EF4-FFF2-40B4-BE49-F238E27FC236}">
                <a16:creationId xmlns:a16="http://schemas.microsoft.com/office/drawing/2014/main" id="{E3B5A3F9-CC4A-4EA1-B396-8926E91E0BE5}"/>
              </a:ext>
            </a:extLst>
          </p:cNvPr>
          <p:cNvSpPr txBox="1"/>
          <p:nvPr/>
        </p:nvSpPr>
        <p:spPr>
          <a:xfrm>
            <a:off x="2803980" y="3223482"/>
            <a:ext cx="914032"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Tree>
    <p:extLst>
      <p:ext uri="{BB962C8B-B14F-4D97-AF65-F5344CB8AC3E}">
        <p14:creationId xmlns:p14="http://schemas.microsoft.com/office/powerpoint/2010/main" val="136102942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and Taxilanes J and U</a:t>
            </a:r>
          </a:p>
        </p:txBody>
      </p:sp>
      <p:pic>
        <p:nvPicPr>
          <p:cNvPr id="20" name="Content Placeholder 3">
            <a:extLst>
              <a:ext uri="{FF2B5EF4-FFF2-40B4-BE49-F238E27FC236}">
                <a16:creationId xmlns:a16="http://schemas.microsoft.com/office/drawing/2014/main" id="{E00030F0-4C57-4259-A411-B16F97220C4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109851" y="1393894"/>
            <a:ext cx="6549898" cy="5464106"/>
          </a:xfrm>
          <a:prstGeom prst="rect">
            <a:avLst/>
          </a:prstGeom>
        </p:spPr>
      </p:pic>
      <p:sp>
        <p:nvSpPr>
          <p:cNvPr id="21" name="Rectangle 20">
            <a:extLst>
              <a:ext uri="{FF2B5EF4-FFF2-40B4-BE49-F238E27FC236}">
                <a16:creationId xmlns:a16="http://schemas.microsoft.com/office/drawing/2014/main" id="{2A8D2507-5226-49AC-98A9-04F227CD1013}"/>
              </a:ext>
            </a:extLst>
          </p:cNvPr>
          <p:cNvSpPr/>
          <p:nvPr/>
        </p:nvSpPr>
        <p:spPr>
          <a:xfrm>
            <a:off x="4369113" y="2947358"/>
            <a:ext cx="794135" cy="279169"/>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E17D2E6-57F7-4E0A-9E36-452AE7A0BF32}"/>
              </a:ext>
            </a:extLst>
          </p:cNvPr>
          <p:cNvSpPr/>
          <p:nvPr/>
        </p:nvSpPr>
        <p:spPr>
          <a:xfrm>
            <a:off x="3474974" y="2947357"/>
            <a:ext cx="830986" cy="179019"/>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8CD4118-312F-4B4D-8FA4-574D38DF73E2}"/>
              </a:ext>
            </a:extLst>
          </p:cNvPr>
          <p:cNvSpPr/>
          <p:nvPr/>
        </p:nvSpPr>
        <p:spPr>
          <a:xfrm>
            <a:off x="3411821" y="2794957"/>
            <a:ext cx="830986" cy="152400"/>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227C53A9-82E3-44A5-A09C-FE6BC1441707}"/>
              </a:ext>
            </a:extLst>
          </p:cNvPr>
          <p:cNvCxnSpPr>
            <a:cxnSpLocks/>
          </p:cNvCxnSpPr>
          <p:nvPr/>
        </p:nvCxnSpPr>
        <p:spPr>
          <a:xfrm flipH="1">
            <a:off x="3024453" y="2099064"/>
            <a:ext cx="11288" cy="409842"/>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C177BE3-42AF-48B1-B6E7-BF60411E14C7}"/>
              </a:ext>
            </a:extLst>
          </p:cNvPr>
          <p:cNvCxnSpPr>
            <a:cxnSpLocks/>
          </p:cNvCxnSpPr>
          <p:nvPr/>
        </p:nvCxnSpPr>
        <p:spPr>
          <a:xfrm>
            <a:off x="3016256" y="2508906"/>
            <a:ext cx="395565" cy="123712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EEB11-2008-4994-9041-CB4A2A86DE6B}"/>
              </a:ext>
            </a:extLst>
          </p:cNvPr>
          <p:cNvCxnSpPr>
            <a:cxnSpLocks/>
          </p:cNvCxnSpPr>
          <p:nvPr/>
        </p:nvCxnSpPr>
        <p:spPr>
          <a:xfrm>
            <a:off x="3411821" y="3746030"/>
            <a:ext cx="1438853" cy="260251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B2DD5266-9FDF-4054-9EC2-D4FAE232A529}"/>
              </a:ext>
            </a:extLst>
          </p:cNvPr>
          <p:cNvSpPr txBox="1"/>
          <p:nvPr/>
        </p:nvSpPr>
        <p:spPr>
          <a:xfrm>
            <a:off x="4045276" y="5176382"/>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a:t>
            </a:r>
          </a:p>
        </p:txBody>
      </p:sp>
      <p:sp>
        <p:nvSpPr>
          <p:cNvPr id="30" name="TextBox 29">
            <a:extLst>
              <a:ext uri="{FF2B5EF4-FFF2-40B4-BE49-F238E27FC236}">
                <a16:creationId xmlns:a16="http://schemas.microsoft.com/office/drawing/2014/main" id="{CC55D35C-28F3-48A2-9B96-D1013ED412A9}"/>
              </a:ext>
            </a:extLst>
          </p:cNvPr>
          <p:cNvSpPr txBox="1"/>
          <p:nvPr/>
        </p:nvSpPr>
        <p:spPr>
          <a:xfrm>
            <a:off x="3411821" y="2385795"/>
            <a:ext cx="41478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J-11</a:t>
            </a:r>
          </a:p>
        </p:txBody>
      </p:sp>
      <p:cxnSp>
        <p:nvCxnSpPr>
          <p:cNvPr id="31" name="Straight Connector 30">
            <a:extLst>
              <a:ext uri="{FF2B5EF4-FFF2-40B4-BE49-F238E27FC236}">
                <a16:creationId xmlns:a16="http://schemas.microsoft.com/office/drawing/2014/main" id="{515BA0EC-5162-41D2-AF5E-664C5886E55F}"/>
              </a:ext>
            </a:extLst>
          </p:cNvPr>
          <p:cNvCxnSpPr>
            <a:cxnSpLocks/>
          </p:cNvCxnSpPr>
          <p:nvPr/>
        </p:nvCxnSpPr>
        <p:spPr>
          <a:xfrm rot="5400000" flipH="1" flipV="1">
            <a:off x="3607925" y="2323487"/>
            <a:ext cx="1698" cy="863279"/>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D4B8BBC-140D-4D06-865D-277DF4DDF4C4}"/>
              </a:ext>
            </a:extLst>
          </p:cNvPr>
          <p:cNvCxnSpPr>
            <a:cxnSpLocks/>
          </p:cNvCxnSpPr>
          <p:nvPr/>
        </p:nvCxnSpPr>
        <p:spPr>
          <a:xfrm flipV="1">
            <a:off x="3259579" y="2943020"/>
            <a:ext cx="4079731" cy="2"/>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74D8DEAB-8484-4F4C-8B4F-8CF26DBBC5E1}"/>
              </a:ext>
            </a:extLst>
          </p:cNvPr>
          <p:cNvSpPr txBox="1"/>
          <p:nvPr/>
        </p:nvSpPr>
        <p:spPr>
          <a:xfrm>
            <a:off x="6120540" y="2789410"/>
            <a:ext cx="38100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p>
        </p:txBody>
      </p:sp>
      <p:cxnSp>
        <p:nvCxnSpPr>
          <p:cNvPr id="34" name="Straight Connector 33">
            <a:extLst>
              <a:ext uri="{FF2B5EF4-FFF2-40B4-BE49-F238E27FC236}">
                <a16:creationId xmlns:a16="http://schemas.microsoft.com/office/drawing/2014/main" id="{AA5C9FEB-D09A-410A-B397-8B1E7900E805}"/>
              </a:ext>
            </a:extLst>
          </p:cNvPr>
          <p:cNvCxnSpPr>
            <a:cxnSpLocks/>
          </p:cNvCxnSpPr>
          <p:nvPr/>
        </p:nvCxnSpPr>
        <p:spPr>
          <a:xfrm>
            <a:off x="3332900" y="3253949"/>
            <a:ext cx="4319627" cy="1898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40A1A495-B70E-4AD4-B0AB-7132D5E99D52}"/>
              </a:ext>
            </a:extLst>
          </p:cNvPr>
          <p:cNvSpPr txBox="1"/>
          <p:nvPr/>
        </p:nvSpPr>
        <p:spPr>
          <a:xfrm>
            <a:off x="5294336" y="3149826"/>
            <a:ext cx="396753"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U-9</a:t>
            </a:r>
          </a:p>
        </p:txBody>
      </p:sp>
      <p:cxnSp>
        <p:nvCxnSpPr>
          <p:cNvPr id="36" name="Straight Connector 35">
            <a:extLst>
              <a:ext uri="{FF2B5EF4-FFF2-40B4-BE49-F238E27FC236}">
                <a16:creationId xmlns:a16="http://schemas.microsoft.com/office/drawing/2014/main" id="{A4C8FF5B-F932-445C-846A-C0E8E1C1B435}"/>
              </a:ext>
            </a:extLst>
          </p:cNvPr>
          <p:cNvCxnSpPr>
            <a:cxnSpLocks/>
          </p:cNvCxnSpPr>
          <p:nvPr/>
        </p:nvCxnSpPr>
        <p:spPr>
          <a:xfrm rot="5400000" flipV="1">
            <a:off x="7136833" y="2300797"/>
            <a:ext cx="234173" cy="6376"/>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5A9AD4D-31FC-4C68-9D9D-4D2450E6098E}"/>
              </a:ext>
            </a:extLst>
          </p:cNvPr>
          <p:cNvCxnSpPr>
            <a:cxnSpLocks/>
          </p:cNvCxnSpPr>
          <p:nvPr/>
        </p:nvCxnSpPr>
        <p:spPr>
          <a:xfrm>
            <a:off x="7257108" y="2404554"/>
            <a:ext cx="789750" cy="126215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58339704-A8D0-4EB6-952B-97DD7FAB121F}"/>
              </a:ext>
            </a:extLst>
          </p:cNvPr>
          <p:cNvSpPr txBox="1"/>
          <p:nvPr/>
        </p:nvSpPr>
        <p:spPr>
          <a:xfrm>
            <a:off x="7474191" y="269679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a:t>
            </a:r>
          </a:p>
        </p:txBody>
      </p:sp>
      <p:cxnSp>
        <p:nvCxnSpPr>
          <p:cNvPr id="39" name="Straight Connector 38">
            <a:extLst>
              <a:ext uri="{FF2B5EF4-FFF2-40B4-BE49-F238E27FC236}">
                <a16:creationId xmlns:a16="http://schemas.microsoft.com/office/drawing/2014/main" id="{9012A271-CE43-4255-9BA7-3DFEFEF75427}"/>
              </a:ext>
            </a:extLst>
          </p:cNvPr>
          <p:cNvCxnSpPr>
            <a:cxnSpLocks/>
          </p:cNvCxnSpPr>
          <p:nvPr/>
        </p:nvCxnSpPr>
        <p:spPr>
          <a:xfrm rot="5400000">
            <a:off x="3070970" y="3171813"/>
            <a:ext cx="62421" cy="1718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30AA14C2-A2D7-4B0A-94B5-1B7B9551D5F1}"/>
              </a:ext>
            </a:extLst>
          </p:cNvPr>
          <p:cNvSpPr txBox="1"/>
          <p:nvPr/>
        </p:nvSpPr>
        <p:spPr>
          <a:xfrm>
            <a:off x="2577872" y="3215120"/>
            <a:ext cx="372840" cy="245856"/>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J-9</a:t>
            </a:r>
          </a:p>
        </p:txBody>
      </p:sp>
      <p:cxnSp>
        <p:nvCxnSpPr>
          <p:cNvPr id="41" name="Straight Connector 40">
            <a:extLst>
              <a:ext uri="{FF2B5EF4-FFF2-40B4-BE49-F238E27FC236}">
                <a16:creationId xmlns:a16="http://schemas.microsoft.com/office/drawing/2014/main" id="{D5B65C9E-D62B-4FB7-B820-0E9D4691E14F}"/>
              </a:ext>
            </a:extLst>
          </p:cNvPr>
          <p:cNvCxnSpPr>
            <a:cxnSpLocks/>
          </p:cNvCxnSpPr>
          <p:nvPr/>
        </p:nvCxnSpPr>
        <p:spPr>
          <a:xfrm flipH="1">
            <a:off x="3188105" y="3792417"/>
            <a:ext cx="205668" cy="9644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C6424F3B-D949-47A7-8653-FD494AB14A7C}"/>
              </a:ext>
            </a:extLst>
          </p:cNvPr>
          <p:cNvCxnSpPr>
            <a:cxnSpLocks/>
          </p:cNvCxnSpPr>
          <p:nvPr/>
        </p:nvCxnSpPr>
        <p:spPr>
          <a:xfrm>
            <a:off x="3484946" y="3728999"/>
            <a:ext cx="1591475" cy="6474"/>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EC614B6C-A420-45DE-BAB0-C8F0C7D34672}"/>
              </a:ext>
            </a:extLst>
          </p:cNvPr>
          <p:cNvSpPr txBox="1"/>
          <p:nvPr/>
        </p:nvSpPr>
        <p:spPr>
          <a:xfrm>
            <a:off x="2575211" y="3590309"/>
            <a:ext cx="39184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J-8</a:t>
            </a:r>
          </a:p>
        </p:txBody>
      </p:sp>
      <p:cxnSp>
        <p:nvCxnSpPr>
          <p:cNvPr id="44" name="Straight Arrow Connector 43">
            <a:extLst>
              <a:ext uri="{FF2B5EF4-FFF2-40B4-BE49-F238E27FC236}">
                <a16:creationId xmlns:a16="http://schemas.microsoft.com/office/drawing/2014/main" id="{928A14B4-8FED-46EB-BD3A-F4228372542C}"/>
              </a:ext>
            </a:extLst>
          </p:cNvPr>
          <p:cNvCxnSpPr>
            <a:cxnSpLocks/>
          </p:cNvCxnSpPr>
          <p:nvPr/>
        </p:nvCxnSpPr>
        <p:spPr>
          <a:xfrm>
            <a:off x="2967056" y="3694655"/>
            <a:ext cx="513057" cy="237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344B9B16-3F5F-4429-A074-B8BA337CFF69}"/>
              </a:ext>
            </a:extLst>
          </p:cNvPr>
          <p:cNvCxnSpPr>
            <a:cxnSpLocks/>
          </p:cNvCxnSpPr>
          <p:nvPr/>
        </p:nvCxnSpPr>
        <p:spPr>
          <a:xfrm>
            <a:off x="2985104" y="3702828"/>
            <a:ext cx="299282" cy="909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1AD2BA4-AFBD-4FED-8837-EA04003BBC89}"/>
              </a:ext>
            </a:extLst>
          </p:cNvPr>
          <p:cNvCxnSpPr>
            <a:cxnSpLocks/>
          </p:cNvCxnSpPr>
          <p:nvPr/>
        </p:nvCxnSpPr>
        <p:spPr>
          <a:xfrm rot="5400000" flipV="1">
            <a:off x="4520348" y="3313271"/>
            <a:ext cx="6368" cy="110577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820E047-71D6-4CBD-9254-244D0D4372D1}"/>
              </a:ext>
            </a:extLst>
          </p:cNvPr>
          <p:cNvCxnSpPr>
            <a:cxnSpLocks/>
          </p:cNvCxnSpPr>
          <p:nvPr/>
        </p:nvCxnSpPr>
        <p:spPr>
          <a:xfrm rot="4140000" flipH="1" flipV="1">
            <a:off x="3813280" y="3750288"/>
            <a:ext cx="6927" cy="38118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7ED4B3C-FFC6-45DD-83AF-87EB6EFDC3D3}"/>
              </a:ext>
            </a:extLst>
          </p:cNvPr>
          <p:cNvCxnSpPr>
            <a:cxnSpLocks/>
          </p:cNvCxnSpPr>
          <p:nvPr/>
        </p:nvCxnSpPr>
        <p:spPr>
          <a:xfrm rot="5580000">
            <a:off x="3375968" y="4061047"/>
            <a:ext cx="135570" cy="18137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ECB2FE94-1D54-48A0-A0B3-C3BCD2CFF813}"/>
              </a:ext>
            </a:extLst>
          </p:cNvPr>
          <p:cNvSpPr txBox="1"/>
          <p:nvPr/>
        </p:nvSpPr>
        <p:spPr>
          <a:xfrm>
            <a:off x="3843356" y="4043014"/>
            <a:ext cx="39411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J-7</a:t>
            </a:r>
          </a:p>
        </p:txBody>
      </p:sp>
      <p:cxnSp>
        <p:nvCxnSpPr>
          <p:cNvPr id="50" name="Straight Arrow Connector 49">
            <a:extLst>
              <a:ext uri="{FF2B5EF4-FFF2-40B4-BE49-F238E27FC236}">
                <a16:creationId xmlns:a16="http://schemas.microsoft.com/office/drawing/2014/main" id="{9244D07F-A798-4DB5-BDC5-BC8EF0FE1C89}"/>
              </a:ext>
            </a:extLst>
          </p:cNvPr>
          <p:cNvCxnSpPr>
            <a:cxnSpLocks/>
          </p:cNvCxnSpPr>
          <p:nvPr/>
        </p:nvCxnSpPr>
        <p:spPr>
          <a:xfrm flipH="1" flipV="1">
            <a:off x="3499398" y="4116359"/>
            <a:ext cx="317345" cy="995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2379CB8F-782C-44B3-9C3B-1059E7FC0164}"/>
              </a:ext>
            </a:extLst>
          </p:cNvPr>
          <p:cNvCxnSpPr>
            <a:cxnSpLocks/>
          </p:cNvCxnSpPr>
          <p:nvPr/>
        </p:nvCxnSpPr>
        <p:spPr>
          <a:xfrm flipV="1">
            <a:off x="3927563" y="3875017"/>
            <a:ext cx="0" cy="34087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980608FF-1B63-453E-9951-1DEB57DFF6FE}"/>
              </a:ext>
            </a:extLst>
          </p:cNvPr>
          <p:cNvCxnSpPr>
            <a:cxnSpLocks/>
          </p:cNvCxnSpPr>
          <p:nvPr/>
        </p:nvCxnSpPr>
        <p:spPr>
          <a:xfrm>
            <a:off x="5952777" y="3764699"/>
            <a:ext cx="1793043"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0433AE6-1451-493B-937B-071F47E85EB3}"/>
              </a:ext>
            </a:extLst>
          </p:cNvPr>
          <p:cNvCxnSpPr>
            <a:cxnSpLocks/>
          </p:cNvCxnSpPr>
          <p:nvPr/>
        </p:nvCxnSpPr>
        <p:spPr>
          <a:xfrm flipV="1">
            <a:off x="7734875" y="3693327"/>
            <a:ext cx="269317" cy="7917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28530BE-92BF-49F3-A031-E1C4D49FAE8B}"/>
              </a:ext>
            </a:extLst>
          </p:cNvPr>
          <p:cNvCxnSpPr>
            <a:cxnSpLocks/>
          </p:cNvCxnSpPr>
          <p:nvPr/>
        </p:nvCxnSpPr>
        <p:spPr>
          <a:xfrm flipV="1">
            <a:off x="5952777" y="3874236"/>
            <a:ext cx="1998909" cy="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F436CF97-8B53-4088-BCED-4831B43DA5B1}"/>
              </a:ext>
            </a:extLst>
          </p:cNvPr>
          <p:cNvSpPr txBox="1"/>
          <p:nvPr/>
        </p:nvSpPr>
        <p:spPr>
          <a:xfrm>
            <a:off x="7973762" y="3460169"/>
            <a:ext cx="379541" cy="24638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U-8</a:t>
            </a:r>
          </a:p>
        </p:txBody>
      </p:sp>
      <p:sp>
        <p:nvSpPr>
          <p:cNvPr id="56" name="TextBox 55">
            <a:extLst>
              <a:ext uri="{FF2B5EF4-FFF2-40B4-BE49-F238E27FC236}">
                <a16:creationId xmlns:a16="http://schemas.microsoft.com/office/drawing/2014/main" id="{3359B6D5-BBDB-44B3-BFA5-A735B0779EFF}"/>
              </a:ext>
            </a:extLst>
          </p:cNvPr>
          <p:cNvSpPr txBox="1"/>
          <p:nvPr/>
        </p:nvSpPr>
        <p:spPr>
          <a:xfrm>
            <a:off x="7951686" y="3847353"/>
            <a:ext cx="37557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U-7</a:t>
            </a:r>
          </a:p>
        </p:txBody>
      </p:sp>
    </p:spTree>
    <p:extLst>
      <p:ext uri="{BB962C8B-B14F-4D97-AF65-F5344CB8AC3E}">
        <p14:creationId xmlns:p14="http://schemas.microsoft.com/office/powerpoint/2010/main" val="315275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down)">
                                      <p:cBhvr>
                                        <p:cTn id="7" dur="500"/>
                                        <p:tgtEl>
                                          <p:spTgt spid="2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down)">
                                      <p:cBhvr>
                                        <p:cTn id="11" dur="500"/>
                                        <p:tgtEl>
                                          <p:spTgt spid="25"/>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500"/>
                                        <p:tgtEl>
                                          <p:spTgt spid="48"/>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wipe(left)">
                                      <p:cBhvr>
                                        <p:cTn id="27" dur="500"/>
                                        <p:tgtEl>
                                          <p:spTgt spid="47"/>
                                        </p:tgtEl>
                                      </p:cBhvr>
                                    </p:animEffect>
                                  </p:childTnLst>
                                </p:cTn>
                              </p:par>
                            </p:childTnLst>
                          </p:cTn>
                        </p:par>
                        <p:par>
                          <p:cTn id="28" fill="hold">
                            <p:stCondLst>
                              <p:cond delay="1000"/>
                            </p:stCondLst>
                            <p:childTnLst>
                              <p:par>
                                <p:cTn id="29" presetID="22" presetClass="entr" presetSubtype="8" fill="hold"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500"/>
                                        <p:tgtEl>
                                          <p:spTgt spid="46"/>
                                        </p:tgtEl>
                                      </p:cBhvr>
                                    </p:animEffect>
                                  </p:childTnLst>
                                </p:cTn>
                              </p:par>
                            </p:childTnLst>
                          </p:cTn>
                        </p:par>
                        <p:par>
                          <p:cTn id="32" fill="hold">
                            <p:stCondLst>
                              <p:cond delay="1500"/>
                            </p:stCondLst>
                            <p:childTnLst>
                              <p:par>
                                <p:cTn id="33" presetID="1"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childTnLst>
                                </p:cTn>
                              </p:par>
                            </p:childTnLst>
                          </p:cTn>
                        </p:par>
                        <p:par>
                          <p:cTn id="38" fill="hold">
                            <p:stCondLst>
                              <p:cond delay="1500"/>
                            </p:stCondLst>
                            <p:childTnLst>
                              <p:par>
                                <p:cTn id="39" presetID="1" presetClass="entr" presetSubtype="0"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childTnLst>
                          </p:cTn>
                        </p:par>
                        <p:par>
                          <p:cTn id="46" fill="hold">
                            <p:stCondLst>
                              <p:cond delay="500"/>
                            </p:stCondLst>
                            <p:childTnLst>
                              <p:par>
                                <p:cTn id="47" presetID="22" presetClass="entr" presetSubtype="8"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wipe(left)">
                                      <p:cBhvr>
                                        <p:cTn id="49" dur="500"/>
                                        <p:tgtEl>
                                          <p:spTgt spid="42"/>
                                        </p:tgtEl>
                                      </p:cBhvr>
                                    </p:animEffect>
                                  </p:childTnLst>
                                </p:cTn>
                              </p:par>
                            </p:childTnLst>
                          </p:cTn>
                        </p:par>
                        <p:par>
                          <p:cTn id="50" fill="hold">
                            <p:stCondLst>
                              <p:cond delay="1000"/>
                            </p:stCondLst>
                            <p:childTnLst>
                              <p:par>
                                <p:cTn id="51" presetID="1" presetClass="entr" presetSubtype="0"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childTnLst>
                                </p:cTn>
                              </p:par>
                            </p:childTnLst>
                          </p:cTn>
                        </p:par>
                        <p:par>
                          <p:cTn id="53" fill="hold">
                            <p:stCondLst>
                              <p:cond delay="1000"/>
                            </p:stCondLst>
                            <p:childTnLst>
                              <p:par>
                                <p:cTn id="54" presetID="1" presetClass="entr" presetSubtype="0" fill="hold" nodeType="afterEffect">
                                  <p:stCondLst>
                                    <p:cond delay="0"/>
                                  </p:stCondLst>
                                  <p:childTnLst>
                                    <p:set>
                                      <p:cBhvr>
                                        <p:cTn id="55" dur="1" fill="hold">
                                          <p:stCondLst>
                                            <p:cond delay="0"/>
                                          </p:stCondLst>
                                        </p:cTn>
                                        <p:tgtEl>
                                          <p:spTgt spid="44"/>
                                        </p:tgtEl>
                                        <p:attrNameLst>
                                          <p:attrName>style.visibility</p:attrName>
                                        </p:attrNameLst>
                                      </p:cBhvr>
                                      <p:to>
                                        <p:strVal val="visible"/>
                                      </p:to>
                                    </p:set>
                                  </p:childTnLst>
                                </p:cTn>
                              </p:par>
                            </p:childTnLst>
                          </p:cTn>
                        </p:par>
                        <p:par>
                          <p:cTn id="56" fill="hold">
                            <p:stCondLst>
                              <p:cond delay="1000"/>
                            </p:stCondLst>
                            <p:childTnLst>
                              <p:par>
                                <p:cTn id="57" presetID="1" presetClass="entr" presetSubtype="0"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500"/>
                                        <p:tgtEl>
                                          <p:spTgt spid="39"/>
                                        </p:tgtEl>
                                      </p:cBhvr>
                                    </p:animEffect>
                                  </p:childTnLst>
                                </p:cTn>
                              </p:par>
                            </p:childTnLst>
                          </p:cTn>
                        </p:par>
                        <p:par>
                          <p:cTn id="64" fill="hold">
                            <p:stCondLst>
                              <p:cond delay="500"/>
                            </p:stCondLst>
                            <p:childTnLst>
                              <p:par>
                                <p:cTn id="65" presetID="1"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nodeType="click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wipe(left)">
                                      <p:cBhvr>
                                        <p:cTn id="71" dur="500"/>
                                        <p:tgtEl>
                                          <p:spTgt spid="31"/>
                                        </p:tgtEl>
                                      </p:cBhvr>
                                    </p:animEffect>
                                  </p:childTnLst>
                                </p:cTn>
                              </p:par>
                            </p:childTnLst>
                          </p:cTn>
                        </p:par>
                        <p:par>
                          <p:cTn id="72" fill="hold">
                            <p:stCondLst>
                              <p:cond delay="500"/>
                            </p:stCondLst>
                            <p:childTnLst>
                              <p:par>
                                <p:cTn id="73" presetID="1" presetClass="entr" presetSubtype="0"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wipe(left)">
                                      <p:cBhvr>
                                        <p:cTn id="79" dur="500"/>
                                        <p:tgtEl>
                                          <p:spTgt spid="32"/>
                                        </p:tgtEl>
                                      </p:cBhvr>
                                    </p:animEffect>
                                  </p:childTnLst>
                                </p:cTn>
                              </p:par>
                            </p:childTnLst>
                          </p:cTn>
                        </p:par>
                        <p:par>
                          <p:cTn id="80" fill="hold">
                            <p:stCondLst>
                              <p:cond delay="500"/>
                            </p:stCondLst>
                            <p:childTnLst>
                              <p:par>
                                <p:cTn id="81" presetID="1" presetClass="entr" presetSubtype="0"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down)">
                                      <p:cBhvr>
                                        <p:cTn id="87" dur="500"/>
                                        <p:tgtEl>
                                          <p:spTgt spid="37"/>
                                        </p:tgtEl>
                                      </p:cBhvr>
                                    </p:animEffect>
                                  </p:childTnLst>
                                </p:cTn>
                              </p:par>
                            </p:childTnLst>
                          </p:cTn>
                        </p:par>
                        <p:par>
                          <p:cTn id="88" fill="hold">
                            <p:stCondLst>
                              <p:cond delay="500"/>
                            </p:stCondLst>
                            <p:childTnLst>
                              <p:par>
                                <p:cTn id="89" presetID="22" presetClass="entr" presetSubtype="4" fill="hold" nodeType="after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wipe(down)">
                                      <p:cBhvr>
                                        <p:cTn id="91" dur="500"/>
                                        <p:tgtEl>
                                          <p:spTgt spid="36"/>
                                        </p:tgtEl>
                                      </p:cBhvr>
                                    </p:animEffect>
                                  </p:childTnLst>
                                </p:cTn>
                              </p:par>
                            </p:childTnLst>
                          </p:cTn>
                        </p:par>
                        <p:par>
                          <p:cTn id="92" fill="hold">
                            <p:stCondLst>
                              <p:cond delay="1000"/>
                            </p:stCondLst>
                            <p:childTnLst>
                              <p:par>
                                <p:cTn id="93" presetID="1" presetClass="entr" presetSubtype="0" fill="hold" grpId="0" nodeType="afterEffect">
                                  <p:stCondLst>
                                    <p:cond delay="0"/>
                                  </p:stCondLst>
                                  <p:childTnLst>
                                    <p:set>
                                      <p:cBhvr>
                                        <p:cTn id="94" dur="1" fill="hold">
                                          <p:stCondLst>
                                            <p:cond delay="0"/>
                                          </p:stCondLst>
                                        </p:cTn>
                                        <p:tgtEl>
                                          <p:spTgt spid="38"/>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54"/>
                                        </p:tgtEl>
                                        <p:attrNameLst>
                                          <p:attrName>style.visibility</p:attrName>
                                        </p:attrNameLst>
                                      </p:cBhvr>
                                      <p:to>
                                        <p:strVal val="visible"/>
                                      </p:to>
                                    </p:set>
                                    <p:animEffect transition="in" filter="wipe(left)">
                                      <p:cBhvr>
                                        <p:cTn id="99" dur="500"/>
                                        <p:tgtEl>
                                          <p:spTgt spid="54"/>
                                        </p:tgtEl>
                                      </p:cBhvr>
                                    </p:animEffect>
                                  </p:childTnLst>
                                </p:cTn>
                              </p:par>
                            </p:childTnLst>
                          </p:cTn>
                        </p:par>
                        <p:par>
                          <p:cTn id="100" fill="hold">
                            <p:stCondLst>
                              <p:cond delay="500"/>
                            </p:stCondLst>
                            <p:childTnLst>
                              <p:par>
                                <p:cTn id="101" presetID="1" presetClass="entr" presetSubtype="0" fill="hold" grpId="0" nodeType="afterEffect">
                                  <p:stCondLst>
                                    <p:cond delay="0"/>
                                  </p:stCondLst>
                                  <p:childTnLst>
                                    <p:set>
                                      <p:cBhvr>
                                        <p:cTn id="102" dur="1" fill="hold">
                                          <p:stCondLst>
                                            <p:cond delay="0"/>
                                          </p:stCondLst>
                                        </p:cTn>
                                        <p:tgtEl>
                                          <p:spTgt spid="56"/>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52"/>
                                        </p:tgtEl>
                                        <p:attrNameLst>
                                          <p:attrName>style.visibility</p:attrName>
                                        </p:attrNameLst>
                                      </p:cBhvr>
                                      <p:to>
                                        <p:strVal val="visible"/>
                                      </p:to>
                                    </p:set>
                                    <p:animEffect transition="in" filter="wipe(left)">
                                      <p:cBhvr>
                                        <p:cTn id="107" dur="500"/>
                                        <p:tgtEl>
                                          <p:spTgt spid="52"/>
                                        </p:tgtEl>
                                      </p:cBhvr>
                                    </p:animEffect>
                                  </p:childTnLst>
                                </p:cTn>
                              </p:par>
                            </p:childTnLst>
                          </p:cTn>
                        </p:par>
                        <p:par>
                          <p:cTn id="108" fill="hold">
                            <p:stCondLst>
                              <p:cond delay="500"/>
                            </p:stCondLst>
                            <p:childTnLst>
                              <p:par>
                                <p:cTn id="109" presetID="22" presetClass="entr" presetSubtype="8" fill="hold" nodeType="afterEffect">
                                  <p:stCondLst>
                                    <p:cond delay="0"/>
                                  </p:stCondLst>
                                  <p:childTnLst>
                                    <p:set>
                                      <p:cBhvr>
                                        <p:cTn id="110" dur="1" fill="hold">
                                          <p:stCondLst>
                                            <p:cond delay="0"/>
                                          </p:stCondLst>
                                        </p:cTn>
                                        <p:tgtEl>
                                          <p:spTgt spid="53"/>
                                        </p:tgtEl>
                                        <p:attrNameLst>
                                          <p:attrName>style.visibility</p:attrName>
                                        </p:attrNameLst>
                                      </p:cBhvr>
                                      <p:to>
                                        <p:strVal val="visible"/>
                                      </p:to>
                                    </p:set>
                                    <p:animEffect transition="in" filter="wipe(left)">
                                      <p:cBhvr>
                                        <p:cTn id="111" dur="500"/>
                                        <p:tgtEl>
                                          <p:spTgt spid="53"/>
                                        </p:tgtEl>
                                      </p:cBhvr>
                                    </p:animEffect>
                                  </p:childTnLst>
                                </p:cTn>
                              </p:par>
                            </p:childTnLst>
                          </p:cTn>
                        </p:par>
                        <p:par>
                          <p:cTn id="112" fill="hold">
                            <p:stCondLst>
                              <p:cond delay="1000"/>
                            </p:stCondLst>
                            <p:childTnLst>
                              <p:par>
                                <p:cTn id="113" presetID="1" presetClass="entr" presetSubtype="0" fill="hold" grpId="0" nodeType="afterEffect">
                                  <p:stCondLst>
                                    <p:cond delay="0"/>
                                  </p:stCondLst>
                                  <p:childTnLst>
                                    <p:set>
                                      <p:cBhvr>
                                        <p:cTn id="114" dur="1" fill="hold">
                                          <p:stCondLst>
                                            <p:cond delay="0"/>
                                          </p:stCondLst>
                                        </p:cTn>
                                        <p:tgtEl>
                                          <p:spTgt spid="55"/>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nodeType="clickEffect">
                                  <p:stCondLst>
                                    <p:cond delay="0"/>
                                  </p:stCondLst>
                                  <p:childTnLst>
                                    <p:set>
                                      <p:cBhvr>
                                        <p:cTn id="118" dur="1" fill="hold">
                                          <p:stCondLst>
                                            <p:cond delay="0"/>
                                          </p:stCondLst>
                                        </p:cTn>
                                        <p:tgtEl>
                                          <p:spTgt spid="34"/>
                                        </p:tgtEl>
                                        <p:attrNameLst>
                                          <p:attrName>style.visibility</p:attrName>
                                        </p:attrNameLst>
                                      </p:cBhvr>
                                      <p:to>
                                        <p:strVal val="visible"/>
                                      </p:to>
                                    </p:set>
                                    <p:animEffect transition="in" filter="wipe(left)">
                                      <p:cBhvr>
                                        <p:cTn id="119" dur="500"/>
                                        <p:tgtEl>
                                          <p:spTgt spid="34"/>
                                        </p:tgtEl>
                                      </p:cBhvr>
                                    </p:animEffect>
                                  </p:childTnLst>
                                </p:cTn>
                              </p:par>
                            </p:childTnLst>
                          </p:cTn>
                        </p:par>
                        <p:par>
                          <p:cTn id="120" fill="hold">
                            <p:stCondLst>
                              <p:cond delay="500"/>
                            </p:stCondLst>
                            <p:childTnLst>
                              <p:par>
                                <p:cTn id="121" presetID="1" presetClass="entr" presetSubtype="0" fill="hold" grpId="0" nodeType="afterEffect">
                                  <p:stCondLst>
                                    <p:cond delay="0"/>
                                  </p:stCondLst>
                                  <p:childTnLst>
                                    <p:set>
                                      <p:cBhvr>
                                        <p:cTn id="122"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0" grpId="0" animBg="1"/>
      <p:bldP spid="33" grpId="0" animBg="1"/>
      <p:bldP spid="35" grpId="0" animBg="1"/>
      <p:bldP spid="38" grpId="0" animBg="1"/>
      <p:bldP spid="40" grpId="0" animBg="1"/>
      <p:bldP spid="43" grpId="0" animBg="1"/>
      <p:bldP spid="49" grpId="0" animBg="1"/>
      <p:bldP spid="55" grpId="0" animBg="1"/>
      <p:bldP spid="56"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T</a:t>
            </a:r>
          </a:p>
        </p:txBody>
      </p:sp>
      <p:pic>
        <p:nvPicPr>
          <p:cNvPr id="4" name="Picture 3" descr="Diagram, engineering drawing&#10;&#10;Description automatically generated">
            <a:extLst>
              <a:ext uri="{FF2B5EF4-FFF2-40B4-BE49-F238E27FC236}">
                <a16:creationId xmlns:a16="http://schemas.microsoft.com/office/drawing/2014/main" id="{82368483-44E4-4B04-A1D8-96CA961151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15112"/>
            <a:ext cx="7306695" cy="5542888"/>
          </a:xfrm>
          <a:prstGeom prst="rect">
            <a:avLst/>
          </a:prstGeom>
        </p:spPr>
      </p:pic>
      <p:sp>
        <p:nvSpPr>
          <p:cNvPr id="11" name="Rectangle 10">
            <a:extLst>
              <a:ext uri="{FF2B5EF4-FFF2-40B4-BE49-F238E27FC236}">
                <a16:creationId xmlns:a16="http://schemas.microsoft.com/office/drawing/2014/main" id="{72967681-8646-470B-857C-BC7AFBC51B39}"/>
              </a:ext>
            </a:extLst>
          </p:cNvPr>
          <p:cNvSpPr/>
          <p:nvPr/>
        </p:nvSpPr>
        <p:spPr>
          <a:xfrm>
            <a:off x="2073025" y="4063008"/>
            <a:ext cx="912686" cy="369332"/>
          </a:xfrm>
          <a:prstGeom prst="rect">
            <a:avLst/>
          </a:prstGeom>
        </p:spPr>
        <p:txBody>
          <a:bodyPr wrap="none">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E060049E-A715-4F23-9FBD-0FDBF6BDCA55}"/>
              </a:ext>
            </a:extLst>
          </p:cNvPr>
          <p:cNvSpPr txBox="1"/>
          <p:nvPr/>
        </p:nvSpPr>
        <p:spPr>
          <a:xfrm>
            <a:off x="2157164" y="4432340"/>
            <a:ext cx="74440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T</a:t>
            </a:r>
            <a:endParaRPr lang="en-US" sz="6000" b="1" dirty="0">
              <a:solidFill>
                <a:srgbClr val="FFC000"/>
              </a:solidFill>
              <a:latin typeface="Arial" pitchFamily="34" charset="0"/>
              <a:cs typeface="Arial" pitchFamily="34" charset="0"/>
            </a:endParaRPr>
          </a:p>
        </p:txBody>
      </p:sp>
      <p:sp>
        <p:nvSpPr>
          <p:cNvPr id="14" name="Rectangle 18">
            <a:extLst>
              <a:ext uri="{FF2B5EF4-FFF2-40B4-BE49-F238E27FC236}">
                <a16:creationId xmlns:a16="http://schemas.microsoft.com/office/drawing/2014/main" id="{92CDD873-E3F6-43E8-89CF-D27B607E1205}"/>
              </a:ext>
            </a:extLst>
          </p:cNvPr>
          <p:cNvSpPr>
            <a:spLocks noChangeAspect="1"/>
          </p:cNvSpPr>
          <p:nvPr/>
        </p:nvSpPr>
        <p:spPr>
          <a:xfrm rot="4741704">
            <a:off x="1854516" y="4142358"/>
            <a:ext cx="3833625" cy="1320056"/>
          </a:xfrm>
          <a:custGeom>
            <a:avLst/>
            <a:gdLst>
              <a:gd name="connsiteX0" fmla="*/ 0 w 350360"/>
              <a:gd name="connsiteY0" fmla="*/ 0 h 121037"/>
              <a:gd name="connsiteX1" fmla="*/ 350360 w 350360"/>
              <a:gd name="connsiteY1" fmla="*/ 0 h 121037"/>
              <a:gd name="connsiteX2" fmla="*/ 350360 w 350360"/>
              <a:gd name="connsiteY2" fmla="*/ 121037 h 121037"/>
              <a:gd name="connsiteX3" fmla="*/ 0 w 350360"/>
              <a:gd name="connsiteY3" fmla="*/ 121037 h 121037"/>
              <a:gd name="connsiteX4" fmla="*/ 0 w 350360"/>
              <a:gd name="connsiteY4" fmla="*/ 0 h 121037"/>
              <a:gd name="connsiteX0" fmla="*/ 0 w 350360"/>
              <a:gd name="connsiteY0" fmla="*/ 0 h 121037"/>
              <a:gd name="connsiteX1" fmla="*/ 350360 w 350360"/>
              <a:gd name="connsiteY1" fmla="*/ 0 h 121037"/>
              <a:gd name="connsiteX2" fmla="*/ 313635 w 350360"/>
              <a:gd name="connsiteY2" fmla="*/ 28903 h 121037"/>
              <a:gd name="connsiteX3" fmla="*/ 350360 w 350360"/>
              <a:gd name="connsiteY3" fmla="*/ 121037 h 121037"/>
              <a:gd name="connsiteX4" fmla="*/ 0 w 350360"/>
              <a:gd name="connsiteY4" fmla="*/ 121037 h 121037"/>
              <a:gd name="connsiteX5" fmla="*/ 0 w 350360"/>
              <a:gd name="connsiteY5" fmla="*/ 0 h 121037"/>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71154"/>
              <a:gd name="connsiteY0" fmla="*/ 1464960 h 1585997"/>
              <a:gd name="connsiteX1" fmla="*/ 350360 w 3171154"/>
              <a:gd name="connsiteY1" fmla="*/ 1464960 h 1585997"/>
              <a:gd name="connsiteX2" fmla="*/ 2878163 w 3171154"/>
              <a:gd name="connsiteY2" fmla="*/ 159050 h 1585997"/>
              <a:gd name="connsiteX3" fmla="*/ 2836118 w 3171154"/>
              <a:gd name="connsiteY3" fmla="*/ 180069 h 1585997"/>
              <a:gd name="connsiteX4" fmla="*/ 350360 w 3171154"/>
              <a:gd name="connsiteY4" fmla="*/ 1585997 h 1585997"/>
              <a:gd name="connsiteX5" fmla="*/ 0 w 3171154"/>
              <a:gd name="connsiteY5" fmla="*/ 1585997 h 1585997"/>
              <a:gd name="connsiteX6" fmla="*/ 0 w 3171154"/>
              <a:gd name="connsiteY6" fmla="*/ 1464960 h 1585997"/>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82963"/>
              <a:gd name="connsiteY0" fmla="*/ 1453055 h 1574092"/>
              <a:gd name="connsiteX1" fmla="*/ 350360 w 3182963"/>
              <a:gd name="connsiteY1" fmla="*/ 1453055 h 1574092"/>
              <a:gd name="connsiteX2" fmla="*/ 3182963 w 3182963"/>
              <a:gd name="connsiteY2" fmla="*/ 0 h 1574092"/>
              <a:gd name="connsiteX3" fmla="*/ 350360 w 3182963"/>
              <a:gd name="connsiteY3" fmla="*/ 1574092 h 1574092"/>
              <a:gd name="connsiteX4" fmla="*/ 0 w 3182963"/>
              <a:gd name="connsiteY4" fmla="*/ 1574092 h 1574092"/>
              <a:gd name="connsiteX5" fmla="*/ 0 w 3182963"/>
              <a:gd name="connsiteY5" fmla="*/ 1453055 h 1574092"/>
              <a:gd name="connsiteX0" fmla="*/ 0 w 3182963"/>
              <a:gd name="connsiteY0" fmla="*/ 1459893 h 1580930"/>
              <a:gd name="connsiteX1" fmla="*/ 350360 w 3182963"/>
              <a:gd name="connsiteY1" fmla="*/ 1459893 h 1580930"/>
              <a:gd name="connsiteX2" fmla="*/ 3182963 w 3182963"/>
              <a:gd name="connsiteY2" fmla="*/ 6838 h 1580930"/>
              <a:gd name="connsiteX3" fmla="*/ 350360 w 3182963"/>
              <a:gd name="connsiteY3" fmla="*/ 1580930 h 1580930"/>
              <a:gd name="connsiteX4" fmla="*/ 0 w 3182963"/>
              <a:gd name="connsiteY4" fmla="*/ 1580930 h 1580930"/>
              <a:gd name="connsiteX5" fmla="*/ 0 w 3182963"/>
              <a:gd name="connsiteY5" fmla="*/ 1459893 h 1580930"/>
              <a:gd name="connsiteX0" fmla="*/ 0 w 3203986"/>
              <a:gd name="connsiteY0" fmla="*/ 1334573 h 1455610"/>
              <a:gd name="connsiteX1" fmla="*/ 350360 w 3203986"/>
              <a:gd name="connsiteY1" fmla="*/ 1334573 h 1455610"/>
              <a:gd name="connsiteX2" fmla="*/ 3203986 w 3203986"/>
              <a:gd name="connsiteY2" fmla="*/ 7642 h 1455610"/>
              <a:gd name="connsiteX3" fmla="*/ 350360 w 3203986"/>
              <a:gd name="connsiteY3" fmla="*/ 1455610 h 1455610"/>
              <a:gd name="connsiteX4" fmla="*/ 0 w 3203986"/>
              <a:gd name="connsiteY4" fmla="*/ 1455610 h 1455610"/>
              <a:gd name="connsiteX5" fmla="*/ 0 w 3203986"/>
              <a:gd name="connsiteY5" fmla="*/ 1334573 h 1455610"/>
              <a:gd name="connsiteX0" fmla="*/ 0 w 3161944"/>
              <a:gd name="connsiteY0" fmla="*/ 1438995 h 1560032"/>
              <a:gd name="connsiteX1" fmla="*/ 350360 w 3161944"/>
              <a:gd name="connsiteY1" fmla="*/ 1438995 h 1560032"/>
              <a:gd name="connsiteX2" fmla="*/ 3161944 w 3161944"/>
              <a:gd name="connsiteY2" fmla="*/ 6960 h 1560032"/>
              <a:gd name="connsiteX3" fmla="*/ 350360 w 3161944"/>
              <a:gd name="connsiteY3" fmla="*/ 1560032 h 1560032"/>
              <a:gd name="connsiteX4" fmla="*/ 0 w 3161944"/>
              <a:gd name="connsiteY4" fmla="*/ 1560032 h 1560032"/>
              <a:gd name="connsiteX5" fmla="*/ 0 w 3161944"/>
              <a:gd name="connsiteY5" fmla="*/ 1438995 h 1560032"/>
              <a:gd name="connsiteX0" fmla="*/ 0 w 3161944"/>
              <a:gd name="connsiteY0" fmla="*/ 1558102 h 1679139"/>
              <a:gd name="connsiteX1" fmla="*/ 350360 w 3161944"/>
              <a:gd name="connsiteY1" fmla="*/ 1558102 h 1679139"/>
              <a:gd name="connsiteX2" fmla="*/ 3161944 w 3161944"/>
              <a:gd name="connsiteY2" fmla="*/ 126067 h 1679139"/>
              <a:gd name="connsiteX3" fmla="*/ 350360 w 3161944"/>
              <a:gd name="connsiteY3" fmla="*/ 1679139 h 1679139"/>
              <a:gd name="connsiteX4" fmla="*/ 0 w 3161944"/>
              <a:gd name="connsiteY4" fmla="*/ 1679139 h 1679139"/>
              <a:gd name="connsiteX5" fmla="*/ 0 w 3161944"/>
              <a:gd name="connsiteY5" fmla="*/ 1558102 h 1679139"/>
              <a:gd name="connsiteX0" fmla="*/ 0 w 3161944"/>
              <a:gd name="connsiteY0" fmla="*/ 1432035 h 1553072"/>
              <a:gd name="connsiteX1" fmla="*/ 350360 w 3161944"/>
              <a:gd name="connsiteY1" fmla="*/ 1432035 h 1553072"/>
              <a:gd name="connsiteX2" fmla="*/ 3161944 w 3161944"/>
              <a:gd name="connsiteY2" fmla="*/ 0 h 1553072"/>
              <a:gd name="connsiteX3" fmla="*/ 350360 w 3161944"/>
              <a:gd name="connsiteY3" fmla="*/ 1553072 h 1553072"/>
              <a:gd name="connsiteX4" fmla="*/ 0 w 3161944"/>
              <a:gd name="connsiteY4" fmla="*/ 1553072 h 1553072"/>
              <a:gd name="connsiteX5" fmla="*/ 0 w 3161944"/>
              <a:gd name="connsiteY5" fmla="*/ 1432035 h 1553072"/>
              <a:gd name="connsiteX0" fmla="*/ 0 w 3330109"/>
              <a:gd name="connsiteY0" fmla="*/ 1810408 h 1931445"/>
              <a:gd name="connsiteX1" fmla="*/ 350360 w 3330109"/>
              <a:gd name="connsiteY1" fmla="*/ 1810408 h 1931445"/>
              <a:gd name="connsiteX2" fmla="*/ 3330109 w 3330109"/>
              <a:gd name="connsiteY2" fmla="*/ 0 h 1931445"/>
              <a:gd name="connsiteX3" fmla="*/ 350360 w 3330109"/>
              <a:gd name="connsiteY3" fmla="*/ 1931445 h 1931445"/>
              <a:gd name="connsiteX4" fmla="*/ 0 w 3330109"/>
              <a:gd name="connsiteY4" fmla="*/ 1931445 h 1931445"/>
              <a:gd name="connsiteX5" fmla="*/ 0 w 3330109"/>
              <a:gd name="connsiteY5" fmla="*/ 1810408 h 1931445"/>
              <a:gd name="connsiteX0" fmla="*/ 0 w 3330109"/>
              <a:gd name="connsiteY0" fmla="*/ 1819534 h 1940571"/>
              <a:gd name="connsiteX1" fmla="*/ 350360 w 3330109"/>
              <a:gd name="connsiteY1" fmla="*/ 1819534 h 1940571"/>
              <a:gd name="connsiteX2" fmla="*/ 3330109 w 3330109"/>
              <a:gd name="connsiteY2" fmla="*/ 9126 h 1940571"/>
              <a:gd name="connsiteX3" fmla="*/ 350360 w 3330109"/>
              <a:gd name="connsiteY3" fmla="*/ 1940571 h 1940571"/>
              <a:gd name="connsiteX4" fmla="*/ 0 w 3330109"/>
              <a:gd name="connsiteY4" fmla="*/ 1940571 h 1940571"/>
              <a:gd name="connsiteX5" fmla="*/ 0 w 3330109"/>
              <a:gd name="connsiteY5" fmla="*/ 1819534 h 1940571"/>
              <a:gd name="connsiteX0" fmla="*/ 0 w 3330109"/>
              <a:gd name="connsiteY0" fmla="*/ 1966036 h 2087073"/>
              <a:gd name="connsiteX1" fmla="*/ 350360 w 3330109"/>
              <a:gd name="connsiteY1" fmla="*/ 1966036 h 2087073"/>
              <a:gd name="connsiteX2" fmla="*/ 3330109 w 3330109"/>
              <a:gd name="connsiteY2" fmla="*/ 155628 h 2087073"/>
              <a:gd name="connsiteX3" fmla="*/ 350360 w 3330109"/>
              <a:gd name="connsiteY3" fmla="*/ 2087073 h 2087073"/>
              <a:gd name="connsiteX4" fmla="*/ 0 w 3330109"/>
              <a:gd name="connsiteY4" fmla="*/ 2087073 h 2087073"/>
              <a:gd name="connsiteX5" fmla="*/ 0 w 3330109"/>
              <a:gd name="connsiteY5" fmla="*/ 1966036 h 2087073"/>
              <a:gd name="connsiteX0" fmla="*/ 0 w 3617089"/>
              <a:gd name="connsiteY0" fmla="*/ 2135914 h 2256951"/>
              <a:gd name="connsiteX1" fmla="*/ 350360 w 3617089"/>
              <a:gd name="connsiteY1" fmla="*/ 2135914 h 2256951"/>
              <a:gd name="connsiteX2" fmla="*/ 3161938 w 3617089"/>
              <a:gd name="connsiteY2" fmla="*/ 178362 h 2256951"/>
              <a:gd name="connsiteX3" fmla="*/ 3330109 w 3617089"/>
              <a:gd name="connsiteY3" fmla="*/ 325506 h 2256951"/>
              <a:gd name="connsiteX4" fmla="*/ 350360 w 3617089"/>
              <a:gd name="connsiteY4" fmla="*/ 2256951 h 2256951"/>
              <a:gd name="connsiteX5" fmla="*/ 0 w 3617089"/>
              <a:gd name="connsiteY5" fmla="*/ 2256951 h 2256951"/>
              <a:gd name="connsiteX6" fmla="*/ 0 w 3617089"/>
              <a:gd name="connsiteY6" fmla="*/ 2135914 h 2256951"/>
              <a:gd name="connsiteX0" fmla="*/ 0 w 3330109"/>
              <a:gd name="connsiteY0" fmla="*/ 1957552 h 2078589"/>
              <a:gd name="connsiteX1" fmla="*/ 350360 w 3330109"/>
              <a:gd name="connsiteY1" fmla="*/ 1957552 h 2078589"/>
              <a:gd name="connsiteX2" fmla="*/ 3161938 w 3330109"/>
              <a:gd name="connsiteY2" fmla="*/ 0 h 2078589"/>
              <a:gd name="connsiteX3" fmla="*/ 3330109 w 3330109"/>
              <a:gd name="connsiteY3" fmla="*/ 147144 h 2078589"/>
              <a:gd name="connsiteX4" fmla="*/ 350360 w 3330109"/>
              <a:gd name="connsiteY4" fmla="*/ 2078589 h 2078589"/>
              <a:gd name="connsiteX5" fmla="*/ 0 w 3330109"/>
              <a:gd name="connsiteY5" fmla="*/ 2078589 h 2078589"/>
              <a:gd name="connsiteX6" fmla="*/ 0 w 3330109"/>
              <a:gd name="connsiteY6" fmla="*/ 1957552 h 2078589"/>
              <a:gd name="connsiteX0" fmla="*/ 0 w 3161938"/>
              <a:gd name="connsiteY0" fmla="*/ 1957552 h 2078589"/>
              <a:gd name="connsiteX1" fmla="*/ 350360 w 3161938"/>
              <a:gd name="connsiteY1" fmla="*/ 1957552 h 2078589"/>
              <a:gd name="connsiteX2" fmla="*/ 3161938 w 3161938"/>
              <a:gd name="connsiteY2" fmla="*/ 0 h 2078589"/>
              <a:gd name="connsiteX3" fmla="*/ 2121419 w 3161938"/>
              <a:gd name="connsiteY3" fmla="*/ 1103585 h 2078589"/>
              <a:gd name="connsiteX4" fmla="*/ 350360 w 3161938"/>
              <a:gd name="connsiteY4" fmla="*/ 2078589 h 2078589"/>
              <a:gd name="connsiteX5" fmla="*/ 0 w 3161938"/>
              <a:gd name="connsiteY5" fmla="*/ 2078589 h 2078589"/>
              <a:gd name="connsiteX6" fmla="*/ 0 w 3161938"/>
              <a:gd name="connsiteY6" fmla="*/ 1957552 h 2078589"/>
              <a:gd name="connsiteX0" fmla="*/ 0 w 2121419"/>
              <a:gd name="connsiteY0" fmla="*/ 1032642 h 1153679"/>
              <a:gd name="connsiteX1" fmla="*/ 350360 w 2121419"/>
              <a:gd name="connsiteY1" fmla="*/ 1032642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312254"/>
              <a:gd name="connsiteY0" fmla="*/ 1032642 h 1153679"/>
              <a:gd name="connsiteX1" fmla="*/ 350360 w 2312254"/>
              <a:gd name="connsiteY1" fmla="*/ 980090 h 1153679"/>
              <a:gd name="connsiteX2" fmla="*/ 2111179 w 2312254"/>
              <a:gd name="connsiteY2" fmla="*/ 0 h 1153679"/>
              <a:gd name="connsiteX3" fmla="*/ 2312254 w 2312254"/>
              <a:gd name="connsiteY3" fmla="*/ 136634 h 1153679"/>
              <a:gd name="connsiteX4" fmla="*/ 360871 w 2312254"/>
              <a:gd name="connsiteY4" fmla="*/ 1111637 h 1153679"/>
              <a:gd name="connsiteX5" fmla="*/ 0 w 2312254"/>
              <a:gd name="connsiteY5" fmla="*/ 1153679 h 1153679"/>
              <a:gd name="connsiteX6" fmla="*/ 0 w 2312254"/>
              <a:gd name="connsiteY6" fmla="*/ 1032642 h 115367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360871 w 2312254"/>
              <a:gd name="connsiteY4" fmla="*/ 1122147 h 1164189"/>
              <a:gd name="connsiteX5" fmla="*/ 0 w 2312254"/>
              <a:gd name="connsiteY5" fmla="*/ 1164189 h 1164189"/>
              <a:gd name="connsiteX6" fmla="*/ 0 w 2312254"/>
              <a:gd name="connsiteY6"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24267 w 2312254"/>
              <a:gd name="connsiteY4" fmla="*/ 567729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0 w 2312254"/>
              <a:gd name="connsiteY7" fmla="*/ 1043152 h 1164189"/>
              <a:gd name="connsiteX0" fmla="*/ 10602 w 2312254"/>
              <a:gd name="connsiteY0" fmla="*/ 990600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990600 h 1164189"/>
              <a:gd name="connsiteX0" fmla="*/ 10602 w 2312254"/>
              <a:gd name="connsiteY0" fmla="*/ 1022131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1022131 h 1164189"/>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61585 w 2312254"/>
              <a:gd name="connsiteY4" fmla="*/ 904060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82790 w 2312254"/>
              <a:gd name="connsiteY4" fmla="*/ 935591 h 1132658"/>
              <a:gd name="connsiteX5" fmla="*/ 339667 w 2312254"/>
              <a:gd name="connsiteY5" fmla="*/ 1111637 h 1132658"/>
              <a:gd name="connsiteX6" fmla="*/ 0 w 2312254"/>
              <a:gd name="connsiteY6" fmla="*/ 1132658 h 1132658"/>
              <a:gd name="connsiteX7" fmla="*/ 10602 w 2312254"/>
              <a:gd name="connsiteY7" fmla="*/ 1022131 h 1132658"/>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60871 w 2333458"/>
              <a:gd name="connsiteY5" fmla="*/ 1111637 h 1227251"/>
              <a:gd name="connsiteX6" fmla="*/ 0 w 2333458"/>
              <a:gd name="connsiteY6" fmla="*/ 1227251 h 1227251"/>
              <a:gd name="connsiteX7" fmla="*/ 31806 w 2333458"/>
              <a:gd name="connsiteY7" fmla="*/ 1022131 h 1227251"/>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82074 w 2333458"/>
              <a:gd name="connsiteY5" fmla="*/ 1174699 h 1227251"/>
              <a:gd name="connsiteX6" fmla="*/ 0 w 2333458"/>
              <a:gd name="connsiteY6" fmla="*/ 1227251 h 1227251"/>
              <a:gd name="connsiteX7" fmla="*/ 31806 w 2333458"/>
              <a:gd name="connsiteY7" fmla="*/ 1022131 h 122725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50268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188 w 2301652"/>
              <a:gd name="connsiteY5" fmla="*/ 935591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086294 w 2301652"/>
              <a:gd name="connsiteY4" fmla="*/ 818052 h 1206231"/>
              <a:gd name="connsiteX5" fmla="*/ 329066 w 2301652"/>
              <a:gd name="connsiteY5" fmla="*/ 1174699 h 1206231"/>
              <a:gd name="connsiteX6" fmla="*/ 10603 w 2301652"/>
              <a:gd name="connsiteY6" fmla="*/ 1206231 h 1206231"/>
              <a:gd name="connsiteX7" fmla="*/ 0 w 2301652"/>
              <a:gd name="connsiteY7" fmla="*/ 1022131 h 120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1652" h="1206231">
                <a:moveTo>
                  <a:pt x="0" y="1022131"/>
                </a:moveTo>
                <a:lnTo>
                  <a:pt x="350360" y="990600"/>
                </a:lnTo>
                <a:lnTo>
                  <a:pt x="2259603" y="0"/>
                </a:lnTo>
                <a:lnTo>
                  <a:pt x="2301652" y="147144"/>
                </a:lnTo>
                <a:cubicBezTo>
                  <a:pt x="2116581" y="281754"/>
                  <a:pt x="1415058" y="646793"/>
                  <a:pt x="1086294" y="818052"/>
                </a:cubicBezTo>
                <a:cubicBezTo>
                  <a:pt x="757530" y="989311"/>
                  <a:pt x="522322" y="1097880"/>
                  <a:pt x="329066" y="1174699"/>
                </a:cubicBezTo>
                <a:lnTo>
                  <a:pt x="10603" y="1206231"/>
                </a:lnTo>
                <a:lnTo>
                  <a:pt x="0" y="1022131"/>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4644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4"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T</a:t>
            </a:r>
          </a:p>
        </p:txBody>
      </p:sp>
      <p:pic>
        <p:nvPicPr>
          <p:cNvPr id="7" name="Picture 6">
            <a:extLst>
              <a:ext uri="{FF2B5EF4-FFF2-40B4-BE49-F238E27FC236}">
                <a16:creationId xmlns:a16="http://schemas.microsoft.com/office/drawing/2014/main" id="{F5C3D0DD-4DD1-422E-8B92-854179CDEB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43485" y="1306286"/>
            <a:ext cx="3505030" cy="5551714"/>
          </a:xfrm>
          <a:prstGeom prst="rect">
            <a:avLst/>
          </a:prstGeom>
        </p:spPr>
      </p:pic>
      <p:cxnSp>
        <p:nvCxnSpPr>
          <p:cNvPr id="8" name="Straight Connector 7">
            <a:extLst>
              <a:ext uri="{FF2B5EF4-FFF2-40B4-BE49-F238E27FC236}">
                <a16:creationId xmlns:a16="http://schemas.microsoft.com/office/drawing/2014/main" id="{5D4E66D1-B721-4D47-A609-41DA4E6F3073}"/>
              </a:ext>
            </a:extLst>
          </p:cNvPr>
          <p:cNvCxnSpPr>
            <a:cxnSpLocks/>
          </p:cNvCxnSpPr>
          <p:nvPr/>
        </p:nvCxnSpPr>
        <p:spPr>
          <a:xfrm flipH="1" flipV="1">
            <a:off x="5033554" y="2760617"/>
            <a:ext cx="2412275" cy="3622767"/>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A23A8A1-1FBE-435B-90C8-EBD1ADEDC920}"/>
              </a:ext>
            </a:extLst>
          </p:cNvPr>
          <p:cNvCxnSpPr>
            <a:cxnSpLocks/>
          </p:cNvCxnSpPr>
          <p:nvPr/>
        </p:nvCxnSpPr>
        <p:spPr>
          <a:xfrm flipH="1" flipV="1">
            <a:off x="4728754" y="1994263"/>
            <a:ext cx="304800" cy="766354"/>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6410A2F6-BB70-4C86-AD16-F736A746E274}"/>
              </a:ext>
            </a:extLst>
          </p:cNvPr>
          <p:cNvSpPr txBox="1"/>
          <p:nvPr/>
        </p:nvSpPr>
        <p:spPr>
          <a:xfrm>
            <a:off x="6096000" y="4572000"/>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T</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284335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1500"/>
                            </p:stCondLst>
                            <p:childTnLst>
                              <p:par>
                                <p:cTn id="33" presetID="1"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par>
                          <p:cTn id="51" fill="hold">
                            <p:stCondLst>
                              <p:cond delay="500"/>
                            </p:stCondLst>
                            <p:childTnLst>
                              <p:par>
                                <p:cTn id="52" presetID="1"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down)">
                                      <p:cBhvr>
                                        <p:cTn id="58" dur="500"/>
                                        <p:tgtEl>
                                          <p:spTgt spid="15"/>
                                        </p:tgtEl>
                                      </p:cBhvr>
                                    </p:animEffect>
                                  </p:childTnLst>
                                </p:cTn>
                              </p:par>
                            </p:childTnLst>
                          </p:cTn>
                        </p:par>
                        <p:par>
                          <p:cTn id="59" fill="hold">
                            <p:stCondLst>
                              <p:cond delay="500"/>
                            </p:stCondLst>
                            <p:childTnLst>
                              <p:par>
                                <p:cTn id="60" presetID="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43" grpId="0" animBg="1"/>
      <p:bldP spid="44"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M and P, Taxilane N</a:t>
            </a:r>
          </a:p>
        </p:txBody>
      </p:sp>
      <p:pic>
        <p:nvPicPr>
          <p:cNvPr id="7" name="Content Placeholder 3">
            <a:extLst>
              <a:ext uri="{FF2B5EF4-FFF2-40B4-BE49-F238E27FC236}">
                <a16:creationId xmlns:a16="http://schemas.microsoft.com/office/drawing/2014/main" id="{964E3372-2BA9-49EF-93F4-36AE38EF065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603178" y="1603365"/>
            <a:ext cx="6985643" cy="5254635"/>
          </a:xfrm>
          <a:ln w="3175"/>
        </p:spPr>
      </p:pic>
      <p:sp>
        <p:nvSpPr>
          <p:cNvPr id="8" name="Rectangle 7">
            <a:extLst>
              <a:ext uri="{FF2B5EF4-FFF2-40B4-BE49-F238E27FC236}">
                <a16:creationId xmlns:a16="http://schemas.microsoft.com/office/drawing/2014/main" id="{32DA37D3-4A3A-4FA6-9E58-867D99189B86}"/>
              </a:ext>
            </a:extLst>
          </p:cNvPr>
          <p:cNvSpPr/>
          <p:nvPr/>
        </p:nvSpPr>
        <p:spPr>
          <a:xfrm>
            <a:off x="4160449" y="3941861"/>
            <a:ext cx="5181600" cy="80418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DC24D2E-5CD3-4109-8899-4C6CCEB75038}"/>
              </a:ext>
            </a:extLst>
          </p:cNvPr>
          <p:cNvSpPr/>
          <p:nvPr/>
        </p:nvSpPr>
        <p:spPr>
          <a:xfrm>
            <a:off x="5753099" y="4541955"/>
            <a:ext cx="685800" cy="36576"/>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ectangle 9">
            <a:extLst>
              <a:ext uri="{FF2B5EF4-FFF2-40B4-BE49-F238E27FC236}">
                <a16:creationId xmlns:a16="http://schemas.microsoft.com/office/drawing/2014/main" id="{CDE52BFD-6293-4477-BCAD-AD12FE29CE8B}"/>
              </a:ext>
            </a:extLst>
          </p:cNvPr>
          <p:cNvSpPr/>
          <p:nvPr/>
        </p:nvSpPr>
        <p:spPr>
          <a:xfrm rot="19201086">
            <a:off x="6387667" y="4464692"/>
            <a:ext cx="307057" cy="45719"/>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50310D76-B2C4-4A37-8F93-E940A3DAA58A}"/>
              </a:ext>
            </a:extLst>
          </p:cNvPr>
          <p:cNvSpPr/>
          <p:nvPr/>
        </p:nvSpPr>
        <p:spPr>
          <a:xfrm>
            <a:off x="6828973" y="4343953"/>
            <a:ext cx="530352" cy="45719"/>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Rectangle 11">
            <a:extLst>
              <a:ext uri="{FF2B5EF4-FFF2-40B4-BE49-F238E27FC236}">
                <a16:creationId xmlns:a16="http://schemas.microsoft.com/office/drawing/2014/main" id="{B9816B28-2412-4BED-9B86-4421A70E9A1F}"/>
              </a:ext>
            </a:extLst>
          </p:cNvPr>
          <p:cNvSpPr/>
          <p:nvPr/>
        </p:nvSpPr>
        <p:spPr>
          <a:xfrm>
            <a:off x="6650718" y="4357670"/>
            <a:ext cx="201063" cy="27432"/>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TextBox 12">
            <a:extLst>
              <a:ext uri="{FF2B5EF4-FFF2-40B4-BE49-F238E27FC236}">
                <a16:creationId xmlns:a16="http://schemas.microsoft.com/office/drawing/2014/main" id="{EE1A000B-272E-4AAC-B2BB-5DE4388F2E15}"/>
              </a:ext>
            </a:extLst>
          </p:cNvPr>
          <p:cNvSpPr txBox="1"/>
          <p:nvPr/>
        </p:nvSpPr>
        <p:spPr>
          <a:xfrm>
            <a:off x="6896175" y="1657385"/>
            <a:ext cx="926301"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4" name="TextBox 13">
            <a:extLst>
              <a:ext uri="{FF2B5EF4-FFF2-40B4-BE49-F238E27FC236}">
                <a16:creationId xmlns:a16="http://schemas.microsoft.com/office/drawing/2014/main" id="{2F79EB9D-2202-4378-BEF2-6B6289E8BCF3}"/>
              </a:ext>
            </a:extLst>
          </p:cNvPr>
          <p:cNvSpPr txBox="1"/>
          <p:nvPr/>
        </p:nvSpPr>
        <p:spPr>
          <a:xfrm>
            <a:off x="6896174" y="1131399"/>
            <a:ext cx="92630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M</a:t>
            </a:r>
            <a:endParaRPr lang="en-US" sz="6000" b="1" dirty="0">
              <a:solidFill>
                <a:srgbClr val="FFC000"/>
              </a:solidFill>
              <a:latin typeface="Arial" pitchFamily="34" charset="0"/>
              <a:cs typeface="Arial" pitchFamily="34" charset="0"/>
            </a:endParaRPr>
          </a:p>
        </p:txBody>
      </p:sp>
      <p:sp>
        <p:nvSpPr>
          <p:cNvPr id="15" name="TextBox 14">
            <a:extLst>
              <a:ext uri="{FF2B5EF4-FFF2-40B4-BE49-F238E27FC236}">
                <a16:creationId xmlns:a16="http://schemas.microsoft.com/office/drawing/2014/main" id="{9493C043-4BD8-41AF-A686-B4CB7B46CCA9}"/>
              </a:ext>
            </a:extLst>
          </p:cNvPr>
          <p:cNvSpPr txBox="1"/>
          <p:nvPr/>
        </p:nvSpPr>
        <p:spPr>
          <a:xfrm>
            <a:off x="7990970" y="1657385"/>
            <a:ext cx="926301"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6" name="TextBox 15">
            <a:extLst>
              <a:ext uri="{FF2B5EF4-FFF2-40B4-BE49-F238E27FC236}">
                <a16:creationId xmlns:a16="http://schemas.microsoft.com/office/drawing/2014/main" id="{16DF16C3-D4A3-4A71-BC56-19DED577939D}"/>
              </a:ext>
            </a:extLst>
          </p:cNvPr>
          <p:cNvSpPr txBox="1"/>
          <p:nvPr/>
        </p:nvSpPr>
        <p:spPr>
          <a:xfrm>
            <a:off x="7990972" y="1135800"/>
            <a:ext cx="926299"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P</a:t>
            </a:r>
            <a:endParaRPr lang="en-US" sz="6000" b="1" dirty="0">
              <a:solidFill>
                <a:srgbClr val="FFC000"/>
              </a:solidFill>
              <a:latin typeface="Arial" pitchFamily="34" charset="0"/>
              <a:cs typeface="Arial" pitchFamily="34" charset="0"/>
            </a:endParaRPr>
          </a:p>
        </p:txBody>
      </p:sp>
      <p:sp>
        <p:nvSpPr>
          <p:cNvPr id="17" name="TextBox 16">
            <a:extLst>
              <a:ext uri="{FF2B5EF4-FFF2-40B4-BE49-F238E27FC236}">
                <a16:creationId xmlns:a16="http://schemas.microsoft.com/office/drawing/2014/main" id="{87D7136F-135F-4075-A30B-B7A635677D78}"/>
              </a:ext>
            </a:extLst>
          </p:cNvPr>
          <p:cNvSpPr txBox="1"/>
          <p:nvPr/>
        </p:nvSpPr>
        <p:spPr>
          <a:xfrm>
            <a:off x="9085765" y="1657385"/>
            <a:ext cx="1005642"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
        <p:nvSpPr>
          <p:cNvPr id="18" name="TextBox 17">
            <a:extLst>
              <a:ext uri="{FF2B5EF4-FFF2-40B4-BE49-F238E27FC236}">
                <a16:creationId xmlns:a16="http://schemas.microsoft.com/office/drawing/2014/main" id="{88FF3AA4-13D9-4EAB-9207-9E486EB9DFC2}"/>
              </a:ext>
            </a:extLst>
          </p:cNvPr>
          <p:cNvSpPr txBox="1"/>
          <p:nvPr/>
        </p:nvSpPr>
        <p:spPr>
          <a:xfrm>
            <a:off x="9110275" y="1138750"/>
            <a:ext cx="1005643"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N</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57053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M and P, Taxilane N</a:t>
            </a:r>
          </a:p>
        </p:txBody>
      </p:sp>
      <p:pic>
        <p:nvPicPr>
          <p:cNvPr id="3" name="Picture 2" descr="Icon&#10;&#10;Description automatically generated">
            <a:extLst>
              <a:ext uri="{FF2B5EF4-FFF2-40B4-BE49-F238E27FC236}">
                <a16:creationId xmlns:a16="http://schemas.microsoft.com/office/drawing/2014/main" id="{53C18560-2D7C-4814-B7B8-008FAD71BD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48" y="2080321"/>
            <a:ext cx="9419082" cy="2705152"/>
          </a:xfrm>
          <a:prstGeom prst="rect">
            <a:avLst/>
          </a:prstGeom>
        </p:spPr>
      </p:pic>
      <p:sp>
        <p:nvSpPr>
          <p:cNvPr id="61" name="TextBox 60">
            <a:extLst>
              <a:ext uri="{FF2B5EF4-FFF2-40B4-BE49-F238E27FC236}">
                <a16:creationId xmlns:a16="http://schemas.microsoft.com/office/drawing/2014/main" id="{B9EBC392-485B-4865-A99B-9F736982DFDD}"/>
              </a:ext>
            </a:extLst>
          </p:cNvPr>
          <p:cNvSpPr txBox="1"/>
          <p:nvPr/>
        </p:nvSpPr>
        <p:spPr>
          <a:xfrm>
            <a:off x="4208952" y="2462603"/>
            <a:ext cx="355342"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M-3</a:t>
            </a:r>
            <a:endParaRPr lang="en-US" sz="3200" b="1" dirty="0">
              <a:solidFill>
                <a:srgbClr val="FFC000"/>
              </a:solidFill>
              <a:latin typeface="Arial" pitchFamily="34" charset="0"/>
              <a:cs typeface="Arial" pitchFamily="34" charset="0"/>
            </a:endParaRPr>
          </a:p>
        </p:txBody>
      </p:sp>
      <p:cxnSp>
        <p:nvCxnSpPr>
          <p:cNvPr id="62" name="Straight Connector 61">
            <a:extLst>
              <a:ext uri="{FF2B5EF4-FFF2-40B4-BE49-F238E27FC236}">
                <a16:creationId xmlns:a16="http://schemas.microsoft.com/office/drawing/2014/main" id="{E2A4E87A-C6D7-4ED2-91DC-356F5E94914E}"/>
              </a:ext>
            </a:extLst>
          </p:cNvPr>
          <p:cNvCxnSpPr>
            <a:cxnSpLocks/>
          </p:cNvCxnSpPr>
          <p:nvPr/>
        </p:nvCxnSpPr>
        <p:spPr>
          <a:xfrm>
            <a:off x="2832100" y="2369389"/>
            <a:ext cx="6583363" cy="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672A2A16-09B6-47F9-9582-6E36060A8CA0}"/>
              </a:ext>
            </a:extLst>
          </p:cNvPr>
          <p:cNvSpPr txBox="1"/>
          <p:nvPr/>
        </p:nvSpPr>
        <p:spPr>
          <a:xfrm>
            <a:off x="6779637" y="2238584"/>
            <a:ext cx="32875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M</a:t>
            </a:r>
            <a:endParaRPr lang="en-US" sz="3200" b="1" dirty="0">
              <a:solidFill>
                <a:srgbClr val="FFC000"/>
              </a:solidFill>
              <a:latin typeface="Arial" pitchFamily="34" charset="0"/>
              <a:cs typeface="Arial" pitchFamily="34" charset="0"/>
            </a:endParaRPr>
          </a:p>
        </p:txBody>
      </p:sp>
      <p:cxnSp>
        <p:nvCxnSpPr>
          <p:cNvPr id="73" name="Straight Connector 72">
            <a:extLst>
              <a:ext uri="{FF2B5EF4-FFF2-40B4-BE49-F238E27FC236}">
                <a16:creationId xmlns:a16="http://schemas.microsoft.com/office/drawing/2014/main" id="{09281B04-497F-4FA5-8994-16A4D70A18C0}"/>
              </a:ext>
            </a:extLst>
          </p:cNvPr>
          <p:cNvCxnSpPr>
            <a:cxnSpLocks/>
          </p:cNvCxnSpPr>
          <p:nvPr/>
        </p:nvCxnSpPr>
        <p:spPr>
          <a:xfrm>
            <a:off x="4098000" y="2422082"/>
            <a:ext cx="0" cy="36398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C04B8BF3-E5FA-4D24-8674-4D9B40FD9FA3}"/>
              </a:ext>
            </a:extLst>
          </p:cNvPr>
          <p:cNvCxnSpPr>
            <a:cxnSpLocks/>
          </p:cNvCxnSpPr>
          <p:nvPr/>
        </p:nvCxnSpPr>
        <p:spPr>
          <a:xfrm>
            <a:off x="4088076" y="2959894"/>
            <a:ext cx="0" cy="15240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8C0DF2F2-5B28-4481-B80B-5CBB2D760922}"/>
              </a:ext>
            </a:extLst>
          </p:cNvPr>
          <p:cNvSpPr txBox="1"/>
          <p:nvPr/>
        </p:nvSpPr>
        <p:spPr>
          <a:xfrm>
            <a:off x="4038664" y="3310363"/>
            <a:ext cx="34057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P-3</a:t>
            </a:r>
            <a:endParaRPr lang="en-US" sz="3200" b="1" dirty="0">
              <a:solidFill>
                <a:srgbClr val="FFC000"/>
              </a:solidFill>
              <a:latin typeface="Arial" pitchFamily="34" charset="0"/>
              <a:cs typeface="Arial" pitchFamily="34" charset="0"/>
            </a:endParaRPr>
          </a:p>
        </p:txBody>
      </p:sp>
      <p:cxnSp>
        <p:nvCxnSpPr>
          <p:cNvPr id="7171" name="Straight Connector 7170">
            <a:extLst>
              <a:ext uri="{FF2B5EF4-FFF2-40B4-BE49-F238E27FC236}">
                <a16:creationId xmlns:a16="http://schemas.microsoft.com/office/drawing/2014/main" id="{C6B29869-E084-4E1A-8F00-68EDBD1C481E}"/>
              </a:ext>
            </a:extLst>
          </p:cNvPr>
          <p:cNvCxnSpPr/>
          <p:nvPr/>
        </p:nvCxnSpPr>
        <p:spPr bwMode="auto">
          <a:xfrm>
            <a:off x="1163637" y="3938587"/>
            <a:ext cx="923925" cy="0"/>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DB1C4A81-7057-40CE-8793-88AA460C197E}"/>
              </a:ext>
            </a:extLst>
          </p:cNvPr>
          <p:cNvCxnSpPr>
            <a:cxnSpLocks/>
          </p:cNvCxnSpPr>
          <p:nvPr/>
        </p:nvCxnSpPr>
        <p:spPr bwMode="auto">
          <a:xfrm>
            <a:off x="3392487" y="3938587"/>
            <a:ext cx="2327276" cy="0"/>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76" name="Straight Connector 7175">
            <a:extLst>
              <a:ext uri="{FF2B5EF4-FFF2-40B4-BE49-F238E27FC236}">
                <a16:creationId xmlns:a16="http://schemas.microsoft.com/office/drawing/2014/main" id="{B156E100-2324-4D7B-AC38-46341809A527}"/>
              </a:ext>
            </a:extLst>
          </p:cNvPr>
          <p:cNvCxnSpPr>
            <a:cxnSpLocks/>
          </p:cNvCxnSpPr>
          <p:nvPr/>
        </p:nvCxnSpPr>
        <p:spPr bwMode="auto">
          <a:xfrm flipV="1">
            <a:off x="2057101" y="3700463"/>
            <a:ext cx="169368" cy="254794"/>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85" name="Straight Connector 7184">
            <a:extLst>
              <a:ext uri="{FF2B5EF4-FFF2-40B4-BE49-F238E27FC236}">
                <a16:creationId xmlns:a16="http://schemas.microsoft.com/office/drawing/2014/main" id="{014693E8-400D-4CC8-96E4-25044BCF5E09}"/>
              </a:ext>
            </a:extLst>
          </p:cNvPr>
          <p:cNvCxnSpPr>
            <a:cxnSpLocks/>
          </p:cNvCxnSpPr>
          <p:nvPr/>
        </p:nvCxnSpPr>
        <p:spPr bwMode="auto">
          <a:xfrm flipH="1" flipV="1">
            <a:off x="3186113" y="3721894"/>
            <a:ext cx="230982" cy="233364"/>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87" name="Straight Connector 7186">
            <a:extLst>
              <a:ext uri="{FF2B5EF4-FFF2-40B4-BE49-F238E27FC236}">
                <a16:creationId xmlns:a16="http://schemas.microsoft.com/office/drawing/2014/main" id="{23DFCC7B-4EB9-4DC3-A907-B45ABAF4E7EC}"/>
              </a:ext>
            </a:extLst>
          </p:cNvPr>
          <p:cNvCxnSpPr>
            <a:cxnSpLocks/>
          </p:cNvCxnSpPr>
          <p:nvPr/>
        </p:nvCxnSpPr>
        <p:spPr bwMode="auto">
          <a:xfrm>
            <a:off x="2202656" y="3721894"/>
            <a:ext cx="1016794" cy="0"/>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94" name="Straight Connector 7193">
            <a:extLst>
              <a:ext uri="{FF2B5EF4-FFF2-40B4-BE49-F238E27FC236}">
                <a16:creationId xmlns:a16="http://schemas.microsoft.com/office/drawing/2014/main" id="{CB28B29E-1F40-4C71-AFA5-09FA4A55A34B}"/>
              </a:ext>
            </a:extLst>
          </p:cNvPr>
          <p:cNvCxnSpPr>
            <a:cxnSpLocks/>
          </p:cNvCxnSpPr>
          <p:nvPr/>
        </p:nvCxnSpPr>
        <p:spPr bwMode="auto">
          <a:xfrm flipV="1">
            <a:off x="5698331" y="3357563"/>
            <a:ext cx="735780" cy="581024"/>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98" name="Straight Connector 7197">
            <a:extLst>
              <a:ext uri="{FF2B5EF4-FFF2-40B4-BE49-F238E27FC236}">
                <a16:creationId xmlns:a16="http://schemas.microsoft.com/office/drawing/2014/main" id="{2EDDE90D-8CBC-4B9E-A901-FB4C03349CDA}"/>
              </a:ext>
            </a:extLst>
          </p:cNvPr>
          <p:cNvCxnSpPr>
            <a:cxnSpLocks/>
          </p:cNvCxnSpPr>
          <p:nvPr/>
        </p:nvCxnSpPr>
        <p:spPr bwMode="auto">
          <a:xfrm flipV="1">
            <a:off x="6412706" y="3352800"/>
            <a:ext cx="2931319" cy="4763"/>
          </a:xfrm>
          <a:prstGeom prst="line">
            <a:avLst/>
          </a:prstGeom>
          <a:solidFill>
            <a:schemeClr val="accent1"/>
          </a:solidFill>
          <a:ln w="76200" cap="flat" cmpd="sng" algn="ctr">
            <a:solidFill>
              <a:srgbClr val="FFC000"/>
            </a:solidFill>
            <a:prstDash val="solid"/>
            <a:round/>
            <a:headEnd type="none" w="med" len="med"/>
            <a:tailEnd type="none" w="med" len="med"/>
          </a:ln>
          <a:effectLst/>
        </p:spPr>
      </p:cxnSp>
      <p:sp>
        <p:nvSpPr>
          <p:cNvPr id="111" name="TextBox 110">
            <a:extLst>
              <a:ext uri="{FF2B5EF4-FFF2-40B4-BE49-F238E27FC236}">
                <a16:creationId xmlns:a16="http://schemas.microsoft.com/office/drawing/2014/main" id="{D7293B1F-C12E-4F5E-90B7-79926F42103D}"/>
              </a:ext>
            </a:extLst>
          </p:cNvPr>
          <p:cNvSpPr txBox="1"/>
          <p:nvPr/>
        </p:nvSpPr>
        <p:spPr>
          <a:xfrm>
            <a:off x="4819162" y="3827860"/>
            <a:ext cx="329642"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P</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905036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down)">
                                      <p:cBhvr>
                                        <p:cTn id="15" dur="500"/>
                                        <p:tgtEl>
                                          <p:spTgt spid="73"/>
                                        </p:tgtEl>
                                      </p:cBhvr>
                                    </p:animEffec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7171"/>
                                        </p:tgtEl>
                                        <p:attrNameLst>
                                          <p:attrName>style.visibility</p:attrName>
                                        </p:attrNameLst>
                                      </p:cBhvr>
                                      <p:to>
                                        <p:strVal val="visible"/>
                                      </p:to>
                                    </p:set>
                                    <p:animEffect transition="in" filter="wipe(left)">
                                      <p:cBhvr>
                                        <p:cTn id="23" dur="500"/>
                                        <p:tgtEl>
                                          <p:spTgt spid="7171"/>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wipe(left)">
                                      <p:cBhvr>
                                        <p:cTn id="27" dur="500"/>
                                        <p:tgtEl>
                                          <p:spTgt spid="7176"/>
                                        </p:tgtEl>
                                      </p:cBhvr>
                                    </p:animEffect>
                                  </p:childTnLst>
                                </p:cTn>
                              </p:par>
                            </p:childTnLst>
                          </p:cTn>
                        </p:par>
                        <p:par>
                          <p:cTn id="28" fill="hold">
                            <p:stCondLst>
                              <p:cond delay="1000"/>
                            </p:stCondLst>
                            <p:childTnLst>
                              <p:par>
                                <p:cTn id="29" presetID="22" presetClass="entr" presetSubtype="8" fill="hold" nodeType="afterEffect">
                                  <p:stCondLst>
                                    <p:cond delay="0"/>
                                  </p:stCondLst>
                                  <p:childTnLst>
                                    <p:set>
                                      <p:cBhvr>
                                        <p:cTn id="30" dur="1" fill="hold">
                                          <p:stCondLst>
                                            <p:cond delay="0"/>
                                          </p:stCondLst>
                                        </p:cTn>
                                        <p:tgtEl>
                                          <p:spTgt spid="7187"/>
                                        </p:tgtEl>
                                        <p:attrNameLst>
                                          <p:attrName>style.visibility</p:attrName>
                                        </p:attrNameLst>
                                      </p:cBhvr>
                                      <p:to>
                                        <p:strVal val="visible"/>
                                      </p:to>
                                    </p:set>
                                    <p:animEffect transition="in" filter="wipe(left)">
                                      <p:cBhvr>
                                        <p:cTn id="31" dur="500"/>
                                        <p:tgtEl>
                                          <p:spTgt spid="7187"/>
                                        </p:tgtEl>
                                      </p:cBhvr>
                                    </p:animEffect>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7185"/>
                                        </p:tgtEl>
                                        <p:attrNameLst>
                                          <p:attrName>style.visibility</p:attrName>
                                        </p:attrNameLst>
                                      </p:cBhvr>
                                      <p:to>
                                        <p:strVal val="visible"/>
                                      </p:to>
                                    </p:set>
                                    <p:animEffect transition="in" filter="wipe(left)">
                                      <p:cBhvr>
                                        <p:cTn id="35" dur="500"/>
                                        <p:tgtEl>
                                          <p:spTgt spid="7185"/>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wipe(left)">
                                      <p:cBhvr>
                                        <p:cTn id="39" dur="500"/>
                                        <p:tgtEl>
                                          <p:spTgt spid="83"/>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7194"/>
                                        </p:tgtEl>
                                        <p:attrNameLst>
                                          <p:attrName>style.visibility</p:attrName>
                                        </p:attrNameLst>
                                      </p:cBhvr>
                                      <p:to>
                                        <p:strVal val="visible"/>
                                      </p:to>
                                    </p:set>
                                    <p:animEffect transition="in" filter="wipe(left)">
                                      <p:cBhvr>
                                        <p:cTn id="43" dur="500"/>
                                        <p:tgtEl>
                                          <p:spTgt spid="7194"/>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7198"/>
                                        </p:tgtEl>
                                        <p:attrNameLst>
                                          <p:attrName>style.visibility</p:attrName>
                                        </p:attrNameLst>
                                      </p:cBhvr>
                                      <p:to>
                                        <p:strVal val="visible"/>
                                      </p:to>
                                    </p:set>
                                    <p:animEffect transition="in" filter="wipe(left)">
                                      <p:cBhvr>
                                        <p:cTn id="47" dur="500"/>
                                        <p:tgtEl>
                                          <p:spTgt spid="7198"/>
                                        </p:tgtEl>
                                      </p:cBhvr>
                                    </p:animEffect>
                                  </p:childTnLst>
                                </p:cTn>
                              </p:par>
                            </p:childTnLst>
                          </p:cTn>
                        </p:par>
                        <p:par>
                          <p:cTn id="48" fill="hold">
                            <p:stCondLst>
                              <p:cond delay="3500"/>
                            </p:stCondLst>
                            <p:childTnLst>
                              <p:par>
                                <p:cTn id="49" presetID="1" presetClass="entr" presetSubtype="0" fill="hold" grpId="0" nodeType="afterEffect">
                                  <p:stCondLst>
                                    <p:cond delay="0"/>
                                  </p:stCondLst>
                                  <p:childTnLst>
                                    <p:set>
                                      <p:cBhvr>
                                        <p:cTn id="50" dur="1" fill="hold">
                                          <p:stCondLst>
                                            <p:cond delay="0"/>
                                          </p:stCondLst>
                                        </p:cTn>
                                        <p:tgtEl>
                                          <p:spTgt spid="1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down)">
                                      <p:cBhvr>
                                        <p:cTn id="55" dur="500"/>
                                        <p:tgtEl>
                                          <p:spTgt spid="75"/>
                                        </p:tgtEl>
                                      </p:cBhvr>
                                    </p:animEffect>
                                  </p:childTnLst>
                                </p:cTn>
                              </p:par>
                            </p:childTnLst>
                          </p:cTn>
                        </p:par>
                        <p:par>
                          <p:cTn id="56" fill="hold">
                            <p:stCondLst>
                              <p:cond delay="500"/>
                            </p:stCondLst>
                            <p:childTnLst>
                              <p:par>
                                <p:cTn id="57" presetID="1" presetClass="entr" presetSubtype="0" fill="hold" grpId="0" nodeType="afterEffect">
                                  <p:stCondLst>
                                    <p:cond delay="0"/>
                                  </p:stCondLst>
                                  <p:childTnLst>
                                    <p:set>
                                      <p:cBhvr>
                                        <p:cTn id="58" dur="1" fill="hold">
                                          <p:stCondLst>
                                            <p:cond delay="0"/>
                                          </p:stCondLst>
                                        </p:cTn>
                                        <p:tgtEl>
                                          <p:spTgt spid="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4" grpId="0" animBg="1"/>
      <p:bldP spid="77" grpId="0" animBg="1"/>
      <p:bldP spid="111"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W</a:t>
            </a:r>
          </a:p>
        </p:txBody>
      </p:sp>
      <p:pic>
        <p:nvPicPr>
          <p:cNvPr id="3" name="Picture 2" descr="Diagram, engineering drawing&#10;&#10;Description automatically generated">
            <a:extLst>
              <a:ext uri="{FF2B5EF4-FFF2-40B4-BE49-F238E27FC236}">
                <a16:creationId xmlns:a16="http://schemas.microsoft.com/office/drawing/2014/main" id="{9D17991D-CBA4-445A-A351-5F337FC96F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8020"/>
            <a:ext cx="7306695" cy="5499980"/>
          </a:xfrm>
          <a:prstGeom prst="rect">
            <a:avLst/>
          </a:prstGeom>
        </p:spPr>
      </p:pic>
      <p:sp>
        <p:nvSpPr>
          <p:cNvPr id="11" name="Rectangle 10">
            <a:extLst>
              <a:ext uri="{FF2B5EF4-FFF2-40B4-BE49-F238E27FC236}">
                <a16:creationId xmlns:a16="http://schemas.microsoft.com/office/drawing/2014/main" id="{EEEC7A1E-C0AA-4D1D-BEC0-7A573F307DAF}"/>
              </a:ext>
            </a:extLst>
          </p:cNvPr>
          <p:cNvSpPr/>
          <p:nvPr/>
        </p:nvSpPr>
        <p:spPr>
          <a:xfrm rot="5400000">
            <a:off x="5485695" y="2752035"/>
            <a:ext cx="128016" cy="384048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AF5B5BA-9774-4D53-ACA4-3C16745FF454}"/>
              </a:ext>
            </a:extLst>
          </p:cNvPr>
          <p:cNvSpPr txBox="1"/>
          <p:nvPr/>
        </p:nvSpPr>
        <p:spPr>
          <a:xfrm>
            <a:off x="3380212" y="4972101"/>
            <a:ext cx="961918"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3" name="TextBox 12">
            <a:extLst>
              <a:ext uri="{FF2B5EF4-FFF2-40B4-BE49-F238E27FC236}">
                <a16:creationId xmlns:a16="http://schemas.microsoft.com/office/drawing/2014/main" id="{691CE8BB-9B7E-4B7E-95DF-11EAED8D730D}"/>
              </a:ext>
            </a:extLst>
          </p:cNvPr>
          <p:cNvSpPr txBox="1"/>
          <p:nvPr/>
        </p:nvSpPr>
        <p:spPr>
          <a:xfrm>
            <a:off x="3380212" y="5432170"/>
            <a:ext cx="96191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W</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81444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W</a:t>
            </a:r>
          </a:p>
        </p:txBody>
      </p:sp>
      <p:pic>
        <p:nvPicPr>
          <p:cNvPr id="3" name="Picture 2" descr="Diagram, engineering drawing&#10;&#10;Description automatically generated">
            <a:extLst>
              <a:ext uri="{FF2B5EF4-FFF2-40B4-BE49-F238E27FC236}">
                <a16:creationId xmlns:a16="http://schemas.microsoft.com/office/drawing/2014/main" id="{6A77681C-11A5-407F-8408-FE317B2EC436}"/>
              </a:ext>
            </a:extLst>
          </p:cNvPr>
          <p:cNvPicPr>
            <a:picLocks noChangeAspect="1"/>
          </p:cNvPicPr>
          <p:nvPr/>
        </p:nvPicPr>
        <p:blipFill rotWithShape="1">
          <a:blip r:embed="rId3">
            <a:extLst>
              <a:ext uri="{28A0092B-C50C-407E-A947-70E740481C1C}">
                <a14:useLocalDpi xmlns:a14="http://schemas.microsoft.com/office/drawing/2010/main" val="0"/>
              </a:ext>
            </a:extLst>
          </a:blip>
          <a:srcRect l="12539" t="57030" r="26995" b="20406"/>
          <a:stretch/>
        </p:blipFill>
        <p:spPr>
          <a:xfrm>
            <a:off x="2796011" y="2325725"/>
            <a:ext cx="6599977" cy="2206550"/>
          </a:xfrm>
          <a:prstGeom prst="rect">
            <a:avLst/>
          </a:prstGeom>
        </p:spPr>
      </p:pic>
      <p:cxnSp>
        <p:nvCxnSpPr>
          <p:cNvPr id="28" name="Straight Connector 27">
            <a:extLst>
              <a:ext uri="{FF2B5EF4-FFF2-40B4-BE49-F238E27FC236}">
                <a16:creationId xmlns:a16="http://schemas.microsoft.com/office/drawing/2014/main" id="{5D4D7F29-4F72-4145-9689-8994F626FFEC}"/>
              </a:ext>
            </a:extLst>
          </p:cNvPr>
          <p:cNvCxnSpPr>
            <a:cxnSpLocks/>
          </p:cNvCxnSpPr>
          <p:nvPr/>
        </p:nvCxnSpPr>
        <p:spPr>
          <a:xfrm>
            <a:off x="3159659" y="2627588"/>
            <a:ext cx="5794218"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68BC4DD6-E785-4F99-9942-C78CED23812D}"/>
              </a:ext>
            </a:extLst>
          </p:cNvPr>
          <p:cNvSpPr txBox="1"/>
          <p:nvPr/>
        </p:nvSpPr>
        <p:spPr>
          <a:xfrm>
            <a:off x="4382340" y="2504477"/>
            <a:ext cx="382141"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W</a:t>
            </a:r>
            <a:endParaRPr lang="en-US" sz="2400" b="1" dirty="0">
              <a:solidFill>
                <a:srgbClr val="FFC000"/>
              </a:solidFill>
              <a:latin typeface="Arial" pitchFamily="34" charset="0"/>
              <a:cs typeface="Arial" pitchFamily="34" charset="0"/>
            </a:endParaRPr>
          </a:p>
        </p:txBody>
      </p:sp>
      <p:cxnSp>
        <p:nvCxnSpPr>
          <p:cNvPr id="43" name="Straight Arrow Connector 42">
            <a:extLst>
              <a:ext uri="{FF2B5EF4-FFF2-40B4-BE49-F238E27FC236}">
                <a16:creationId xmlns:a16="http://schemas.microsoft.com/office/drawing/2014/main" id="{E1104906-E6CB-42BA-BB78-2C32718F51DE}"/>
              </a:ext>
            </a:extLst>
          </p:cNvPr>
          <p:cNvCxnSpPr>
            <a:cxnSpLocks/>
          </p:cNvCxnSpPr>
          <p:nvPr/>
        </p:nvCxnSpPr>
        <p:spPr>
          <a:xfrm flipV="1">
            <a:off x="7019638" y="3266743"/>
            <a:ext cx="806640" cy="25160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0195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Fire Stations</a:t>
            </a:r>
          </a:p>
        </p:txBody>
      </p:sp>
      <p:pic>
        <p:nvPicPr>
          <p:cNvPr id="4" name="Picture 3" descr="Diagram, engineering drawing&#10;&#10;Description automatically generated">
            <a:extLst>
              <a:ext uri="{FF2B5EF4-FFF2-40B4-BE49-F238E27FC236}">
                <a16:creationId xmlns:a16="http://schemas.microsoft.com/office/drawing/2014/main" id="{7E37625F-2E7D-48B0-8ABC-4B5C2B1E80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71600"/>
            <a:ext cx="7306695" cy="5486400"/>
          </a:xfrm>
          <a:prstGeom prst="rect">
            <a:avLst/>
          </a:prstGeom>
        </p:spPr>
      </p:pic>
      <p:sp>
        <p:nvSpPr>
          <p:cNvPr id="12" name="TextBox 11">
            <a:extLst>
              <a:ext uri="{FF2B5EF4-FFF2-40B4-BE49-F238E27FC236}">
                <a16:creationId xmlns:a16="http://schemas.microsoft.com/office/drawing/2014/main" id="{090B30A0-177C-4FFB-B0B0-AFF86C9B70B2}"/>
              </a:ext>
            </a:extLst>
          </p:cNvPr>
          <p:cNvSpPr txBox="1"/>
          <p:nvPr/>
        </p:nvSpPr>
        <p:spPr>
          <a:xfrm>
            <a:off x="6192754" y="1822437"/>
            <a:ext cx="1225007" cy="264688"/>
          </a:xfrm>
          <a:prstGeom prst="rect">
            <a:avLst/>
          </a:prstGeom>
          <a:solidFill>
            <a:srgbClr val="FDFDFD"/>
          </a:solidFill>
          <a:ln w="19050">
            <a:solidFill>
              <a:srgbClr val="FF0000"/>
            </a:solidFill>
          </a:ln>
        </p:spPr>
        <p:txBody>
          <a:bodyPr wrap="square" lIns="9144" tIns="9144" rIns="9144" bIns="9144" rtlCol="0">
            <a:spAutoFit/>
          </a:bodyPr>
          <a:lstStyle/>
          <a:p>
            <a:r>
              <a:rPr lang="en-US" sz="1600" b="1" dirty="0">
                <a:solidFill>
                  <a:srgbClr val="FF0000"/>
                </a:solidFill>
                <a:latin typeface="Calibri" panose="020F0502020204030204" pitchFamily="34" charset="0"/>
              </a:rPr>
              <a:t>Fire Station 3</a:t>
            </a:r>
          </a:p>
        </p:txBody>
      </p:sp>
      <p:sp>
        <p:nvSpPr>
          <p:cNvPr id="13" name="Rectangle 12">
            <a:extLst>
              <a:ext uri="{FF2B5EF4-FFF2-40B4-BE49-F238E27FC236}">
                <a16:creationId xmlns:a16="http://schemas.microsoft.com/office/drawing/2014/main" id="{9B9B0445-9BEB-4D5E-B841-383B4B27A731}"/>
              </a:ext>
            </a:extLst>
          </p:cNvPr>
          <p:cNvSpPr/>
          <p:nvPr/>
        </p:nvSpPr>
        <p:spPr bwMode="auto">
          <a:xfrm>
            <a:off x="5934675" y="2087125"/>
            <a:ext cx="125256" cy="129969"/>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0B2437D4-3473-4118-913E-DB61F6427284}"/>
              </a:ext>
            </a:extLst>
          </p:cNvPr>
          <p:cNvSpPr txBox="1"/>
          <p:nvPr/>
        </p:nvSpPr>
        <p:spPr>
          <a:xfrm>
            <a:off x="4482258" y="3365743"/>
            <a:ext cx="1238798" cy="264688"/>
          </a:xfrm>
          <a:prstGeom prst="rect">
            <a:avLst/>
          </a:prstGeom>
          <a:solidFill>
            <a:srgbClr val="FDFDFD"/>
          </a:solidFill>
          <a:ln w="19050">
            <a:solidFill>
              <a:srgbClr val="FF0000"/>
            </a:solidFill>
          </a:ln>
        </p:spPr>
        <p:txBody>
          <a:bodyPr wrap="square" lIns="9144" tIns="9144" rIns="9144" bIns="9144" rtlCol="0">
            <a:spAutoFit/>
          </a:bodyPr>
          <a:lstStyle/>
          <a:p>
            <a:r>
              <a:rPr lang="en-US" sz="1600" b="1" dirty="0">
                <a:solidFill>
                  <a:srgbClr val="FF0000"/>
                </a:solidFill>
                <a:latin typeface="Calibri" panose="020F0502020204030204" pitchFamily="34" charset="0"/>
              </a:rPr>
              <a:t>Fire Station 1</a:t>
            </a:r>
          </a:p>
        </p:txBody>
      </p:sp>
      <p:sp>
        <p:nvSpPr>
          <p:cNvPr id="15" name="Rectangle 14">
            <a:extLst>
              <a:ext uri="{FF2B5EF4-FFF2-40B4-BE49-F238E27FC236}">
                <a16:creationId xmlns:a16="http://schemas.microsoft.com/office/drawing/2014/main" id="{A9093BB8-C00C-49A6-866C-E5DC25F24652}"/>
              </a:ext>
            </a:extLst>
          </p:cNvPr>
          <p:cNvSpPr/>
          <p:nvPr/>
        </p:nvSpPr>
        <p:spPr bwMode="auto">
          <a:xfrm rot="18067466">
            <a:off x="5733804" y="3631399"/>
            <a:ext cx="250751" cy="17129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Tree>
    <p:extLst>
      <p:ext uri="{BB962C8B-B14F-4D97-AF65-F5344CB8AC3E}">
        <p14:creationId xmlns:p14="http://schemas.microsoft.com/office/powerpoint/2010/main" val="135386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5"/>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
        <p:nvSpPr>
          <p:cNvPr id="32" name="TextBox 31">
            <a:extLst>
              <a:ext uri="{FF2B5EF4-FFF2-40B4-BE49-F238E27FC236}">
                <a16:creationId xmlns:a16="http://schemas.microsoft.com/office/drawing/2014/main" id="{FCA4E03F-753E-485E-AE0A-BAFDDC5B600B}"/>
              </a:ext>
            </a:extLst>
          </p:cNvPr>
          <p:cNvSpPr txBox="1"/>
          <p:nvPr/>
        </p:nvSpPr>
        <p:spPr>
          <a:xfrm>
            <a:off x="3471296" y="2872247"/>
            <a:ext cx="414337" cy="246221"/>
          </a:xfrm>
          <a:prstGeom prst="rect">
            <a:avLst/>
          </a:prstGeom>
          <a:noFill/>
          <a:ln w="19050">
            <a:solidFill>
              <a:srgbClr val="663300"/>
            </a:solidFill>
          </a:ln>
        </p:spPr>
        <p:style>
          <a:lnRef idx="3">
            <a:schemeClr val="lt1"/>
          </a:lnRef>
          <a:fillRef idx="1">
            <a:schemeClr val="accent3"/>
          </a:fillRef>
          <a:effectRef idx="1">
            <a:schemeClr val="accent3"/>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4R</a:t>
            </a:r>
          </a:p>
        </p:txBody>
      </p:sp>
      <p:sp>
        <p:nvSpPr>
          <p:cNvPr id="33" name="TextBox 32">
            <a:extLst>
              <a:ext uri="{FF2B5EF4-FFF2-40B4-BE49-F238E27FC236}">
                <a16:creationId xmlns:a16="http://schemas.microsoft.com/office/drawing/2014/main" id="{8CCE773B-38B9-4CEB-963B-01ABBD4CF9FD}"/>
              </a:ext>
            </a:extLst>
          </p:cNvPr>
          <p:cNvSpPr txBox="1"/>
          <p:nvPr/>
        </p:nvSpPr>
        <p:spPr>
          <a:xfrm>
            <a:off x="2908750" y="3198042"/>
            <a:ext cx="1531187" cy="369332"/>
          </a:xfrm>
          <a:prstGeom prst="rect">
            <a:avLst/>
          </a:prstGeom>
          <a:solidFill>
            <a:srgbClr val="663300"/>
          </a:solidFill>
        </p:spPr>
        <p:style>
          <a:lnRef idx="3">
            <a:schemeClr val="lt1"/>
          </a:lnRef>
          <a:fillRef idx="1">
            <a:schemeClr val="accent3"/>
          </a:fillRef>
          <a:effectRef idx="1">
            <a:schemeClr val="accent3"/>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4R De-Ice Pad</a:t>
            </a:r>
          </a:p>
        </p:txBody>
      </p:sp>
      <p:cxnSp>
        <p:nvCxnSpPr>
          <p:cNvPr id="34" name="Straight Arrow Connector 33">
            <a:extLst>
              <a:ext uri="{FF2B5EF4-FFF2-40B4-BE49-F238E27FC236}">
                <a16:creationId xmlns:a16="http://schemas.microsoft.com/office/drawing/2014/main" id="{5FAD9394-8D53-4315-B6AC-E9BDE153625A}"/>
              </a:ext>
            </a:extLst>
          </p:cNvPr>
          <p:cNvCxnSpPr/>
          <p:nvPr/>
        </p:nvCxnSpPr>
        <p:spPr bwMode="auto">
          <a:xfrm>
            <a:off x="2975996" y="2644291"/>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42" name="TextBox 41">
            <a:extLst>
              <a:ext uri="{FF2B5EF4-FFF2-40B4-BE49-F238E27FC236}">
                <a16:creationId xmlns:a16="http://schemas.microsoft.com/office/drawing/2014/main" id="{67C6C4F8-CF81-4364-8A0A-718A7F5A3F02}"/>
              </a:ext>
            </a:extLst>
          </p:cNvPr>
          <p:cNvSpPr txBox="1"/>
          <p:nvPr/>
        </p:nvSpPr>
        <p:spPr>
          <a:xfrm>
            <a:off x="2562804" y="2447850"/>
            <a:ext cx="356457"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4R</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down)">
                                      <p:cBhvr>
                                        <p:cTn id="23" dur="500"/>
                                        <p:tgtEl>
                                          <p:spTgt spid="30"/>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down)">
                                      <p:cBhvr>
                                        <p:cTn id="27" dur="500"/>
                                        <p:tgtEl>
                                          <p:spTgt spid="31"/>
                                        </p:tgtEl>
                                      </p:cBhvr>
                                    </p:animEffect>
                                  </p:childTnLst>
                                </p:cTn>
                              </p:par>
                            </p:childTnLst>
                          </p:cTn>
                        </p:par>
                        <p:par>
                          <p:cTn id="28" fill="hold">
                            <p:stCondLst>
                              <p:cond delay="1000"/>
                            </p:stCondLst>
                            <p:childTnLst>
                              <p:par>
                                <p:cTn id="29" presetID="1"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par>
                          <p:cTn id="31" fill="hold">
                            <p:stCondLst>
                              <p:cond delay="1000"/>
                            </p:stCondLst>
                            <p:childTnLst>
                              <p:par>
                                <p:cTn id="32" presetID="22" presetClass="entr" presetSubtype="2"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right)">
                                      <p:cBhvr>
                                        <p:cTn id="34" dur="500"/>
                                        <p:tgtEl>
                                          <p:spTgt spid="28"/>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down)">
                                      <p:cBhvr>
                                        <p:cTn id="42" dur="500"/>
                                        <p:tgtEl>
                                          <p:spTgt spid="27"/>
                                        </p:tgtEl>
                                      </p:cBhvr>
                                    </p:animEffect>
                                  </p:childTnLst>
                                </p:cTn>
                              </p:par>
                            </p:childTnLst>
                          </p:cTn>
                        </p:par>
                        <p:par>
                          <p:cTn id="43" fill="hold">
                            <p:stCondLst>
                              <p:cond delay="500"/>
                            </p:stCondLst>
                            <p:childTnLst>
                              <p:par>
                                <p:cTn id="44" presetID="22" presetClass="entr" presetSubtype="4"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down)">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P spid="32" grpId="0" animBg="1"/>
      <p:bldP spid="33" grpId="0" animBg="1"/>
      <p:bldP spid="42"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Z Pad RON Parking</a:t>
            </a:r>
          </a:p>
        </p:txBody>
      </p:sp>
      <p:pic>
        <p:nvPicPr>
          <p:cNvPr id="7" name="Picture 6">
            <a:extLst>
              <a:ext uri="{FF2B5EF4-FFF2-40B4-BE49-F238E27FC236}">
                <a16:creationId xmlns:a16="http://schemas.microsoft.com/office/drawing/2014/main" id="{C15BCF72-44BC-4D6C-920C-AEA64239E715}"/>
              </a:ext>
            </a:extLst>
          </p:cNvPr>
          <p:cNvPicPr/>
          <p:nvPr/>
        </p:nvPicPr>
        <p:blipFill rotWithShape="1">
          <a:blip r:embed="rId3"/>
          <a:srcRect l="17367" t="22791" r="55464" b="11057"/>
          <a:stretch/>
        </p:blipFill>
        <p:spPr bwMode="auto">
          <a:xfrm>
            <a:off x="1957977" y="1548810"/>
            <a:ext cx="6853646" cy="50261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025667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 Pad RON Parking </a:t>
            </a:r>
          </a:p>
        </p:txBody>
      </p:sp>
      <p:pic>
        <p:nvPicPr>
          <p:cNvPr id="7" name="Picture 6">
            <a:extLst>
              <a:ext uri="{FF2B5EF4-FFF2-40B4-BE49-F238E27FC236}">
                <a16:creationId xmlns:a16="http://schemas.microsoft.com/office/drawing/2014/main" id="{D19690CC-251B-4D7E-B44F-5D8FE026C663}"/>
              </a:ext>
            </a:extLst>
          </p:cNvPr>
          <p:cNvPicPr/>
          <p:nvPr/>
        </p:nvPicPr>
        <p:blipFill rotWithShape="1">
          <a:blip r:embed="rId3"/>
          <a:srcRect l="17427" t="22453" r="55545" b="11139"/>
          <a:stretch/>
        </p:blipFill>
        <p:spPr bwMode="auto">
          <a:xfrm>
            <a:off x="1959429" y="1464309"/>
            <a:ext cx="6854281" cy="50671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3193698"/>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271151128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S-5 RON Parking</a:t>
            </a:r>
          </a:p>
        </p:txBody>
      </p:sp>
      <p:pic>
        <p:nvPicPr>
          <p:cNvPr id="3" name="Picture 2">
            <a:extLst>
              <a:ext uri="{FF2B5EF4-FFF2-40B4-BE49-F238E27FC236}">
                <a16:creationId xmlns:a16="http://schemas.microsoft.com/office/drawing/2014/main" id="{5011C184-28B0-4651-AF84-3020ABCD9BB1}"/>
              </a:ext>
            </a:extLst>
          </p:cNvPr>
          <p:cNvPicPr/>
          <p:nvPr/>
        </p:nvPicPr>
        <p:blipFill rotWithShape="1">
          <a:blip r:embed="rId3"/>
          <a:srcRect l="67418" t="22184" r="6551" b="13643"/>
          <a:stretch/>
        </p:blipFill>
        <p:spPr bwMode="auto">
          <a:xfrm>
            <a:off x="2671572" y="1417320"/>
            <a:ext cx="6848855" cy="53126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1175830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562100" y="3429000"/>
            <a:ext cx="9067800" cy="2678298"/>
          </a:xfrm>
          <a:prstGeom prst="rect">
            <a:avLst/>
          </a:prstGeom>
          <a:noFill/>
          <a:ln w="9525">
            <a:noFill/>
            <a:miter lim="800000"/>
            <a:headEnd/>
            <a:tailEnd/>
          </a:ln>
        </p:spPr>
        <p:txBody>
          <a:bodyPr wrap="square" lIns="92075" tIns="46038" rIns="92075" bIns="46038">
            <a:spAutoFit/>
          </a:bodyPr>
          <a:lstStyle/>
          <a:p>
            <a:r>
              <a:rPr lang="en-US" dirty="0"/>
              <a:t>A B757-300 or smaller or with an aircraft with a wingspan up to 125 feet may taxi into and out of the GRE.</a:t>
            </a:r>
            <a:endParaRPr lang="en-US" b="1" dirty="0"/>
          </a:p>
          <a:p>
            <a:pPr marL="800100" lvl="1" indent="-342900">
              <a:spcBef>
                <a:spcPts val="600"/>
              </a:spcBef>
              <a:buFont typeface="Arial" panose="020B0604020202020204" pitchFamily="34" charset="0"/>
              <a:buChar char="•"/>
            </a:pPr>
            <a:r>
              <a:rPr lang="en-US" sz="1600" dirty="0"/>
              <a:t>Call the FAA Control Tower for clearance to taxi to the GRE.</a:t>
            </a:r>
          </a:p>
          <a:p>
            <a:pPr marL="800100" lvl="1" indent="-342900">
              <a:spcBef>
                <a:spcPts val="600"/>
              </a:spcBef>
              <a:buFont typeface="Arial" panose="020B0604020202020204" pitchFamily="34" charset="0"/>
              <a:buChar char="•"/>
            </a:pPr>
            <a:r>
              <a:rPr lang="en-US" sz="1600" dirty="0"/>
              <a:t>Taxi to the GRE.</a:t>
            </a:r>
          </a:p>
          <a:p>
            <a:pPr marL="800100" lvl="1" indent="-342900">
              <a:spcBef>
                <a:spcPts val="600"/>
              </a:spcBef>
              <a:buFont typeface="Arial" panose="020B0604020202020204" pitchFamily="34" charset="0"/>
              <a:buChar char="•"/>
            </a:pPr>
            <a:r>
              <a:rPr lang="en-US" sz="1600" dirty="0"/>
              <a:t>Once the run-up is complete notify Airfield Operations at 734-942-3685. </a:t>
            </a:r>
          </a:p>
          <a:p>
            <a:pPr marL="800100" lvl="1" indent="-342900">
              <a:spcBef>
                <a:spcPts val="600"/>
              </a:spcBef>
              <a:buFont typeface="Arial" panose="020B0604020202020204" pitchFamily="34" charset="0"/>
              <a:buChar char="•"/>
            </a:pPr>
            <a:r>
              <a:rPr lang="en-US" sz="1600" dirty="0"/>
              <a:t>Call the FAA Control Tower for clearance to leave the GRE. </a:t>
            </a:r>
          </a:p>
          <a:p>
            <a:pPr marL="800100" lvl="1" indent="-342900">
              <a:spcBef>
                <a:spcPts val="600"/>
              </a:spcBef>
              <a:buFont typeface="Arial" panose="020B0604020202020204" pitchFamily="34" charset="0"/>
              <a:buChar char="•"/>
            </a:pPr>
            <a:r>
              <a:rPr lang="en-US" sz="1600" dirty="0"/>
              <a:t>Report any damage or unsafe conditions.</a:t>
            </a:r>
          </a:p>
          <a:p>
            <a:pPr marL="457200" indent="-457200">
              <a:spcBef>
                <a:spcPct val="50000"/>
              </a:spcBef>
              <a:buFont typeface="Wingdings" pitchFamily="2" charset="2"/>
              <a:buChar char="Q"/>
            </a:pPr>
            <a:endParaRPr lang="en-US" b="1" dirty="0">
              <a:latin typeface="Tahoma"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4033837" y="1307472"/>
            <a:ext cx="4124325" cy="2028825"/>
          </a:xfrm>
          <a:prstGeom prst="rect">
            <a:avLst/>
          </a:prstGeom>
          <a:noFill/>
          <a:ln w="9525">
            <a:noFill/>
            <a:miter lim="800000"/>
            <a:headEnd/>
            <a:tailEnd/>
          </a:ln>
        </p:spPr>
      </p:pic>
      <p:sp>
        <p:nvSpPr>
          <p:cNvPr id="7" name="Title 1">
            <a:extLst>
              <a:ext uri="{FF2B5EF4-FFF2-40B4-BE49-F238E27FC236}">
                <a16:creationId xmlns:a16="http://schemas.microsoft.com/office/drawing/2014/main" id="{3DAB5741-1CF2-4AFC-9FB5-72293485026D}"/>
              </a:ext>
            </a:extLst>
          </p:cNvPr>
          <p:cNvSpPr>
            <a:spLocks noGrp="1" noChangeArrowheads="1"/>
          </p:cNvSpPr>
          <p:nvPr>
            <p:ph type="title"/>
          </p:nvPr>
        </p:nvSpPr>
        <p:spPr>
          <a:xfrm>
            <a:off x="203200" y="0"/>
            <a:ext cx="10363200" cy="787400"/>
          </a:xfrm>
        </p:spPr>
        <p:txBody>
          <a:bodyPr/>
          <a:lstStyle/>
          <a:p>
            <a:r>
              <a:rPr lang="en-US" altLang="en-US" sz="2400" dirty="0"/>
              <a:t>Aircraft Access – Run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4098"/>
                                        </p:tgtEl>
                                        <p:attrNameLst>
                                          <p:attrName>style.visibility</p:attrName>
                                        </p:attrNameLst>
                                      </p:cBhvr>
                                      <p:to>
                                        <p:strVal val="visible"/>
                                      </p:to>
                                    </p:set>
                                    <p:animEffect transition="in" filter="slide(fromRight)">
                                      <p:cBhvr>
                                        <p:cTn id="7" dur="500"/>
                                        <p:tgtEl>
                                          <p:spTgt spid="4098"/>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par>
                          <p:cTn id="16" fill="hold">
                            <p:stCondLst>
                              <p:cond delay="2500"/>
                            </p:stCondLst>
                            <p:childTnLst>
                              <p:par>
                                <p:cTn id="17" presetID="12" presetClass="entr" presetSubtype="4" fill="hold"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slide(fromBottom)">
                                      <p:cBhvr>
                                        <p:cTn id="19" dur="500"/>
                                        <p:tgtEl>
                                          <p:spTgt spid="9">
                                            <p:txEl>
                                              <p:pRg st="2" end="2"/>
                                            </p:txEl>
                                          </p:spTgt>
                                        </p:tgtEl>
                                      </p:cBhvr>
                                    </p:animEffect>
                                  </p:childTnLst>
                                </p:cTn>
                              </p:par>
                            </p:childTnLst>
                          </p:cTn>
                        </p:par>
                        <p:par>
                          <p:cTn id="20" fill="hold">
                            <p:stCondLst>
                              <p:cond delay="3000"/>
                            </p:stCondLst>
                            <p:childTnLst>
                              <p:par>
                                <p:cTn id="21" presetID="12" presetClass="entr" presetSubtype="4" fill="hold" nodeType="after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slide(fromBottom)">
                                      <p:cBhvr>
                                        <p:cTn id="23" dur="500"/>
                                        <p:tgtEl>
                                          <p:spTgt spid="9">
                                            <p:txEl>
                                              <p:pRg st="3" end="3"/>
                                            </p:txEl>
                                          </p:spTgt>
                                        </p:tgtEl>
                                      </p:cBhvr>
                                    </p:animEffect>
                                  </p:childTnLst>
                                </p:cTn>
                              </p:par>
                            </p:childTnLst>
                          </p:cTn>
                        </p:par>
                        <p:par>
                          <p:cTn id="24" fill="hold">
                            <p:stCondLst>
                              <p:cond delay="3500"/>
                            </p:stCondLst>
                            <p:childTnLst>
                              <p:par>
                                <p:cTn id="25" presetID="12" presetClass="entr" presetSubtype="4" fill="hold"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slide(fromBottom)">
                                      <p:cBhvr>
                                        <p:cTn id="27" dur="500"/>
                                        <p:tgtEl>
                                          <p:spTgt spid="9">
                                            <p:txEl>
                                              <p:pRg st="4" end="4"/>
                                            </p:txEl>
                                          </p:spTgt>
                                        </p:tgtEl>
                                      </p:cBhvr>
                                    </p:animEffect>
                                  </p:childTnLst>
                                </p:cTn>
                              </p:par>
                            </p:childTnLst>
                          </p:cTn>
                        </p:par>
                        <p:par>
                          <p:cTn id="28" fill="hold">
                            <p:stCondLst>
                              <p:cond delay="4000"/>
                            </p:stCondLst>
                            <p:childTnLst>
                              <p:par>
                                <p:cTn id="29" presetID="12" presetClass="entr" presetSubtype="4" fill="hold" nodeType="after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Effect transition="in" filter="slide(fromBottom)">
                                      <p:cBhvr>
                                        <p:cTn id="31"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713777" y="2250340"/>
            <a:ext cx="8915400" cy="3401573"/>
          </a:xfrm>
          <a:prstGeom prst="rect">
            <a:avLst/>
          </a:prstGeom>
          <a:noFill/>
          <a:ln w="9525">
            <a:noFill/>
            <a:miter lim="800000"/>
            <a:headEnd/>
            <a:tailEnd/>
          </a:ln>
        </p:spPr>
        <p:txBody>
          <a:bodyPr wrap="square" lIns="92075" tIns="46038" rIns="92075" bIns="46038">
            <a:spAutoFit/>
          </a:bodyPr>
          <a:lstStyle/>
          <a:p>
            <a:r>
              <a:rPr lang="en-US" b="1" dirty="0">
                <a:latin typeface="Tahoma" pitchFamily="34" charset="0"/>
              </a:rPr>
              <a:t> </a:t>
            </a:r>
          </a:p>
          <a:p>
            <a:r>
              <a:rPr lang="en-US" dirty="0"/>
              <a:t>Aircraft towed to the GRE via a </a:t>
            </a:r>
            <a:r>
              <a:rPr lang="en-US" dirty="0" err="1"/>
              <a:t>Supertug</a:t>
            </a:r>
            <a:r>
              <a:rPr lang="en-US" dirty="0"/>
              <a:t> shall:</a:t>
            </a:r>
            <a:endParaRPr lang="en-US" sz="1400" dirty="0"/>
          </a:p>
          <a:p>
            <a:pPr marL="806450" indent="-342900">
              <a:spcBef>
                <a:spcPts val="600"/>
              </a:spcBef>
              <a:buFont typeface="Arial" panose="020B0604020202020204" pitchFamily="34" charset="0"/>
              <a:buChar char="•"/>
            </a:pPr>
            <a:r>
              <a:rPr lang="en-US" sz="1600" dirty="0"/>
              <a:t>If equipped with a transponder: Contact FAA Control Tower for clearance to the GRE.</a:t>
            </a:r>
          </a:p>
          <a:p>
            <a:pPr marL="806450" indent="-342900">
              <a:spcBef>
                <a:spcPts val="600"/>
              </a:spcBef>
              <a:buFont typeface="Arial" panose="020B0604020202020204" pitchFamily="34" charset="0"/>
              <a:buChar char="•"/>
            </a:pPr>
            <a:r>
              <a:rPr lang="en-US" sz="1600" dirty="0"/>
              <a:t>If not equipped with a transponder: Contact Airfield Operations at 734-942-3685 for an escort.</a:t>
            </a:r>
          </a:p>
          <a:p>
            <a:pPr marL="806450" indent="-342900">
              <a:spcBef>
                <a:spcPts val="600"/>
              </a:spcBef>
              <a:buFont typeface="Arial" panose="020B0604020202020204" pitchFamily="34" charset="0"/>
              <a:buChar char="•"/>
            </a:pPr>
            <a:r>
              <a:rPr lang="en-US" sz="1600" dirty="0"/>
              <a:t>Proceed to the GRE.</a:t>
            </a:r>
          </a:p>
          <a:p>
            <a:pPr marL="806450" indent="-342900">
              <a:spcBef>
                <a:spcPts val="600"/>
              </a:spcBef>
              <a:buFont typeface="Arial" panose="020B0604020202020204" pitchFamily="34" charset="0"/>
              <a:buChar char="•"/>
            </a:pPr>
            <a:r>
              <a:rPr lang="en-US" sz="1600" dirty="0"/>
              <a:t>Position the aircraft in the GRE safely.  Use wing walkers if possible.</a:t>
            </a:r>
          </a:p>
          <a:p>
            <a:pPr marL="806450" indent="-342900">
              <a:spcBef>
                <a:spcPts val="600"/>
              </a:spcBef>
              <a:buFont typeface="Arial" panose="020B0604020202020204" pitchFamily="34" charset="0"/>
              <a:buChar char="•"/>
            </a:pPr>
            <a:r>
              <a:rPr lang="en-US" sz="1600" dirty="0"/>
              <a:t>Notify Airfield Operations when the aircraft run-up is complete. </a:t>
            </a:r>
          </a:p>
          <a:p>
            <a:pPr marL="806450" indent="-342900">
              <a:spcBef>
                <a:spcPts val="600"/>
              </a:spcBef>
              <a:buFont typeface="Arial" panose="020B0604020202020204" pitchFamily="34" charset="0"/>
              <a:buChar char="•"/>
            </a:pPr>
            <a:r>
              <a:rPr lang="en-US" sz="1600" dirty="0"/>
              <a:t>Call FAA Control Tower for clearance to leave the GRE (call Airfield Operations if not equipped with a transponder for an escort).</a:t>
            </a:r>
          </a:p>
          <a:p>
            <a:pPr marL="806450" indent="-342900">
              <a:spcBef>
                <a:spcPts val="600"/>
              </a:spcBef>
              <a:buFont typeface="Arial" panose="020B0604020202020204" pitchFamily="34" charset="0"/>
              <a:buChar char="•"/>
            </a:pPr>
            <a:r>
              <a:rPr lang="en-US" sz="1600" dirty="0"/>
              <a:t>Report any damage or unsafe conditions.</a:t>
            </a:r>
            <a:endParaRPr lang="en-US" sz="1400" dirty="0"/>
          </a:p>
        </p:txBody>
      </p:sp>
      <p:pic>
        <p:nvPicPr>
          <p:cNvPr id="10" name="Picture 9" descr="B777.jpg"/>
          <p:cNvPicPr>
            <a:picLocks noChangeAspect="1"/>
          </p:cNvPicPr>
          <p:nvPr/>
        </p:nvPicPr>
        <p:blipFill>
          <a:blip r:embed="rId2" cstate="print"/>
          <a:stretch>
            <a:fillRect/>
          </a:stretch>
        </p:blipFill>
        <p:spPr>
          <a:xfrm>
            <a:off x="203200" y="1275471"/>
            <a:ext cx="2429435" cy="2429435"/>
          </a:xfrm>
          <a:prstGeom prst="rect">
            <a:avLst/>
          </a:prstGeom>
        </p:spPr>
      </p:pic>
      <p:sp>
        <p:nvSpPr>
          <p:cNvPr id="8" name="Title 1">
            <a:extLst>
              <a:ext uri="{FF2B5EF4-FFF2-40B4-BE49-F238E27FC236}">
                <a16:creationId xmlns:a16="http://schemas.microsoft.com/office/drawing/2014/main" id="{03D8132F-A629-4D0E-9222-ADDF97C8911D}"/>
              </a:ext>
            </a:extLst>
          </p:cNvPr>
          <p:cNvSpPr>
            <a:spLocks noGrp="1" noChangeArrowheads="1"/>
          </p:cNvSpPr>
          <p:nvPr>
            <p:ph type="title"/>
          </p:nvPr>
        </p:nvSpPr>
        <p:spPr>
          <a:xfrm>
            <a:off x="203200" y="0"/>
            <a:ext cx="10363200" cy="787400"/>
          </a:xfrm>
        </p:spPr>
        <p:txBody>
          <a:bodyPr/>
          <a:lstStyle/>
          <a:p>
            <a:r>
              <a:rPr lang="en-US" altLang="en-US" sz="2400" dirty="0"/>
              <a:t>Aircraft Access – Towed via </a:t>
            </a:r>
            <a:r>
              <a:rPr lang="en-US" altLang="en-US" sz="2400" dirty="0" err="1"/>
              <a:t>Supertug</a:t>
            </a:r>
            <a:endParaRPr lang="en-US"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Righ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slide(fromBottom)">
                                      <p:cBhvr>
                                        <p:cTn id="11" dur="500"/>
                                        <p:tgtEl>
                                          <p:spTgt spid="9">
                                            <p:txEl>
                                              <p:pRg st="1" end="1"/>
                                            </p:txEl>
                                          </p:spTgt>
                                        </p:tgtEl>
                                      </p:cBhvr>
                                    </p:animEffect>
                                  </p:childTnLst>
                                </p:cTn>
                              </p:par>
                            </p:childTnLst>
                          </p:cTn>
                        </p:par>
                        <p:par>
                          <p:cTn id="12" fill="hold">
                            <p:stCondLst>
                              <p:cond delay="2000"/>
                            </p:stCondLst>
                            <p:childTnLst>
                              <p:par>
                                <p:cTn id="13" presetID="12" presetClass="entr" presetSubtype="4" fill="hold"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slide(fromBottom)">
                                      <p:cBhvr>
                                        <p:cTn id="15" dur="500"/>
                                        <p:tgtEl>
                                          <p:spTgt spid="9">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slide(fromBottom)">
                                      <p:cBhvr>
                                        <p:cTn id="19" dur="500"/>
                                        <p:tgtEl>
                                          <p:spTgt spid="9">
                                            <p:txEl>
                                              <p:pRg st="3" end="3"/>
                                            </p:txEl>
                                          </p:spTgt>
                                        </p:tgtEl>
                                      </p:cBhvr>
                                    </p:animEffect>
                                  </p:childTnLst>
                                </p:cTn>
                              </p:par>
                            </p:childTnLst>
                          </p:cTn>
                        </p:par>
                        <p:par>
                          <p:cTn id="20" fill="hold">
                            <p:stCondLst>
                              <p:cond delay="3000"/>
                            </p:stCondLst>
                            <p:childTnLst>
                              <p:par>
                                <p:cTn id="21" presetID="12" presetClass="entr" presetSubtype="4" fill="hold"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slide(fromBottom)">
                                      <p:cBhvr>
                                        <p:cTn id="23" dur="500"/>
                                        <p:tgtEl>
                                          <p:spTgt spid="9">
                                            <p:txEl>
                                              <p:pRg st="4" end="4"/>
                                            </p:txEl>
                                          </p:spTgt>
                                        </p:tgtEl>
                                      </p:cBhvr>
                                    </p:animEffect>
                                  </p:childTnLst>
                                </p:cTn>
                              </p:par>
                            </p:childTnLst>
                          </p:cTn>
                        </p:par>
                        <p:par>
                          <p:cTn id="24" fill="hold">
                            <p:stCondLst>
                              <p:cond delay="3500"/>
                            </p:stCondLst>
                            <p:childTnLst>
                              <p:par>
                                <p:cTn id="25" presetID="12" presetClass="entr" presetSubtype="4" fill="hold" nodeType="after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slide(fromBottom)">
                                      <p:cBhvr>
                                        <p:cTn id="27" dur="500"/>
                                        <p:tgtEl>
                                          <p:spTgt spid="9">
                                            <p:txEl>
                                              <p:pRg st="5" end="5"/>
                                            </p:txEl>
                                          </p:spTgt>
                                        </p:tgtEl>
                                      </p:cBhvr>
                                    </p:animEffect>
                                  </p:childTnLst>
                                </p:cTn>
                              </p:par>
                            </p:childTnLst>
                          </p:cTn>
                        </p:par>
                        <p:par>
                          <p:cTn id="28" fill="hold">
                            <p:stCondLst>
                              <p:cond delay="4000"/>
                            </p:stCondLst>
                            <p:childTnLst>
                              <p:par>
                                <p:cTn id="29" presetID="12" presetClass="entr" presetSubtype="4" fill="hold" nodeType="after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animEffect transition="in" filter="slide(fromBottom)">
                                      <p:cBhvr>
                                        <p:cTn id="31" dur="500"/>
                                        <p:tgtEl>
                                          <p:spTgt spid="9">
                                            <p:txEl>
                                              <p:pRg st="6" end="6"/>
                                            </p:txEl>
                                          </p:spTgt>
                                        </p:tgtEl>
                                      </p:cBhvr>
                                    </p:animEffect>
                                  </p:childTnLst>
                                </p:cTn>
                              </p:par>
                            </p:childTnLst>
                          </p:cTn>
                        </p:par>
                        <p:par>
                          <p:cTn id="32" fill="hold">
                            <p:stCondLst>
                              <p:cond delay="4500"/>
                            </p:stCondLst>
                            <p:childTnLst>
                              <p:par>
                                <p:cTn id="33" presetID="12" presetClass="entr" presetSubtype="4" fill="hold" nodeType="after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Effect transition="in" filter="slide(fromBottom)">
                                      <p:cBhvr>
                                        <p:cTn id="35" dur="500"/>
                                        <p:tgtEl>
                                          <p:spTgt spid="9">
                                            <p:txEl>
                                              <p:pRg st="7" end="7"/>
                                            </p:txEl>
                                          </p:spTgt>
                                        </p:tgtEl>
                                      </p:cBhvr>
                                    </p:animEffect>
                                  </p:childTnLst>
                                </p:cTn>
                              </p:par>
                            </p:childTnLst>
                          </p:cTn>
                        </p:par>
                        <p:par>
                          <p:cTn id="36" fill="hold">
                            <p:stCondLst>
                              <p:cond delay="5000"/>
                            </p:stCondLst>
                            <p:childTnLst>
                              <p:par>
                                <p:cTn id="37" presetID="12" presetClass="entr" presetSubtype="4" fill="hold" nodeType="afterEffect">
                                  <p:stCondLst>
                                    <p:cond delay="0"/>
                                  </p:stCondLst>
                                  <p:childTnLst>
                                    <p:set>
                                      <p:cBhvr>
                                        <p:cTn id="38" dur="1" fill="hold">
                                          <p:stCondLst>
                                            <p:cond delay="0"/>
                                          </p:stCondLst>
                                        </p:cTn>
                                        <p:tgtEl>
                                          <p:spTgt spid="9">
                                            <p:txEl>
                                              <p:pRg st="8" end="8"/>
                                            </p:txEl>
                                          </p:spTgt>
                                        </p:tgtEl>
                                        <p:attrNameLst>
                                          <p:attrName>style.visibility</p:attrName>
                                        </p:attrNameLst>
                                      </p:cBhvr>
                                      <p:to>
                                        <p:strVal val="visible"/>
                                      </p:to>
                                    </p:set>
                                    <p:animEffect transition="in" filter="slide(fromBottom)">
                                      <p:cBhvr>
                                        <p:cTn id="39"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650463"/>
          </a:xfrm>
          <a:prstGeom prst="rect">
            <a:avLst/>
          </a:prstGeom>
        </p:spPr>
      </p:pic>
      <p:sp>
        <p:nvSpPr>
          <p:cNvPr id="8" name="Text Box 3"/>
          <p:cNvSpPr txBox="1">
            <a:spLocks noChangeArrowheads="1"/>
          </p:cNvSpPr>
          <p:nvPr/>
        </p:nvSpPr>
        <p:spPr bwMode="auto">
          <a:xfrm>
            <a:off x="4180513" y="1135624"/>
            <a:ext cx="3084214" cy="338554"/>
          </a:xfrm>
          <a:prstGeom prst="rect">
            <a:avLst/>
          </a:prstGeom>
          <a:noFill/>
          <a:ln w="9525">
            <a:noFill/>
            <a:miter lim="800000"/>
            <a:headEnd/>
            <a:tailEnd/>
          </a:ln>
        </p:spPr>
        <p:txBody>
          <a:bodyPr wrap="square">
            <a:spAutoFit/>
          </a:bodyPr>
          <a:lstStyle/>
          <a:p>
            <a:pPr algn="ctr">
              <a:spcBef>
                <a:spcPct val="50000"/>
              </a:spcBef>
            </a:pPr>
            <a:r>
              <a:rPr lang="en-US" sz="1600" dirty="0">
                <a:latin typeface="Tahoma" pitchFamily="34" charset="0"/>
                <a:cs typeface="Tahoma" pitchFamily="34" charset="0"/>
              </a:rPr>
              <a:t>B757-300, turnaround example</a:t>
            </a:r>
          </a:p>
        </p:txBody>
      </p:sp>
      <p:pic>
        <p:nvPicPr>
          <p:cNvPr id="9" name="Picture 8" descr="B757.png"/>
          <p:cNvPicPr>
            <a:picLocks noChangeAspect="1"/>
          </p:cNvPicPr>
          <p:nvPr/>
        </p:nvPicPr>
        <p:blipFill>
          <a:blip r:embed="rId3" cstate="print"/>
          <a:stretch>
            <a:fillRect/>
          </a:stretch>
        </p:blipFill>
        <p:spPr>
          <a:xfrm rot="10800000">
            <a:off x="1508760" y="3063240"/>
            <a:ext cx="2875262" cy="2286000"/>
          </a:xfrm>
          <a:prstGeom prst="rect">
            <a:avLst/>
          </a:prstGeom>
        </p:spPr>
      </p:pic>
      <p:sp>
        <p:nvSpPr>
          <p:cNvPr id="7" name="Right Arrow 6"/>
          <p:cNvSpPr/>
          <p:nvPr/>
        </p:nvSpPr>
        <p:spPr bwMode="auto">
          <a:xfrm>
            <a:off x="421386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Right Arrow 9"/>
          <p:cNvSpPr/>
          <p:nvPr/>
        </p:nvSpPr>
        <p:spPr bwMode="auto">
          <a:xfrm>
            <a:off x="472440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1" name="Right Arrow 10"/>
          <p:cNvSpPr/>
          <p:nvPr/>
        </p:nvSpPr>
        <p:spPr bwMode="auto">
          <a:xfrm rot="1079273">
            <a:off x="5206996" y="4095614"/>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2" name="Right Arrow 11"/>
          <p:cNvSpPr/>
          <p:nvPr/>
        </p:nvSpPr>
        <p:spPr bwMode="auto">
          <a:xfrm rot="1870574">
            <a:off x="5661819" y="430257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3" name="Right Arrow 12"/>
          <p:cNvSpPr/>
          <p:nvPr/>
        </p:nvSpPr>
        <p:spPr bwMode="auto">
          <a:xfrm rot="1306921">
            <a:off x="6096158" y="4521389"/>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4" name="Right Arrow 13"/>
          <p:cNvSpPr/>
          <p:nvPr/>
        </p:nvSpPr>
        <p:spPr bwMode="auto">
          <a:xfrm rot="264508">
            <a:off x="6563271" y="465615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5" name="Right Arrow 14"/>
          <p:cNvSpPr/>
          <p:nvPr/>
        </p:nvSpPr>
        <p:spPr bwMode="auto">
          <a:xfrm>
            <a:off x="7094220" y="4657701"/>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Right Arrow 15"/>
          <p:cNvSpPr/>
          <p:nvPr/>
        </p:nvSpPr>
        <p:spPr bwMode="auto">
          <a:xfrm>
            <a:off x="76352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0" name="Rounded Rectangle 19"/>
          <p:cNvSpPr/>
          <p:nvPr/>
        </p:nvSpPr>
        <p:spPr bwMode="auto">
          <a:xfrm>
            <a:off x="6553200" y="51816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Perform minimum radius turn.</a:t>
            </a:r>
          </a:p>
        </p:txBody>
      </p:sp>
      <p:sp>
        <p:nvSpPr>
          <p:cNvPr id="24" name="Rounded Rectangle 23"/>
          <p:cNvSpPr/>
          <p:nvPr/>
        </p:nvSpPr>
        <p:spPr bwMode="auto">
          <a:xfrm>
            <a:off x="4724400" y="26670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when aircraft is straight. </a:t>
            </a:r>
          </a:p>
        </p:txBody>
      </p:sp>
      <p:pic>
        <p:nvPicPr>
          <p:cNvPr id="25" name="Picture 24" descr="B757.png"/>
          <p:cNvPicPr>
            <a:picLocks noChangeAspect="1"/>
          </p:cNvPicPr>
          <p:nvPr/>
        </p:nvPicPr>
        <p:blipFill>
          <a:blip r:embed="rId3" cstate="print"/>
          <a:stretch>
            <a:fillRect/>
          </a:stretch>
        </p:blipFill>
        <p:spPr>
          <a:xfrm>
            <a:off x="5722620" y="2662253"/>
            <a:ext cx="2875262" cy="2286000"/>
          </a:xfrm>
          <a:prstGeom prst="rect">
            <a:avLst/>
          </a:prstGeom>
        </p:spPr>
      </p:pic>
      <p:sp>
        <p:nvSpPr>
          <p:cNvPr id="26" name="Right Arrow 25"/>
          <p:cNvSpPr/>
          <p:nvPr/>
        </p:nvSpPr>
        <p:spPr bwMode="auto">
          <a:xfrm>
            <a:off x="82067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2" name="U-Turn Arrow 21"/>
          <p:cNvSpPr/>
          <p:nvPr/>
        </p:nvSpPr>
        <p:spPr bwMode="auto">
          <a:xfrm rot="5400000" flipH="1">
            <a:off x="7924800" y="3886200"/>
            <a:ext cx="1295400" cy="685800"/>
          </a:xfrm>
          <a:prstGeom prst="uturn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1" name="TextBox 20"/>
          <p:cNvSpPr txBox="1"/>
          <p:nvPr/>
        </p:nvSpPr>
        <p:spPr>
          <a:xfrm>
            <a:off x="1621310" y="1639410"/>
            <a:ext cx="5410200" cy="646331"/>
          </a:xfrm>
          <a:prstGeom prst="rect">
            <a:avLst/>
          </a:prstGeom>
          <a:noFill/>
          <a:ln>
            <a:noFill/>
          </a:ln>
        </p:spPr>
        <p:txBody>
          <a:bodyPr wrap="square" rtlCol="0">
            <a:spAutoFit/>
          </a:bodyPr>
          <a:lstStyle/>
          <a:p>
            <a:r>
              <a:rPr lang="en-US" dirty="0">
                <a:solidFill>
                  <a:schemeClr val="accent6">
                    <a:lumMod val="20000"/>
                    <a:lumOff val="80000"/>
                  </a:schemeClr>
                </a:solidFill>
              </a:rPr>
              <a:t>Must be parallel to centerline, but does not need to be </a:t>
            </a:r>
            <a:r>
              <a:rPr lang="en-US" b="1" dirty="0">
                <a:solidFill>
                  <a:schemeClr val="accent6">
                    <a:lumMod val="20000"/>
                    <a:lumOff val="80000"/>
                  </a:schemeClr>
                </a:solidFill>
              </a:rPr>
              <a:t>on</a:t>
            </a:r>
            <a:r>
              <a:rPr lang="en-US" dirty="0">
                <a:solidFill>
                  <a:schemeClr val="accent6">
                    <a:lumMod val="20000"/>
                    <a:lumOff val="80000"/>
                  </a:schemeClr>
                </a:solidFill>
              </a:rPr>
              <a:t> centerline</a:t>
            </a:r>
          </a:p>
        </p:txBody>
      </p:sp>
      <p:sp>
        <p:nvSpPr>
          <p:cNvPr id="23" name="Title 1">
            <a:extLst>
              <a:ext uri="{FF2B5EF4-FFF2-40B4-BE49-F238E27FC236}">
                <a16:creationId xmlns:a16="http://schemas.microsoft.com/office/drawing/2014/main" id="{20B5B6DF-3576-4F7B-889A-B02A3406C019}"/>
              </a:ext>
            </a:extLst>
          </p:cNvPr>
          <p:cNvSpPr>
            <a:spLocks noGrp="1" noChangeArrowheads="1"/>
          </p:cNvSpPr>
          <p:nvPr>
            <p:ph type="title"/>
          </p:nvPr>
        </p:nvSpPr>
        <p:spPr>
          <a:xfrm>
            <a:off x="203200" y="0"/>
            <a:ext cx="10363200" cy="787400"/>
          </a:xfrm>
        </p:spPr>
        <p:txBody>
          <a:bodyPr/>
          <a:lstStyle/>
          <a:p>
            <a:r>
              <a:rPr lang="en-US" altLang="en-US" sz="2400" dirty="0"/>
              <a:t>Aircraft Ingress –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1"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childTnLst>
                                </p:cTn>
                              </p:par>
                              <p:par>
                                <p:cTn id="46" presetID="10"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1" presetClass="exit" presetSubtype="0" fill="hold" grpId="1" nodeType="withEffect">
                                  <p:stCondLst>
                                    <p:cond delay="1500"/>
                                  </p:stCondLst>
                                  <p:childTnLst>
                                    <p:set>
                                      <p:cBhvr>
                                        <p:cTn id="50" dur="1" fill="hold">
                                          <p:stCondLst>
                                            <p:cond delay="0"/>
                                          </p:stCondLst>
                                        </p:cTn>
                                        <p:tgtEl>
                                          <p:spTgt spid="20"/>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26"/>
                                        </p:tgtEl>
                                        <p:attrNameLst>
                                          <p:attrName>style.visibility</p:attrName>
                                        </p:attrNameLst>
                                      </p:cBhvr>
                                      <p:to>
                                        <p:strVal val="hidden"/>
                                      </p:to>
                                    </p:set>
                                  </p:childTnLst>
                                </p:cTn>
                              </p:par>
                            </p:childTnLst>
                          </p:cTn>
                        </p:par>
                        <p:par>
                          <p:cTn id="53" fill="hold">
                            <p:stCondLst>
                              <p:cond delay="6000"/>
                            </p:stCondLst>
                            <p:childTnLst>
                              <p:par>
                                <p:cTn id="54" presetID="1"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childTnLst>
                                </p:cTn>
                              </p:par>
                            </p:childTnLst>
                          </p:cTn>
                        </p:par>
                        <p:par>
                          <p:cTn id="56" fill="hold">
                            <p:stCondLst>
                              <p:cond delay="600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childTnLst>
                                </p:cTn>
                              </p:par>
                              <p:par>
                                <p:cTn id="60" presetID="1" presetClass="exit" presetSubtype="0" fill="hold" nodeType="withEffect">
                                  <p:stCondLst>
                                    <p:cond delay="0"/>
                                  </p:stCondLst>
                                  <p:childTnLst>
                                    <p:set>
                                      <p:cBhvr>
                                        <p:cTn id="61" dur="1" fill="hold">
                                          <p:stCondLst>
                                            <p:cond delay="0"/>
                                          </p:stCondLst>
                                        </p:cTn>
                                        <p:tgtEl>
                                          <p:spTgt spid="9"/>
                                        </p:tgtEl>
                                        <p:attrNameLst>
                                          <p:attrName>style.visibility</p:attrName>
                                        </p:attrNameLst>
                                      </p:cBhvr>
                                      <p:to>
                                        <p:strVal val="hidden"/>
                                      </p:to>
                                    </p:set>
                                  </p:childTnLst>
                                </p:cTn>
                              </p:par>
                            </p:childTnLst>
                          </p:cTn>
                        </p:par>
                        <p:par>
                          <p:cTn id="62" fill="hold">
                            <p:stCondLst>
                              <p:cond delay="7000"/>
                            </p:stCondLst>
                            <p:childTnLst>
                              <p:par>
                                <p:cTn id="63" presetID="12" presetClass="entr" presetSubtype="2" fill="hold" grpId="0" nodeType="afterEffect">
                                  <p:stCondLst>
                                    <p:cond delay="1000"/>
                                  </p:stCondLst>
                                  <p:childTnLst>
                                    <p:set>
                                      <p:cBhvr>
                                        <p:cTn id="64" dur="1" fill="hold">
                                          <p:stCondLst>
                                            <p:cond delay="0"/>
                                          </p:stCondLst>
                                        </p:cTn>
                                        <p:tgtEl>
                                          <p:spTgt spid="21"/>
                                        </p:tgtEl>
                                        <p:attrNameLst>
                                          <p:attrName>style.visibility</p:attrName>
                                        </p:attrNameLst>
                                      </p:cBhvr>
                                      <p:to>
                                        <p:strVal val="visible"/>
                                      </p:to>
                                    </p:set>
                                    <p:animEffect transition="in" filter="slide(fromRight)">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0" grpId="0" animBg="1"/>
      <p:bldP spid="11" grpId="0" animBg="1"/>
      <p:bldP spid="12" grpId="0" animBg="1"/>
      <p:bldP spid="13" grpId="0" animBg="1"/>
      <p:bldP spid="14" grpId="0" animBg="1"/>
      <p:bldP spid="15" grpId="0" animBg="1"/>
      <p:bldP spid="16" grpId="0" animBg="1"/>
      <p:bldP spid="20" grpId="0" animBg="1"/>
      <p:bldP spid="20" grpId="1" animBg="1"/>
      <p:bldP spid="24" grpId="0" animBg="1"/>
      <p:bldP spid="26" grpId="0" animBg="1"/>
      <p:bldP spid="26" grpId="1" animBg="1"/>
      <p:bldP spid="22" grpId="0" animBg="1"/>
      <p:bldP spid="21"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B747-400, pushback operation, GRE wing walkers</a:t>
            </a:r>
            <a:endParaRPr lang="en-US" sz="1200" dirty="0">
              <a:latin typeface="Tahoma" pitchFamily="34" charset="0"/>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B757-300, pushback operation</a:t>
            </a:r>
            <a:endParaRPr lang="en-US" sz="1200" dirty="0">
              <a:latin typeface="Tahoma" pitchFamily="34" charset="0"/>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10929</TotalTime>
  <Words>5660</Words>
  <Application>Microsoft Office PowerPoint</Application>
  <PresentationFormat>Widescreen</PresentationFormat>
  <Paragraphs>1042</Paragraphs>
  <Slides>146</Slides>
  <Notes>124</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3</vt:i4>
      </vt:variant>
      <vt:variant>
        <vt:lpstr>Slide Titles</vt:lpstr>
      </vt:variant>
      <vt:variant>
        <vt:i4>146</vt:i4>
      </vt:variant>
    </vt:vector>
  </HeadingPairs>
  <TitlesOfParts>
    <vt:vector size="159" baseType="lpstr">
      <vt:lpstr>Arial</vt:lpstr>
      <vt:lpstr>Arial Narrow</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McNamara Terminal</vt:lpstr>
      <vt:lpstr>Geographic Position Marking Locations at the McNamara Terminal</vt:lpstr>
      <vt:lpstr>Geographic Position Marking Locations at the McNamara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What’s a Read Back? AND What do you need to know about them?</vt:lpstr>
      <vt:lpstr>What do ATCT Controllers expect to hear when you make initial contact with them?</vt:lpstr>
      <vt:lpstr>Communication Example #1 – Delta Airlines</vt:lpstr>
      <vt:lpstr>Communication Example #2 – Delta Airlines</vt:lpstr>
      <vt:lpstr>Communication Example #3 – Delta Airlines</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A</vt:lpstr>
      <vt:lpstr>Taxiway A</vt:lpstr>
      <vt:lpstr>Taxiway Z</vt:lpstr>
      <vt:lpstr>Taxiway Z</vt:lpstr>
      <vt:lpstr>Taxiway Y</vt:lpstr>
      <vt:lpstr>Taxiway Y</vt:lpstr>
      <vt:lpstr>Taxiway R</vt:lpstr>
      <vt:lpstr>Taxiway R</vt:lpstr>
      <vt:lpstr>Taxiway K</vt:lpstr>
      <vt:lpstr>Taxiway K</vt:lpstr>
      <vt:lpstr>Taxiway and Taxilane Q</vt:lpstr>
      <vt:lpstr>Taxiway and Taxilane Q</vt:lpstr>
      <vt:lpstr>Taxiways and Taxilanes J and U</vt:lpstr>
      <vt:lpstr>Taxiways and Taxilanes J and U</vt:lpstr>
      <vt:lpstr>Taxiway T</vt:lpstr>
      <vt:lpstr>Taxiway T</vt:lpstr>
      <vt:lpstr>Taxiway B</vt:lpstr>
      <vt:lpstr>Taxiway B</vt:lpstr>
      <vt:lpstr>Taxiways F, G, and H</vt:lpstr>
      <vt:lpstr>Taxiways F, G, and H</vt:lpstr>
      <vt:lpstr>Taxilane E</vt:lpstr>
      <vt:lpstr>Taxilane E</vt:lpstr>
      <vt:lpstr>Taxiway V</vt:lpstr>
      <vt:lpstr>Taxiway V</vt:lpstr>
      <vt:lpstr>Taxiways M and P, Taxilane N</vt:lpstr>
      <vt:lpstr>Taxiways M and P, Taxilane N</vt:lpstr>
      <vt:lpstr>Taxiway W</vt:lpstr>
      <vt:lpstr>Taxiway W</vt:lpstr>
      <vt:lpstr>Fire Stations</vt:lpstr>
      <vt:lpstr>Deice Pads</vt:lpstr>
      <vt:lpstr>Ground Run-Up Enclosure (GRE)</vt:lpstr>
      <vt:lpstr>Overview RON Spot Parking</vt:lpstr>
      <vt:lpstr>Z Pad RON Parking</vt:lpstr>
      <vt:lpstr>U Pad RON Parking </vt:lpstr>
      <vt:lpstr>Berry RON Parking</vt:lpstr>
      <vt:lpstr>Central Deicing Facility (CDF) RON Parking</vt:lpstr>
      <vt:lpstr>S-5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Run Taxi</vt:lpstr>
      <vt:lpstr>Aircraft Access – Towed via Supertug</vt:lpstr>
      <vt:lpstr>Aircraft Ingress – Taxi</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301</cp:revision>
  <dcterms:created xsi:type="dcterms:W3CDTF">2020-04-06T12:28:35Z</dcterms:created>
  <dcterms:modified xsi:type="dcterms:W3CDTF">2023-11-01T17:13:40Z</dcterms:modified>
</cp:coreProperties>
</file>