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wdp" ContentType="image/vnd.ms-photo"/>
  <Default Extension="wmf" ContentType="image/x-wm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notesSlides/notesSlide5.xml" ContentType="application/vnd.openxmlformats-officedocument.presentationml.notesSlide+xml"/>
  <Override PartName="/ppt/tags/tag9.xml" ContentType="application/vnd.openxmlformats-officedocument.presentationml.tags+xml"/>
  <Override PartName="/ppt/notesSlides/notesSlide6.xml" ContentType="application/vnd.openxmlformats-officedocument.presentationml.notesSlide+xml"/>
  <Override PartName="/ppt/tags/tag10.xml" ContentType="application/vnd.openxmlformats-officedocument.presentationml.tags+xml"/>
  <Override PartName="/ppt/notesSlides/notesSlide7.xml" ContentType="application/vnd.openxmlformats-officedocument.presentationml.notesSlide+xml"/>
  <Override PartName="/ppt/tags/tag11.xml" ContentType="application/vnd.openxmlformats-officedocument.presentationml.tags+xml"/>
  <Override PartName="/ppt/notesSlides/notesSlide8.xml" ContentType="application/vnd.openxmlformats-officedocument.presentationml.notesSlide+xml"/>
  <Override PartName="/ppt/tags/tag12.xml" ContentType="application/vnd.openxmlformats-officedocument.presentationml.tags+xml"/>
  <Override PartName="/ppt/notesSlides/notesSlide9.xml" ContentType="application/vnd.openxmlformats-officedocument.presentationml.notesSlide+xml"/>
  <Override PartName="/ppt/tags/tag13.xml" ContentType="application/vnd.openxmlformats-officedocument.presentationml.tags+xml"/>
  <Override PartName="/ppt/notesSlides/notesSlide10.xml" ContentType="application/vnd.openxmlformats-officedocument.presentationml.notesSlide+xml"/>
  <Override PartName="/ppt/tags/tag14.xml" ContentType="application/vnd.openxmlformats-officedocument.presentationml.tags+xml"/>
  <Override PartName="/ppt/notesSlides/notesSlide11.xml" ContentType="application/vnd.openxmlformats-officedocument.presentationml.notesSlide+xml"/>
  <Override PartName="/ppt/tags/tag15.xml" ContentType="application/vnd.openxmlformats-officedocument.presentationml.tags+xml"/>
  <Override PartName="/ppt/notesSlides/notesSlide12.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notesSlides/notesSlide13.xml" ContentType="application/vnd.openxmlformats-officedocument.presentationml.notesSlide+xml"/>
  <Override PartName="/ppt/tags/tag18.xml" ContentType="application/vnd.openxmlformats-officedocument.presentationml.tags+xml"/>
  <Override PartName="/ppt/notesSlides/notesSlide14.xml" ContentType="application/vnd.openxmlformats-officedocument.presentationml.notesSlide+xml"/>
  <Override PartName="/ppt/tags/tag19.xml" ContentType="application/vnd.openxmlformats-officedocument.presentationml.tags+xml"/>
  <Override PartName="/ppt/notesSlides/notesSlide15.xml" ContentType="application/vnd.openxmlformats-officedocument.presentationml.notesSlide+xml"/>
  <Override PartName="/ppt/tags/tag20.xml" ContentType="application/vnd.openxmlformats-officedocument.presentationml.tags+xml"/>
  <Override PartName="/ppt/notesSlides/notesSlide16.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17.xml" ContentType="application/vnd.openxmlformats-officedocument.presentationml.notesSlide+xml"/>
  <Override PartName="/ppt/tags/tag24.xml" ContentType="application/vnd.openxmlformats-officedocument.presentationml.tags+xml"/>
  <Override PartName="/ppt/notesSlides/notesSlide18.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19.xml" ContentType="application/vnd.openxmlformats-officedocument.presentationml.notesSlide+xml"/>
  <Override PartName="/ppt/tags/tag28.xml" ContentType="application/vnd.openxmlformats-officedocument.presentationml.tags+xml"/>
  <Override PartName="/ppt/notesSlides/notesSlide20.xml" ContentType="application/vnd.openxmlformats-officedocument.presentationml.notesSlide+xml"/>
  <Override PartName="/ppt/tags/tag29.xml" ContentType="application/vnd.openxmlformats-officedocument.presentationml.tags+xml"/>
  <Override PartName="/ppt/tags/tag30.xml" ContentType="application/vnd.openxmlformats-officedocument.presentationml.tags+xml"/>
  <Override PartName="/ppt/notesSlides/notesSlide21.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notesSlides/notesSlide22.xml" ContentType="application/vnd.openxmlformats-officedocument.presentationml.notesSlide+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23.xml" ContentType="application/vnd.openxmlformats-officedocument.presentationml.notesSlide+xml"/>
  <Override PartName="/ppt/tags/tag36.xml" ContentType="application/vnd.openxmlformats-officedocument.presentationml.tags+xml"/>
  <Override PartName="/ppt/notesSlides/notesSlide24.xml" ContentType="application/vnd.openxmlformats-officedocument.presentationml.notesSlide+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41.xml" ContentType="application/vnd.openxmlformats-officedocument.presentationml.tags+xml"/>
  <Override PartName="/ppt/notesSlides/notesSlide27.xml" ContentType="application/vnd.openxmlformats-officedocument.presentationml.notesSlide+xml"/>
  <Override PartName="/ppt/tags/tag42.xml" ContentType="application/vnd.openxmlformats-officedocument.presentationml.tags+xml"/>
  <Override PartName="/ppt/notesSlides/notesSlide28.xml" ContentType="application/vnd.openxmlformats-officedocument.presentationml.notesSlide+xml"/>
  <Override PartName="/ppt/tags/tag43.xml" ContentType="application/vnd.openxmlformats-officedocument.presentationml.tags+xml"/>
  <Override PartName="/ppt/notesSlides/notesSlide29.xml" ContentType="application/vnd.openxmlformats-officedocument.presentationml.notesSlide+xml"/>
  <Override PartName="/ppt/tags/tag44.xml" ContentType="application/vnd.openxmlformats-officedocument.presentationml.tags+xml"/>
  <Override PartName="/ppt/notesSlides/notesSlide30.xml" ContentType="application/vnd.openxmlformats-officedocument.presentationml.notesSlide+xml"/>
  <Override PartName="/ppt/tags/tag45.xml" ContentType="application/vnd.openxmlformats-officedocument.presentationml.tags+xml"/>
  <Override PartName="/ppt/notesSlides/notesSlide31.xml" ContentType="application/vnd.openxmlformats-officedocument.presentationml.notesSlide+xml"/>
  <Override PartName="/ppt/tags/tag46.xml" ContentType="application/vnd.openxmlformats-officedocument.presentationml.tags+xml"/>
  <Override PartName="/ppt/notesSlides/notesSlide32.xml" ContentType="application/vnd.openxmlformats-officedocument.presentationml.notesSlide+xml"/>
  <Override PartName="/ppt/tags/tag47.xml" ContentType="application/vnd.openxmlformats-officedocument.presentationml.tags+xml"/>
  <Override PartName="/ppt/notesSlides/notesSlide33.xml" ContentType="application/vnd.openxmlformats-officedocument.presentationml.notesSlide+xml"/>
  <Override PartName="/ppt/tags/tag48.xml" ContentType="application/vnd.openxmlformats-officedocument.presentationml.tags+xml"/>
  <Override PartName="/ppt/notesSlides/notesSlide34.xml" ContentType="application/vnd.openxmlformats-officedocument.presentationml.notesSlide+xml"/>
  <Override PartName="/ppt/tags/tag49.xml" ContentType="application/vnd.openxmlformats-officedocument.presentationml.tags+xml"/>
  <Override PartName="/ppt/notesSlides/notesSlide35.xml" ContentType="application/vnd.openxmlformats-officedocument.presentationml.notesSlide+xml"/>
  <Override PartName="/ppt/tags/tag50.xml" ContentType="application/vnd.openxmlformats-officedocument.presentationml.tags+xml"/>
  <Override PartName="/ppt/notesSlides/notesSlide36.xml" ContentType="application/vnd.openxmlformats-officedocument.presentationml.notesSlide+xml"/>
  <Override PartName="/ppt/tags/tag51.xml" ContentType="application/vnd.openxmlformats-officedocument.presentationml.tags+xml"/>
  <Override PartName="/ppt/notesSlides/notesSlide37.xml" ContentType="application/vnd.openxmlformats-officedocument.presentationml.notesSlide+xml"/>
  <Override PartName="/ppt/tags/tag52.xml" ContentType="application/vnd.openxmlformats-officedocument.presentationml.tags+xml"/>
  <Override PartName="/ppt/notesSlides/notesSlide38.xml" ContentType="application/vnd.openxmlformats-officedocument.presentationml.notesSlide+xml"/>
  <Override PartName="/ppt/tags/tag53.xml" ContentType="application/vnd.openxmlformats-officedocument.presentationml.tags+xml"/>
  <Override PartName="/ppt/notesSlides/notesSlide39.xml" ContentType="application/vnd.openxmlformats-officedocument.presentationml.notesSlide+xml"/>
  <Override PartName="/ppt/tags/tag54.xml" ContentType="application/vnd.openxmlformats-officedocument.presentationml.tags+xml"/>
  <Override PartName="/ppt/notesSlides/notesSlide40.xml" ContentType="application/vnd.openxmlformats-officedocument.presentationml.notesSlide+xml"/>
  <Override PartName="/ppt/tags/tag55.xml" ContentType="application/vnd.openxmlformats-officedocument.presentationml.tags+xml"/>
  <Override PartName="/ppt/notesSlides/notesSlide41.xml" ContentType="application/vnd.openxmlformats-officedocument.presentationml.notesSlide+xml"/>
  <Override PartName="/ppt/tags/tag56.xml" ContentType="application/vnd.openxmlformats-officedocument.presentationml.tags+xml"/>
  <Override PartName="/ppt/notesSlides/notesSlide42.xml" ContentType="application/vnd.openxmlformats-officedocument.presentationml.notesSlide+xml"/>
  <Override PartName="/ppt/tags/tag57.xml" ContentType="application/vnd.openxmlformats-officedocument.presentationml.tags+xml"/>
  <Override PartName="/ppt/notesSlides/notesSlide43.xml" ContentType="application/vnd.openxmlformats-officedocument.presentationml.notesSlide+xml"/>
  <Override PartName="/ppt/tags/tag58.xml" ContentType="application/vnd.openxmlformats-officedocument.presentationml.tags+xml"/>
  <Override PartName="/ppt/notesSlides/notesSlide44.xml" ContentType="application/vnd.openxmlformats-officedocument.presentationml.notesSlide+xml"/>
  <Override PartName="/ppt/tags/tag59.xml" ContentType="application/vnd.openxmlformats-officedocument.presentationml.tags+xml"/>
  <Override PartName="/ppt/notesSlides/notesSlide45.xml" ContentType="application/vnd.openxmlformats-officedocument.presentationml.notesSlide+xml"/>
  <Override PartName="/ppt/tags/tag60.xml" ContentType="application/vnd.openxmlformats-officedocument.presentationml.tags+xml"/>
  <Override PartName="/ppt/notesSlides/notesSlide46.xml" ContentType="application/vnd.openxmlformats-officedocument.presentationml.notesSlide+xml"/>
  <Override PartName="/ppt/tags/tag61.xml" ContentType="application/vnd.openxmlformats-officedocument.presentationml.tags+xml"/>
  <Override PartName="/ppt/notesSlides/notesSlide47.xml" ContentType="application/vnd.openxmlformats-officedocument.presentationml.notesSlide+xml"/>
  <Override PartName="/ppt/tags/tag62.xml" ContentType="application/vnd.openxmlformats-officedocument.presentationml.tags+xml"/>
  <Override PartName="/ppt/notesSlides/notesSlide48.xml" ContentType="application/vnd.openxmlformats-officedocument.presentationml.notesSlide+xml"/>
  <Override PartName="/ppt/tags/tag63.xml" ContentType="application/vnd.openxmlformats-officedocument.presentationml.tags+xml"/>
  <Override PartName="/ppt/notesSlides/notesSlide49.xml" ContentType="application/vnd.openxmlformats-officedocument.presentationml.notesSlide+xml"/>
  <Override PartName="/ppt/tags/tag64.xml" ContentType="application/vnd.openxmlformats-officedocument.presentationml.tags+xml"/>
  <Override PartName="/ppt/notesSlides/notesSlide50.xml" ContentType="application/vnd.openxmlformats-officedocument.presentationml.notesSlide+xml"/>
  <Override PartName="/ppt/tags/tag65.xml" ContentType="application/vnd.openxmlformats-officedocument.presentationml.tags+xml"/>
  <Override PartName="/ppt/notesSlides/notesSlide51.xml" ContentType="application/vnd.openxmlformats-officedocument.presentationml.notesSlide+xml"/>
  <Override PartName="/ppt/tags/tag66.xml" ContentType="application/vnd.openxmlformats-officedocument.presentationml.tags+xml"/>
  <Override PartName="/ppt/notesSlides/notesSlide52.xml" ContentType="application/vnd.openxmlformats-officedocument.presentationml.notesSlide+xml"/>
  <Override PartName="/ppt/tags/tag67.xml" ContentType="application/vnd.openxmlformats-officedocument.presentationml.tags+xml"/>
  <Override PartName="/ppt/notesSlides/notesSlide53.xml" ContentType="application/vnd.openxmlformats-officedocument.presentationml.notesSlide+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notesSlides/notesSlide54.xml" ContentType="application/vnd.openxmlformats-officedocument.presentationml.notesSlide+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notesSlides/notesSlide55.xml" ContentType="application/vnd.openxmlformats-officedocument.presentationml.notesSlide+xml"/>
  <Override PartName="/ppt/tags/tag93.xml" ContentType="application/vnd.openxmlformats-officedocument.presentationml.tags+xml"/>
  <Override PartName="/ppt/notesSlides/notesSlide56.xml" ContentType="application/vnd.openxmlformats-officedocument.presentationml.notesSlide+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notesSlides/notesSlide61.xml" ContentType="application/vnd.openxmlformats-officedocument.presentationml.notesSlide+xml"/>
  <Override PartName="/ppt/tags/tag107.xml" ContentType="application/vnd.openxmlformats-officedocument.presentationml.tags+xml"/>
  <Override PartName="/ppt/notesSlides/notesSlide62.xml" ContentType="application/vnd.openxmlformats-officedocument.presentationml.notesSlide+xml"/>
  <Override PartName="/ppt/tags/tag108.xml" ContentType="application/vnd.openxmlformats-officedocument.presentationml.tags+xml"/>
  <Override PartName="/ppt/notesSlides/notesSlide63.xml" ContentType="application/vnd.openxmlformats-officedocument.presentationml.notesSlide+xml"/>
  <Override PartName="/ppt/tags/tag109.xml" ContentType="application/vnd.openxmlformats-officedocument.presentationml.tags+xml"/>
  <Override PartName="/ppt/tags/tag110.xml" ContentType="application/vnd.openxmlformats-officedocument.presentationml.tags+xml"/>
  <Override PartName="/ppt/notesSlides/notesSlide64.xml" ContentType="application/vnd.openxmlformats-officedocument.presentationml.notesSlide+xml"/>
  <Override PartName="/ppt/tags/tag111.xml" ContentType="application/vnd.openxmlformats-officedocument.presentationml.tags+xml"/>
  <Override PartName="/ppt/tags/tag112.xml" ContentType="application/vnd.openxmlformats-officedocument.presentationml.tags+xml"/>
  <Override PartName="/ppt/notesSlides/notesSlide65.xml" ContentType="application/vnd.openxmlformats-officedocument.presentationml.notesSlide+xml"/>
  <Override PartName="/ppt/tags/tag113.xml" ContentType="application/vnd.openxmlformats-officedocument.presentationml.tags+xml"/>
  <Override PartName="/ppt/notesSlides/notesSlide66.xml" ContentType="application/vnd.openxmlformats-officedocument.presentationml.notesSlide+xml"/>
  <Override PartName="/ppt/tags/tag114.xml" ContentType="application/vnd.openxmlformats-officedocument.presentationml.tags+xml"/>
  <Override PartName="/ppt/tags/tag115.xml" ContentType="application/vnd.openxmlformats-officedocument.presentationml.tags+xml"/>
  <Override PartName="/ppt/notesSlides/notesSlide67.xml" ContentType="application/vnd.openxmlformats-officedocument.presentationml.notesSlide+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notesSlides/notesSlide68.xml" ContentType="application/vnd.openxmlformats-officedocument.presentationml.notesSlide+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notesSlides/notesSlide6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05"/>
  </p:notesMasterIdLst>
  <p:handoutMasterIdLst>
    <p:handoutMasterId r:id="rId206"/>
  </p:handoutMasterIdLst>
  <p:sldIdLst>
    <p:sldId id="612" r:id="rId2"/>
    <p:sldId id="458" r:id="rId3"/>
    <p:sldId id="1127" r:id="rId4"/>
    <p:sldId id="977" r:id="rId5"/>
    <p:sldId id="978" r:id="rId6"/>
    <p:sldId id="1038" r:id="rId7"/>
    <p:sldId id="1016" r:id="rId8"/>
    <p:sldId id="1057" r:id="rId9"/>
    <p:sldId id="1013" r:id="rId10"/>
    <p:sldId id="1142" r:id="rId11"/>
    <p:sldId id="1144" r:id="rId12"/>
    <p:sldId id="1145" r:id="rId13"/>
    <p:sldId id="1146" r:id="rId14"/>
    <p:sldId id="980" r:id="rId15"/>
    <p:sldId id="1067" r:id="rId16"/>
    <p:sldId id="1039" r:id="rId17"/>
    <p:sldId id="1068" r:id="rId18"/>
    <p:sldId id="1040" r:id="rId19"/>
    <p:sldId id="1069" r:id="rId20"/>
    <p:sldId id="1141" r:id="rId21"/>
    <p:sldId id="1036" r:id="rId22"/>
    <p:sldId id="1070" r:id="rId23"/>
    <p:sldId id="985" r:id="rId24"/>
    <p:sldId id="1072" r:id="rId25"/>
    <p:sldId id="1073" r:id="rId26"/>
    <p:sldId id="1041" r:id="rId27"/>
    <p:sldId id="429" r:id="rId28"/>
    <p:sldId id="992" r:id="rId29"/>
    <p:sldId id="1123" r:id="rId30"/>
    <p:sldId id="1130" r:id="rId31"/>
    <p:sldId id="994" r:id="rId32"/>
    <p:sldId id="1131" r:id="rId33"/>
    <p:sldId id="1129" r:id="rId34"/>
    <p:sldId id="725" r:id="rId35"/>
    <p:sldId id="279" r:id="rId36"/>
    <p:sldId id="1074" r:id="rId37"/>
    <p:sldId id="1075" r:id="rId38"/>
    <p:sldId id="1124" r:id="rId39"/>
    <p:sldId id="925" r:id="rId40"/>
    <p:sldId id="988" r:id="rId41"/>
    <p:sldId id="484" r:id="rId42"/>
    <p:sldId id="1022" r:id="rId43"/>
    <p:sldId id="1076" r:id="rId44"/>
    <p:sldId id="975" r:id="rId45"/>
    <p:sldId id="1077" r:id="rId46"/>
    <p:sldId id="716" r:id="rId47"/>
    <p:sldId id="990" r:id="rId48"/>
    <p:sldId id="970" r:id="rId49"/>
    <p:sldId id="1078" r:id="rId50"/>
    <p:sldId id="1079" r:id="rId51"/>
    <p:sldId id="1023" r:id="rId52"/>
    <p:sldId id="953" r:id="rId53"/>
    <p:sldId id="1080" r:id="rId54"/>
    <p:sldId id="1120" r:id="rId55"/>
    <p:sldId id="1060" r:id="rId56"/>
    <p:sldId id="1081" r:id="rId57"/>
    <p:sldId id="739" r:id="rId58"/>
    <p:sldId id="833" r:id="rId59"/>
    <p:sldId id="742" r:id="rId60"/>
    <p:sldId id="873" r:id="rId61"/>
    <p:sldId id="1128" r:id="rId62"/>
    <p:sldId id="743" r:id="rId63"/>
    <p:sldId id="1082" r:id="rId64"/>
    <p:sldId id="1024" r:id="rId65"/>
    <p:sldId id="1083" r:id="rId66"/>
    <p:sldId id="1084" r:id="rId67"/>
    <p:sldId id="1025" r:id="rId68"/>
    <p:sldId id="1085" r:id="rId69"/>
    <p:sldId id="747" r:id="rId70"/>
    <p:sldId id="1086" r:id="rId71"/>
    <p:sldId id="1026" r:id="rId72"/>
    <p:sldId id="1015" r:id="rId73"/>
    <p:sldId id="1027" r:id="rId74"/>
    <p:sldId id="1143" r:id="rId75"/>
    <p:sldId id="1028" r:id="rId76"/>
    <p:sldId id="1088" r:id="rId77"/>
    <p:sldId id="751" r:id="rId78"/>
    <p:sldId id="1089" r:id="rId79"/>
    <p:sldId id="1000" r:id="rId80"/>
    <p:sldId id="1090" r:id="rId81"/>
    <p:sldId id="1003" r:id="rId82"/>
    <p:sldId id="1029" r:id="rId83"/>
    <p:sldId id="1114" r:id="rId84"/>
    <p:sldId id="1002" r:id="rId85"/>
    <p:sldId id="1004" r:id="rId86"/>
    <p:sldId id="943" r:id="rId87"/>
    <p:sldId id="1091" r:id="rId88"/>
    <p:sldId id="965" r:id="rId89"/>
    <p:sldId id="967" r:id="rId90"/>
    <p:sldId id="1031" r:id="rId91"/>
    <p:sldId id="753" r:id="rId92"/>
    <p:sldId id="1092" r:id="rId93"/>
    <p:sldId id="1094" r:id="rId94"/>
    <p:sldId id="754" r:id="rId95"/>
    <p:sldId id="1095" r:id="rId96"/>
    <p:sldId id="1032" r:id="rId97"/>
    <p:sldId id="1096" r:id="rId98"/>
    <p:sldId id="756" r:id="rId99"/>
    <p:sldId id="1097" r:id="rId100"/>
    <p:sldId id="757" r:id="rId101"/>
    <p:sldId id="1098" r:id="rId102"/>
    <p:sldId id="758" r:id="rId103"/>
    <p:sldId id="759" r:id="rId104"/>
    <p:sldId id="1099" r:id="rId105"/>
    <p:sldId id="927" r:id="rId106"/>
    <p:sldId id="933" r:id="rId107"/>
    <p:sldId id="1125" r:id="rId108"/>
    <p:sldId id="932" r:id="rId109"/>
    <p:sldId id="934" r:id="rId110"/>
    <p:sldId id="1056" r:id="rId111"/>
    <p:sldId id="929" r:id="rId112"/>
    <p:sldId id="1100" r:id="rId113"/>
    <p:sldId id="972" r:id="rId114"/>
    <p:sldId id="1033" r:id="rId115"/>
    <p:sldId id="1101" r:id="rId116"/>
    <p:sldId id="1034" r:id="rId117"/>
    <p:sldId id="1102" r:id="rId118"/>
    <p:sldId id="1035" r:id="rId119"/>
    <p:sldId id="872" r:id="rId120"/>
    <p:sldId id="769" r:id="rId121"/>
    <p:sldId id="770" r:id="rId122"/>
    <p:sldId id="1009" r:id="rId123"/>
    <p:sldId id="1065" r:id="rId124"/>
    <p:sldId id="1066" r:id="rId125"/>
    <p:sldId id="1010" r:id="rId126"/>
    <p:sldId id="270" r:id="rId127"/>
    <p:sldId id="999" r:id="rId128"/>
    <p:sldId id="269" r:id="rId129"/>
    <p:sldId id="271" r:id="rId130"/>
    <p:sldId id="272" r:id="rId131"/>
    <p:sldId id="329" r:id="rId132"/>
    <p:sldId id="1042" r:id="rId133"/>
    <p:sldId id="267" r:id="rId134"/>
    <p:sldId id="1103" r:id="rId135"/>
    <p:sldId id="1043" r:id="rId136"/>
    <p:sldId id="275" r:id="rId137"/>
    <p:sldId id="1115" r:id="rId138"/>
    <p:sldId id="954" r:id="rId139"/>
    <p:sldId id="955" r:id="rId140"/>
    <p:sldId id="1116" r:id="rId141"/>
    <p:sldId id="1117" r:id="rId142"/>
    <p:sldId id="956" r:id="rId143"/>
    <p:sldId id="957" r:id="rId144"/>
    <p:sldId id="958" r:id="rId145"/>
    <p:sldId id="1112" r:id="rId146"/>
    <p:sldId id="1133" r:id="rId147"/>
    <p:sldId id="1132" r:id="rId148"/>
    <p:sldId id="1111" r:id="rId149"/>
    <p:sldId id="924" r:id="rId150"/>
    <p:sldId id="918" r:id="rId151"/>
    <p:sldId id="506" r:id="rId152"/>
    <p:sldId id="1126" r:id="rId153"/>
    <p:sldId id="1046" r:id="rId154"/>
    <p:sldId id="292" r:id="rId155"/>
    <p:sldId id="1061" r:id="rId156"/>
    <p:sldId id="1062" r:id="rId157"/>
    <p:sldId id="730" r:id="rId158"/>
    <p:sldId id="1109" r:id="rId159"/>
    <p:sldId id="571" r:id="rId160"/>
    <p:sldId id="1106" r:id="rId161"/>
    <p:sldId id="1053" r:id="rId162"/>
    <p:sldId id="457" r:id="rId163"/>
    <p:sldId id="961" r:id="rId164"/>
    <p:sldId id="962" r:id="rId165"/>
    <p:sldId id="495" r:id="rId166"/>
    <p:sldId id="1063" r:id="rId167"/>
    <p:sldId id="915" r:id="rId168"/>
    <p:sldId id="916" r:id="rId169"/>
    <p:sldId id="917" r:id="rId170"/>
    <p:sldId id="1047" r:id="rId171"/>
    <p:sldId id="923" r:id="rId172"/>
    <p:sldId id="1107" r:id="rId173"/>
    <p:sldId id="1048" r:id="rId174"/>
    <p:sldId id="944" r:id="rId175"/>
    <p:sldId id="945" r:id="rId176"/>
    <p:sldId id="946" r:id="rId177"/>
    <p:sldId id="552" r:id="rId178"/>
    <p:sldId id="947" r:id="rId179"/>
    <p:sldId id="1110" r:id="rId180"/>
    <p:sldId id="1049" r:id="rId181"/>
    <p:sldId id="949" r:id="rId182"/>
    <p:sldId id="950" r:id="rId183"/>
    <p:sldId id="585" r:id="rId184"/>
    <p:sldId id="951" r:id="rId185"/>
    <p:sldId id="1050" r:id="rId186"/>
    <p:sldId id="572" r:id="rId187"/>
    <p:sldId id="1011" r:id="rId188"/>
    <p:sldId id="558" r:id="rId189"/>
    <p:sldId id="1108" r:id="rId190"/>
    <p:sldId id="1005" r:id="rId191"/>
    <p:sldId id="556" r:id="rId192"/>
    <p:sldId id="557" r:id="rId193"/>
    <p:sldId id="1052" r:id="rId194"/>
    <p:sldId id="1134" r:id="rId195"/>
    <p:sldId id="1139" r:id="rId196"/>
    <p:sldId id="1138" r:id="rId197"/>
    <p:sldId id="1137" r:id="rId198"/>
    <p:sldId id="1136" r:id="rId199"/>
    <p:sldId id="1135" r:id="rId200"/>
    <p:sldId id="729" r:id="rId201"/>
    <p:sldId id="1006" r:id="rId202"/>
    <p:sldId id="373" r:id="rId203"/>
    <p:sldId id="651" r:id="rId204"/>
  </p:sldIdLst>
  <p:sldSz cx="9144000" cy="6858000" type="screen4x3"/>
  <p:notesSz cx="7010400" cy="9296400"/>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hn Lawson" initials="JL" lastIdx="1" clrIdx="0">
    <p:extLst>
      <p:ext uri="{19B8F6BF-5375-455C-9EA6-DF929625EA0E}">
        <p15:presenceInfo xmlns:p15="http://schemas.microsoft.com/office/powerpoint/2012/main" userId="S::John.Lawson@wcaa.us::289a61ee-f1da-4cf1-a00f-32b6a303910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0000"/>
    <a:srgbClr val="660066"/>
    <a:srgbClr val="C9C9C9"/>
    <a:srgbClr val="C4C4C4"/>
    <a:srgbClr val="FFC000"/>
    <a:srgbClr val="7F7F7F"/>
    <a:srgbClr val="FF9900"/>
    <a:srgbClr val="FF99CC"/>
    <a:srgbClr val="7E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13" autoAdjust="0"/>
    <p:restoredTop sz="93149" autoAdjust="0"/>
  </p:normalViewPr>
  <p:slideViewPr>
    <p:cSldViewPr>
      <p:cViewPr varScale="1">
        <p:scale>
          <a:sx n="99" d="100"/>
          <a:sy n="99" d="100"/>
        </p:scale>
        <p:origin x="1200" y="78"/>
      </p:cViewPr>
      <p:guideLst>
        <p:guide orient="horz" pos="2160"/>
        <p:guide pos="2880"/>
      </p:guideLst>
    </p:cSldViewPr>
  </p:slideViewPr>
  <p:outlineViewPr>
    <p:cViewPr>
      <p:scale>
        <a:sx n="33" d="100"/>
        <a:sy n="33" d="100"/>
      </p:scale>
      <p:origin x="0" y="0"/>
    </p:cViewPr>
    <p:sldLst>
      <p:sld r:id="rId1" collapse="1"/>
    </p:sldLst>
  </p:outlineViewPr>
  <p:notesTextViewPr>
    <p:cViewPr>
      <p:scale>
        <a:sx n="3" d="2"/>
        <a:sy n="3" d="2"/>
      </p:scale>
      <p:origin x="0" y="0"/>
    </p:cViewPr>
  </p:notesTextViewPr>
  <p:sorterViewPr>
    <p:cViewPr>
      <p:scale>
        <a:sx n="75" d="100"/>
        <a:sy n="75" d="100"/>
      </p:scale>
      <p:origin x="0" y="0"/>
    </p:cViewPr>
  </p:sorter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notesMaster" Target="notesMasters/notesMaster1.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181" Type="http://schemas.openxmlformats.org/officeDocument/2006/relationships/slide" Target="slides/slide180.xml"/><Relationship Id="rId186" Type="http://schemas.openxmlformats.org/officeDocument/2006/relationships/slide" Target="slides/slide185.xml"/><Relationship Id="rId211" Type="http://schemas.openxmlformats.org/officeDocument/2006/relationships/tableStyles" Target="tableStyle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slide" Target="slides/slide175.xml"/><Relationship Id="rId192" Type="http://schemas.openxmlformats.org/officeDocument/2006/relationships/slide" Target="slides/slide191.xml"/><Relationship Id="rId197" Type="http://schemas.openxmlformats.org/officeDocument/2006/relationships/slide" Target="slides/slide196.xml"/><Relationship Id="rId206" Type="http://schemas.openxmlformats.org/officeDocument/2006/relationships/handoutMaster" Target="handoutMasters/handoutMaster1.xml"/><Relationship Id="rId201" Type="http://schemas.openxmlformats.org/officeDocument/2006/relationships/slide" Target="slides/slide200.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slide" Target="slides/slide181.xml"/><Relationship Id="rId187" Type="http://schemas.openxmlformats.org/officeDocument/2006/relationships/slide" Target="slides/slide186.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172" Type="http://schemas.openxmlformats.org/officeDocument/2006/relationships/slide" Target="slides/slide171.xml"/><Relationship Id="rId193" Type="http://schemas.openxmlformats.org/officeDocument/2006/relationships/slide" Target="slides/slide192.xml"/><Relationship Id="rId202" Type="http://schemas.openxmlformats.org/officeDocument/2006/relationships/slide" Target="slides/slide201.xml"/><Relationship Id="rId207" Type="http://schemas.openxmlformats.org/officeDocument/2006/relationships/commentAuthors" Target="commentAuthor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viewProps" Target="viewProps.xml"/><Relationship Id="rId190" Type="http://schemas.openxmlformats.org/officeDocument/2006/relationships/slide" Target="slides/slide189.xml"/><Relationship Id="rId204" Type="http://schemas.openxmlformats.org/officeDocument/2006/relationships/slide" Target="slides/slide203.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theme" Target="theme/theme1.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s>
</file>

<file path=ppt/_rels/viewProps.xml.rels><?xml version="1.0" encoding="UTF-8" standalone="yes"?>
<Relationships xmlns="http://schemas.openxmlformats.org/package/2006/relationships"><Relationship Id="rId1" Type="http://schemas.openxmlformats.org/officeDocument/2006/relationships/slide" Target="slides/slide16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7.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7.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7.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8.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84.e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image" Target="../media/image119.png"/></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image" Target="../media/image119.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8002" name="Rectangle 2"/>
          <p:cNvSpPr>
            <a:spLocks noGrp="1" noChangeArrowheads="1"/>
          </p:cNvSpPr>
          <p:nvPr>
            <p:ph type="hdr" sz="quarter"/>
          </p:nvPr>
        </p:nvSpPr>
        <p:spPr bwMode="auto">
          <a:xfrm>
            <a:off x="0" y="0"/>
            <a:ext cx="3037840"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defRPr sz="1200"/>
            </a:lvl1pPr>
          </a:lstStyle>
          <a:p>
            <a:pPr>
              <a:defRPr/>
            </a:pPr>
            <a:endParaRPr lang="en-US"/>
          </a:p>
        </p:txBody>
      </p:sp>
      <p:sp>
        <p:nvSpPr>
          <p:cNvPr id="128003" name="Rectangle 3"/>
          <p:cNvSpPr>
            <a:spLocks noGrp="1" noChangeArrowheads="1"/>
          </p:cNvSpPr>
          <p:nvPr>
            <p:ph type="dt" sz="quarter" idx="1"/>
          </p:nvPr>
        </p:nvSpPr>
        <p:spPr bwMode="auto">
          <a:xfrm>
            <a:off x="3972560" y="0"/>
            <a:ext cx="3037840"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a:defRPr sz="1200"/>
            </a:lvl1pPr>
          </a:lstStyle>
          <a:p>
            <a:pPr>
              <a:defRPr/>
            </a:pPr>
            <a:endParaRPr lang="en-US"/>
          </a:p>
        </p:txBody>
      </p:sp>
      <p:sp>
        <p:nvSpPr>
          <p:cNvPr id="128004" name="Rectangle 4"/>
          <p:cNvSpPr>
            <a:spLocks noGrp="1" noChangeArrowheads="1"/>
          </p:cNvSpPr>
          <p:nvPr>
            <p:ph type="ftr" sz="quarter" idx="2"/>
          </p:nvPr>
        </p:nvSpPr>
        <p:spPr bwMode="auto">
          <a:xfrm>
            <a:off x="0" y="8831580"/>
            <a:ext cx="3037840"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defRPr sz="1200"/>
            </a:lvl1pPr>
          </a:lstStyle>
          <a:p>
            <a:pPr>
              <a:defRPr/>
            </a:pPr>
            <a:endParaRPr lang="en-US"/>
          </a:p>
        </p:txBody>
      </p:sp>
      <p:sp>
        <p:nvSpPr>
          <p:cNvPr id="128005" name="Rectangle 5"/>
          <p:cNvSpPr>
            <a:spLocks noGrp="1" noChangeArrowheads="1"/>
          </p:cNvSpPr>
          <p:nvPr>
            <p:ph type="sldNum" sz="quarter" idx="3"/>
          </p:nvPr>
        </p:nvSpPr>
        <p:spPr bwMode="auto">
          <a:xfrm>
            <a:off x="3972560" y="8831580"/>
            <a:ext cx="3037840"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a:defRPr sz="1200"/>
            </a:lvl1pPr>
          </a:lstStyle>
          <a:p>
            <a:pPr>
              <a:defRPr/>
            </a:pPr>
            <a:fld id="{59E96ED6-6DD3-48C7-B19D-F42F5F414FC6}" type="slidenum">
              <a:rPr lang="en-US"/>
              <a:pPr>
                <a:defRPr/>
              </a:pPr>
              <a:t>‹#›</a:t>
            </a:fld>
            <a:endParaRPr lang="en-US"/>
          </a:p>
        </p:txBody>
      </p:sp>
    </p:spTree>
    <p:extLst>
      <p:ext uri="{BB962C8B-B14F-4D97-AF65-F5344CB8AC3E}">
        <p14:creationId xmlns:p14="http://schemas.microsoft.com/office/powerpoint/2010/main" val="35977961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1554" name="Rectangle 2"/>
          <p:cNvSpPr>
            <a:spLocks noGrp="1" noChangeArrowheads="1"/>
          </p:cNvSpPr>
          <p:nvPr>
            <p:ph type="hdr" sz="quarter"/>
          </p:nvPr>
        </p:nvSpPr>
        <p:spPr bwMode="auto">
          <a:xfrm>
            <a:off x="0" y="0"/>
            <a:ext cx="3037840"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defRPr sz="1200"/>
            </a:lvl1pPr>
          </a:lstStyle>
          <a:p>
            <a:pPr>
              <a:defRPr/>
            </a:pPr>
            <a:endParaRPr lang="en-US"/>
          </a:p>
        </p:txBody>
      </p:sp>
      <p:sp>
        <p:nvSpPr>
          <p:cNvPr id="151555" name="Rectangle 3"/>
          <p:cNvSpPr>
            <a:spLocks noGrp="1" noChangeArrowheads="1"/>
          </p:cNvSpPr>
          <p:nvPr>
            <p:ph type="dt" idx="1"/>
          </p:nvPr>
        </p:nvSpPr>
        <p:spPr bwMode="auto">
          <a:xfrm>
            <a:off x="3972560" y="0"/>
            <a:ext cx="3037840"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a:defRPr sz="1200"/>
            </a:lvl1pPr>
          </a:lstStyle>
          <a:p>
            <a:pPr>
              <a:defRPr/>
            </a:pPr>
            <a:endParaRPr lang="en-US"/>
          </a:p>
        </p:txBody>
      </p:sp>
      <p:sp>
        <p:nvSpPr>
          <p:cNvPr id="161796"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p:spPr>
      </p:sp>
      <p:sp>
        <p:nvSpPr>
          <p:cNvPr id="151557" name="Rectangle 5"/>
          <p:cNvSpPr>
            <a:spLocks noGrp="1" noChangeArrowheads="1"/>
          </p:cNvSpPr>
          <p:nvPr>
            <p:ph type="body" sz="quarter" idx="3"/>
          </p:nvPr>
        </p:nvSpPr>
        <p:spPr bwMode="auto">
          <a:xfrm>
            <a:off x="934720" y="4415790"/>
            <a:ext cx="5140960" cy="418338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51558" name="Rectangle 6"/>
          <p:cNvSpPr>
            <a:spLocks noGrp="1" noChangeArrowheads="1"/>
          </p:cNvSpPr>
          <p:nvPr>
            <p:ph type="ftr" sz="quarter" idx="4"/>
          </p:nvPr>
        </p:nvSpPr>
        <p:spPr bwMode="auto">
          <a:xfrm>
            <a:off x="0" y="8831580"/>
            <a:ext cx="3037840"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defRPr sz="1200"/>
            </a:lvl1pPr>
          </a:lstStyle>
          <a:p>
            <a:pPr>
              <a:defRPr/>
            </a:pPr>
            <a:endParaRPr lang="en-US"/>
          </a:p>
        </p:txBody>
      </p:sp>
      <p:sp>
        <p:nvSpPr>
          <p:cNvPr id="151559" name="Rectangle 7"/>
          <p:cNvSpPr>
            <a:spLocks noGrp="1" noChangeArrowheads="1"/>
          </p:cNvSpPr>
          <p:nvPr>
            <p:ph type="sldNum" sz="quarter" idx="5"/>
          </p:nvPr>
        </p:nvSpPr>
        <p:spPr bwMode="auto">
          <a:xfrm>
            <a:off x="3972560" y="8831580"/>
            <a:ext cx="3037840"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a:defRPr sz="1200"/>
            </a:lvl1pPr>
          </a:lstStyle>
          <a:p>
            <a:pPr>
              <a:defRPr/>
            </a:pPr>
            <a:fld id="{5DAAF96D-5932-41DA-A8D6-683D7636E5E0}" type="slidenum">
              <a:rPr lang="en-US"/>
              <a:pPr>
                <a:defRPr/>
              </a:pPr>
              <a:t>‹#›</a:t>
            </a:fld>
            <a:endParaRPr lang="en-US"/>
          </a:p>
        </p:txBody>
      </p:sp>
    </p:spTree>
    <p:extLst>
      <p:ext uri="{BB962C8B-B14F-4D97-AF65-F5344CB8AC3E}">
        <p14:creationId xmlns:p14="http://schemas.microsoft.com/office/powerpoint/2010/main" val="162447033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20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Everything inside the airport perimeter fence.</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16</a:t>
            </a:fld>
            <a:endParaRPr lang="en-US"/>
          </a:p>
        </p:txBody>
      </p:sp>
    </p:spTree>
    <p:extLst>
      <p:ext uri="{BB962C8B-B14F-4D97-AF65-F5344CB8AC3E}">
        <p14:creationId xmlns:p14="http://schemas.microsoft.com/office/powerpoint/2010/main" val="31082140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17</a:t>
            </a:fld>
            <a:endParaRPr lang="en-US"/>
          </a:p>
        </p:txBody>
      </p:sp>
    </p:spTree>
    <p:extLst>
      <p:ext uri="{BB962C8B-B14F-4D97-AF65-F5344CB8AC3E}">
        <p14:creationId xmlns:p14="http://schemas.microsoft.com/office/powerpoint/2010/main" val="24395088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Ramps/aprons, </a:t>
            </a:r>
            <a:r>
              <a:rPr lang="en-US" dirty="0" err="1"/>
              <a:t>taxilanes</a:t>
            </a:r>
            <a:r>
              <a:rPr lang="en-US" dirty="0"/>
              <a:t>, deice pads.  </a:t>
            </a:r>
          </a:p>
          <a:p>
            <a:pPr marL="171450" indent="-171450">
              <a:buFontTx/>
              <a:buChar char="-"/>
            </a:pPr>
            <a:r>
              <a:rPr lang="en-US" dirty="0"/>
              <a:t>NMAs are uncontrolled or controlled by a ramp controller.  </a:t>
            </a:r>
          </a:p>
          <a:p>
            <a:pPr marL="171450" indent="-171450">
              <a:buFontTx/>
              <a:buChar char="-"/>
            </a:pPr>
            <a:r>
              <a:rPr lang="en-US" dirty="0"/>
              <a:t>Permission not required to enter but must meet basic prerequisites for driving on the movement area.</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18</a:t>
            </a:fld>
            <a:endParaRPr lang="en-US"/>
          </a:p>
        </p:txBody>
      </p:sp>
    </p:spTree>
    <p:extLst>
      <p:ext uri="{BB962C8B-B14F-4D97-AF65-F5344CB8AC3E}">
        <p14:creationId xmlns:p14="http://schemas.microsoft.com/office/powerpoint/2010/main" val="4527374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trainees pull out the DTW and YIP movement area maps.</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19</a:t>
            </a:fld>
            <a:endParaRPr lang="en-US"/>
          </a:p>
        </p:txBody>
      </p:sp>
    </p:spTree>
    <p:extLst>
      <p:ext uri="{BB962C8B-B14F-4D97-AF65-F5344CB8AC3E}">
        <p14:creationId xmlns:p14="http://schemas.microsoft.com/office/powerpoint/2010/main" val="28610773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Wing walkers – tug connected to aircraft - rotating beacon - absence of support equipment</a:t>
            </a:r>
          </a:p>
        </p:txBody>
      </p:sp>
      <p:sp>
        <p:nvSpPr>
          <p:cNvPr id="4" name="Slide Number Placeholder 3"/>
          <p:cNvSpPr>
            <a:spLocks noGrp="1"/>
          </p:cNvSpPr>
          <p:nvPr>
            <p:ph type="sldNum" sz="quarter" idx="10"/>
          </p:nvPr>
        </p:nvSpPr>
        <p:spPr/>
        <p:txBody>
          <a:bodyPr/>
          <a:lstStyle/>
          <a:p>
            <a:pPr>
              <a:defRPr/>
            </a:pPr>
            <a:fld id="{5DAAF96D-5932-41DA-A8D6-683D7636E5E0}" type="slidenum">
              <a:rPr lang="en-US" smtClean="0"/>
              <a:pPr>
                <a:defRPr/>
              </a:pPr>
              <a:t>21</a:t>
            </a:fld>
            <a:endParaRPr lang="en-US"/>
          </a:p>
        </p:txBody>
      </p:sp>
    </p:spTree>
    <p:extLst>
      <p:ext uri="{BB962C8B-B14F-4D97-AF65-F5344CB8AC3E}">
        <p14:creationId xmlns:p14="http://schemas.microsoft.com/office/powerpoint/2010/main" val="30931763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5DAAF96D-5932-41DA-A8D6-683D7636E5E0}" type="slidenum">
              <a:rPr lang="en-US" smtClean="0"/>
              <a:pPr>
                <a:defRPr/>
              </a:pPr>
              <a:t>22</a:t>
            </a:fld>
            <a:endParaRPr lang="en-US"/>
          </a:p>
        </p:txBody>
      </p:sp>
    </p:spTree>
    <p:extLst>
      <p:ext uri="{BB962C8B-B14F-4D97-AF65-F5344CB8AC3E}">
        <p14:creationId xmlns:p14="http://schemas.microsoft.com/office/powerpoint/2010/main" val="40363496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5DAAF96D-5932-41DA-A8D6-683D7636E5E0}" type="slidenum">
              <a:rPr lang="en-US" smtClean="0"/>
              <a:pPr>
                <a:defRPr/>
              </a:pPr>
              <a:t>23</a:t>
            </a:fld>
            <a:endParaRPr lang="en-US"/>
          </a:p>
        </p:txBody>
      </p:sp>
    </p:spTree>
    <p:extLst>
      <p:ext uri="{BB962C8B-B14F-4D97-AF65-F5344CB8AC3E}">
        <p14:creationId xmlns:p14="http://schemas.microsoft.com/office/powerpoint/2010/main" val="6026609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5DAAF96D-5932-41DA-A8D6-683D7636E5E0}" type="slidenum">
              <a:rPr lang="en-US" smtClean="0"/>
              <a:pPr>
                <a:defRPr/>
              </a:pPr>
              <a:t>24</a:t>
            </a:fld>
            <a:endParaRPr lang="en-US"/>
          </a:p>
        </p:txBody>
      </p:sp>
    </p:spTree>
    <p:extLst>
      <p:ext uri="{BB962C8B-B14F-4D97-AF65-F5344CB8AC3E}">
        <p14:creationId xmlns:p14="http://schemas.microsoft.com/office/powerpoint/2010/main" val="25958913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solidFill>
                  <a:srgbClr val="FF0000"/>
                </a:solidFill>
                <a:highlight>
                  <a:srgbClr val="FFFF00"/>
                </a:highlight>
              </a:rPr>
              <a:t>Have trainees pull out the DTW and YIP movement area LOAs</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25</a:t>
            </a:fld>
            <a:endParaRPr lang="en-US"/>
          </a:p>
        </p:txBody>
      </p:sp>
    </p:spTree>
    <p:extLst>
      <p:ext uri="{BB962C8B-B14F-4D97-AF65-F5344CB8AC3E}">
        <p14:creationId xmlns:p14="http://schemas.microsoft.com/office/powerpoint/2010/main" val="8443618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LOA affects vehicles and aircraft on the movement area.</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26</a:t>
            </a:fld>
            <a:endParaRPr lang="en-US"/>
          </a:p>
        </p:txBody>
      </p:sp>
    </p:spTree>
    <p:extLst>
      <p:ext uri="{BB962C8B-B14F-4D97-AF65-F5344CB8AC3E}">
        <p14:creationId xmlns:p14="http://schemas.microsoft.com/office/powerpoint/2010/main" val="959978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Valid driver’s license - security badge - work-related need - current training - aviation radio</a:t>
            </a:r>
          </a:p>
          <a:p>
            <a:r>
              <a:rPr lang="en-US" dirty="0"/>
              <a:t>- Must be escorted</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27</a:t>
            </a:fld>
            <a:endParaRPr lang="en-US"/>
          </a:p>
        </p:txBody>
      </p:sp>
    </p:spTree>
    <p:extLst>
      <p:ext uri="{BB962C8B-B14F-4D97-AF65-F5344CB8AC3E}">
        <p14:creationId xmlns:p14="http://schemas.microsoft.com/office/powerpoint/2010/main" val="32500327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trainees pull out the AMA driver certification letter</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29</a:t>
            </a:fld>
            <a:endParaRPr lang="en-US"/>
          </a:p>
        </p:txBody>
      </p:sp>
    </p:spTree>
    <p:extLst>
      <p:ext uri="{BB962C8B-B14F-4D97-AF65-F5344CB8AC3E}">
        <p14:creationId xmlns:p14="http://schemas.microsoft.com/office/powerpoint/2010/main" val="23233077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srgbClr val="002060"/>
                </a:solidFill>
                <a:latin typeface="Arial Rounded MT Bold" pitchFamily="34" charset="0"/>
              </a:rPr>
              <a:t>- A low visibility plan for air carrier airports when the visibility (RVR) is less than 1,200 feet.</a:t>
            </a:r>
          </a:p>
          <a:p>
            <a:r>
              <a:rPr lang="en-US" sz="1200" dirty="0">
                <a:solidFill>
                  <a:srgbClr val="002060"/>
                </a:solidFill>
                <a:latin typeface="Arial Rounded MT Bold" pitchFamily="34" charset="0"/>
              </a:rPr>
              <a:t>- Affects aircraft and vehicles.</a:t>
            </a:r>
          </a:p>
          <a:p>
            <a:r>
              <a:rPr lang="en-US" sz="1200" dirty="0">
                <a:solidFill>
                  <a:srgbClr val="002060"/>
                </a:solidFill>
                <a:latin typeface="Arial Rounded MT Bold" pitchFamily="34" charset="0"/>
              </a:rPr>
              <a:t>- Access is limited to ARFF, Ops, Field Maintenance, and FAA Tech Ops.</a:t>
            </a:r>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35</a:t>
            </a:fld>
            <a:endParaRPr lang="en-US"/>
          </a:p>
        </p:txBody>
      </p:sp>
    </p:spTree>
    <p:extLst>
      <p:ext uri="{BB962C8B-B14F-4D97-AF65-F5344CB8AC3E}">
        <p14:creationId xmlns:p14="http://schemas.microsoft.com/office/powerpoint/2010/main" val="9286864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trainees pull out the SMGCS plan handout.</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36</a:t>
            </a:fld>
            <a:endParaRPr lang="en-US"/>
          </a:p>
        </p:txBody>
      </p:sp>
    </p:spTree>
    <p:extLst>
      <p:ext uri="{BB962C8B-B14F-4D97-AF65-F5344CB8AC3E}">
        <p14:creationId xmlns:p14="http://schemas.microsoft.com/office/powerpoint/2010/main" val="31391636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All lights working – drive slow enough to react – slow down when approaching intersections – monitor the right ATCT frequency – STOP and call for help if you get lost or confused (who do you call?).</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37</a:t>
            </a:fld>
            <a:endParaRPr lang="en-US"/>
          </a:p>
        </p:txBody>
      </p:sp>
    </p:spTree>
    <p:extLst>
      <p:ext uri="{BB962C8B-B14F-4D97-AF65-F5344CB8AC3E}">
        <p14:creationId xmlns:p14="http://schemas.microsoft.com/office/powerpoint/2010/main" val="41607016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38</a:t>
            </a:fld>
            <a:endParaRPr lang="en-US"/>
          </a:p>
        </p:txBody>
      </p:sp>
    </p:spTree>
    <p:extLst>
      <p:ext uri="{BB962C8B-B14F-4D97-AF65-F5344CB8AC3E}">
        <p14:creationId xmlns:p14="http://schemas.microsoft.com/office/powerpoint/2010/main" val="42436799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trainees pull out the following documents:  DTW and YIP RSA LOAs – FAA Handout FAQ Runway and Taxiway Safety Areas</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43</a:t>
            </a:fld>
            <a:endParaRPr lang="en-US"/>
          </a:p>
        </p:txBody>
      </p:sp>
    </p:spTree>
    <p:extLst>
      <p:ext uri="{BB962C8B-B14F-4D97-AF65-F5344CB8AC3E}">
        <p14:creationId xmlns:p14="http://schemas.microsoft.com/office/powerpoint/2010/main" val="29626465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Signs and markings – localizers – mention the runways at DTW and YIP that don’t have localizers.</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44</a:t>
            </a:fld>
            <a:endParaRPr lang="en-US"/>
          </a:p>
        </p:txBody>
      </p:sp>
    </p:spTree>
    <p:extLst>
      <p:ext uri="{BB962C8B-B14F-4D97-AF65-F5344CB8AC3E}">
        <p14:creationId xmlns:p14="http://schemas.microsoft.com/office/powerpoint/2010/main" val="6410138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trainees take out FAA kneeboard card – Pilot’s Guide to Airport Signs and Markings</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47</a:t>
            </a:fld>
            <a:endParaRPr lang="en-US"/>
          </a:p>
        </p:txBody>
      </p:sp>
    </p:spTree>
    <p:extLst>
      <p:ext uri="{BB962C8B-B14F-4D97-AF65-F5344CB8AC3E}">
        <p14:creationId xmlns:p14="http://schemas.microsoft.com/office/powerpoint/2010/main" val="9956885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RSA – permission from ATCT, or verification that runway is closed.</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48</a:t>
            </a:fld>
            <a:endParaRPr lang="en-US"/>
          </a:p>
        </p:txBody>
      </p:sp>
    </p:spTree>
    <p:extLst>
      <p:ext uri="{BB962C8B-B14F-4D97-AF65-F5344CB8AC3E}">
        <p14:creationId xmlns:p14="http://schemas.microsoft.com/office/powerpoint/2010/main" val="35503688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RSA – permission from ATCT, or verification that runway is closed.</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50</a:t>
            </a:fld>
            <a:endParaRPr lang="en-US"/>
          </a:p>
        </p:txBody>
      </p:sp>
    </p:spTree>
    <p:extLst>
      <p:ext uri="{BB962C8B-B14F-4D97-AF65-F5344CB8AC3E}">
        <p14:creationId xmlns:p14="http://schemas.microsoft.com/office/powerpoint/2010/main" val="15224148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Interference with signals – can’t determine, must always obtain permission from Ground to enter – contact Ground</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52</a:t>
            </a:fld>
            <a:endParaRPr lang="en-US"/>
          </a:p>
        </p:txBody>
      </p:sp>
    </p:spTree>
    <p:extLst>
      <p:ext uri="{BB962C8B-B14F-4D97-AF65-F5344CB8AC3E}">
        <p14:creationId xmlns:p14="http://schemas.microsoft.com/office/powerpoint/2010/main" val="13609433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Hold short of the critical area – hold short of the runway (implies that you can pass through the critical area to the runway) – cross the runway (implies that you can pass through the critical area to the runway?)</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55</a:t>
            </a:fld>
            <a:endParaRPr lang="en-US"/>
          </a:p>
        </p:txBody>
      </p:sp>
    </p:spTree>
    <p:extLst>
      <p:ext uri="{BB962C8B-B14F-4D97-AF65-F5344CB8AC3E}">
        <p14:creationId xmlns:p14="http://schemas.microsoft.com/office/powerpoint/2010/main" val="21116115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DTW – any time (must stay on pavement)</a:t>
            </a:r>
          </a:p>
          <a:p>
            <a:r>
              <a:rPr lang="en-US" dirty="0"/>
              <a:t>YIP – only with ATCT permission</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56</a:t>
            </a:fld>
            <a:endParaRPr lang="en-US"/>
          </a:p>
        </p:txBody>
      </p:sp>
    </p:spTree>
    <p:extLst>
      <p:ext uri="{BB962C8B-B14F-4D97-AF65-F5344CB8AC3E}">
        <p14:creationId xmlns:p14="http://schemas.microsoft.com/office/powerpoint/2010/main" val="10289565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Slide Image Placeholder 1"/>
          <p:cNvSpPr>
            <a:spLocks noGrp="1" noRot="1" noChangeAspect="1" noTextEdit="1"/>
          </p:cNvSpPr>
          <p:nvPr>
            <p:ph type="sldImg"/>
          </p:nvPr>
        </p:nvSpPr>
        <p:spPr>
          <a:ln/>
        </p:spPr>
      </p:sp>
      <p:sp>
        <p:nvSpPr>
          <p:cNvPr id="1771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p>
        </p:txBody>
      </p:sp>
      <p:sp>
        <p:nvSpPr>
          <p:cNvPr id="1771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57066" indent="-291179" eaLnBrk="0" hangingPunct="0">
              <a:defRPr sz="2400">
                <a:solidFill>
                  <a:schemeClr val="tx1"/>
                </a:solidFill>
                <a:latin typeface="Times New Roman" panose="02020603050405020304" pitchFamily="18" charset="0"/>
              </a:defRPr>
            </a:lvl2pPr>
            <a:lvl3pPr marL="1164717" indent="-232943" eaLnBrk="0" hangingPunct="0">
              <a:defRPr sz="2400">
                <a:solidFill>
                  <a:schemeClr val="tx1"/>
                </a:solidFill>
                <a:latin typeface="Times New Roman" panose="02020603050405020304" pitchFamily="18" charset="0"/>
              </a:defRPr>
            </a:lvl3pPr>
            <a:lvl4pPr marL="1630604" indent="-232943" eaLnBrk="0" hangingPunct="0">
              <a:defRPr sz="2400">
                <a:solidFill>
                  <a:schemeClr val="tx1"/>
                </a:solidFill>
                <a:latin typeface="Times New Roman" panose="02020603050405020304" pitchFamily="18" charset="0"/>
              </a:defRPr>
            </a:lvl4pPr>
            <a:lvl5pPr marL="2096491" indent="-232943" eaLnBrk="0" hangingPunct="0">
              <a:defRPr sz="2400">
                <a:solidFill>
                  <a:schemeClr val="tx1"/>
                </a:solidFill>
                <a:latin typeface="Times New Roman" panose="02020603050405020304" pitchFamily="18" charset="0"/>
              </a:defRPr>
            </a:lvl5pPr>
            <a:lvl6pPr marL="2562377" indent="-232943" eaLnBrk="0" fontAlgn="base" hangingPunct="0">
              <a:spcBef>
                <a:spcPct val="0"/>
              </a:spcBef>
              <a:spcAft>
                <a:spcPct val="0"/>
              </a:spcAft>
              <a:defRPr sz="2400">
                <a:solidFill>
                  <a:schemeClr val="tx1"/>
                </a:solidFill>
                <a:latin typeface="Times New Roman" panose="02020603050405020304" pitchFamily="18" charset="0"/>
              </a:defRPr>
            </a:lvl6pPr>
            <a:lvl7pPr marL="3028264" indent="-232943" eaLnBrk="0" fontAlgn="base" hangingPunct="0">
              <a:spcBef>
                <a:spcPct val="0"/>
              </a:spcBef>
              <a:spcAft>
                <a:spcPct val="0"/>
              </a:spcAft>
              <a:defRPr sz="2400">
                <a:solidFill>
                  <a:schemeClr val="tx1"/>
                </a:solidFill>
                <a:latin typeface="Times New Roman" panose="02020603050405020304" pitchFamily="18" charset="0"/>
              </a:defRPr>
            </a:lvl7pPr>
            <a:lvl8pPr marL="3494151" indent="-232943" eaLnBrk="0" fontAlgn="base" hangingPunct="0">
              <a:spcBef>
                <a:spcPct val="0"/>
              </a:spcBef>
              <a:spcAft>
                <a:spcPct val="0"/>
              </a:spcAft>
              <a:defRPr sz="2400">
                <a:solidFill>
                  <a:schemeClr val="tx1"/>
                </a:solidFill>
                <a:latin typeface="Times New Roman" panose="02020603050405020304" pitchFamily="18" charset="0"/>
              </a:defRPr>
            </a:lvl8pPr>
            <a:lvl9pPr marL="3960038" indent="-232943" eaLnBrk="0" fontAlgn="base" hangingPunct="0">
              <a:spcBef>
                <a:spcPct val="0"/>
              </a:spcBef>
              <a:spcAft>
                <a:spcPct val="0"/>
              </a:spcAft>
              <a:defRPr sz="2400">
                <a:solidFill>
                  <a:schemeClr val="tx1"/>
                </a:solidFill>
                <a:latin typeface="Times New Roman" panose="02020603050405020304" pitchFamily="18" charset="0"/>
              </a:defRPr>
            </a:lvl9pPr>
          </a:lstStyle>
          <a:p>
            <a:fld id="{1D9E74FB-A526-4D41-BB65-A3B62A8A81FC}" type="slidenum">
              <a:rPr lang="en-US" sz="1200"/>
              <a:pPr/>
              <a:t>60</a:t>
            </a:fld>
            <a:endParaRPr lang="en-US" sz="1200"/>
          </a:p>
        </p:txBody>
      </p:sp>
    </p:spTree>
    <p:extLst>
      <p:ext uri="{BB962C8B-B14F-4D97-AF65-F5344CB8AC3E}">
        <p14:creationId xmlns:p14="http://schemas.microsoft.com/office/powerpoint/2010/main" val="5040832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61</a:t>
            </a:fld>
            <a:endParaRPr lang="en-US"/>
          </a:p>
        </p:txBody>
      </p:sp>
    </p:spTree>
    <p:extLst>
      <p:ext uri="{BB962C8B-B14F-4D97-AF65-F5344CB8AC3E}">
        <p14:creationId xmlns:p14="http://schemas.microsoft.com/office/powerpoint/2010/main" val="17348575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62</a:t>
            </a:fld>
            <a:endParaRPr lang="en-US"/>
          </a:p>
        </p:txBody>
      </p:sp>
    </p:spTree>
    <p:extLst>
      <p:ext uri="{BB962C8B-B14F-4D97-AF65-F5344CB8AC3E}">
        <p14:creationId xmlns:p14="http://schemas.microsoft.com/office/powerpoint/2010/main" val="2391454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63</a:t>
            </a:fld>
            <a:endParaRPr lang="en-US" dirty="0"/>
          </a:p>
        </p:txBody>
      </p:sp>
    </p:spTree>
    <p:extLst>
      <p:ext uri="{BB962C8B-B14F-4D97-AF65-F5344CB8AC3E}">
        <p14:creationId xmlns:p14="http://schemas.microsoft.com/office/powerpoint/2010/main" val="407763509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Permission from ATCT or verification that the runway is closed.</a:t>
            </a:r>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64</a:t>
            </a:fld>
            <a:endParaRPr lang="en-US" dirty="0"/>
          </a:p>
        </p:txBody>
      </p:sp>
    </p:spTree>
    <p:extLst>
      <p:ext uri="{BB962C8B-B14F-4D97-AF65-F5344CB8AC3E}">
        <p14:creationId xmlns:p14="http://schemas.microsoft.com/office/powerpoint/2010/main" val="16739590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Have trainees refer to FAA kneeboard card – Pilot’s guide to Airport Signs and Markings</a:t>
            </a:r>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65</a:t>
            </a:fld>
            <a:endParaRPr lang="en-US" dirty="0"/>
          </a:p>
        </p:txBody>
      </p:sp>
    </p:spTree>
    <p:extLst>
      <p:ext uri="{BB962C8B-B14F-4D97-AF65-F5344CB8AC3E}">
        <p14:creationId xmlns:p14="http://schemas.microsoft.com/office/powerpoint/2010/main" val="6348136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 DTW - vehicle operator is authorized and trained to drive unescorted on the movement area and has a functioning aviation radio, AND is not escorting another vehicle.  OR the surface past the marking is verified CLOSED.</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 YIP – only when the surface past the marking is verified CLOSED. </a:t>
            </a:r>
          </a:p>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66</a:t>
            </a:fld>
            <a:endParaRPr lang="en-US" dirty="0"/>
          </a:p>
        </p:txBody>
      </p:sp>
    </p:spTree>
    <p:extLst>
      <p:ext uri="{BB962C8B-B14F-4D97-AF65-F5344CB8AC3E}">
        <p14:creationId xmlns:p14="http://schemas.microsoft.com/office/powerpoint/2010/main" val="39586312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67</a:t>
            </a:fld>
            <a:endParaRPr lang="en-US" dirty="0"/>
          </a:p>
        </p:txBody>
      </p:sp>
    </p:spTree>
    <p:extLst>
      <p:ext uri="{BB962C8B-B14F-4D97-AF65-F5344CB8AC3E}">
        <p14:creationId xmlns:p14="http://schemas.microsoft.com/office/powerpoint/2010/main" val="256727453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Permission from ATCT or verification that the runway is closed.</a:t>
            </a:r>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68</a:t>
            </a:fld>
            <a:endParaRPr lang="en-US" dirty="0"/>
          </a:p>
        </p:txBody>
      </p:sp>
    </p:spTree>
    <p:extLst>
      <p:ext uri="{BB962C8B-B14F-4D97-AF65-F5344CB8AC3E}">
        <p14:creationId xmlns:p14="http://schemas.microsoft.com/office/powerpoint/2010/main" val="18256904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69</a:t>
            </a:fld>
            <a:endParaRPr lang="en-US" dirty="0"/>
          </a:p>
        </p:txBody>
      </p:sp>
    </p:spTree>
    <p:extLst>
      <p:ext uri="{BB962C8B-B14F-4D97-AF65-F5344CB8AC3E}">
        <p14:creationId xmlns:p14="http://schemas.microsoft.com/office/powerpoint/2010/main" val="103254194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Permission from ATCT or verification that the runway is closed.</a:t>
            </a:r>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70</a:t>
            </a:fld>
            <a:endParaRPr lang="en-US" dirty="0"/>
          </a:p>
        </p:txBody>
      </p:sp>
    </p:spTree>
    <p:extLst>
      <p:ext uri="{BB962C8B-B14F-4D97-AF65-F5344CB8AC3E}">
        <p14:creationId xmlns:p14="http://schemas.microsoft.com/office/powerpoint/2010/main" val="311531902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71</a:t>
            </a:fld>
            <a:endParaRPr lang="en-US" dirty="0"/>
          </a:p>
        </p:txBody>
      </p:sp>
    </p:spTree>
    <p:extLst>
      <p:ext uri="{BB962C8B-B14F-4D97-AF65-F5344CB8AC3E}">
        <p14:creationId xmlns:p14="http://schemas.microsoft.com/office/powerpoint/2010/main" val="3165556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72</a:t>
            </a:fld>
            <a:endParaRPr lang="en-US" dirty="0"/>
          </a:p>
        </p:txBody>
      </p:sp>
    </p:spTree>
    <p:extLst>
      <p:ext uri="{BB962C8B-B14F-4D97-AF65-F5344CB8AC3E}">
        <p14:creationId xmlns:p14="http://schemas.microsoft.com/office/powerpoint/2010/main" val="295908928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Taxiway hold position – shows where to stop for adequate space for aircraft to go by.</a:t>
            </a:r>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73</a:t>
            </a:fld>
            <a:endParaRPr lang="en-US" dirty="0"/>
          </a:p>
        </p:txBody>
      </p:sp>
    </p:spTree>
    <p:extLst>
      <p:ext uri="{BB962C8B-B14F-4D97-AF65-F5344CB8AC3E}">
        <p14:creationId xmlns:p14="http://schemas.microsoft.com/office/powerpoint/2010/main" val="6160493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74</a:t>
            </a:fld>
            <a:endParaRPr lang="en-US" dirty="0"/>
          </a:p>
        </p:txBody>
      </p:sp>
    </p:spTree>
    <p:extLst>
      <p:ext uri="{BB962C8B-B14F-4D97-AF65-F5344CB8AC3E}">
        <p14:creationId xmlns:p14="http://schemas.microsoft.com/office/powerpoint/2010/main" val="61604938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No to both (example for aircraft – oversteering)</a:t>
            </a:r>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75</a:t>
            </a:fld>
            <a:endParaRPr lang="en-US" dirty="0"/>
          </a:p>
        </p:txBody>
      </p:sp>
    </p:spTree>
    <p:extLst>
      <p:ext uri="{BB962C8B-B14F-4D97-AF65-F5344CB8AC3E}">
        <p14:creationId xmlns:p14="http://schemas.microsoft.com/office/powerpoint/2010/main" val="34305476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76</a:t>
            </a:fld>
            <a:endParaRPr lang="en-US" dirty="0"/>
          </a:p>
        </p:txBody>
      </p:sp>
    </p:spTree>
    <p:extLst>
      <p:ext uri="{BB962C8B-B14F-4D97-AF65-F5344CB8AC3E}">
        <p14:creationId xmlns:p14="http://schemas.microsoft.com/office/powerpoint/2010/main" val="34305476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77</a:t>
            </a:fld>
            <a:endParaRPr lang="en-US" dirty="0"/>
          </a:p>
        </p:txBody>
      </p:sp>
    </p:spTree>
    <p:extLst>
      <p:ext uri="{BB962C8B-B14F-4D97-AF65-F5344CB8AC3E}">
        <p14:creationId xmlns:p14="http://schemas.microsoft.com/office/powerpoint/2010/main" val="191773201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78</a:t>
            </a:fld>
            <a:endParaRPr lang="en-US" dirty="0"/>
          </a:p>
        </p:txBody>
      </p:sp>
    </p:spTree>
    <p:extLst>
      <p:ext uri="{BB962C8B-B14F-4D97-AF65-F5344CB8AC3E}">
        <p14:creationId xmlns:p14="http://schemas.microsoft.com/office/powerpoint/2010/main" val="76103331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79</a:t>
            </a:fld>
            <a:endParaRPr lang="en-US" dirty="0"/>
          </a:p>
        </p:txBody>
      </p:sp>
    </p:spTree>
    <p:extLst>
      <p:ext uri="{BB962C8B-B14F-4D97-AF65-F5344CB8AC3E}">
        <p14:creationId xmlns:p14="http://schemas.microsoft.com/office/powerpoint/2010/main" val="129719323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80</a:t>
            </a:fld>
            <a:endParaRPr lang="en-US" dirty="0"/>
          </a:p>
        </p:txBody>
      </p:sp>
    </p:spTree>
    <p:extLst>
      <p:ext uri="{BB962C8B-B14F-4D97-AF65-F5344CB8AC3E}">
        <p14:creationId xmlns:p14="http://schemas.microsoft.com/office/powerpoint/2010/main" val="177257002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81</a:t>
            </a:fld>
            <a:endParaRPr lang="en-US" dirty="0"/>
          </a:p>
        </p:txBody>
      </p:sp>
    </p:spTree>
    <p:extLst>
      <p:ext uri="{BB962C8B-B14F-4D97-AF65-F5344CB8AC3E}">
        <p14:creationId xmlns:p14="http://schemas.microsoft.com/office/powerpoint/2010/main" val="256158723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82</a:t>
            </a:fld>
            <a:endParaRPr lang="en-US" dirty="0"/>
          </a:p>
        </p:txBody>
      </p:sp>
    </p:spTree>
    <p:extLst>
      <p:ext uri="{BB962C8B-B14F-4D97-AF65-F5344CB8AC3E}">
        <p14:creationId xmlns:p14="http://schemas.microsoft.com/office/powerpoint/2010/main" val="265024487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83</a:t>
            </a:fld>
            <a:endParaRPr lang="en-US" dirty="0"/>
          </a:p>
        </p:txBody>
      </p:sp>
    </p:spTree>
    <p:extLst>
      <p:ext uri="{BB962C8B-B14F-4D97-AF65-F5344CB8AC3E}">
        <p14:creationId xmlns:p14="http://schemas.microsoft.com/office/powerpoint/2010/main" val="259814720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84</a:t>
            </a:fld>
            <a:endParaRPr lang="en-US" dirty="0"/>
          </a:p>
        </p:txBody>
      </p:sp>
    </p:spTree>
    <p:extLst>
      <p:ext uri="{BB962C8B-B14F-4D97-AF65-F5344CB8AC3E}">
        <p14:creationId xmlns:p14="http://schemas.microsoft.com/office/powerpoint/2010/main" val="118011252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85</a:t>
            </a:fld>
            <a:endParaRPr lang="en-US" dirty="0"/>
          </a:p>
        </p:txBody>
      </p:sp>
    </p:spTree>
    <p:extLst>
      <p:ext uri="{BB962C8B-B14F-4D97-AF65-F5344CB8AC3E}">
        <p14:creationId xmlns:p14="http://schemas.microsoft.com/office/powerpoint/2010/main" val="401627722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Get off the runway ASAP and call ATCT or Airfield Operations</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86</a:t>
            </a:fld>
            <a:endParaRPr lang="en-US"/>
          </a:p>
        </p:txBody>
      </p:sp>
    </p:spTree>
    <p:extLst>
      <p:ext uri="{BB962C8B-B14F-4D97-AF65-F5344CB8AC3E}">
        <p14:creationId xmlns:p14="http://schemas.microsoft.com/office/powerpoint/2010/main" val="189808115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F1838B2-B202-45AB-B22A-6303D986239F}" type="slidenum">
              <a:rPr lang="en-US" smtClean="0"/>
              <a:pPr>
                <a:defRPr/>
              </a:pPr>
              <a:t>88</a:t>
            </a:fld>
            <a:endParaRPr lang="en-US"/>
          </a:p>
        </p:txBody>
      </p:sp>
    </p:spTree>
    <p:extLst>
      <p:ext uri="{BB962C8B-B14F-4D97-AF65-F5344CB8AC3E}">
        <p14:creationId xmlns:p14="http://schemas.microsoft.com/office/powerpoint/2010/main" val="117409949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90</a:t>
            </a:fld>
            <a:endParaRPr lang="en-US" dirty="0"/>
          </a:p>
        </p:txBody>
      </p:sp>
    </p:spTree>
    <p:extLst>
      <p:ext uri="{BB962C8B-B14F-4D97-AF65-F5344CB8AC3E}">
        <p14:creationId xmlns:p14="http://schemas.microsoft.com/office/powerpoint/2010/main" val="247284929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trainees pull out FAA handout – Runway Status Lights at DTW</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105</a:t>
            </a:fld>
            <a:endParaRPr lang="en-US"/>
          </a:p>
        </p:txBody>
      </p:sp>
    </p:spTree>
    <p:extLst>
      <p:ext uri="{BB962C8B-B14F-4D97-AF65-F5344CB8AC3E}">
        <p14:creationId xmlns:p14="http://schemas.microsoft.com/office/powerpoint/2010/main" val="255401702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trainees refer to FAA kneeboard card – Pilot’s Guide to Airport Signs and Markings</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117</a:t>
            </a:fld>
            <a:endParaRPr lang="en-US"/>
          </a:p>
        </p:txBody>
      </p:sp>
    </p:spTree>
    <p:extLst>
      <p:ext uri="{BB962C8B-B14F-4D97-AF65-F5344CB8AC3E}">
        <p14:creationId xmlns:p14="http://schemas.microsoft.com/office/powerpoint/2010/main" val="391127980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Slide Image Placeholder 1"/>
          <p:cNvSpPr>
            <a:spLocks noGrp="1" noRot="1" noChangeAspect="1" noTextEdit="1"/>
          </p:cNvSpPr>
          <p:nvPr>
            <p:ph type="sldImg"/>
          </p:nvPr>
        </p:nvSpPr>
        <p:spPr>
          <a:ln/>
        </p:spPr>
      </p:sp>
      <p:sp>
        <p:nvSpPr>
          <p:cNvPr id="172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720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57066" indent="-291179" eaLnBrk="0" hangingPunct="0">
              <a:defRPr sz="2400">
                <a:solidFill>
                  <a:schemeClr val="tx1"/>
                </a:solidFill>
                <a:latin typeface="Times New Roman" panose="02020603050405020304" pitchFamily="18" charset="0"/>
              </a:defRPr>
            </a:lvl2pPr>
            <a:lvl3pPr marL="1164717" indent="-232943" eaLnBrk="0" hangingPunct="0">
              <a:defRPr sz="2400">
                <a:solidFill>
                  <a:schemeClr val="tx1"/>
                </a:solidFill>
                <a:latin typeface="Times New Roman" panose="02020603050405020304" pitchFamily="18" charset="0"/>
              </a:defRPr>
            </a:lvl3pPr>
            <a:lvl4pPr marL="1630604" indent="-232943" eaLnBrk="0" hangingPunct="0">
              <a:defRPr sz="2400">
                <a:solidFill>
                  <a:schemeClr val="tx1"/>
                </a:solidFill>
                <a:latin typeface="Times New Roman" panose="02020603050405020304" pitchFamily="18" charset="0"/>
              </a:defRPr>
            </a:lvl4pPr>
            <a:lvl5pPr marL="2096491" indent="-232943" eaLnBrk="0" hangingPunct="0">
              <a:defRPr sz="2400">
                <a:solidFill>
                  <a:schemeClr val="tx1"/>
                </a:solidFill>
                <a:latin typeface="Times New Roman" panose="02020603050405020304" pitchFamily="18" charset="0"/>
              </a:defRPr>
            </a:lvl5pPr>
            <a:lvl6pPr marL="2562377" indent="-232943" eaLnBrk="0" fontAlgn="base" hangingPunct="0">
              <a:spcBef>
                <a:spcPct val="0"/>
              </a:spcBef>
              <a:spcAft>
                <a:spcPct val="0"/>
              </a:spcAft>
              <a:defRPr sz="2400">
                <a:solidFill>
                  <a:schemeClr val="tx1"/>
                </a:solidFill>
                <a:latin typeface="Times New Roman" panose="02020603050405020304" pitchFamily="18" charset="0"/>
              </a:defRPr>
            </a:lvl6pPr>
            <a:lvl7pPr marL="3028264" indent="-232943" eaLnBrk="0" fontAlgn="base" hangingPunct="0">
              <a:spcBef>
                <a:spcPct val="0"/>
              </a:spcBef>
              <a:spcAft>
                <a:spcPct val="0"/>
              </a:spcAft>
              <a:defRPr sz="2400">
                <a:solidFill>
                  <a:schemeClr val="tx1"/>
                </a:solidFill>
                <a:latin typeface="Times New Roman" panose="02020603050405020304" pitchFamily="18" charset="0"/>
              </a:defRPr>
            </a:lvl7pPr>
            <a:lvl8pPr marL="3494151" indent="-232943" eaLnBrk="0" fontAlgn="base" hangingPunct="0">
              <a:spcBef>
                <a:spcPct val="0"/>
              </a:spcBef>
              <a:spcAft>
                <a:spcPct val="0"/>
              </a:spcAft>
              <a:defRPr sz="2400">
                <a:solidFill>
                  <a:schemeClr val="tx1"/>
                </a:solidFill>
                <a:latin typeface="Times New Roman" panose="02020603050405020304" pitchFamily="18" charset="0"/>
              </a:defRPr>
            </a:lvl8pPr>
            <a:lvl9pPr marL="3960038" indent="-232943" eaLnBrk="0" fontAlgn="base" hangingPunct="0">
              <a:spcBef>
                <a:spcPct val="0"/>
              </a:spcBef>
              <a:spcAft>
                <a:spcPct val="0"/>
              </a:spcAft>
              <a:defRPr sz="2400">
                <a:solidFill>
                  <a:schemeClr val="tx1"/>
                </a:solidFill>
                <a:latin typeface="Times New Roman" panose="02020603050405020304" pitchFamily="18" charset="0"/>
              </a:defRPr>
            </a:lvl9pPr>
          </a:lstStyle>
          <a:p>
            <a:fld id="{E8AA5322-D530-4B76-9614-B7331652D9C1}" type="slidenum">
              <a:rPr lang="en-US" sz="1200">
                <a:latin typeface="Arial" panose="020B0604020202020204" pitchFamily="34" charset="0"/>
              </a:rPr>
              <a:pPr/>
              <a:t>119</a:t>
            </a:fld>
            <a:endParaRPr lang="en-US" sz="1200">
              <a:latin typeface="Arial" panose="020B0604020202020204" pitchFamily="34" charset="0"/>
            </a:endParaRPr>
          </a:p>
        </p:txBody>
      </p:sp>
    </p:spTree>
    <p:extLst>
      <p:ext uri="{BB962C8B-B14F-4D97-AF65-F5344CB8AC3E}">
        <p14:creationId xmlns:p14="http://schemas.microsoft.com/office/powerpoint/2010/main" val="186431302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122</a:t>
            </a:fld>
            <a:endParaRPr lang="en-US"/>
          </a:p>
        </p:txBody>
      </p:sp>
    </p:spTree>
    <p:extLst>
      <p:ext uri="{BB962C8B-B14F-4D97-AF65-F5344CB8AC3E}">
        <p14:creationId xmlns:p14="http://schemas.microsoft.com/office/powerpoint/2010/main" val="319966936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trainees pull out WCAA Ops training document – Communicating with ATC at DTW and YIP</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125</a:t>
            </a:fld>
            <a:endParaRPr lang="en-US"/>
          </a:p>
        </p:txBody>
      </p:sp>
    </p:spTree>
    <p:extLst>
      <p:ext uri="{BB962C8B-B14F-4D97-AF65-F5344CB8AC3E}">
        <p14:creationId xmlns:p14="http://schemas.microsoft.com/office/powerpoint/2010/main" val="2241761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136</a:t>
            </a:fld>
            <a:endParaRPr lang="en-US"/>
          </a:p>
        </p:txBody>
      </p:sp>
    </p:spTree>
    <p:extLst>
      <p:ext uri="{BB962C8B-B14F-4D97-AF65-F5344CB8AC3E}">
        <p14:creationId xmlns:p14="http://schemas.microsoft.com/office/powerpoint/2010/main" val="338742031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the trainees pull out the Point-to-Point and Comm/Nav exercises</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149</a:t>
            </a:fld>
            <a:endParaRPr lang="en-US"/>
          </a:p>
        </p:txBody>
      </p:sp>
    </p:spTree>
    <p:extLst>
      <p:ext uri="{BB962C8B-B14F-4D97-AF65-F5344CB8AC3E}">
        <p14:creationId xmlns:p14="http://schemas.microsoft.com/office/powerpoint/2010/main" val="225429512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spcBef>
                <a:spcPts val="600"/>
              </a:spcBef>
              <a:buFontTx/>
              <a:buNone/>
            </a:pPr>
            <a:r>
              <a:rPr lang="en-US" dirty="0">
                <a:solidFill>
                  <a:srgbClr val="660066"/>
                </a:solidFill>
                <a:latin typeface="Arial Rounded MT Bold" pitchFamily="34" charset="0"/>
              </a:rPr>
              <a:t>133.675 ATIS Arrivals</a:t>
            </a:r>
          </a:p>
          <a:p>
            <a:pPr marL="0">
              <a:spcBef>
                <a:spcPts val="600"/>
              </a:spcBef>
              <a:buFontTx/>
              <a:buNone/>
            </a:pPr>
            <a:r>
              <a:rPr lang="en-US" dirty="0">
                <a:solidFill>
                  <a:srgbClr val="660066"/>
                </a:solidFill>
                <a:latin typeface="Arial Rounded MT Bold" pitchFamily="34" charset="0"/>
              </a:rPr>
              <a:t>118.125 ATIS Departures</a:t>
            </a:r>
          </a:p>
          <a:p>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154</a:t>
            </a:fld>
            <a:endParaRPr lang="en-US"/>
          </a:p>
        </p:txBody>
      </p:sp>
    </p:spTree>
    <p:extLst>
      <p:ext uri="{BB962C8B-B14F-4D97-AF65-F5344CB8AC3E}">
        <p14:creationId xmlns:p14="http://schemas.microsoft.com/office/powerpoint/2010/main" val="179590414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Have trainees pull out the Airport Diagram – DTW Tower and Ground Control Frequencies</a:t>
            </a:r>
          </a:p>
          <a:p>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155</a:t>
            </a:fld>
            <a:endParaRPr lang="en-US"/>
          </a:p>
        </p:txBody>
      </p:sp>
    </p:spTree>
    <p:extLst>
      <p:ext uri="{BB962C8B-B14F-4D97-AF65-F5344CB8AC3E}">
        <p14:creationId xmlns:p14="http://schemas.microsoft.com/office/powerpoint/2010/main" val="142728543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156</a:t>
            </a:fld>
            <a:endParaRPr lang="en-US"/>
          </a:p>
        </p:txBody>
      </p:sp>
    </p:spTree>
    <p:extLst>
      <p:ext uri="{BB962C8B-B14F-4D97-AF65-F5344CB8AC3E}">
        <p14:creationId xmlns:p14="http://schemas.microsoft.com/office/powerpoint/2010/main" val="212293984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3464" indent="-283464">
              <a:spcBef>
                <a:spcPts val="600"/>
              </a:spcBef>
              <a:buFontTx/>
              <a:buChar char="-"/>
            </a:pPr>
            <a:r>
              <a:rPr lang="en-US" dirty="0"/>
              <a:t>Get clear and remain clear of the movement area. </a:t>
            </a:r>
          </a:p>
          <a:p>
            <a:pPr marL="283464" indent="-283464">
              <a:spcBef>
                <a:spcPts val="600"/>
              </a:spcBef>
              <a:buFontTx/>
              <a:buChar char="-"/>
            </a:pPr>
            <a:r>
              <a:rPr lang="en-US" dirty="0"/>
              <a:t>Only when escorted by another vehicle with a working aviation radio and driven by a trained airfield driver.</a:t>
            </a:r>
          </a:p>
          <a:p>
            <a:pPr marL="283464" indent="-283464">
              <a:spcBef>
                <a:spcPts val="600"/>
              </a:spcBef>
              <a:buFontTx/>
              <a:buChar char="-"/>
            </a:pPr>
            <a:r>
              <a:rPr lang="en-US" dirty="0"/>
              <a:t>Only in an emergency, when there is no other way to communicate with Tower or Airfield Operations</a:t>
            </a:r>
          </a:p>
          <a:p>
            <a:pPr marL="283464" indent="-283464">
              <a:spcBef>
                <a:spcPts val="600"/>
              </a:spcBef>
              <a:buFontTx/>
              <a:buChar char="-"/>
            </a:pPr>
            <a:r>
              <a:rPr lang="en-US" dirty="0"/>
              <a:t>ATCT is trying to contact you.</a:t>
            </a:r>
          </a:p>
          <a:p>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159</a:t>
            </a:fld>
            <a:endParaRPr lang="en-US"/>
          </a:p>
        </p:txBody>
      </p:sp>
    </p:spTree>
    <p:extLst>
      <p:ext uri="{BB962C8B-B14F-4D97-AF65-F5344CB8AC3E}">
        <p14:creationId xmlns:p14="http://schemas.microsoft.com/office/powerpoint/2010/main" val="3663953388"/>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7"/>
          <p:cNvSpPr>
            <a:spLocks noGrp="1" noChangeArrowheads="1"/>
          </p:cNvSpPr>
          <p:nvPr>
            <p:ph type="sldNum" sz="quarter" idx="5"/>
          </p:nvPr>
        </p:nvSpPr>
        <p:spPr>
          <a:noFill/>
        </p:spPr>
        <p:txBody>
          <a:bodyPr/>
          <a:lstStyle/>
          <a:p>
            <a:fld id="{14494718-A398-4680-8BE4-A382489D6FBE}" type="slidenum">
              <a:rPr lang="en-US" smtClean="0"/>
              <a:pPr/>
              <a:t>164</a:t>
            </a:fld>
            <a:endParaRPr lang="en-US"/>
          </a:p>
        </p:txBody>
      </p:sp>
      <p:sp>
        <p:nvSpPr>
          <p:cNvPr id="165891" name="Rectangle 2"/>
          <p:cNvSpPr>
            <a:spLocks noGrp="1" noRot="1" noChangeAspect="1" noChangeArrowheads="1" noTextEdit="1"/>
          </p:cNvSpPr>
          <p:nvPr>
            <p:ph type="sldImg"/>
          </p:nvPr>
        </p:nvSpPr>
        <p:spPr>
          <a:ln/>
        </p:spPr>
      </p:sp>
      <p:sp>
        <p:nvSpPr>
          <p:cNvPr id="165892" name="Rectangle 3"/>
          <p:cNvSpPr>
            <a:spLocks noGrp="1" noChangeArrowheads="1"/>
          </p:cNvSpPr>
          <p:nvPr>
            <p:ph type="body" idx="1"/>
          </p:nvPr>
        </p:nvSpPr>
        <p:spPr>
          <a:noFill/>
          <a:ln/>
        </p:spPr>
        <p:txBody>
          <a:bodyPr/>
          <a:lstStyle/>
          <a:p>
            <a:endParaRPr lang="en-US" dirty="0"/>
          </a:p>
        </p:txBody>
      </p:sp>
    </p:spTree>
    <p:extLst>
      <p:ext uri="{BB962C8B-B14F-4D97-AF65-F5344CB8AC3E}">
        <p14:creationId xmlns:p14="http://schemas.microsoft.com/office/powerpoint/2010/main" val="388366187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7"/>
          <p:cNvSpPr>
            <a:spLocks noGrp="1" noChangeArrowheads="1"/>
          </p:cNvSpPr>
          <p:nvPr>
            <p:ph type="sldNum" sz="quarter" idx="5"/>
          </p:nvPr>
        </p:nvSpPr>
        <p:spPr>
          <a:noFill/>
        </p:spPr>
        <p:txBody>
          <a:bodyPr/>
          <a:lstStyle/>
          <a:p>
            <a:fld id="{ADD6E278-F34D-4A0C-A6F8-F939759355D7}" type="slidenum">
              <a:rPr lang="en-US" smtClean="0"/>
              <a:pPr/>
              <a:t>165</a:t>
            </a:fld>
            <a:endParaRPr lang="en-US"/>
          </a:p>
        </p:txBody>
      </p:sp>
      <p:sp>
        <p:nvSpPr>
          <p:cNvPr id="166915" name="Rectangle 2"/>
          <p:cNvSpPr>
            <a:spLocks noGrp="1" noRot="1" noChangeAspect="1" noChangeArrowheads="1" noTextEdit="1"/>
          </p:cNvSpPr>
          <p:nvPr>
            <p:ph type="sldImg"/>
          </p:nvPr>
        </p:nvSpPr>
        <p:spPr>
          <a:xfrm>
            <a:off x="833438" y="214313"/>
            <a:ext cx="5284787" cy="3963987"/>
          </a:xfrm>
          <a:ln/>
        </p:spPr>
      </p:sp>
      <p:sp>
        <p:nvSpPr>
          <p:cNvPr id="166916" name="Rectangle 3"/>
          <p:cNvSpPr>
            <a:spLocks noGrp="1" noChangeArrowheads="1"/>
          </p:cNvSpPr>
          <p:nvPr>
            <p:ph type="body" idx="1"/>
          </p:nvPr>
        </p:nvSpPr>
        <p:spPr>
          <a:xfrm>
            <a:off x="611789" y="4419018"/>
            <a:ext cx="5734897" cy="4585256"/>
          </a:xfrm>
          <a:noFill/>
          <a:ln/>
        </p:spPr>
        <p:txBody>
          <a:bodyPr lIns="89850" tIns="44929" rIns="89850" bIns="44929"/>
          <a:lstStyle/>
          <a:p>
            <a:pPr eaLnBrk="1" hangingPunct="1">
              <a:spcBef>
                <a:spcPct val="0"/>
              </a:spcBef>
            </a:pPr>
            <a:endParaRPr lang="en-US"/>
          </a:p>
        </p:txBody>
      </p:sp>
    </p:spTree>
    <p:extLst>
      <p:ext uri="{BB962C8B-B14F-4D97-AF65-F5344CB8AC3E}">
        <p14:creationId xmlns:p14="http://schemas.microsoft.com/office/powerpoint/2010/main" val="36276427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trainees pull out WCAA Ops document Runway/Taxiway Opening and Closing Procedures</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167</a:t>
            </a:fld>
            <a:endParaRPr lang="en-US"/>
          </a:p>
        </p:txBody>
      </p:sp>
    </p:spTree>
    <p:extLst>
      <p:ext uri="{BB962C8B-B14F-4D97-AF65-F5344CB8AC3E}">
        <p14:creationId xmlns:p14="http://schemas.microsoft.com/office/powerpoint/2010/main" val="1567534437"/>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ATIS – ATCT – </a:t>
            </a:r>
            <a:r>
              <a:rPr lang="en-US" dirty="0" err="1"/>
              <a:t>Passur</a:t>
            </a:r>
            <a:r>
              <a:rPr lang="en-US" dirty="0"/>
              <a:t> - Airfield Operations Dispatch (Station 3) - Lighted X (9L/27R) - Pilot Web</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188</a:t>
            </a:fld>
            <a:endParaRPr lang="en-US"/>
          </a:p>
        </p:txBody>
      </p:sp>
    </p:spTree>
    <p:extLst>
      <p:ext uri="{BB962C8B-B14F-4D97-AF65-F5344CB8AC3E}">
        <p14:creationId xmlns:p14="http://schemas.microsoft.com/office/powerpoint/2010/main" val="4286233784"/>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201</a:t>
            </a:fld>
            <a:endParaRPr lang="en-US"/>
          </a:p>
        </p:txBody>
      </p:sp>
    </p:spTree>
    <p:extLst>
      <p:ext uri="{BB962C8B-B14F-4D97-AF65-F5344CB8AC3E}">
        <p14:creationId xmlns:p14="http://schemas.microsoft.com/office/powerpoint/2010/main" val="16734830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sz="1400"/>
            </a:lvl1pPr>
          </a:lstStyle>
          <a:p>
            <a:pPr>
              <a:defRPr/>
            </a:pPr>
            <a:endParaRPr 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endParaRPr 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AC8F8FA-9FA7-4209-936C-717981644698}"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86A6CDB-5479-42CB-91C0-1DD205D1E5A1}"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9CB5FAA-B2FF-4884-839A-9C79AFB1F48E}"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87AC2567-2415-4655-997C-393FD947644B}"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056B8C31-5EF2-4A5A-8AB4-4930E59EED70}"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DCB92E5-3713-476F-9740-B367E2BD308B}"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0AE4A1F-1D1E-4F76-9E48-782C13A48017}"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C639290-0042-44B8-8B97-17CB1F7BCDFE}"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3D9A79E-23FD-4739-A14C-9B4C8084FB8E}"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p>
        </p:txBody>
      </p:sp>
      <p:sp>
        <p:nvSpPr>
          <p:cNvPr id="3" name="Text Placeholder 2"/>
          <p:cNvSpPr>
            <a:spLocks noGrp="1"/>
          </p:cNvSpPr>
          <p:nvPr>
            <p:ph type="body"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4648200" y="1981200"/>
            <a:ext cx="3810000" cy="4114800"/>
          </a:xfrm>
        </p:spPr>
        <p:txBody>
          <a:bodyPr/>
          <a:lstStyle/>
          <a:p>
            <a:pPr lvl="0"/>
            <a:r>
              <a:rPr lang="en-US" noProof="0"/>
              <a:t>Click icon to add online image</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B085337-08E4-4446-AEEF-F7DBF423F91E}"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p>
        </p:txBody>
      </p:sp>
      <p:sp>
        <p:nvSpPr>
          <p:cNvPr id="3" name="Text Placeholder 2"/>
          <p:cNvSpPr>
            <a:spLocks noGrp="1"/>
          </p:cNvSpPr>
          <p:nvPr>
            <p:ph type="body"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0A3BFA0-FAA8-4A43-9694-C7001398A331}"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p>
        </p:txBody>
      </p:sp>
      <p:sp>
        <p:nvSpPr>
          <p:cNvPr id="3" name="Online Image Placeholder 2"/>
          <p:cNvSpPr>
            <a:spLocks noGrp="1"/>
          </p:cNvSpPr>
          <p:nvPr>
            <p:ph type="clipArt" sz="half" idx="1"/>
          </p:nvPr>
        </p:nvSpPr>
        <p:spPr>
          <a:xfrm>
            <a:off x="685800" y="1981200"/>
            <a:ext cx="3810000" cy="4114800"/>
          </a:xfrm>
        </p:spPr>
        <p:txBody>
          <a:bodyPr/>
          <a:lstStyle/>
          <a:p>
            <a:r>
              <a:rPr lang="en-US"/>
              <a:t>Click icon to add online image</a:t>
            </a:r>
          </a:p>
        </p:txBody>
      </p:sp>
      <p:sp>
        <p:nvSpPr>
          <p:cNvPr id="4" name="Text Placeholder 3"/>
          <p:cNvSpPr>
            <a:spLocks noGrp="1"/>
          </p:cNvSpPr>
          <p:nvPr>
            <p:ph type="body" sz="half" idx="2"/>
          </p:nvPr>
        </p:nvSpPr>
        <p:spPr>
          <a:xfrm>
            <a:off x="46482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85800" y="6248400"/>
            <a:ext cx="1905000" cy="457200"/>
          </a:xfrm>
        </p:spPr>
        <p:txBody>
          <a:bodyPr/>
          <a:lstStyle>
            <a:lvl1pPr>
              <a:defRPr/>
            </a:lvl1pPr>
          </a:lstStyle>
          <a:p>
            <a:endParaRPr 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8400"/>
            <a:ext cx="1905000" cy="457200"/>
          </a:xfrm>
        </p:spPr>
        <p:txBody>
          <a:bodyPr/>
          <a:lstStyle>
            <a:lvl1pPr>
              <a:defRPr/>
            </a:lvl1pPr>
          </a:lstStyle>
          <a:p>
            <a:fld id="{5813A572-D0B5-4189-AF9D-43A2050A54C5}" type="slidenum">
              <a:rPr lang="en-US"/>
              <a:pPr/>
              <a:t>‹#›</a:t>
            </a:fld>
            <a:endParaRPr lang="en-US"/>
          </a:p>
        </p:txBody>
      </p:sp>
    </p:spTree>
    <p:extLst>
      <p:ext uri="{BB962C8B-B14F-4D97-AF65-F5344CB8AC3E}">
        <p14:creationId xmlns:p14="http://schemas.microsoft.com/office/powerpoint/2010/main" val="3175561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75000"/>
                <a:alpha val="50000"/>
              </a:schemeClr>
            </a:gs>
            <a:gs pos="50000">
              <a:schemeClr val="accent2">
                <a:alpha val="25000"/>
              </a:schemeClr>
            </a:gs>
            <a:gs pos="100000">
              <a:schemeClr val="accent2">
                <a:alpha val="15000"/>
              </a:schemeClr>
            </a:gs>
          </a:gsLst>
          <a:lin ang="5400000" scaled="0"/>
          <a:tileRect/>
        </a:gradFill>
        <a:effectLst/>
      </p:bgPr>
    </p:bg>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9155"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8FB193D1-8DDB-4E70-A80A-C7101455892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mc:AlternateContent xmlns:mc="http://schemas.openxmlformats.org/markup-compatibility/2006" xmlns:p14="http://schemas.microsoft.com/office/powerpoint/2010/main">
    <mc:Choice Requires="p14">
      <p:transition p14:dur="10"/>
    </mc:Choice>
    <mc:Fallback xmlns="">
      <p:transition/>
    </mc:Fallback>
  </mc:AlternateContent>
  <p:hf hdr="0" ftr="0" dt="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E39dVmh7f1M"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11.jpg"/><Relationship Id="rId5" Type="http://schemas.openxmlformats.org/officeDocument/2006/relationships/image" Target="../media/image10.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tags" Target="../tags/tag8.xml"/><Relationship Id="rId5" Type="http://schemas.openxmlformats.org/officeDocument/2006/relationships/image" Target="../media/image17.png"/><Relationship Id="rId4" Type="http://schemas.openxmlformats.org/officeDocument/2006/relationships/image" Target="../media/image16.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6.xml"/><Relationship Id="rId1" Type="http://schemas.openxmlformats.org/officeDocument/2006/relationships/tags" Target="../tags/tag9.xml"/><Relationship Id="rId5" Type="http://schemas.openxmlformats.org/officeDocument/2006/relationships/image" Target="../media/image17.png"/><Relationship Id="rId4" Type="http://schemas.openxmlformats.org/officeDocument/2006/relationships/image" Target="../media/image16.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18.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11.xml"/><Relationship Id="rId6" Type="http://schemas.openxmlformats.org/officeDocument/2006/relationships/image" Target="../media/image19.jpeg"/><Relationship Id="rId5" Type="http://schemas.openxmlformats.org/officeDocument/2006/relationships/image" Target="../media/image2.jpg"/><Relationship Id="rId4" Type="http://schemas.openxmlformats.org/officeDocument/2006/relationships/image" Target="../media/image18.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13.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3.xml"/><Relationship Id="rId4" Type="http://schemas.openxmlformats.org/officeDocument/2006/relationships/image" Target="../media/image13.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2.xml"/><Relationship Id="rId1" Type="http://schemas.openxmlformats.org/officeDocument/2006/relationships/tags" Target="../tags/tag17.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2.xml"/><Relationship Id="rId1" Type="http://schemas.openxmlformats.org/officeDocument/2006/relationships/tags" Target="../tags/tag18.xml"/><Relationship Id="rId5" Type="http://schemas.openxmlformats.org/officeDocument/2006/relationships/image" Target="../media/image22.jpg"/><Relationship Id="rId4" Type="http://schemas.openxmlformats.org/officeDocument/2006/relationships/image" Target="../media/image21.jp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2.xml"/><Relationship Id="rId1" Type="http://schemas.openxmlformats.org/officeDocument/2006/relationships/tags" Target="../tags/tag19.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2.xml"/><Relationship Id="rId1" Type="http://schemas.openxmlformats.org/officeDocument/2006/relationships/tags" Target="../tags/tag20.xml"/><Relationship Id="rId5" Type="http://schemas.openxmlformats.org/officeDocument/2006/relationships/image" Target="../media/image23.jpeg"/><Relationship Id="rId4" Type="http://schemas.openxmlformats.org/officeDocument/2006/relationships/hyperlink" Target="https://www.washingtonpost.com/news/capital-weather-gang/wp/2015/11/02/watch-planes-land-in-thick-fog-and-near-zero-visibility-at-heathrow-airport/"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21.xml"/></Relationships>
</file>

<file path=ppt/slides/_rels/slide4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23.xml"/><Relationship Id="rId4" Type="http://schemas.openxmlformats.org/officeDocument/2006/relationships/image" Target="../media/image24.JP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4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2.xml"/><Relationship Id="rId1" Type="http://schemas.openxmlformats.org/officeDocument/2006/relationships/tags" Target="../tags/tag25.xml"/><Relationship Id="rId4" Type="http://schemas.openxmlformats.org/officeDocument/2006/relationships/image" Target="../media/image26.jpeg"/></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47.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slideLayout" Target="../slideLayouts/slideLayout7.xml"/><Relationship Id="rId7" Type="http://schemas.openxmlformats.org/officeDocument/2006/relationships/image" Target="../media/image28.png"/><Relationship Id="rId2" Type="http://schemas.openxmlformats.org/officeDocument/2006/relationships/tags" Target="../tags/tag27.xml"/><Relationship Id="rId1" Type="http://schemas.openxmlformats.org/officeDocument/2006/relationships/vmlDrawing" Target="../drawings/vmlDrawing1.vml"/><Relationship Id="rId6" Type="http://schemas.openxmlformats.org/officeDocument/2006/relationships/image" Target="../media/image27.png"/><Relationship Id="rId5" Type="http://schemas.openxmlformats.org/officeDocument/2006/relationships/oleObject" Target="../embeddings/oleObject1.bin"/><Relationship Id="rId10" Type="http://schemas.openxmlformats.org/officeDocument/2006/relationships/image" Target="../media/image31.jpeg"/><Relationship Id="rId4" Type="http://schemas.openxmlformats.org/officeDocument/2006/relationships/notesSlide" Target="../notesSlides/notesSlide19.xml"/><Relationship Id="rId9" Type="http://schemas.openxmlformats.org/officeDocument/2006/relationships/image" Target="../media/image30.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8.xml"/><Relationship Id="rId4" Type="http://schemas.openxmlformats.org/officeDocument/2006/relationships/image" Target="../media/image32.jpeg"/></Relationships>
</file>

<file path=ppt/slides/_rels/slide4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7.xml"/><Relationship Id="rId1" Type="http://schemas.openxmlformats.org/officeDocument/2006/relationships/tags" Target="../tags/tag29.xml"/><Relationship Id="rId4" Type="http://schemas.openxmlformats.org/officeDocument/2006/relationships/image" Target="../media/image28.png"/></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30.xml"/><Relationship Id="rId5" Type="http://schemas.microsoft.com/office/2007/relationships/hdphoto" Target="../media/hdphoto1.wdp"/><Relationship Id="rId4" Type="http://schemas.openxmlformats.org/officeDocument/2006/relationships/image" Target="../media/image33.png"/></Relationships>
</file>

<file path=ppt/slides/_rels/slide5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slideLayout" Target="../slideLayouts/slideLayout7.xml"/><Relationship Id="rId1" Type="http://schemas.openxmlformats.org/officeDocument/2006/relationships/tags" Target="../tags/tag31.xml"/><Relationship Id="rId5" Type="http://schemas.openxmlformats.org/officeDocument/2006/relationships/image" Target="../media/image30.pn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3.xm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4.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35.xml"/></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6.xml"/><Relationship Id="rId1" Type="http://schemas.openxmlformats.org/officeDocument/2006/relationships/vmlDrawing" Target="../drawings/vmlDrawing2.vml"/><Relationship Id="rId6" Type="http://schemas.openxmlformats.org/officeDocument/2006/relationships/image" Target="../media/image27.png"/><Relationship Id="rId5" Type="http://schemas.openxmlformats.org/officeDocument/2006/relationships/oleObject" Target="../embeddings/oleObject2.bin"/><Relationship Id="rId4" Type="http://schemas.openxmlformats.org/officeDocument/2006/relationships/notesSlide" Target="../notesSlides/notesSlide24.xml"/></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7.xml"/><Relationship Id="rId1" Type="http://schemas.openxmlformats.org/officeDocument/2006/relationships/vmlDrawing" Target="../drawings/vmlDrawing3.v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oleObject" Target="../embeddings/oleObject3.bin"/></Relationships>
</file>

<file path=ppt/slides/_rels/slide5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6.xml"/><Relationship Id="rId1" Type="http://schemas.openxmlformats.org/officeDocument/2006/relationships/tags" Target="../tags/tag38.xml"/></Relationships>
</file>

<file path=ppt/slides/_rels/slide59.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40.xml"/><Relationship Id="rId4" Type="http://schemas.openxmlformats.org/officeDocument/2006/relationships/image" Target="../media/image39.jpg"/></Relationships>
</file>

<file path=ppt/slides/_rels/slide6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28.png"/></Relationships>
</file>

<file path=ppt/slides/_rels/slide63.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42.xml"/><Relationship Id="rId4" Type="http://schemas.openxmlformats.org/officeDocument/2006/relationships/image" Target="../media/image43.JPG"/></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43.xml"/></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44.xml"/><Relationship Id="rId6" Type="http://schemas.openxmlformats.org/officeDocument/2006/relationships/image" Target="../media/image45.png"/><Relationship Id="rId5" Type="http://schemas.openxmlformats.org/officeDocument/2006/relationships/image" Target="../media/image44.jpeg"/><Relationship Id="rId4" Type="http://schemas.openxmlformats.org/officeDocument/2006/relationships/image" Target="../media/image28.png"/></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ags" Target="../tags/tag45.xml"/></Relationships>
</file>

<file path=ppt/slides/_rels/slide67.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tags" Target="../tags/tag46.xml"/><Relationship Id="rId5" Type="http://schemas.openxmlformats.org/officeDocument/2006/relationships/image" Target="../media/image47.jpg"/><Relationship Id="rId4" Type="http://schemas.openxmlformats.org/officeDocument/2006/relationships/image" Target="../media/image46.png"/></Relationships>
</file>

<file path=ppt/slides/_rels/slide68.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47.xml"/></Relationships>
</file>

<file path=ppt/slides/_rels/slide6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8.png"/><Relationship Id="rId2" Type="http://schemas.openxmlformats.org/officeDocument/2006/relationships/tags" Target="../tags/tag48.xml"/><Relationship Id="rId1" Type="http://schemas.openxmlformats.org/officeDocument/2006/relationships/vmlDrawing" Target="../drawings/vmlDrawing4.vml"/><Relationship Id="rId6" Type="http://schemas.openxmlformats.org/officeDocument/2006/relationships/oleObject" Target="../embeddings/oleObject4.bin"/><Relationship Id="rId5" Type="http://schemas.openxmlformats.org/officeDocument/2006/relationships/image" Target="../media/image30.png"/><Relationship Id="rId4" Type="http://schemas.openxmlformats.org/officeDocument/2006/relationships/notesSlide" Target="../notesSlides/notesSlide34.xml"/></Relationships>
</file>

<file path=ppt/slides/_rels/slide70.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tags" Target="../tags/tag49.xml"/></Relationships>
</file>

<file path=ppt/slides/_rels/slide71.xml.rels><?xml version="1.0" encoding="UTF-8" standalone="yes"?>
<Relationships xmlns="http://schemas.openxmlformats.org/package/2006/relationships"><Relationship Id="rId8" Type="http://schemas.openxmlformats.org/officeDocument/2006/relationships/image" Target="../media/image53.JPG"/><Relationship Id="rId3" Type="http://schemas.openxmlformats.org/officeDocument/2006/relationships/notesSlide" Target="../notesSlides/notesSlide36.xml"/><Relationship Id="rId7" Type="http://schemas.openxmlformats.org/officeDocument/2006/relationships/image" Target="../media/image52.jpeg"/><Relationship Id="rId2" Type="http://schemas.openxmlformats.org/officeDocument/2006/relationships/slideLayout" Target="../slideLayouts/slideLayout2.xml"/><Relationship Id="rId1" Type="http://schemas.openxmlformats.org/officeDocument/2006/relationships/tags" Target="../tags/tag50.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72.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xml"/><Relationship Id="rId1" Type="http://schemas.openxmlformats.org/officeDocument/2006/relationships/tags" Target="../tags/tag51.xml"/><Relationship Id="rId4" Type="http://schemas.openxmlformats.org/officeDocument/2006/relationships/image" Target="../media/image54.png"/></Relationships>
</file>

<file path=ppt/slides/_rels/slide73.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tags" Target="../tags/tag52.xml"/><Relationship Id="rId4" Type="http://schemas.openxmlformats.org/officeDocument/2006/relationships/image" Target="../media/image55.png"/></Relationships>
</file>

<file path=ppt/slides/_rels/slide74.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2.xml"/><Relationship Id="rId1" Type="http://schemas.openxmlformats.org/officeDocument/2006/relationships/tags" Target="../tags/tag53.xml"/><Relationship Id="rId5" Type="http://schemas.openxmlformats.org/officeDocument/2006/relationships/image" Target="../media/image56.jpg"/><Relationship Id="rId4" Type="http://schemas.openxmlformats.org/officeDocument/2006/relationships/image" Target="../media/image55.png"/></Relationships>
</file>

<file path=ppt/slides/_rels/slide75.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2.xml"/><Relationship Id="rId1" Type="http://schemas.openxmlformats.org/officeDocument/2006/relationships/tags" Target="../tags/tag54.xml"/><Relationship Id="rId4" Type="http://schemas.openxmlformats.org/officeDocument/2006/relationships/image" Target="../media/image57.png"/></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2.xml"/><Relationship Id="rId1" Type="http://schemas.openxmlformats.org/officeDocument/2006/relationships/tags" Target="../tags/tag55.xml"/><Relationship Id="rId5" Type="http://schemas.openxmlformats.org/officeDocument/2006/relationships/image" Target="../media/image58.jpg"/><Relationship Id="rId4" Type="http://schemas.openxmlformats.org/officeDocument/2006/relationships/image" Target="../media/image57.png"/></Relationships>
</file>

<file path=ppt/slides/_rels/slide77.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tags" Target="../tags/tag56.xml"/></Relationships>
</file>

<file path=ppt/slides/_rels/slide78.xml.rels><?xml version="1.0" encoding="UTF-8" standalone="yes"?>
<Relationships xmlns="http://schemas.openxmlformats.org/package/2006/relationships"><Relationship Id="rId3" Type="http://schemas.openxmlformats.org/officeDocument/2006/relationships/notesSlide" Target="../notesSlides/notesSlide43.xml"/><Relationship Id="rId7" Type="http://schemas.openxmlformats.org/officeDocument/2006/relationships/image" Target="../media/image61.jpeg"/><Relationship Id="rId2" Type="http://schemas.openxmlformats.org/officeDocument/2006/relationships/slideLayout" Target="../slideLayouts/slideLayout2.xml"/><Relationship Id="rId1" Type="http://schemas.openxmlformats.org/officeDocument/2006/relationships/tags" Target="../tags/tag57.xml"/><Relationship Id="rId6" Type="http://schemas.openxmlformats.org/officeDocument/2006/relationships/image" Target="../media/image60.JPG"/><Relationship Id="rId5" Type="http://schemas.openxmlformats.org/officeDocument/2006/relationships/image" Target="../media/image45.png"/><Relationship Id="rId4" Type="http://schemas.openxmlformats.org/officeDocument/2006/relationships/image" Target="../media/image59.png"/></Relationships>
</file>

<file path=ppt/slides/_rels/slide79.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2.xml"/><Relationship Id="rId1" Type="http://schemas.openxmlformats.org/officeDocument/2006/relationships/tags" Target="../tags/tag58.xml"/></Relationships>
</file>

<file path=ppt/slides/_rels/slide80.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2.xml"/><Relationship Id="rId1" Type="http://schemas.openxmlformats.org/officeDocument/2006/relationships/tags" Target="../tags/tag59.xml"/></Relationships>
</file>

<file path=ppt/slides/_rels/slide81.xml.rels><?xml version="1.0" encoding="UTF-8" standalone="yes"?>
<Relationships xmlns="http://schemas.openxmlformats.org/package/2006/relationships"><Relationship Id="rId3" Type="http://schemas.openxmlformats.org/officeDocument/2006/relationships/notesSlide" Target="../notesSlides/notesSlide46.xml"/><Relationship Id="rId7" Type="http://schemas.openxmlformats.org/officeDocument/2006/relationships/image" Target="../media/image63.jpeg"/><Relationship Id="rId2" Type="http://schemas.openxmlformats.org/officeDocument/2006/relationships/slideLayout" Target="../slideLayouts/slideLayout2.xml"/><Relationship Id="rId1" Type="http://schemas.openxmlformats.org/officeDocument/2006/relationships/tags" Target="../tags/tag60.xml"/><Relationship Id="rId6" Type="http://schemas.openxmlformats.org/officeDocument/2006/relationships/image" Target="../media/image62.jpeg"/><Relationship Id="rId5" Type="http://schemas.openxmlformats.org/officeDocument/2006/relationships/image" Target="../media/image46.png"/><Relationship Id="rId4" Type="http://schemas.openxmlformats.org/officeDocument/2006/relationships/image" Target="../media/image55.png"/></Relationships>
</file>

<file path=ppt/slides/_rels/slide82.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2.xml"/><Relationship Id="rId1" Type="http://schemas.openxmlformats.org/officeDocument/2006/relationships/tags" Target="../tags/tag61.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s>
</file>

<file path=ppt/slides/_rels/slide83.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2.xml"/><Relationship Id="rId1" Type="http://schemas.openxmlformats.org/officeDocument/2006/relationships/tags" Target="../tags/tag62.xml"/><Relationship Id="rId4" Type="http://schemas.openxmlformats.org/officeDocument/2006/relationships/image" Target="../media/image67.png"/></Relationships>
</file>

<file path=ppt/slides/_rels/slide84.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2.xml"/><Relationship Id="rId1" Type="http://schemas.openxmlformats.org/officeDocument/2006/relationships/tags" Target="../tags/tag63.xml"/><Relationship Id="rId5" Type="http://schemas.openxmlformats.org/officeDocument/2006/relationships/image" Target="../media/image69.PNG"/><Relationship Id="rId4" Type="http://schemas.openxmlformats.org/officeDocument/2006/relationships/image" Target="../media/image68.PNG"/></Relationships>
</file>

<file path=ppt/slides/_rels/slide85.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2.xml"/><Relationship Id="rId1" Type="http://schemas.openxmlformats.org/officeDocument/2006/relationships/tags" Target="../tags/tag64.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0.PNG"/></Relationships>
</file>

<file path=ppt/slides/_rels/slide86.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2.xml"/><Relationship Id="rId1" Type="http://schemas.openxmlformats.org/officeDocument/2006/relationships/tags" Target="../tags/tag65.xml"/></Relationships>
</file>

<file path=ppt/slides/_rels/slide87.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slideLayout" Target="../slideLayouts/slideLayout2.xml"/><Relationship Id="rId1" Type="http://schemas.openxmlformats.org/officeDocument/2006/relationships/tags" Target="../tags/tag66.xml"/></Relationships>
</file>

<file path=ppt/slides/_rels/slide8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notesSlide" Target="../notesSlides/notesSlide53.xml"/><Relationship Id="rId7" Type="http://schemas.openxmlformats.org/officeDocument/2006/relationships/image" Target="../media/image50.png"/><Relationship Id="rId12" Type="http://schemas.openxmlformats.org/officeDocument/2006/relationships/image" Target="../media/image59.png"/><Relationship Id="rId2" Type="http://schemas.openxmlformats.org/officeDocument/2006/relationships/slideLayout" Target="../slideLayouts/slideLayout2.xml"/><Relationship Id="rId1" Type="http://schemas.openxmlformats.org/officeDocument/2006/relationships/tags" Target="../tags/tag67.xml"/><Relationship Id="rId6" Type="http://schemas.openxmlformats.org/officeDocument/2006/relationships/image" Target="../media/image49.png"/><Relationship Id="rId11" Type="http://schemas.openxmlformats.org/officeDocument/2006/relationships/image" Target="../media/image46.png"/><Relationship Id="rId5" Type="http://schemas.openxmlformats.org/officeDocument/2006/relationships/image" Target="../media/image30.png"/><Relationship Id="rId10" Type="http://schemas.openxmlformats.org/officeDocument/2006/relationships/image" Target="../media/image55.png"/><Relationship Id="rId4" Type="http://schemas.openxmlformats.org/officeDocument/2006/relationships/image" Target="../media/image28.png"/><Relationship Id="rId9" Type="http://schemas.openxmlformats.org/officeDocument/2006/relationships/image" Target="../media/image57.png"/></Relationships>
</file>

<file path=ppt/slides/_rels/slide91.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slideLayout" Target="../slideLayouts/slideLayout14.xml"/><Relationship Id="rId1" Type="http://schemas.openxmlformats.org/officeDocument/2006/relationships/tags" Target="../tags/tag68.xml"/></Relationships>
</file>

<file path=ppt/slides/_rels/slide92.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slideLayout" Target="../slideLayouts/slideLayout14.xml"/><Relationship Id="rId1" Type="http://schemas.openxmlformats.org/officeDocument/2006/relationships/tags" Target="../tags/tag69.xml"/><Relationship Id="rId4" Type="http://schemas.openxmlformats.org/officeDocument/2006/relationships/image" Target="../media/image77.JPG"/></Relationships>
</file>

<file path=ppt/slides/_rels/slide93.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slideLayout" Target="../slideLayouts/slideLayout14.xml"/><Relationship Id="rId1" Type="http://schemas.openxmlformats.org/officeDocument/2006/relationships/tags" Target="../tags/tag70.xml"/></Relationships>
</file>

<file path=ppt/slides/_rels/slide94.xml.rels><?xml version="1.0" encoding="UTF-8" standalone="yes"?>
<Relationships xmlns="http://schemas.openxmlformats.org/package/2006/relationships"><Relationship Id="rId3" Type="http://schemas.openxmlformats.org/officeDocument/2006/relationships/image" Target="../media/image79.JPG"/><Relationship Id="rId2" Type="http://schemas.openxmlformats.org/officeDocument/2006/relationships/slideLayout" Target="../slideLayouts/slideLayout14.xml"/><Relationship Id="rId1" Type="http://schemas.openxmlformats.org/officeDocument/2006/relationships/tags" Target="../tags/tag71.xml"/><Relationship Id="rId4" Type="http://schemas.openxmlformats.org/officeDocument/2006/relationships/image" Target="../media/image80.JPG"/></Relationships>
</file>

<file path=ppt/slides/_rels/slide95.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slideLayout" Target="../slideLayouts/slideLayout14.xml"/><Relationship Id="rId1" Type="http://schemas.openxmlformats.org/officeDocument/2006/relationships/tags" Target="../tags/tag72.xml"/><Relationship Id="rId4" Type="http://schemas.openxmlformats.org/officeDocument/2006/relationships/image" Target="../media/image82.jpg"/></Relationships>
</file>

<file path=ppt/slides/_rels/slide96.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slideLayout" Target="../slideLayouts/slideLayout14.xml"/><Relationship Id="rId1" Type="http://schemas.openxmlformats.org/officeDocument/2006/relationships/tags" Target="../tags/tag73.xml"/><Relationship Id="rId5" Type="http://schemas.openxmlformats.org/officeDocument/2006/relationships/image" Target="../media/image82.jpg"/><Relationship Id="rId4" Type="http://schemas.openxmlformats.org/officeDocument/2006/relationships/image" Target="../media/image83.jpeg"/></Relationships>
</file>

<file path=ppt/slides/_rels/slide97.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tags" Target="../tags/tag74.xml"/></Relationships>
</file>

<file path=ppt/slides/_rels/slide98.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tags" Target="../tags/tag75.xml"/><Relationship Id="rId1" Type="http://schemas.openxmlformats.org/officeDocument/2006/relationships/vmlDrawing" Target="../drawings/vmlDrawing5.vml"/><Relationship Id="rId6" Type="http://schemas.openxmlformats.org/officeDocument/2006/relationships/image" Target="../media/image84.emf"/><Relationship Id="rId5" Type="http://schemas.openxmlformats.org/officeDocument/2006/relationships/oleObject" Target="../embeddings/oleObject5.bin"/><Relationship Id="rId4" Type="http://schemas.openxmlformats.org/officeDocument/2006/relationships/image" Target="../media/image85.jpg"/></Relationships>
</file>

<file path=ppt/slides/_rels/slide99.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slideLayout" Target="../slideLayouts/slideLayout14.xml"/><Relationship Id="rId1" Type="http://schemas.openxmlformats.org/officeDocument/2006/relationships/tags" Target="../tags/tag76.xml"/></Relationships>
</file>

<file path=ppt/slides/_rels/slide100.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slideLayout" Target="../slideLayouts/slideLayout14.xml"/><Relationship Id="rId1" Type="http://schemas.openxmlformats.org/officeDocument/2006/relationships/tags" Target="../tags/tag77.xml"/></Relationships>
</file>

<file path=ppt/slides/_rels/slide101.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slideLayout" Target="../slideLayouts/slideLayout14.xml"/><Relationship Id="rId1" Type="http://schemas.openxmlformats.org/officeDocument/2006/relationships/tags" Target="../tags/tag78.xml"/></Relationships>
</file>

<file path=ppt/slides/_rels/slide102.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slideLayout" Target="../slideLayouts/slideLayout14.xml"/><Relationship Id="rId1" Type="http://schemas.openxmlformats.org/officeDocument/2006/relationships/tags" Target="../tags/tag79.xml"/></Relationships>
</file>

<file path=ppt/slides/_rels/slide103.xml.rels><?xml version="1.0" encoding="UTF-8" standalone="yes"?>
<Relationships xmlns="http://schemas.openxmlformats.org/package/2006/relationships"><Relationship Id="rId3" Type="http://schemas.openxmlformats.org/officeDocument/2006/relationships/image" Target="../media/image89.JPG"/><Relationship Id="rId2" Type="http://schemas.openxmlformats.org/officeDocument/2006/relationships/slideLayout" Target="../slideLayouts/slideLayout14.xml"/><Relationship Id="rId1" Type="http://schemas.openxmlformats.org/officeDocument/2006/relationships/tags" Target="../tags/tag80.xml"/></Relationships>
</file>

<file path=ppt/slides/_rels/slide104.xml.rels><?xml version="1.0" encoding="UTF-8" standalone="yes"?>
<Relationships xmlns="http://schemas.openxmlformats.org/package/2006/relationships"><Relationship Id="rId3" Type="http://schemas.openxmlformats.org/officeDocument/2006/relationships/image" Target="../media/image90.jpg"/><Relationship Id="rId2" Type="http://schemas.openxmlformats.org/officeDocument/2006/relationships/slideLayout" Target="../slideLayouts/slideLayout14.xml"/><Relationship Id="rId1" Type="http://schemas.openxmlformats.org/officeDocument/2006/relationships/tags" Target="../tags/tag81.xml"/></Relationships>
</file>

<file path=ppt/slides/_rels/slide105.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14.xml"/><Relationship Id="rId1" Type="http://schemas.openxmlformats.org/officeDocument/2006/relationships/tags" Target="../tags/tag82.xml"/><Relationship Id="rId4" Type="http://schemas.openxmlformats.org/officeDocument/2006/relationships/image" Target="../media/image91.png"/></Relationships>
</file>

<file path=ppt/slides/_rels/slide106.xml.rels><?xml version="1.0" encoding="UTF-8" standalone="yes"?>
<Relationships xmlns="http://schemas.openxmlformats.org/package/2006/relationships"><Relationship Id="rId3" Type="http://schemas.openxmlformats.org/officeDocument/2006/relationships/image" Target="../media/image90.jpg"/><Relationship Id="rId2" Type="http://schemas.openxmlformats.org/officeDocument/2006/relationships/slideLayout" Target="../slideLayouts/slideLayout14.xml"/><Relationship Id="rId1" Type="http://schemas.openxmlformats.org/officeDocument/2006/relationships/tags" Target="../tags/tag83.xml"/></Relationships>
</file>

<file path=ppt/slides/_rels/slide107.xml.rels><?xml version="1.0" encoding="UTF-8" standalone="yes"?>
<Relationships xmlns="http://schemas.openxmlformats.org/package/2006/relationships"><Relationship Id="rId3" Type="http://schemas.openxmlformats.org/officeDocument/2006/relationships/image" Target="../media/image90.jpg"/><Relationship Id="rId2" Type="http://schemas.openxmlformats.org/officeDocument/2006/relationships/slideLayout" Target="../slideLayouts/slideLayout14.xml"/><Relationship Id="rId1" Type="http://schemas.openxmlformats.org/officeDocument/2006/relationships/tags" Target="../tags/tag84.xml"/></Relationships>
</file>

<file path=ppt/slides/_rels/slide108.xml.rels><?xml version="1.0" encoding="UTF-8" standalone="yes"?>
<Relationships xmlns="http://schemas.openxmlformats.org/package/2006/relationships"><Relationship Id="rId3" Type="http://schemas.openxmlformats.org/officeDocument/2006/relationships/image" Target="../media/image92.jpg"/><Relationship Id="rId2" Type="http://schemas.openxmlformats.org/officeDocument/2006/relationships/slideLayout" Target="../slideLayouts/slideLayout14.xml"/><Relationship Id="rId1" Type="http://schemas.openxmlformats.org/officeDocument/2006/relationships/tags" Target="../tags/tag85.xml"/></Relationships>
</file>

<file path=ppt/slides/_rels/slide109.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slideLayout" Target="../slideLayouts/slideLayout14.xml"/><Relationship Id="rId1" Type="http://schemas.openxmlformats.org/officeDocument/2006/relationships/tags" Target="../tags/tag86.xml"/></Relationships>
</file>

<file path=ppt/slides/_rels/slide110.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tags" Target="../tags/tag87.xml"/></Relationships>
</file>

<file path=ppt/slides/_rels/slide111.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slideLayout" Target="../slideLayouts/slideLayout14.xml"/><Relationship Id="rId1" Type="http://schemas.openxmlformats.org/officeDocument/2006/relationships/tags" Target="../tags/tag88.xml"/></Relationships>
</file>

<file path=ppt/slides/_rels/slide112.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slideLayout" Target="../slideLayouts/slideLayout2.xml"/><Relationship Id="rId1" Type="http://schemas.openxmlformats.org/officeDocument/2006/relationships/tags" Target="../tags/tag89.xml"/></Relationships>
</file>

<file path=ppt/slides/_rels/slide113.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slideLayout" Target="../slideLayouts/slideLayout2.xml"/><Relationship Id="rId1" Type="http://schemas.openxmlformats.org/officeDocument/2006/relationships/tags" Target="../tags/tag90.xml"/><Relationship Id="rId4" Type="http://schemas.openxmlformats.org/officeDocument/2006/relationships/image" Target="../media/image96.jpeg"/></Relationships>
</file>

<file path=ppt/slides/_rels/slide114.xml.rels><?xml version="1.0" encoding="UTF-8" standalone="yes"?>
<Relationships xmlns="http://schemas.openxmlformats.org/package/2006/relationships"><Relationship Id="rId3" Type="http://schemas.openxmlformats.org/officeDocument/2006/relationships/image" Target="../media/image97.jpg"/><Relationship Id="rId2" Type="http://schemas.openxmlformats.org/officeDocument/2006/relationships/slideLayout" Target="../slideLayouts/slideLayout14.xml"/><Relationship Id="rId1" Type="http://schemas.openxmlformats.org/officeDocument/2006/relationships/tags" Target="../tags/tag91.xml"/></Relationships>
</file>

<file path=ppt/slides/_rels/slide115.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slideLayout" Target="../slideLayouts/slideLayout14.xml"/><Relationship Id="rId1" Type="http://schemas.openxmlformats.org/officeDocument/2006/relationships/tags" Target="../tags/tag92.xml"/><Relationship Id="rId5" Type="http://schemas.openxmlformats.org/officeDocument/2006/relationships/image" Target="../media/image97.jpg"/><Relationship Id="rId4" Type="http://schemas.openxmlformats.org/officeDocument/2006/relationships/image" Target="../media/image99.JPG"/></Relationships>
</file>

<file path=ppt/slides/_rels/slide116.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jpg"/><Relationship Id="rId1" Type="http://schemas.openxmlformats.org/officeDocument/2006/relationships/slideLayout" Target="../slideLayouts/slideLayout14.xml"/></Relationships>
</file>

<file path=ppt/slides/_rels/slide117.xml.rels><?xml version="1.0" encoding="UTF-8" standalone="yes"?>
<Relationships xmlns="http://schemas.openxmlformats.org/package/2006/relationships"><Relationship Id="rId3" Type="http://schemas.openxmlformats.org/officeDocument/2006/relationships/image" Target="../media/image100.jpg"/><Relationship Id="rId2" Type="http://schemas.openxmlformats.org/officeDocument/2006/relationships/notesSlide" Target="../notesSlides/notesSlide55.xml"/><Relationship Id="rId1" Type="http://schemas.openxmlformats.org/officeDocument/2006/relationships/slideLayout" Target="../slideLayouts/slideLayout14.xml"/></Relationships>
</file>

<file path=ppt/slides/_rels/slide118.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14.xml"/></Relationships>
</file>

<file path=ppt/slides/_rels/slide119.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7.xml"/><Relationship Id="rId1" Type="http://schemas.openxmlformats.org/officeDocument/2006/relationships/tags" Target="../tags/tag93.xml"/><Relationship Id="rId5" Type="http://schemas.openxmlformats.org/officeDocument/2006/relationships/image" Target="../media/image104.wmf"/><Relationship Id="rId4" Type="http://schemas.openxmlformats.org/officeDocument/2006/relationships/image" Target="../media/image103.wmf"/></Relationships>
</file>

<file path=ppt/slides/_rels/slide120.xml.rels><?xml version="1.0" encoding="UTF-8" standalone="yes"?>
<Relationships xmlns="http://schemas.openxmlformats.org/package/2006/relationships"><Relationship Id="rId3" Type="http://schemas.openxmlformats.org/officeDocument/2006/relationships/image" Target="../media/image105.JPG"/><Relationship Id="rId2" Type="http://schemas.openxmlformats.org/officeDocument/2006/relationships/slideLayout" Target="../slideLayouts/slideLayout14.xml"/><Relationship Id="rId1" Type="http://schemas.openxmlformats.org/officeDocument/2006/relationships/tags" Target="../tags/tag94.xml"/><Relationship Id="rId5" Type="http://schemas.openxmlformats.org/officeDocument/2006/relationships/image" Target="../media/image107.jpeg"/><Relationship Id="rId4" Type="http://schemas.openxmlformats.org/officeDocument/2006/relationships/image" Target="../media/image106.JPG"/></Relationships>
</file>

<file path=ppt/slides/_rels/slide121.xml.rels><?xml version="1.0" encoding="UTF-8" standalone="yes"?>
<Relationships xmlns="http://schemas.openxmlformats.org/package/2006/relationships"><Relationship Id="rId3" Type="http://schemas.openxmlformats.org/officeDocument/2006/relationships/image" Target="../media/image108.JPG"/><Relationship Id="rId2" Type="http://schemas.openxmlformats.org/officeDocument/2006/relationships/slideLayout" Target="../slideLayouts/slideLayout7.xml"/><Relationship Id="rId1" Type="http://schemas.openxmlformats.org/officeDocument/2006/relationships/tags" Target="../tags/tag95.xml"/><Relationship Id="rId5" Type="http://schemas.openxmlformats.org/officeDocument/2006/relationships/image" Target="../media/image110.JPG"/><Relationship Id="rId4" Type="http://schemas.openxmlformats.org/officeDocument/2006/relationships/image" Target="../media/image109.JPG"/></Relationships>
</file>

<file path=ppt/slides/_rels/slide122.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2.xml"/><Relationship Id="rId1" Type="http://schemas.openxmlformats.org/officeDocument/2006/relationships/tags" Target="../tags/tag96.xml"/><Relationship Id="rId6" Type="http://schemas.openxmlformats.org/officeDocument/2006/relationships/image" Target="../media/image113.png"/><Relationship Id="rId5" Type="http://schemas.openxmlformats.org/officeDocument/2006/relationships/image" Target="../media/image112.png"/><Relationship Id="rId4" Type="http://schemas.openxmlformats.org/officeDocument/2006/relationships/image" Target="../media/image111.jpeg"/></Relationships>
</file>

<file path=ppt/slides/_rels/slide123.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5.pn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image" Target="../media/image117.jp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8.xml"/></Relationships>
</file>

<file path=ppt/slides/_rels/slide1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9.xml"/></Relationships>
</file>

<file path=ppt/slides/_rels/slide1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0.xml"/></Relationships>
</file>

<file path=ppt/slides/_rels/slide1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1.xml"/></Relationships>
</file>

<file path=ppt/slides/_rels/slide1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2.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3.xml"/></Relationships>
</file>

<file path=ppt/slides/_rels/slide15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4.xml"/></Relationships>
</file>

<file path=ppt/slides/_rels/slide15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5.xml"/></Relationships>
</file>

<file path=ppt/slides/_rels/slide154.xml.rels><?xml version="1.0" encoding="UTF-8" standalone="yes"?>
<Relationships xmlns="http://schemas.openxmlformats.org/package/2006/relationships"><Relationship Id="rId3" Type="http://schemas.openxmlformats.org/officeDocument/2006/relationships/notesSlide" Target="../notesSlides/notesSlide61.xml"/><Relationship Id="rId2" Type="http://schemas.openxmlformats.org/officeDocument/2006/relationships/slideLayout" Target="../slideLayouts/slideLayout4.xml"/><Relationship Id="rId1" Type="http://schemas.openxmlformats.org/officeDocument/2006/relationships/tags" Target="../tags/tag106.xml"/></Relationships>
</file>

<file path=ppt/slides/_rels/slide155.xml.rels><?xml version="1.0" encoding="UTF-8" standalone="yes"?>
<Relationships xmlns="http://schemas.openxmlformats.org/package/2006/relationships"><Relationship Id="rId3" Type="http://schemas.openxmlformats.org/officeDocument/2006/relationships/notesSlide" Target="../notesSlides/notesSlide62.xml"/><Relationship Id="rId2" Type="http://schemas.openxmlformats.org/officeDocument/2006/relationships/slideLayout" Target="../slideLayouts/slideLayout2.xml"/><Relationship Id="rId1" Type="http://schemas.openxmlformats.org/officeDocument/2006/relationships/tags" Target="../tags/tag107.xml"/><Relationship Id="rId4" Type="http://schemas.openxmlformats.org/officeDocument/2006/relationships/image" Target="../media/image118.jpg"/></Relationships>
</file>

<file path=ppt/slides/_rels/slide156.xml.rels><?xml version="1.0" encoding="UTF-8" standalone="yes"?>
<Relationships xmlns="http://schemas.openxmlformats.org/package/2006/relationships"><Relationship Id="rId3" Type="http://schemas.openxmlformats.org/officeDocument/2006/relationships/notesSlide" Target="../notesSlides/notesSlide63.xml"/><Relationship Id="rId2" Type="http://schemas.openxmlformats.org/officeDocument/2006/relationships/slideLayout" Target="../slideLayouts/slideLayout2.xml"/><Relationship Id="rId1" Type="http://schemas.openxmlformats.org/officeDocument/2006/relationships/tags" Target="../tags/tag108.xml"/><Relationship Id="rId4" Type="http://schemas.openxmlformats.org/officeDocument/2006/relationships/image" Target="../media/image118.jpg"/></Relationships>
</file>

<file path=ppt/slides/_rels/slide157.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20.png"/><Relationship Id="rId2" Type="http://schemas.openxmlformats.org/officeDocument/2006/relationships/tags" Target="../tags/tag109.xml"/><Relationship Id="rId1" Type="http://schemas.openxmlformats.org/officeDocument/2006/relationships/vmlDrawing" Target="../drawings/vmlDrawing6.vml"/><Relationship Id="rId6" Type="http://schemas.openxmlformats.org/officeDocument/2006/relationships/oleObject" Target="../embeddings/oleObject7.bin"/><Relationship Id="rId5" Type="http://schemas.openxmlformats.org/officeDocument/2006/relationships/image" Target="../media/image119.png"/><Relationship Id="rId4" Type="http://schemas.openxmlformats.org/officeDocument/2006/relationships/oleObject" Target="../embeddings/oleObject6.bin"/></Relationships>
</file>

<file path=ppt/slides/_rels/slide158.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20.png"/><Relationship Id="rId2" Type="http://schemas.openxmlformats.org/officeDocument/2006/relationships/tags" Target="../tags/tag110.xml"/><Relationship Id="rId1" Type="http://schemas.openxmlformats.org/officeDocument/2006/relationships/vmlDrawing" Target="../drawings/vmlDrawing7.vml"/><Relationship Id="rId6" Type="http://schemas.openxmlformats.org/officeDocument/2006/relationships/oleObject" Target="../embeddings/oleObject7.bin"/><Relationship Id="rId5" Type="http://schemas.openxmlformats.org/officeDocument/2006/relationships/image" Target="../media/image119.png"/><Relationship Id="rId4" Type="http://schemas.openxmlformats.org/officeDocument/2006/relationships/oleObject" Target="../embeddings/oleObject6.bin"/></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2.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123.png"/><Relationship Id="rId4" Type="http://schemas.openxmlformats.org/officeDocument/2006/relationships/image" Target="../media/image122.jpg"/></Relationships>
</file>

<file path=ppt/slides/_rels/slide16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1.xml"/></Relationships>
</file>

<file path=ppt/slides/_rels/slide164.xml.rels><?xml version="1.0" encoding="UTF-8" standalone="yes"?>
<Relationships xmlns="http://schemas.openxmlformats.org/package/2006/relationships"><Relationship Id="rId3" Type="http://schemas.openxmlformats.org/officeDocument/2006/relationships/notesSlide" Target="../notesSlides/notesSlide65.xml"/><Relationship Id="rId2" Type="http://schemas.openxmlformats.org/officeDocument/2006/relationships/slideLayout" Target="../slideLayouts/slideLayout2.xml"/><Relationship Id="rId1" Type="http://schemas.openxmlformats.org/officeDocument/2006/relationships/tags" Target="../tags/tag112.xml"/></Relationships>
</file>

<file path=ppt/slides/_rels/slide165.xml.rels><?xml version="1.0" encoding="UTF-8" standalone="yes"?>
<Relationships xmlns="http://schemas.openxmlformats.org/package/2006/relationships"><Relationship Id="rId3" Type="http://schemas.openxmlformats.org/officeDocument/2006/relationships/notesSlide" Target="../notesSlides/notesSlide66.xml"/><Relationship Id="rId2" Type="http://schemas.openxmlformats.org/officeDocument/2006/relationships/slideLayout" Target="../slideLayouts/slideLayout2.xml"/><Relationship Id="rId1" Type="http://schemas.openxmlformats.org/officeDocument/2006/relationships/tags" Target="../tags/tag113.xml"/></Relationships>
</file>

<file path=ppt/slides/_rels/slide166.xml.rels><?xml version="1.0" encoding="UTF-8" standalone="yes"?>
<Relationships xmlns="http://schemas.openxmlformats.org/package/2006/relationships"><Relationship Id="rId3" Type="http://schemas.openxmlformats.org/officeDocument/2006/relationships/image" Target="../media/image118.jpg"/><Relationship Id="rId2" Type="http://schemas.openxmlformats.org/officeDocument/2006/relationships/slideLayout" Target="../slideLayouts/slideLayout12.xml"/><Relationship Id="rId1" Type="http://schemas.openxmlformats.org/officeDocument/2006/relationships/tags" Target="../tags/tag114.xml"/></Relationships>
</file>

<file path=ppt/slides/_rels/slide167.xml.rels><?xml version="1.0" encoding="UTF-8" standalone="yes"?>
<Relationships xmlns="http://schemas.openxmlformats.org/package/2006/relationships"><Relationship Id="rId3" Type="http://schemas.openxmlformats.org/officeDocument/2006/relationships/notesSlide" Target="../notesSlides/notesSlide67.xml"/><Relationship Id="rId2" Type="http://schemas.openxmlformats.org/officeDocument/2006/relationships/slideLayout" Target="../slideLayouts/slideLayout2.xml"/><Relationship Id="rId1" Type="http://schemas.openxmlformats.org/officeDocument/2006/relationships/tags" Target="../tags/tag115.xml"/></Relationships>
</file>

<file path=ppt/slides/_rels/slide16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6.xml"/></Relationships>
</file>

<file path=ppt/slides/_rels/slide16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7.xml"/></Relationships>
</file>

<file path=ppt/slides/_rels/slide17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8.xml"/></Relationships>
</file>

<file path=ppt/slides/_rels/slide17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9.xml"/></Relationships>
</file>

<file path=ppt/slides/_rels/slide17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0.xml"/></Relationships>
</file>

<file path=ppt/slides/_rels/slide17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1.xml"/></Relationships>
</file>

<file path=ppt/slides/_rels/slide17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2.xml"/></Relationships>
</file>

<file path=ppt/slides/_rels/slide17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3.xml"/></Relationships>
</file>

<file path=ppt/slides/_rels/slide17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4.xml"/></Relationships>
</file>

<file path=ppt/slides/_rels/slide177.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4.jpeg"/><Relationship Id="rId1" Type="http://schemas.openxmlformats.org/officeDocument/2006/relationships/slideLayout" Target="../slideLayouts/slideLayout2.xml"/><Relationship Id="rId4" Type="http://schemas.openxmlformats.org/officeDocument/2006/relationships/image" Target="../media/image126.jpeg"/></Relationships>
</file>

<file path=ppt/slides/_rels/slide17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5.xml"/></Relationships>
</file>

<file path=ppt/slides/_rels/slide17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6.xml"/></Relationships>
</file>

<file path=ppt/slides/_rels/slide180.xml.rels><?xml version="1.0" encoding="UTF-8" standalone="yes"?>
<Relationships xmlns="http://schemas.openxmlformats.org/package/2006/relationships"><Relationship Id="rId3" Type="http://schemas.openxmlformats.org/officeDocument/2006/relationships/hyperlink" Target="https://www.sbnation.com/nfl/2013/9/27/4777752/nate-burleson-accident-pizza-timeline-deep-dish" TargetMode="External"/><Relationship Id="rId2" Type="http://schemas.openxmlformats.org/officeDocument/2006/relationships/slideLayout" Target="../slideLayouts/slideLayout2.xml"/><Relationship Id="rId1" Type="http://schemas.openxmlformats.org/officeDocument/2006/relationships/tags" Target="../tags/tag127.xml"/></Relationships>
</file>

<file path=ppt/slides/_rels/slide181.xml.rels><?xml version="1.0" encoding="UTF-8" standalone="yes"?>
<Relationships xmlns="http://schemas.openxmlformats.org/package/2006/relationships"><Relationship Id="rId3" Type="http://schemas.openxmlformats.org/officeDocument/2006/relationships/image" Target="../media/image127.JPG"/><Relationship Id="rId2" Type="http://schemas.openxmlformats.org/officeDocument/2006/relationships/slideLayout" Target="../slideLayouts/slideLayout2.xml"/><Relationship Id="rId1" Type="http://schemas.openxmlformats.org/officeDocument/2006/relationships/tags" Target="../tags/tag128.xml"/></Relationships>
</file>

<file path=ppt/slides/_rels/slide18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9.xml"/></Relationships>
</file>

<file path=ppt/slides/_rels/slide18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0.xml"/></Relationships>
</file>

<file path=ppt/slides/_rels/slide18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1.xml"/></Relationships>
</file>

<file path=ppt/slides/_rels/slide185.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slideLayout" Target="../slideLayouts/slideLayout7.xml"/><Relationship Id="rId1" Type="http://schemas.openxmlformats.org/officeDocument/2006/relationships/tags" Target="../tags/tag132.xml"/></Relationships>
</file>

<file path=ppt/slides/_rels/slide186.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slideLayout" Target="../slideLayouts/slideLayout7.xml"/><Relationship Id="rId1" Type="http://schemas.openxmlformats.org/officeDocument/2006/relationships/tags" Target="../tags/tag133.xml"/><Relationship Id="rId4" Type="http://schemas.openxmlformats.org/officeDocument/2006/relationships/hyperlink" Target="https://www.telegraph.co.uk/travel/comment/tenerife-airport-disaster/" TargetMode="External"/></Relationships>
</file>

<file path=ppt/slides/_rels/slide18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8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4.xml"/></Relationships>
</file>

<file path=ppt/slides/_rels/slide191.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image" Target="../media/image130.png"/><Relationship Id="rId1" Type="http://schemas.openxmlformats.org/officeDocument/2006/relationships/slideLayout" Target="../slideLayouts/slideLayout7.xml"/><Relationship Id="rId4" Type="http://schemas.openxmlformats.org/officeDocument/2006/relationships/image" Target="../media/image132.png"/></Relationships>
</file>

<file path=ppt/slides/_rels/slide192.xml.rels><?xml version="1.0" encoding="UTF-8" standalone="yes"?>
<Relationships xmlns="http://schemas.openxmlformats.org/package/2006/relationships"><Relationship Id="rId2" Type="http://schemas.openxmlformats.org/officeDocument/2006/relationships/image" Target="../media/image133.jpeg"/><Relationship Id="rId1" Type="http://schemas.openxmlformats.org/officeDocument/2006/relationships/slideLayout" Target="../slideLayouts/slideLayout7.xml"/></Relationships>
</file>

<file path=ppt/slides/_rels/slide193.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image" Target="../media/image134.jpg"/><Relationship Id="rId1" Type="http://schemas.openxmlformats.org/officeDocument/2006/relationships/slideLayout" Target="../slideLayouts/slideLayout7.xml"/></Relationships>
</file>

<file path=ppt/slides/_rels/slide194.xml.rels><?xml version="1.0" encoding="UTF-8" standalone="yes"?>
<Relationships xmlns="http://schemas.openxmlformats.org/package/2006/relationships"><Relationship Id="rId3" Type="http://schemas.openxmlformats.org/officeDocument/2006/relationships/image" Target="../media/image136.png"/><Relationship Id="rId2" Type="http://schemas.openxmlformats.org/officeDocument/2006/relationships/slideLayout" Target="../slideLayouts/slideLayout7.xml"/><Relationship Id="rId1" Type="http://schemas.openxmlformats.org/officeDocument/2006/relationships/tags" Target="../tags/tag135.xml"/></Relationships>
</file>

<file path=ppt/slides/_rels/slide195.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slideLayout" Target="../slideLayouts/slideLayout7.xml"/><Relationship Id="rId1" Type="http://schemas.openxmlformats.org/officeDocument/2006/relationships/tags" Target="../tags/tag136.xml"/></Relationships>
</file>

<file path=ppt/slides/_rels/slide19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7.xml"/></Relationships>
</file>

<file path=ppt/slides/_rels/slide197.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slideLayout" Target="../slideLayouts/slideLayout7.xml"/><Relationship Id="rId1" Type="http://schemas.openxmlformats.org/officeDocument/2006/relationships/tags" Target="../tags/tag138.xml"/></Relationships>
</file>

<file path=ppt/slides/_rels/slide198.xml.rels><?xml version="1.0" encoding="UTF-8" standalone="yes"?>
<Relationships xmlns="http://schemas.openxmlformats.org/package/2006/relationships"><Relationship Id="rId3" Type="http://schemas.openxmlformats.org/officeDocument/2006/relationships/image" Target="../media/image139.jpeg"/><Relationship Id="rId2" Type="http://schemas.openxmlformats.org/officeDocument/2006/relationships/slideLayout" Target="../slideLayouts/slideLayout7.xml"/><Relationship Id="rId1" Type="http://schemas.openxmlformats.org/officeDocument/2006/relationships/tags" Target="../tags/tag139.xml"/></Relationships>
</file>

<file path=ppt/slides/_rels/slide199.xml.rels><?xml version="1.0" encoding="UTF-8" standalone="yes"?>
<Relationships xmlns="http://schemas.openxmlformats.org/package/2006/relationships"><Relationship Id="rId3" Type="http://schemas.openxmlformats.org/officeDocument/2006/relationships/image" Target="../media/image140.jpeg"/><Relationship Id="rId2" Type="http://schemas.openxmlformats.org/officeDocument/2006/relationships/slideLayout" Target="../slideLayouts/slideLayout7.xml"/><Relationship Id="rId1" Type="http://schemas.openxmlformats.org/officeDocument/2006/relationships/tags" Target="../tags/tag140.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1.xml.rels><?xml version="1.0" encoding="UTF-8" standalone="yes"?>
<Relationships xmlns="http://schemas.openxmlformats.org/package/2006/relationships"><Relationship Id="rId3" Type="http://schemas.openxmlformats.org/officeDocument/2006/relationships/notesSlide" Target="../notesSlides/notesSlide69.xml"/><Relationship Id="rId2" Type="http://schemas.openxmlformats.org/officeDocument/2006/relationships/slideLayout" Target="../slideLayouts/slideLayout7.xml"/><Relationship Id="rId1" Type="http://schemas.openxmlformats.org/officeDocument/2006/relationships/tags" Target="../tags/tag14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2" Type="http://schemas.openxmlformats.org/officeDocument/2006/relationships/image" Target="../media/image14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Title Slide.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2051" name="Text Box 9"/>
          <p:cNvSpPr txBox="1">
            <a:spLocks noChangeArrowheads="1"/>
          </p:cNvSpPr>
          <p:nvPr/>
        </p:nvSpPr>
        <p:spPr bwMode="auto">
          <a:xfrm>
            <a:off x="609600" y="4882426"/>
            <a:ext cx="8229600" cy="1631216"/>
          </a:xfrm>
          <a:prstGeom prst="rect">
            <a:avLst/>
          </a:prstGeom>
          <a:noFill/>
          <a:ln w="9525">
            <a:noFill/>
            <a:miter lim="800000"/>
            <a:headEnd/>
            <a:tailEnd/>
          </a:ln>
        </p:spPr>
        <p:txBody>
          <a:bodyPr wrap="square">
            <a:spAutoFit/>
          </a:bodyPr>
          <a:lstStyle/>
          <a:p>
            <a:pPr>
              <a:spcBef>
                <a:spcPts val="0"/>
              </a:spcBef>
            </a:pPr>
            <a:r>
              <a:rPr lang="en-US" sz="2000" dirty="0">
                <a:latin typeface="Tahoma" pitchFamily="34" charset="0"/>
              </a:rPr>
              <a:t>Airfield Operations Division</a:t>
            </a:r>
          </a:p>
          <a:p>
            <a:pPr>
              <a:spcBef>
                <a:spcPts val="0"/>
              </a:spcBef>
            </a:pPr>
            <a:r>
              <a:rPr lang="en-US" sz="2000" dirty="0">
                <a:latin typeface="Tahoma" pitchFamily="34" charset="0"/>
              </a:rPr>
              <a:t>Wayne County Airport Authority </a:t>
            </a:r>
          </a:p>
          <a:p>
            <a:pPr>
              <a:spcBef>
                <a:spcPts val="0"/>
              </a:spcBef>
            </a:pPr>
            <a:r>
              <a:rPr lang="en-US" sz="2000" b="1" dirty="0">
                <a:latin typeface="Tahoma" pitchFamily="34" charset="0"/>
              </a:rPr>
              <a:t>FAR 139.329 Ground Vehicle Operations on Movement &amp; Safety Areas</a:t>
            </a:r>
          </a:p>
          <a:p>
            <a:pPr>
              <a:spcBef>
                <a:spcPts val="0"/>
              </a:spcBef>
            </a:pPr>
            <a:r>
              <a:rPr lang="en-US" sz="2000" dirty="0">
                <a:latin typeface="Tahoma" pitchFamily="34" charset="0"/>
              </a:rPr>
              <a:t>December 2021</a:t>
            </a:r>
          </a:p>
        </p:txBody>
      </p:sp>
      <p:sp>
        <p:nvSpPr>
          <p:cNvPr id="3" name="Slide Number Placeholder 2"/>
          <p:cNvSpPr>
            <a:spLocks noGrp="1"/>
          </p:cNvSpPr>
          <p:nvPr>
            <p:ph type="sldNum" sz="quarter" idx="12"/>
          </p:nvPr>
        </p:nvSpPr>
        <p:spPr/>
        <p:txBody>
          <a:bodyPr/>
          <a:lstStyle/>
          <a:p>
            <a:pPr>
              <a:defRPr/>
            </a:pPr>
            <a:fld id="{47E18135-D7E4-4EEB-BA37-BED4ACE2C4FF}" type="slidenum">
              <a:rPr lang="en-US" smtClean="0"/>
              <a:pPr>
                <a:defRPr/>
              </a:pPr>
              <a:t>1</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hade val="85000"/>
            <a:alpha val="0"/>
          </a:srgbClr>
        </a:solidFill>
        <a:effectLst/>
      </p:bgPr>
    </p:bg>
    <p:spTree>
      <p:nvGrpSpPr>
        <p:cNvPr id="1" name=""/>
        <p:cNvGrpSpPr/>
        <p:nvPr/>
      </p:nvGrpSpPr>
      <p:grpSpPr>
        <a:xfrm>
          <a:off x="0" y="0"/>
          <a:ext cx="0" cy="0"/>
          <a:chOff x="0" y="0"/>
          <a:chExt cx="0" cy="0"/>
        </a:xfrm>
      </p:grpSpPr>
      <p:sp>
        <p:nvSpPr>
          <p:cNvPr id="51204" name="Text Box 4"/>
          <p:cNvSpPr txBox="1">
            <a:spLocks noChangeArrowheads="1"/>
          </p:cNvSpPr>
          <p:nvPr/>
        </p:nvSpPr>
        <p:spPr bwMode="auto">
          <a:xfrm>
            <a:off x="0" y="0"/>
            <a:ext cx="9144000" cy="1200329"/>
          </a:xfrm>
          <a:prstGeom prst="rect">
            <a:avLst/>
          </a:prstGeom>
          <a:solidFill>
            <a:srgbClr val="FFFFFF"/>
          </a:solidFill>
          <a:ln w="19050">
            <a:noFill/>
            <a:miter lim="800000"/>
            <a:headEnd/>
            <a:tailEnd/>
          </a:ln>
        </p:spPr>
        <p:txBody>
          <a:bodyPr wrap="square">
            <a:spAutoFit/>
          </a:bodyPr>
          <a:lstStyle/>
          <a:p>
            <a:pPr algn="ctr">
              <a:spcBef>
                <a:spcPts val="1200"/>
              </a:spcBef>
              <a:defRPr/>
            </a:pPr>
            <a:r>
              <a:rPr lang="en-US" b="1" dirty="0">
                <a:solidFill>
                  <a:schemeClr val="accent6">
                    <a:lumMod val="50000"/>
                  </a:schemeClr>
                </a:solidFill>
                <a:latin typeface="Arial Rounded MT Bold" pitchFamily="34" charset="0"/>
              </a:rPr>
              <a:t>Wayne County Airport Authority</a:t>
            </a:r>
          </a:p>
          <a:p>
            <a:pPr algn="ctr">
              <a:spcBef>
                <a:spcPts val="0"/>
              </a:spcBef>
              <a:defRPr/>
            </a:pPr>
            <a:r>
              <a:rPr lang="en-US" b="1" dirty="0">
                <a:solidFill>
                  <a:schemeClr val="accent6">
                    <a:lumMod val="50000"/>
                  </a:schemeClr>
                </a:solidFill>
                <a:latin typeface="Arial Rounded MT Bold" pitchFamily="34" charset="0"/>
              </a:rPr>
              <a:t>FAR 139.303 and 139.329 - Ground Vehicle Operations </a:t>
            </a:r>
          </a:p>
          <a:p>
            <a:pPr algn="ctr">
              <a:spcBef>
                <a:spcPts val="0"/>
              </a:spcBef>
              <a:defRPr/>
            </a:pPr>
            <a:r>
              <a:rPr lang="en-US" b="1" dirty="0">
                <a:solidFill>
                  <a:schemeClr val="accent6">
                    <a:lumMod val="50000"/>
                  </a:schemeClr>
                </a:solidFill>
                <a:latin typeface="Arial Rounded MT Bold" pitchFamily="34" charset="0"/>
              </a:rPr>
              <a:t>on Movement and Safety Areas</a:t>
            </a:r>
            <a:endParaRPr lang="en-US" sz="2800" b="1" dirty="0">
              <a:solidFill>
                <a:schemeClr val="accent6">
                  <a:lumMod val="50000"/>
                </a:schemeClr>
              </a:solidFill>
              <a:latin typeface="Arial Rounded MT Bold" pitchFamily="34" charset="0"/>
            </a:endParaRPr>
          </a:p>
        </p:txBody>
      </p:sp>
      <p:sp>
        <p:nvSpPr>
          <p:cNvPr id="5" name="Rectangle 4"/>
          <p:cNvSpPr/>
          <p:nvPr/>
        </p:nvSpPr>
        <p:spPr>
          <a:xfrm>
            <a:off x="3581400" y="4191000"/>
            <a:ext cx="4572000" cy="523220"/>
          </a:xfrm>
          <a:prstGeom prst="rect">
            <a:avLst/>
          </a:prstGeom>
        </p:spPr>
        <p:txBody>
          <a:bodyPr>
            <a:spAutoFit/>
          </a:bodyPr>
          <a:lstStyle/>
          <a:p>
            <a:pPr algn="ctr">
              <a:spcBef>
                <a:spcPts val="1200"/>
              </a:spcBef>
              <a:defRPr/>
            </a:pPr>
            <a:r>
              <a:rPr lang="en-US" sz="2800" b="1" dirty="0">
                <a:solidFill>
                  <a:schemeClr val="accent1">
                    <a:lumMod val="20000"/>
                    <a:lumOff val="80000"/>
                  </a:schemeClr>
                </a:solidFill>
                <a:latin typeface="Arial Rounded MT Bold" pitchFamily="34" charset="0"/>
              </a:rPr>
              <a:t> </a:t>
            </a:r>
          </a:p>
        </p:txBody>
      </p:sp>
      <p:sp>
        <p:nvSpPr>
          <p:cNvPr id="4" name="Rectangle 3"/>
          <p:cNvSpPr/>
          <p:nvPr/>
        </p:nvSpPr>
        <p:spPr bwMode="auto">
          <a:xfrm>
            <a:off x="2324099" y="1905000"/>
            <a:ext cx="266701" cy="15240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0" name="Rectangle 9"/>
          <p:cNvSpPr/>
          <p:nvPr/>
        </p:nvSpPr>
        <p:spPr bwMode="auto">
          <a:xfrm>
            <a:off x="6858000" y="3505200"/>
            <a:ext cx="152400" cy="7620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1" name="Rectangle 10"/>
          <p:cNvSpPr/>
          <p:nvPr/>
        </p:nvSpPr>
        <p:spPr bwMode="auto">
          <a:xfrm>
            <a:off x="5676900" y="2133600"/>
            <a:ext cx="190500" cy="15240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9" name="Slide Number Placeholder 8"/>
          <p:cNvSpPr>
            <a:spLocks noGrp="1"/>
          </p:cNvSpPr>
          <p:nvPr>
            <p:ph type="sldNum" sz="quarter" idx="12"/>
          </p:nvPr>
        </p:nvSpPr>
        <p:spPr/>
        <p:txBody>
          <a:bodyPr/>
          <a:lstStyle/>
          <a:p>
            <a:pPr>
              <a:defRPr/>
            </a:pPr>
            <a:fld id="{87AC2567-2415-4655-997C-393FD947644B}" type="slidenum">
              <a:rPr lang="en-US" smtClean="0"/>
              <a:pPr>
                <a:defRPr/>
              </a:pPr>
              <a:t>2</a:t>
            </a:fld>
            <a:endParaRPr lang="en-US"/>
          </a:p>
        </p:txBody>
      </p:sp>
      <p:pic>
        <p:nvPicPr>
          <p:cNvPr id="7" name="Picture 6" descr="A close up of a map&#10;&#10;Description automatically generated">
            <a:extLst>
              <a:ext uri="{FF2B5EF4-FFF2-40B4-BE49-F238E27FC236}">
                <a16:creationId xmlns:a16="http://schemas.microsoft.com/office/drawing/2014/main" id="{89E0C3D0-59D5-42B0-A129-443B636A61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4825" y="1282200"/>
            <a:ext cx="3844636" cy="2903246"/>
          </a:xfrm>
          <a:prstGeom prst="rect">
            <a:avLst/>
          </a:prstGeom>
        </p:spPr>
      </p:pic>
      <p:sp>
        <p:nvSpPr>
          <p:cNvPr id="14" name="TextBox 13">
            <a:extLst>
              <a:ext uri="{FF2B5EF4-FFF2-40B4-BE49-F238E27FC236}">
                <a16:creationId xmlns:a16="http://schemas.microsoft.com/office/drawing/2014/main" id="{916F28BE-51A0-4AAD-9A0C-0BDF73254249}"/>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5" name="TextBox 14">
            <a:extLst>
              <a:ext uri="{FF2B5EF4-FFF2-40B4-BE49-F238E27FC236}">
                <a16:creationId xmlns:a16="http://schemas.microsoft.com/office/drawing/2014/main" id="{EAC798F8-57C1-4540-B2A3-8A576A02F802}"/>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pic>
        <p:nvPicPr>
          <p:cNvPr id="18" name="Picture 17" descr="Diagram&#10;&#10;Description automatically generated">
            <a:extLst>
              <a:ext uri="{FF2B5EF4-FFF2-40B4-BE49-F238E27FC236}">
                <a16:creationId xmlns:a16="http://schemas.microsoft.com/office/drawing/2014/main" id="{3987FF9A-CCD5-4B6D-A622-A6CEE5A2EC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16172" y="1282306"/>
            <a:ext cx="3844636" cy="2908694"/>
          </a:xfrm>
          <a:prstGeom prst="rect">
            <a:avLst/>
          </a:prstGeom>
          <a:ln>
            <a:solidFill>
              <a:schemeClr val="tx1"/>
            </a:solidFill>
          </a:ln>
        </p:spPr>
      </p:pic>
      <p:sp>
        <p:nvSpPr>
          <p:cNvPr id="19" name="TextBox 18">
            <a:extLst>
              <a:ext uri="{FF2B5EF4-FFF2-40B4-BE49-F238E27FC236}">
                <a16:creationId xmlns:a16="http://schemas.microsoft.com/office/drawing/2014/main" id="{FDB7ADD0-0F5A-4B1F-AB9A-FF521CCCFF94}"/>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bg>
      <p:bgPr>
        <a:solidFill>
          <a:srgbClr val="FFFFFF">
            <a:shade val="85000"/>
            <a:alpha val="0"/>
          </a:srgbClr>
        </a:solidFill>
        <a:effectLst/>
      </p:bgPr>
    </p:bg>
    <p:spTree>
      <p:nvGrpSpPr>
        <p:cNvPr id="1" name=""/>
        <p:cNvGrpSpPr/>
        <p:nvPr/>
      </p:nvGrpSpPr>
      <p:grpSpPr>
        <a:xfrm>
          <a:off x="0" y="0"/>
          <a:ext cx="0" cy="0"/>
          <a:chOff x="0" y="0"/>
          <a:chExt cx="0" cy="0"/>
        </a:xfrm>
      </p:grpSpPr>
      <p:sp>
        <p:nvSpPr>
          <p:cNvPr id="5" name="Rectangle 4"/>
          <p:cNvSpPr/>
          <p:nvPr/>
        </p:nvSpPr>
        <p:spPr>
          <a:xfrm>
            <a:off x="3581400" y="4191000"/>
            <a:ext cx="4572000" cy="523220"/>
          </a:xfrm>
          <a:prstGeom prst="rect">
            <a:avLst/>
          </a:prstGeom>
        </p:spPr>
        <p:txBody>
          <a:bodyPr>
            <a:spAutoFit/>
          </a:bodyPr>
          <a:lstStyle/>
          <a:p>
            <a:pPr algn="ctr">
              <a:spcBef>
                <a:spcPts val="1200"/>
              </a:spcBef>
              <a:defRPr/>
            </a:pPr>
            <a:r>
              <a:rPr lang="en-US" sz="2800" b="1" dirty="0">
                <a:solidFill>
                  <a:schemeClr val="accent1">
                    <a:lumMod val="20000"/>
                    <a:lumOff val="80000"/>
                  </a:schemeClr>
                </a:solidFill>
                <a:latin typeface="Arial Rounded MT Bold" pitchFamily="34" charset="0"/>
              </a:rPr>
              <a:t> </a:t>
            </a:r>
          </a:p>
        </p:txBody>
      </p:sp>
      <p:sp>
        <p:nvSpPr>
          <p:cNvPr id="4" name="Rectangle 3"/>
          <p:cNvSpPr/>
          <p:nvPr/>
        </p:nvSpPr>
        <p:spPr bwMode="auto">
          <a:xfrm>
            <a:off x="2324099" y="1905000"/>
            <a:ext cx="266701" cy="15240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0" name="Rectangle 9"/>
          <p:cNvSpPr/>
          <p:nvPr/>
        </p:nvSpPr>
        <p:spPr bwMode="auto">
          <a:xfrm>
            <a:off x="6858000" y="3505200"/>
            <a:ext cx="152400" cy="7620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1" name="Rectangle 10"/>
          <p:cNvSpPr/>
          <p:nvPr/>
        </p:nvSpPr>
        <p:spPr bwMode="auto">
          <a:xfrm>
            <a:off x="5676900" y="2133600"/>
            <a:ext cx="190500" cy="15240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9" name="Slide Number Placeholder 8"/>
          <p:cNvSpPr>
            <a:spLocks noGrp="1"/>
          </p:cNvSpPr>
          <p:nvPr>
            <p:ph type="sldNum" sz="quarter" idx="12"/>
          </p:nvPr>
        </p:nvSpPr>
        <p:spPr/>
        <p:txBody>
          <a:bodyPr/>
          <a:lstStyle/>
          <a:p>
            <a:pPr>
              <a:defRPr/>
            </a:pPr>
            <a:fld id="{87AC2567-2415-4655-997C-393FD947644B}" type="slidenum">
              <a:rPr lang="en-US" smtClean="0"/>
              <a:pPr>
                <a:defRPr/>
              </a:pPr>
              <a:t>3</a:t>
            </a:fld>
            <a:endParaRPr lang="en-US"/>
          </a:p>
        </p:txBody>
      </p:sp>
      <p:sp>
        <p:nvSpPr>
          <p:cNvPr id="15" name="TextBox 14">
            <a:extLst>
              <a:ext uri="{FF2B5EF4-FFF2-40B4-BE49-F238E27FC236}">
                <a16:creationId xmlns:a16="http://schemas.microsoft.com/office/drawing/2014/main" id="{EAC798F8-57C1-4540-B2A3-8A576A02F802}"/>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pic>
        <p:nvPicPr>
          <p:cNvPr id="3" name="Picture 2" descr="Diagram&#10;&#10;Description automatically generated">
            <a:extLst>
              <a:ext uri="{FF2B5EF4-FFF2-40B4-BE49-F238E27FC236}">
                <a16:creationId xmlns:a16="http://schemas.microsoft.com/office/drawing/2014/main" id="{C213D725-449A-4B0E-8DFC-B34E234D699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97806" y="1319114"/>
            <a:ext cx="6348388" cy="4905572"/>
          </a:xfrm>
          <a:prstGeom prst="rect">
            <a:avLst/>
          </a:prstGeom>
          <a:ln>
            <a:solidFill>
              <a:schemeClr val="tx1"/>
            </a:solidFill>
          </a:ln>
        </p:spPr>
      </p:pic>
      <p:sp>
        <p:nvSpPr>
          <p:cNvPr id="12" name="Text Box 4">
            <a:extLst>
              <a:ext uri="{FF2B5EF4-FFF2-40B4-BE49-F238E27FC236}">
                <a16:creationId xmlns:a16="http://schemas.microsoft.com/office/drawing/2014/main" id="{AB119322-B2F3-4D1A-A4BD-5907427C4DD9}"/>
              </a:ext>
            </a:extLst>
          </p:cNvPr>
          <p:cNvSpPr txBox="1">
            <a:spLocks noChangeArrowheads="1"/>
          </p:cNvSpPr>
          <p:nvPr/>
        </p:nvSpPr>
        <p:spPr bwMode="auto">
          <a:xfrm>
            <a:off x="0" y="0"/>
            <a:ext cx="9144000" cy="1200329"/>
          </a:xfrm>
          <a:prstGeom prst="rect">
            <a:avLst/>
          </a:prstGeom>
          <a:solidFill>
            <a:srgbClr val="FFFFFF"/>
          </a:solidFill>
          <a:ln w="19050">
            <a:noFill/>
            <a:miter lim="800000"/>
            <a:headEnd/>
            <a:tailEnd/>
          </a:ln>
        </p:spPr>
        <p:txBody>
          <a:bodyPr wrap="square">
            <a:spAutoFit/>
          </a:bodyPr>
          <a:lstStyle/>
          <a:p>
            <a:pPr algn="ctr">
              <a:spcBef>
                <a:spcPts val="1200"/>
              </a:spcBef>
              <a:defRPr/>
            </a:pPr>
            <a:r>
              <a:rPr lang="en-US" b="1" dirty="0">
                <a:solidFill>
                  <a:schemeClr val="accent6">
                    <a:lumMod val="50000"/>
                  </a:schemeClr>
                </a:solidFill>
                <a:latin typeface="Arial Rounded MT Bold" pitchFamily="34" charset="0"/>
              </a:rPr>
              <a:t>Wayne County Airport Authority</a:t>
            </a:r>
          </a:p>
          <a:p>
            <a:pPr algn="ctr">
              <a:spcBef>
                <a:spcPts val="0"/>
              </a:spcBef>
              <a:defRPr/>
            </a:pPr>
            <a:r>
              <a:rPr lang="en-US" b="1" dirty="0">
                <a:solidFill>
                  <a:schemeClr val="accent6">
                    <a:lumMod val="50000"/>
                  </a:schemeClr>
                </a:solidFill>
                <a:latin typeface="Arial Rounded MT Bold" pitchFamily="34" charset="0"/>
              </a:rPr>
              <a:t>FAR 139.303 and 139.329 - Ground Vehicle Operations </a:t>
            </a:r>
          </a:p>
          <a:p>
            <a:pPr algn="ctr">
              <a:spcBef>
                <a:spcPts val="0"/>
              </a:spcBef>
              <a:defRPr/>
            </a:pPr>
            <a:r>
              <a:rPr lang="en-US" b="1" dirty="0">
                <a:solidFill>
                  <a:schemeClr val="accent6">
                    <a:lumMod val="50000"/>
                  </a:schemeClr>
                </a:solidFill>
                <a:latin typeface="Arial Rounded MT Bold" pitchFamily="34" charset="0"/>
              </a:rPr>
              <a:t>on Movement and Safety Areas</a:t>
            </a:r>
            <a:endParaRPr lang="en-US" sz="2800" b="1" dirty="0">
              <a:solidFill>
                <a:schemeClr val="accent6">
                  <a:lumMod val="50000"/>
                </a:schemeClr>
              </a:solidFill>
              <a:latin typeface="Arial Rounded MT Bold" pitchFamily="34" charset="0"/>
            </a:endParaRPr>
          </a:p>
        </p:txBody>
      </p:sp>
    </p:spTree>
    <p:extLst>
      <p:ext uri="{BB962C8B-B14F-4D97-AF65-F5344CB8AC3E}">
        <p14:creationId xmlns:p14="http://schemas.microsoft.com/office/powerpoint/2010/main" val="14265808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75000"/>
                <a:alpha val="50000"/>
              </a:schemeClr>
            </a:gs>
            <a:gs pos="50000">
              <a:schemeClr val="accent2">
                <a:alpha val="25000"/>
              </a:schemeClr>
            </a:gs>
            <a:gs pos="100000">
              <a:schemeClr val="accent2">
                <a:alpha val="15000"/>
              </a:schemeClr>
            </a:gs>
          </a:gsLst>
          <a:lin ang="5400000" scaled="1"/>
          <a:tileRect/>
        </a:gradFill>
        <a:effectLst/>
      </p:bgPr>
    </p:bg>
    <p:spTree>
      <p:nvGrpSpPr>
        <p:cNvPr id="1" name=""/>
        <p:cNvGrpSpPr/>
        <p:nvPr/>
      </p:nvGrpSpPr>
      <p:grpSpPr>
        <a:xfrm>
          <a:off x="0" y="0"/>
          <a:ext cx="0" cy="0"/>
          <a:chOff x="0" y="0"/>
          <a:chExt cx="0" cy="0"/>
        </a:xfrm>
      </p:grpSpPr>
      <p:sp>
        <p:nvSpPr>
          <p:cNvPr id="5" name="Rectangle 4"/>
          <p:cNvSpPr/>
          <p:nvPr/>
        </p:nvSpPr>
        <p:spPr>
          <a:xfrm>
            <a:off x="3581400" y="4191000"/>
            <a:ext cx="4572000" cy="523220"/>
          </a:xfrm>
          <a:prstGeom prst="rect">
            <a:avLst/>
          </a:prstGeom>
        </p:spPr>
        <p:txBody>
          <a:bodyPr>
            <a:spAutoFit/>
          </a:bodyPr>
          <a:lstStyle/>
          <a:p>
            <a:pPr algn="ctr">
              <a:spcBef>
                <a:spcPts val="1200"/>
              </a:spcBef>
              <a:defRPr/>
            </a:pPr>
            <a:r>
              <a:rPr lang="en-US" sz="2800" b="1" dirty="0">
                <a:solidFill>
                  <a:schemeClr val="accent1">
                    <a:lumMod val="20000"/>
                    <a:lumOff val="80000"/>
                  </a:schemeClr>
                </a:solidFill>
                <a:latin typeface="Arial Rounded MT Bold" pitchFamily="34" charset="0"/>
              </a:rPr>
              <a:t> </a:t>
            </a:r>
          </a:p>
        </p:txBody>
      </p:sp>
      <p:sp>
        <p:nvSpPr>
          <p:cNvPr id="9" name="Slide Number Placeholder 8"/>
          <p:cNvSpPr>
            <a:spLocks noGrp="1"/>
          </p:cNvSpPr>
          <p:nvPr>
            <p:ph type="sldNum" sz="quarter" idx="12"/>
          </p:nvPr>
        </p:nvSpPr>
        <p:spPr/>
        <p:txBody>
          <a:bodyPr/>
          <a:lstStyle/>
          <a:p>
            <a:pPr>
              <a:defRPr/>
            </a:pPr>
            <a:fld id="{87AC2567-2415-4655-997C-393FD947644B}" type="slidenum">
              <a:rPr lang="en-US" smtClean="0"/>
              <a:pPr>
                <a:defRPr/>
              </a:pPr>
              <a:t>4</a:t>
            </a:fld>
            <a:endParaRPr lang="en-US"/>
          </a:p>
        </p:txBody>
      </p:sp>
      <p:sp>
        <p:nvSpPr>
          <p:cNvPr id="10" name="TextBox 9">
            <a:extLst>
              <a:ext uri="{FF2B5EF4-FFF2-40B4-BE49-F238E27FC236}">
                <a16:creationId xmlns:a16="http://schemas.microsoft.com/office/drawing/2014/main" id="{0AE72C50-C937-4B2F-A219-E8DB16A3BB77}"/>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pic>
        <p:nvPicPr>
          <p:cNvPr id="8" name="Picture 7" descr="Diagram&#10;&#10;Description automatically generated">
            <a:extLst>
              <a:ext uri="{FF2B5EF4-FFF2-40B4-BE49-F238E27FC236}">
                <a16:creationId xmlns:a16="http://schemas.microsoft.com/office/drawing/2014/main" id="{D5151221-1892-46F4-885D-68446B7ABE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7806" y="1408043"/>
            <a:ext cx="6348387" cy="4953000"/>
          </a:xfrm>
          <a:prstGeom prst="rect">
            <a:avLst/>
          </a:prstGeom>
          <a:ln>
            <a:solidFill>
              <a:schemeClr val="tx1"/>
            </a:solidFill>
          </a:ln>
        </p:spPr>
      </p:pic>
      <p:sp>
        <p:nvSpPr>
          <p:cNvPr id="11" name="Text Box 4">
            <a:extLst>
              <a:ext uri="{FF2B5EF4-FFF2-40B4-BE49-F238E27FC236}">
                <a16:creationId xmlns:a16="http://schemas.microsoft.com/office/drawing/2014/main" id="{BA60A61E-D21D-4B20-8B2F-3DA889CC98AB}"/>
              </a:ext>
            </a:extLst>
          </p:cNvPr>
          <p:cNvSpPr txBox="1">
            <a:spLocks noChangeArrowheads="1"/>
          </p:cNvSpPr>
          <p:nvPr/>
        </p:nvSpPr>
        <p:spPr bwMode="auto">
          <a:xfrm>
            <a:off x="0" y="0"/>
            <a:ext cx="9144000" cy="1200329"/>
          </a:xfrm>
          <a:prstGeom prst="rect">
            <a:avLst/>
          </a:prstGeom>
          <a:solidFill>
            <a:srgbClr val="FFFFFF"/>
          </a:solidFill>
          <a:ln w="19050">
            <a:noFill/>
            <a:miter lim="800000"/>
            <a:headEnd/>
            <a:tailEnd/>
          </a:ln>
        </p:spPr>
        <p:txBody>
          <a:bodyPr wrap="square">
            <a:spAutoFit/>
          </a:bodyPr>
          <a:lstStyle/>
          <a:p>
            <a:pPr algn="ctr">
              <a:spcBef>
                <a:spcPts val="1200"/>
              </a:spcBef>
              <a:defRPr/>
            </a:pPr>
            <a:r>
              <a:rPr lang="en-US" b="1" dirty="0">
                <a:solidFill>
                  <a:schemeClr val="accent6">
                    <a:lumMod val="50000"/>
                  </a:schemeClr>
                </a:solidFill>
                <a:latin typeface="Arial Rounded MT Bold" pitchFamily="34" charset="0"/>
              </a:rPr>
              <a:t>Wayne County Airport Authority</a:t>
            </a:r>
          </a:p>
          <a:p>
            <a:pPr algn="ctr">
              <a:spcBef>
                <a:spcPts val="0"/>
              </a:spcBef>
              <a:defRPr/>
            </a:pPr>
            <a:r>
              <a:rPr lang="en-US" b="1" dirty="0">
                <a:solidFill>
                  <a:schemeClr val="accent6">
                    <a:lumMod val="50000"/>
                  </a:schemeClr>
                </a:solidFill>
                <a:latin typeface="Arial Rounded MT Bold" pitchFamily="34" charset="0"/>
              </a:rPr>
              <a:t>FAR 139.303 and 139.329 - Ground Vehicle Operations </a:t>
            </a:r>
          </a:p>
          <a:p>
            <a:pPr algn="ctr">
              <a:spcBef>
                <a:spcPts val="0"/>
              </a:spcBef>
              <a:defRPr/>
            </a:pPr>
            <a:r>
              <a:rPr lang="en-US" b="1" dirty="0">
                <a:solidFill>
                  <a:schemeClr val="accent6">
                    <a:lumMod val="50000"/>
                  </a:schemeClr>
                </a:solidFill>
                <a:latin typeface="Arial Rounded MT Bold" pitchFamily="34" charset="0"/>
              </a:rPr>
              <a:t>on Movement and Safety Areas</a:t>
            </a:r>
            <a:endParaRPr lang="en-US" sz="2800" b="1" dirty="0">
              <a:solidFill>
                <a:schemeClr val="accent6">
                  <a:lumMod val="50000"/>
                </a:schemeClr>
              </a:solidFill>
              <a:latin typeface="Arial Rounded MT Bold" pitchFamily="34" charset="0"/>
            </a:endParaRPr>
          </a:p>
        </p:txBody>
      </p:sp>
    </p:spTree>
    <p:extLst>
      <p:ext uri="{BB962C8B-B14F-4D97-AF65-F5344CB8AC3E}">
        <p14:creationId xmlns:p14="http://schemas.microsoft.com/office/powerpoint/2010/main" val="4183967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2800" y="105490"/>
            <a:ext cx="5601934" cy="6600110"/>
          </a:xfrm>
          <a:prstGeom prst="rect">
            <a:avLst/>
          </a:prstGeom>
        </p:spPr>
      </p:pic>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5</a:t>
            </a:fld>
            <a:endParaRPr lang="en-US"/>
          </a:p>
        </p:txBody>
      </p:sp>
      <p:sp>
        <p:nvSpPr>
          <p:cNvPr id="2" name="TextBox 1">
            <a:extLst>
              <a:ext uri="{FF2B5EF4-FFF2-40B4-BE49-F238E27FC236}">
                <a16:creationId xmlns:a16="http://schemas.microsoft.com/office/drawing/2014/main" id="{2FD7A570-6AD1-4CA8-B493-E0BC81747646}"/>
              </a:ext>
            </a:extLst>
          </p:cNvPr>
          <p:cNvSpPr txBox="1"/>
          <p:nvPr/>
        </p:nvSpPr>
        <p:spPr>
          <a:xfrm>
            <a:off x="76200" y="762000"/>
            <a:ext cx="3233201" cy="2554545"/>
          </a:xfrm>
          <a:prstGeom prst="rect">
            <a:avLst/>
          </a:prstGeom>
          <a:noFill/>
        </p:spPr>
        <p:txBody>
          <a:bodyPr wrap="square" rtlCol="0">
            <a:spAutoFit/>
          </a:bodyPr>
          <a:lstStyle/>
          <a:p>
            <a:r>
              <a:rPr lang="en-US" sz="2000" dirty="0">
                <a:latin typeface="Arial Rounded MT Bold" panose="020F0704030504030204" pitchFamily="34" charset="0"/>
              </a:rPr>
              <a:t>Aviation is not inherently dangerous.  </a:t>
            </a:r>
          </a:p>
          <a:p>
            <a:endParaRPr lang="en-US" sz="2000" dirty="0">
              <a:latin typeface="Arial Rounded MT Bold" panose="020F0704030504030204" pitchFamily="34" charset="0"/>
            </a:endParaRPr>
          </a:p>
          <a:p>
            <a:r>
              <a:rPr lang="en-US" sz="2000" dirty="0">
                <a:latin typeface="Arial Rounded MT Bold" panose="020F0704030504030204" pitchFamily="34" charset="0"/>
              </a:rPr>
              <a:t>But to an even greater degree than the sea, it is terribly unforgiving of any carelessness, incapacity or neglect.</a:t>
            </a:r>
          </a:p>
        </p:txBody>
      </p:sp>
      <p:sp>
        <p:nvSpPr>
          <p:cNvPr id="6" name="TextBox 5">
            <a:extLst>
              <a:ext uri="{FF2B5EF4-FFF2-40B4-BE49-F238E27FC236}">
                <a16:creationId xmlns:a16="http://schemas.microsoft.com/office/drawing/2014/main" id="{5BF5A928-2DBF-4403-B0CB-8845A84B5251}"/>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7" name="TextBox 6">
            <a:extLst>
              <a:ext uri="{FF2B5EF4-FFF2-40B4-BE49-F238E27FC236}">
                <a16:creationId xmlns:a16="http://schemas.microsoft.com/office/drawing/2014/main" id="{9187F118-6A1C-4F79-A4F9-2490C711B6F0}"/>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8" name="TextBox 7">
            <a:extLst>
              <a:ext uri="{FF2B5EF4-FFF2-40B4-BE49-F238E27FC236}">
                <a16:creationId xmlns:a16="http://schemas.microsoft.com/office/drawing/2014/main" id="{608E57E4-0FD1-4E8A-B844-59F7E85E0B57}"/>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extLst>
      <p:ext uri="{BB962C8B-B14F-4D97-AF65-F5344CB8AC3E}">
        <p14:creationId xmlns:p14="http://schemas.microsoft.com/office/powerpoint/2010/main" val="40015584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6</a:t>
            </a:fld>
            <a:endParaRPr lang="en-US"/>
          </a:p>
        </p:txBody>
      </p:sp>
      <p:pic>
        <p:nvPicPr>
          <p:cNvPr id="5" name="Picture 4" descr="So True !!!!                                                                                                                                                                                 More">
            <a:extLst>
              <a:ext uri="{FF2B5EF4-FFF2-40B4-BE49-F238E27FC236}">
                <a16:creationId xmlns:a16="http://schemas.microsoft.com/office/drawing/2014/main" id="{8F87737E-A850-4513-902C-9F3C5AC91FC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600200" y="609600"/>
            <a:ext cx="6140825" cy="5638800"/>
          </a:xfrm>
          <a:prstGeom prst="rect">
            <a:avLst/>
          </a:prstGeom>
          <a:noFill/>
          <a:ln>
            <a:solidFill>
              <a:schemeClr val="tx1"/>
            </a:solidFill>
          </a:ln>
        </p:spPr>
      </p:pic>
      <p:sp>
        <p:nvSpPr>
          <p:cNvPr id="6" name="TextBox 5">
            <a:extLst>
              <a:ext uri="{FF2B5EF4-FFF2-40B4-BE49-F238E27FC236}">
                <a16:creationId xmlns:a16="http://schemas.microsoft.com/office/drawing/2014/main" id="{5155E779-F6EE-475A-8932-3BB6F1AD2273}"/>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7" name="TextBox 6">
            <a:extLst>
              <a:ext uri="{FF2B5EF4-FFF2-40B4-BE49-F238E27FC236}">
                <a16:creationId xmlns:a16="http://schemas.microsoft.com/office/drawing/2014/main" id="{2A42689F-B47F-4352-A38D-02D0C7761CCD}"/>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EFD1086A-690A-42F3-9442-FCB892B2BD55}"/>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extLst>
      <p:ext uri="{BB962C8B-B14F-4D97-AF65-F5344CB8AC3E}">
        <p14:creationId xmlns:p14="http://schemas.microsoft.com/office/powerpoint/2010/main" val="913525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7</a:t>
            </a:fld>
            <a:endParaRPr lang="en-US"/>
          </a:p>
        </p:txBody>
      </p:sp>
      <p:sp>
        <p:nvSpPr>
          <p:cNvPr id="9" name="Rectangle 8">
            <a:extLst>
              <a:ext uri="{FF2B5EF4-FFF2-40B4-BE49-F238E27FC236}">
                <a16:creationId xmlns:a16="http://schemas.microsoft.com/office/drawing/2014/main" id="{D6126BB4-A15A-4FF9-AD56-B4C695803E34}"/>
              </a:ext>
            </a:extLst>
          </p:cNvPr>
          <p:cNvSpPr/>
          <p:nvPr/>
        </p:nvSpPr>
        <p:spPr>
          <a:xfrm>
            <a:off x="609600" y="1066800"/>
            <a:ext cx="8077200" cy="2246769"/>
          </a:xfrm>
          <a:prstGeom prst="rect">
            <a:avLst/>
          </a:prstGeom>
          <a:solidFill>
            <a:srgbClr val="002060"/>
          </a:solidFill>
        </p:spPr>
        <p:txBody>
          <a:bodyPr wrap="square">
            <a:spAutoFit/>
          </a:bodyPr>
          <a:lstStyle/>
          <a:p>
            <a:pPr algn="ctr"/>
            <a:r>
              <a:rPr lang="en-US" sz="2800" dirty="0">
                <a:solidFill>
                  <a:schemeClr val="accent6">
                    <a:lumMod val="75000"/>
                  </a:schemeClr>
                </a:solidFill>
                <a:latin typeface="Arial Rounded MT Bold" pitchFamily="34" charset="0"/>
                <a:hlinkClick r:id="rId2"/>
              </a:rPr>
              <a:t>Is something or someone out there trying to hurt or kill you?  </a:t>
            </a:r>
          </a:p>
          <a:p>
            <a:pPr algn="ctr"/>
            <a:endParaRPr lang="en-US" sz="2800" dirty="0">
              <a:solidFill>
                <a:schemeClr val="accent6">
                  <a:lumMod val="75000"/>
                </a:schemeClr>
              </a:solidFill>
              <a:latin typeface="Arial Rounded MT Bold" pitchFamily="34" charset="0"/>
              <a:hlinkClick r:id="rId2"/>
            </a:endParaRPr>
          </a:p>
          <a:p>
            <a:pPr algn="ctr"/>
            <a:r>
              <a:rPr lang="en-US" sz="2800" dirty="0">
                <a:solidFill>
                  <a:schemeClr val="accent6">
                    <a:lumMod val="75000"/>
                  </a:schemeClr>
                </a:solidFill>
                <a:latin typeface="Arial Rounded MT Bold" pitchFamily="34" charset="0"/>
                <a:hlinkClick r:id="rId2"/>
              </a:rPr>
              <a:t>Springfield-Branson Airport, June 27, 2018 </a:t>
            </a:r>
          </a:p>
          <a:p>
            <a:pPr algn="ctr"/>
            <a:r>
              <a:rPr lang="en-US" sz="2800" dirty="0">
                <a:solidFill>
                  <a:schemeClr val="accent6">
                    <a:lumMod val="75000"/>
                  </a:schemeClr>
                </a:solidFill>
                <a:latin typeface="Arial Rounded MT Bold" pitchFamily="34" charset="0"/>
                <a:hlinkClick r:id="rId2"/>
              </a:rPr>
              <a:t>(</a:t>
            </a:r>
            <a:r>
              <a:rPr lang="en-US" sz="2800" dirty="0">
                <a:solidFill>
                  <a:srgbClr val="FF0000"/>
                </a:solidFill>
                <a:latin typeface="Arial Rounded MT Bold" pitchFamily="34" charset="0"/>
                <a:hlinkClick r:id="rId2"/>
              </a:rPr>
              <a:t>click here to play video</a:t>
            </a:r>
            <a:r>
              <a:rPr lang="en-US" sz="2800" dirty="0">
                <a:solidFill>
                  <a:schemeClr val="accent6">
                    <a:lumMod val="75000"/>
                  </a:schemeClr>
                </a:solidFill>
                <a:latin typeface="Arial Rounded MT Bold" pitchFamily="34" charset="0"/>
                <a:hlinkClick r:id="rId2"/>
              </a:rPr>
              <a:t>)</a:t>
            </a:r>
            <a:endParaRPr lang="en-US" sz="2800" dirty="0">
              <a:solidFill>
                <a:schemeClr val="accent6">
                  <a:lumMod val="75000"/>
                </a:schemeClr>
              </a:solidFill>
              <a:latin typeface="Arial Rounded MT Bold" pitchFamily="34" charset="0"/>
            </a:endParaRPr>
          </a:p>
        </p:txBody>
      </p:sp>
      <p:sp>
        <p:nvSpPr>
          <p:cNvPr id="6" name="TextBox 5">
            <a:extLst>
              <a:ext uri="{FF2B5EF4-FFF2-40B4-BE49-F238E27FC236}">
                <a16:creationId xmlns:a16="http://schemas.microsoft.com/office/drawing/2014/main" id="{2CBCF33A-18A4-4615-B7A8-FEAA33CB67A1}"/>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7" name="TextBox 6">
            <a:extLst>
              <a:ext uri="{FF2B5EF4-FFF2-40B4-BE49-F238E27FC236}">
                <a16:creationId xmlns:a16="http://schemas.microsoft.com/office/drawing/2014/main" id="{01490681-490C-44E0-B4A3-752E63DE54C8}"/>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8" name="TextBox 7">
            <a:extLst>
              <a:ext uri="{FF2B5EF4-FFF2-40B4-BE49-F238E27FC236}">
                <a16:creationId xmlns:a16="http://schemas.microsoft.com/office/drawing/2014/main" id="{9F251054-FF70-4F97-9DAB-8230AA12CEAF}"/>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extLst>
      <p:ext uri="{BB962C8B-B14F-4D97-AF65-F5344CB8AC3E}">
        <p14:creationId xmlns:p14="http://schemas.microsoft.com/office/powerpoint/2010/main" val="3165404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8</a:t>
            </a:fld>
            <a:endParaRPr lang="en-US"/>
          </a:p>
        </p:txBody>
      </p:sp>
      <p:sp>
        <p:nvSpPr>
          <p:cNvPr id="5" name="Rectangle 4">
            <a:extLst>
              <a:ext uri="{FF2B5EF4-FFF2-40B4-BE49-F238E27FC236}">
                <a16:creationId xmlns:a16="http://schemas.microsoft.com/office/drawing/2014/main" id="{B3EFC108-FB32-41B9-9E70-C948C95C5819}"/>
              </a:ext>
            </a:extLst>
          </p:cNvPr>
          <p:cNvSpPr/>
          <p:nvPr/>
        </p:nvSpPr>
        <p:spPr>
          <a:xfrm>
            <a:off x="609600" y="1143000"/>
            <a:ext cx="8077200" cy="3539430"/>
          </a:xfrm>
          <a:prstGeom prst="rect">
            <a:avLst/>
          </a:prstGeom>
          <a:solidFill>
            <a:srgbClr val="002060"/>
          </a:solidFill>
        </p:spPr>
        <p:txBody>
          <a:bodyPr wrap="square">
            <a:spAutoFit/>
          </a:bodyPr>
          <a:lstStyle/>
          <a:p>
            <a:pPr algn="ctr"/>
            <a:r>
              <a:rPr lang="en-US" sz="2800" dirty="0">
                <a:solidFill>
                  <a:schemeClr val="bg1">
                    <a:lumMod val="90000"/>
                  </a:schemeClr>
                </a:solidFill>
                <a:latin typeface="Arial Rounded MT Bold" pitchFamily="34" charset="0"/>
              </a:rPr>
              <a:t>Is someone or something out there trying to hurt or kill you? </a:t>
            </a:r>
          </a:p>
          <a:p>
            <a:pPr algn="ctr"/>
            <a:r>
              <a:rPr lang="en-US" sz="2800" dirty="0">
                <a:solidFill>
                  <a:schemeClr val="bg1">
                    <a:lumMod val="90000"/>
                  </a:schemeClr>
                </a:solidFill>
                <a:latin typeface="Arial Rounded MT Bold" pitchFamily="34" charset="0"/>
              </a:rPr>
              <a:t> </a:t>
            </a:r>
          </a:p>
          <a:p>
            <a:pPr algn="ctr"/>
            <a:r>
              <a:rPr lang="en-US" sz="2800" dirty="0">
                <a:solidFill>
                  <a:schemeClr val="bg1">
                    <a:lumMod val="90000"/>
                  </a:schemeClr>
                </a:solidFill>
                <a:latin typeface="Arial Rounded MT Bold" pitchFamily="34" charset="0"/>
              </a:rPr>
              <a:t>DTW, Runway 22L, February 2, 2016 (open runway incursion video in the path “H:\FAR 139 Training Presentations\FAR 139.303 and 139.329 Airport Movement Area Driver Training\Supporting and unused materials”)</a:t>
            </a:r>
          </a:p>
        </p:txBody>
      </p:sp>
      <p:sp>
        <p:nvSpPr>
          <p:cNvPr id="7" name="TextBox 6">
            <a:extLst>
              <a:ext uri="{FF2B5EF4-FFF2-40B4-BE49-F238E27FC236}">
                <a16:creationId xmlns:a16="http://schemas.microsoft.com/office/drawing/2014/main" id="{C239DBD8-107A-4CDC-B247-9A9FE3E254CD}"/>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0E7DA901-E77B-4DC8-A9CD-7F6709088DAA}"/>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B2976B6C-5D69-473F-A088-6F75452E941F}"/>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extLst>
      <p:ext uri="{BB962C8B-B14F-4D97-AF65-F5344CB8AC3E}">
        <p14:creationId xmlns:p14="http://schemas.microsoft.com/office/powerpoint/2010/main" val="759317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2743200" y="440978"/>
            <a:ext cx="3657600" cy="461665"/>
          </a:xfrm>
          <a:noFill/>
          <a:ln w="9525">
            <a:noFill/>
            <a:miter lim="800000"/>
            <a:headEnd/>
            <a:tailEnd/>
          </a:ln>
        </p:spPr>
        <p:txBody>
          <a:bodyPr vert="horz" wrap="square" lIns="91440" tIns="45720" rIns="91440" bIns="45720" numCol="1" anchor="ctr" anchorCtr="0" compatLnSpc="1">
            <a:prstTxWarp prst="textNoShape">
              <a:avLst/>
            </a:prstTxWarp>
            <a:spAutoFit/>
          </a:bodyPr>
          <a:lstStyle/>
          <a:p>
            <a:r>
              <a:rPr lang="en-US" sz="2400" u="sng" kern="1200" dirty="0">
                <a:solidFill>
                  <a:srgbClr val="002060"/>
                </a:solidFill>
                <a:latin typeface="Arial Rounded MT Bold" pitchFamily="34" charset="0"/>
                <a:ea typeface="+mn-ea"/>
                <a:cs typeface="+mn-cs"/>
              </a:rPr>
              <a:t>Training Topics</a:t>
            </a:r>
          </a:p>
        </p:txBody>
      </p:sp>
      <p:sp>
        <p:nvSpPr>
          <p:cNvPr id="52227" name="Rectangle 3"/>
          <p:cNvSpPr>
            <a:spLocks noGrp="1" noChangeArrowheads="1"/>
          </p:cNvSpPr>
          <p:nvPr>
            <p:ph type="body" idx="1"/>
          </p:nvPr>
        </p:nvSpPr>
        <p:spPr>
          <a:xfrm>
            <a:off x="685800" y="902643"/>
            <a:ext cx="7772400" cy="5105400"/>
          </a:xfrm>
        </p:spPr>
        <p:txBody>
          <a:bodyPr/>
          <a:lstStyle/>
          <a:p>
            <a:pPr marL="0" indent="0">
              <a:spcBef>
                <a:spcPct val="0"/>
              </a:spcBef>
              <a:buNone/>
            </a:pPr>
            <a:r>
              <a:rPr lang="en-US" sz="1800" u="sng" dirty="0">
                <a:solidFill>
                  <a:srgbClr val="002060"/>
                </a:solidFill>
                <a:latin typeface="Arial Rounded MT Bold" pitchFamily="34" charset="0"/>
              </a:rPr>
              <a:t>Topics</a:t>
            </a:r>
          </a:p>
          <a:p>
            <a:pPr marL="683514" lvl="1" indent="-283464">
              <a:spcBef>
                <a:spcPts val="300"/>
              </a:spcBef>
              <a:buFont typeface="Arial" panose="020B0604020202020204" pitchFamily="34" charset="0"/>
              <a:buChar char="•"/>
            </a:pPr>
            <a:r>
              <a:rPr lang="en-US" sz="1800" dirty="0">
                <a:solidFill>
                  <a:srgbClr val="002060"/>
                </a:solidFill>
                <a:latin typeface="Arial Rounded MT Bold" pitchFamily="34" charset="0"/>
              </a:rPr>
              <a:t>FAR Part 139 Requirements</a:t>
            </a:r>
          </a:p>
          <a:p>
            <a:pPr marL="683514" lvl="1" indent="-283464">
              <a:spcBef>
                <a:spcPts val="300"/>
              </a:spcBef>
              <a:buFont typeface="Arial" panose="020B0604020202020204" pitchFamily="34" charset="0"/>
              <a:buChar char="•"/>
            </a:pPr>
            <a:r>
              <a:rPr lang="en-US" sz="1800" dirty="0">
                <a:solidFill>
                  <a:srgbClr val="002060"/>
                </a:solidFill>
                <a:latin typeface="Arial Rounded MT Bold" pitchFamily="34" charset="0"/>
              </a:rPr>
              <a:t>Prerequisites to Operate a Vehicle on Movement Areas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Airport Movement and Non-Movement Areas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Airport Movement LOAs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SMGCS (DTW only)</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Runway Protected Areas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Airfield Markings, Lights, and Signs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Airfield Radio Communications and Procedures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Runway Incursion Awareness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Runway Close/Open Procedures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Situational Awareness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Airfield Safety and Runway Incursion Prevention</a:t>
            </a:r>
          </a:p>
          <a:p>
            <a:pPr marL="0" lvl="1" indent="0">
              <a:spcBef>
                <a:spcPts val="300"/>
              </a:spcBef>
              <a:buNone/>
            </a:pPr>
            <a:r>
              <a:rPr lang="en-US" sz="1800" u="sng" dirty="0">
                <a:solidFill>
                  <a:srgbClr val="002060"/>
                </a:solidFill>
                <a:latin typeface="Arial Rounded MT Bold" pitchFamily="34" charset="0"/>
                <a:ea typeface="+mn-ea"/>
                <a:cs typeface="+mn-cs"/>
              </a:rPr>
              <a:t>Evaluations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Airfield Safety Exam</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Map </a:t>
            </a:r>
            <a:r>
              <a:rPr lang="en-US" sz="1400" dirty="0">
                <a:solidFill>
                  <a:srgbClr val="002060"/>
                </a:solidFill>
                <a:latin typeface="Arial Rounded MT Bold" pitchFamily="34" charset="0"/>
              </a:rPr>
              <a:t>Test</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9</a:t>
            </a:fld>
            <a:endParaRPr lang="en-US"/>
          </a:p>
        </p:txBody>
      </p:sp>
      <p:sp>
        <p:nvSpPr>
          <p:cNvPr id="7" name="TextBox 6">
            <a:extLst>
              <a:ext uri="{FF2B5EF4-FFF2-40B4-BE49-F238E27FC236}">
                <a16:creationId xmlns:a16="http://schemas.microsoft.com/office/drawing/2014/main" id="{F1CD3FD7-417A-4FDF-A1EF-CB1B74517958}"/>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527BBDB0-51D1-44BB-B878-EB09A98C7F14}"/>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Tree>
    <p:extLst>
      <p:ext uri="{BB962C8B-B14F-4D97-AF65-F5344CB8AC3E}">
        <p14:creationId xmlns:p14="http://schemas.microsoft.com/office/powerpoint/2010/main" val="277457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2743200" y="440978"/>
            <a:ext cx="3657600" cy="461665"/>
          </a:xfrm>
          <a:noFill/>
          <a:ln w="9525">
            <a:noFill/>
            <a:miter lim="800000"/>
            <a:headEnd/>
            <a:tailEnd/>
          </a:ln>
        </p:spPr>
        <p:txBody>
          <a:bodyPr vert="horz" wrap="square" lIns="91440" tIns="45720" rIns="91440" bIns="45720" numCol="1" anchor="ctr" anchorCtr="0" compatLnSpc="1">
            <a:prstTxWarp prst="textNoShape">
              <a:avLst/>
            </a:prstTxWarp>
            <a:spAutoFit/>
          </a:bodyPr>
          <a:lstStyle/>
          <a:p>
            <a:r>
              <a:rPr lang="en-US" sz="2400" u="sng" kern="1200" dirty="0">
                <a:solidFill>
                  <a:srgbClr val="002060"/>
                </a:solidFill>
                <a:latin typeface="Arial Rounded MT Bold" pitchFamily="34" charset="0"/>
                <a:ea typeface="+mn-ea"/>
                <a:cs typeface="+mn-cs"/>
              </a:rPr>
              <a:t>Training Topics</a:t>
            </a:r>
          </a:p>
        </p:txBody>
      </p:sp>
      <p:sp>
        <p:nvSpPr>
          <p:cNvPr id="52227" name="Rectangle 3"/>
          <p:cNvSpPr>
            <a:spLocks noGrp="1" noChangeArrowheads="1"/>
          </p:cNvSpPr>
          <p:nvPr>
            <p:ph type="body" idx="1"/>
          </p:nvPr>
        </p:nvSpPr>
        <p:spPr>
          <a:xfrm>
            <a:off x="685800" y="911854"/>
            <a:ext cx="7772400" cy="5105400"/>
          </a:xfrm>
        </p:spPr>
        <p:txBody>
          <a:bodyPr/>
          <a:lstStyle/>
          <a:p>
            <a:pPr marL="0" indent="0">
              <a:spcBef>
                <a:spcPts val="300"/>
              </a:spcBef>
              <a:buNone/>
            </a:pPr>
            <a:r>
              <a:rPr lang="en-US" sz="1800" u="sng" dirty="0">
                <a:solidFill>
                  <a:srgbClr val="002060"/>
                </a:solidFill>
                <a:latin typeface="Arial Rounded MT Bold" pitchFamily="34" charset="0"/>
              </a:rPr>
              <a:t>Topics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Prerequisites to Operate a Vehicle on Movement Areas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Airport Movement and Non-Movement Areas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Airport Movement LOAs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SMGCS (DTW only)</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Runway Protected Areas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Airfield Markings, Lights, and Signs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Airfield Radio Communications and Procedures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Runway Incursion Awareness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Runway Close/Open Procedures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Situational Awareness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Airfield Safety and Runway Incursion Prevention</a:t>
            </a:r>
          </a:p>
          <a:p>
            <a:pPr marL="0" lvl="1" indent="0">
              <a:spcBef>
                <a:spcPts val="300"/>
              </a:spcBef>
              <a:buNone/>
            </a:pPr>
            <a:r>
              <a:rPr lang="en-US" sz="1800" u="sng" dirty="0">
                <a:solidFill>
                  <a:srgbClr val="002060"/>
                </a:solidFill>
                <a:latin typeface="Arial Rounded MT Bold" pitchFamily="34" charset="0"/>
                <a:ea typeface="+mn-ea"/>
                <a:cs typeface="+mn-cs"/>
              </a:rPr>
              <a:t>Airfield Driving Tour/Situational Awareness (initial training only)</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10</a:t>
            </a:fld>
            <a:endParaRPr lang="en-US"/>
          </a:p>
        </p:txBody>
      </p:sp>
      <p:sp>
        <p:nvSpPr>
          <p:cNvPr id="8" name="TextBox 7">
            <a:extLst>
              <a:ext uri="{FF2B5EF4-FFF2-40B4-BE49-F238E27FC236}">
                <a16:creationId xmlns:a16="http://schemas.microsoft.com/office/drawing/2014/main" id="{4698ACB3-DA3A-497E-B5DD-E1673D01ADB4}"/>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extLst>
      <p:ext uri="{BB962C8B-B14F-4D97-AF65-F5344CB8AC3E}">
        <p14:creationId xmlns:p14="http://schemas.microsoft.com/office/powerpoint/2010/main" val="625132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2227" name="Rectangle 3"/>
          <p:cNvSpPr>
            <a:spLocks noGrp="1" noChangeArrowheads="1"/>
          </p:cNvSpPr>
          <p:nvPr>
            <p:ph type="body" idx="1"/>
          </p:nvPr>
        </p:nvSpPr>
        <p:spPr>
          <a:xfrm>
            <a:off x="685800" y="902643"/>
            <a:ext cx="7772400" cy="5105400"/>
          </a:xfrm>
        </p:spPr>
        <p:txBody>
          <a:bodyPr/>
          <a:lstStyle/>
          <a:p>
            <a:pPr marL="0" indent="0">
              <a:spcBef>
                <a:spcPts val="300"/>
              </a:spcBef>
              <a:buNone/>
            </a:pPr>
            <a:r>
              <a:rPr lang="en-US" sz="1650" u="sng" dirty="0">
                <a:solidFill>
                  <a:srgbClr val="002060"/>
                </a:solidFill>
                <a:latin typeface="Arial Rounded MT Bold" pitchFamily="34" charset="0"/>
              </a:rPr>
              <a:t>Breaks</a:t>
            </a:r>
          </a:p>
          <a:p>
            <a:pPr marL="685800" lvl="2">
              <a:spcBef>
                <a:spcPts val="300"/>
              </a:spcBef>
              <a:buFont typeface="Arial" panose="020B0604020202020204" pitchFamily="34" charset="0"/>
              <a:buChar char="•"/>
            </a:pPr>
            <a:r>
              <a:rPr lang="en-US" sz="1650" dirty="0">
                <a:solidFill>
                  <a:srgbClr val="002060"/>
                </a:solidFill>
                <a:latin typeface="Arial Rounded MT Bold" pitchFamily="34" charset="0"/>
              </a:rPr>
              <a:t>About 1 per hour for about 10 minutes.</a:t>
            </a:r>
          </a:p>
          <a:p>
            <a:pPr marL="685800" lvl="2">
              <a:spcBef>
                <a:spcPts val="300"/>
              </a:spcBef>
              <a:buFont typeface="Arial" panose="020B0604020202020204" pitchFamily="34" charset="0"/>
              <a:buChar char="•"/>
            </a:pPr>
            <a:r>
              <a:rPr lang="en-US" sz="1650" dirty="0">
                <a:solidFill>
                  <a:srgbClr val="002060"/>
                </a:solidFill>
                <a:latin typeface="Arial Rounded MT Bold" pitchFamily="34" charset="0"/>
              </a:rPr>
              <a:t>Please return </a:t>
            </a:r>
            <a:r>
              <a:rPr lang="en-US" sz="1650" u="sng" dirty="0">
                <a:solidFill>
                  <a:srgbClr val="002060"/>
                </a:solidFill>
                <a:latin typeface="Arial Rounded MT Bold" pitchFamily="34" charset="0"/>
              </a:rPr>
              <a:t>on time</a:t>
            </a:r>
            <a:r>
              <a:rPr lang="en-US" sz="1650" dirty="0">
                <a:solidFill>
                  <a:srgbClr val="002060"/>
                </a:solidFill>
                <a:latin typeface="Arial Rounded MT Bold" pitchFamily="34" charset="0"/>
              </a:rPr>
              <a:t>, we have a lot of material to cover!</a:t>
            </a:r>
          </a:p>
          <a:p>
            <a:pPr marL="0" lvl="1" indent="0">
              <a:spcBef>
                <a:spcPts val="300"/>
              </a:spcBef>
              <a:buNone/>
            </a:pPr>
            <a:r>
              <a:rPr lang="en-US" sz="1650" u="sng" dirty="0">
                <a:solidFill>
                  <a:srgbClr val="002060"/>
                </a:solidFill>
                <a:latin typeface="Arial Rounded MT Bold" pitchFamily="34" charset="0"/>
              </a:rPr>
              <a:t>Restrooms</a:t>
            </a:r>
          </a:p>
          <a:p>
            <a:pPr marL="685800" lvl="2">
              <a:spcBef>
                <a:spcPts val="300"/>
              </a:spcBef>
              <a:buFont typeface="Arial" panose="020B0604020202020204" pitchFamily="34" charset="0"/>
              <a:buChar char="•"/>
            </a:pPr>
            <a:r>
              <a:rPr lang="en-US" sz="1650" dirty="0">
                <a:solidFill>
                  <a:srgbClr val="002060"/>
                </a:solidFill>
                <a:latin typeface="Arial Rounded MT Bold" pitchFamily="34" charset="0"/>
              </a:rPr>
              <a:t>Around the corner past the kitchenette sink.</a:t>
            </a:r>
          </a:p>
          <a:p>
            <a:pPr marL="0" lvl="1" indent="0">
              <a:spcBef>
                <a:spcPts val="300"/>
              </a:spcBef>
              <a:buNone/>
            </a:pPr>
            <a:r>
              <a:rPr lang="en-US" sz="1650" u="sng" dirty="0">
                <a:solidFill>
                  <a:srgbClr val="002060"/>
                </a:solidFill>
                <a:latin typeface="Arial Rounded MT Bold" pitchFamily="34" charset="0"/>
              </a:rPr>
              <a:t>Food/drinks</a:t>
            </a:r>
          </a:p>
          <a:p>
            <a:pPr marL="685800" lvl="2">
              <a:spcBef>
                <a:spcPts val="300"/>
              </a:spcBef>
              <a:buFont typeface="Arial" panose="020B0604020202020204" pitchFamily="34" charset="0"/>
              <a:buChar char="•"/>
            </a:pPr>
            <a:r>
              <a:rPr lang="en-US" sz="1650" dirty="0">
                <a:solidFill>
                  <a:srgbClr val="002060"/>
                </a:solidFill>
                <a:latin typeface="Arial Rounded MT Bold" pitchFamily="34" charset="0"/>
              </a:rPr>
              <a:t>Feel free to drink/munch during class.</a:t>
            </a:r>
          </a:p>
          <a:p>
            <a:pPr marL="685800" lvl="2">
              <a:spcBef>
                <a:spcPts val="300"/>
              </a:spcBef>
              <a:buFont typeface="Arial" panose="020B0604020202020204" pitchFamily="34" charset="0"/>
              <a:buChar char="•"/>
            </a:pPr>
            <a:r>
              <a:rPr lang="en-US" sz="1650" dirty="0">
                <a:solidFill>
                  <a:srgbClr val="002060"/>
                </a:solidFill>
                <a:latin typeface="Arial Rounded MT Bold" pitchFamily="34" charset="0"/>
              </a:rPr>
              <a:t>Food/drinks on the third floor.</a:t>
            </a:r>
          </a:p>
          <a:p>
            <a:pPr marL="0" lvl="1" indent="0">
              <a:spcBef>
                <a:spcPts val="300"/>
              </a:spcBef>
              <a:buNone/>
            </a:pPr>
            <a:r>
              <a:rPr lang="en-US" sz="1650" u="sng" dirty="0">
                <a:solidFill>
                  <a:srgbClr val="002060"/>
                </a:solidFill>
                <a:latin typeface="Arial Rounded MT Bold" pitchFamily="34" charset="0"/>
              </a:rPr>
              <a:t>Lunch</a:t>
            </a:r>
          </a:p>
          <a:p>
            <a:pPr marL="685800" lvl="2">
              <a:spcBef>
                <a:spcPts val="300"/>
              </a:spcBef>
              <a:buFont typeface="Arial" panose="020B0604020202020204" pitchFamily="34" charset="0"/>
              <a:buChar char="•"/>
            </a:pPr>
            <a:r>
              <a:rPr lang="en-US" sz="1650" dirty="0">
                <a:solidFill>
                  <a:srgbClr val="002060"/>
                </a:solidFill>
                <a:latin typeface="Arial Rounded MT Bold" pitchFamily="34" charset="0"/>
              </a:rPr>
              <a:t>About 45 minutes, depending on progress in class.</a:t>
            </a:r>
          </a:p>
          <a:p>
            <a:pPr marL="0" lvl="1" indent="0">
              <a:spcBef>
                <a:spcPts val="300"/>
              </a:spcBef>
              <a:buNone/>
            </a:pPr>
            <a:r>
              <a:rPr lang="en-US" sz="1650" u="sng" dirty="0">
                <a:solidFill>
                  <a:srgbClr val="002060"/>
                </a:solidFill>
                <a:latin typeface="Arial Rounded MT Bold" pitchFamily="34" charset="0"/>
              </a:rPr>
              <a:t>Cell phones</a:t>
            </a:r>
          </a:p>
          <a:p>
            <a:pPr marL="742950" lvl="2" indent="-342900">
              <a:spcBef>
                <a:spcPts val="300"/>
              </a:spcBef>
              <a:buFont typeface="Arial" panose="020B0604020202020204" pitchFamily="34" charset="0"/>
              <a:buChar char="•"/>
            </a:pPr>
            <a:r>
              <a:rPr lang="en-US" sz="1650" dirty="0">
                <a:solidFill>
                  <a:srgbClr val="002060"/>
                </a:solidFill>
                <a:latin typeface="Arial Rounded MT Bold" pitchFamily="34" charset="0"/>
              </a:rPr>
              <a:t>Please place on ‘vibrate’ or turn them off.</a:t>
            </a:r>
          </a:p>
          <a:p>
            <a:pPr marL="742950" lvl="2" indent="-342900">
              <a:spcBef>
                <a:spcPts val="300"/>
              </a:spcBef>
              <a:buFont typeface="Arial" panose="020B0604020202020204" pitchFamily="34" charset="0"/>
              <a:buChar char="•"/>
            </a:pPr>
            <a:r>
              <a:rPr lang="en-US" sz="1650" u="sng" dirty="0">
                <a:solidFill>
                  <a:srgbClr val="002060"/>
                </a:solidFill>
                <a:latin typeface="Arial Rounded MT Bold" pitchFamily="34" charset="0"/>
              </a:rPr>
              <a:t>Do not refer to your cell phones while we are in class. </a:t>
            </a:r>
          </a:p>
          <a:p>
            <a:pPr marL="742950" lvl="2" indent="-342900">
              <a:spcBef>
                <a:spcPts val="300"/>
              </a:spcBef>
              <a:buFont typeface="Arial" panose="020B0604020202020204" pitchFamily="34" charset="0"/>
              <a:buChar char="•"/>
            </a:pPr>
            <a:r>
              <a:rPr lang="en-US" sz="1650" dirty="0">
                <a:solidFill>
                  <a:srgbClr val="002060"/>
                </a:solidFill>
                <a:latin typeface="Arial Rounded MT Bold" pitchFamily="34" charset="0"/>
              </a:rPr>
              <a:t>You will have plenty of time during breaks and lunch to look at your phones.</a:t>
            </a:r>
          </a:p>
          <a:p>
            <a:pPr marL="742950" lvl="2" indent="-342900">
              <a:spcBef>
                <a:spcPts val="300"/>
              </a:spcBef>
              <a:buFont typeface="Arial" panose="020B0604020202020204" pitchFamily="34" charset="0"/>
              <a:buChar char="•"/>
            </a:pPr>
            <a:r>
              <a:rPr lang="en-US" sz="1650" dirty="0">
                <a:solidFill>
                  <a:srgbClr val="002060"/>
                </a:solidFill>
                <a:latin typeface="Arial Rounded MT Bold" pitchFamily="34" charset="0"/>
              </a:rPr>
              <a:t>If you have a personal situation where you might have to respond to a text or call you receive while in class, please see me before class starts.</a:t>
            </a:r>
          </a:p>
          <a:p>
            <a:pPr marL="742950" lvl="2" indent="-342900">
              <a:spcBef>
                <a:spcPts val="300"/>
              </a:spcBef>
              <a:buFont typeface="Arial" panose="020B0604020202020204" pitchFamily="34" charset="0"/>
              <a:buChar char="•"/>
            </a:pPr>
            <a:endParaRPr lang="en-US" sz="1800" dirty="0">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11</a:t>
            </a:fld>
            <a:endParaRPr lang="en-US"/>
          </a:p>
        </p:txBody>
      </p:sp>
      <p:sp>
        <p:nvSpPr>
          <p:cNvPr id="7" name="TextBox 6">
            <a:extLst>
              <a:ext uri="{FF2B5EF4-FFF2-40B4-BE49-F238E27FC236}">
                <a16:creationId xmlns:a16="http://schemas.microsoft.com/office/drawing/2014/main" id="{F1CD3FD7-417A-4FDF-A1EF-CB1B74517958}"/>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527BBDB0-51D1-44BB-B878-EB09A98C7F14}"/>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8" name="TextBox 7">
            <a:extLst>
              <a:ext uri="{FF2B5EF4-FFF2-40B4-BE49-F238E27FC236}">
                <a16:creationId xmlns:a16="http://schemas.microsoft.com/office/drawing/2014/main" id="{9143F99A-20F5-4E79-839B-D673F2EFFE49}"/>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Rectangle 2">
            <a:extLst>
              <a:ext uri="{FF2B5EF4-FFF2-40B4-BE49-F238E27FC236}">
                <a16:creationId xmlns:a16="http://schemas.microsoft.com/office/drawing/2014/main" id="{F12AADA0-DBC3-46DA-9DBF-F36CEF55D1D6}"/>
              </a:ext>
            </a:extLst>
          </p:cNvPr>
          <p:cNvSpPr txBox="1">
            <a:spLocks noChangeArrowheads="1"/>
          </p:cNvSpPr>
          <p:nvPr/>
        </p:nvSpPr>
        <p:spPr bwMode="auto">
          <a:xfrm>
            <a:off x="1394877" y="440978"/>
            <a:ext cx="6354246"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en-US" sz="2400" u="sng" kern="1200">
                <a:solidFill>
                  <a:srgbClr val="002060"/>
                </a:solidFill>
                <a:latin typeface="Arial Rounded MT Bold" pitchFamily="34" charset="0"/>
                <a:ea typeface="+mn-ea"/>
                <a:cs typeface="+mn-cs"/>
              </a:rPr>
              <a:t>Administrative Notes (classroom only)</a:t>
            </a:r>
            <a:endParaRPr lang="en-US" sz="2400" u="sng" kern="1200" dirty="0">
              <a:solidFill>
                <a:srgbClr val="002060"/>
              </a:solidFill>
              <a:latin typeface="Arial Rounded MT Bold" pitchFamily="34" charset="0"/>
              <a:ea typeface="+mn-ea"/>
              <a:cs typeface="+mn-cs"/>
            </a:endParaRPr>
          </a:p>
        </p:txBody>
      </p:sp>
      <p:sp>
        <p:nvSpPr>
          <p:cNvPr id="10" name="TextBox 9">
            <a:extLst>
              <a:ext uri="{FF2B5EF4-FFF2-40B4-BE49-F238E27FC236}">
                <a16:creationId xmlns:a16="http://schemas.microsoft.com/office/drawing/2014/main" id="{D66CDE1F-3FBE-4003-8F31-4F4D6BF30CBD}"/>
              </a:ext>
            </a:extLst>
          </p:cNvPr>
          <p:cNvSpPr txBox="1"/>
          <p:nvPr/>
        </p:nvSpPr>
        <p:spPr>
          <a:xfrm>
            <a:off x="457200" y="6109245"/>
            <a:ext cx="2038786"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CLASSROOM ONLY</a:t>
            </a:r>
          </a:p>
        </p:txBody>
      </p:sp>
    </p:spTree>
    <p:extLst>
      <p:ext uri="{BB962C8B-B14F-4D97-AF65-F5344CB8AC3E}">
        <p14:creationId xmlns:p14="http://schemas.microsoft.com/office/powerpoint/2010/main" val="16864174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227">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2227">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2227">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2227">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2227">
                                            <p:txEl>
                                              <p:pRg st="7" end="7"/>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2227">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2227">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2227">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2227">
                                            <p:txEl>
                                              <p:pRg st="11" end="1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52227">
                                            <p:txEl>
                                              <p:pRg st="12" end="12"/>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2227">
                                            <p:txEl>
                                              <p:pRg st="13" end="1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2227">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2227" name="Rectangle 3"/>
          <p:cNvSpPr>
            <a:spLocks noGrp="1" noChangeArrowheads="1"/>
          </p:cNvSpPr>
          <p:nvPr>
            <p:ph type="body" idx="1"/>
          </p:nvPr>
        </p:nvSpPr>
        <p:spPr>
          <a:xfrm>
            <a:off x="685800" y="902643"/>
            <a:ext cx="7772400" cy="5105400"/>
          </a:xfrm>
        </p:spPr>
        <p:txBody>
          <a:bodyPr/>
          <a:lstStyle/>
          <a:p>
            <a:pPr marL="0" indent="0">
              <a:spcBef>
                <a:spcPts val="300"/>
              </a:spcBef>
              <a:buNone/>
            </a:pPr>
            <a:r>
              <a:rPr lang="en-US" sz="1700" u="sng" dirty="0">
                <a:solidFill>
                  <a:srgbClr val="002060"/>
                </a:solidFill>
                <a:latin typeface="Arial Rounded MT Bold" pitchFamily="34" charset="0"/>
              </a:rPr>
              <a:t>Handouts and what you see on the screen</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Feel free to refer to the handouts and make notes on them.</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Do NOT bury your eyes in the handouts.</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We will NOT “read” the presentation to you.</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We WILL talk about information that’s not always in the presentation, pay attention to the screen and what we’re saying.</a:t>
            </a:r>
          </a:p>
          <a:p>
            <a:pPr marL="0" lvl="1" indent="0">
              <a:spcBef>
                <a:spcPts val="300"/>
              </a:spcBef>
              <a:buNone/>
            </a:pPr>
            <a:r>
              <a:rPr lang="en-US" sz="1700" u="sng" dirty="0">
                <a:solidFill>
                  <a:srgbClr val="002060"/>
                </a:solidFill>
                <a:latin typeface="Arial Rounded MT Bold" pitchFamily="34" charset="0"/>
              </a:rPr>
              <a:t>Training – first classroom day</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Lots of presentations and information coming at you.</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If you start to get sleepy/droopy-eyed during class, stand up and stretch as much as you need to while continuing to listen.</a:t>
            </a:r>
          </a:p>
          <a:p>
            <a:pPr marL="0" lvl="2" indent="0">
              <a:spcBef>
                <a:spcPts val="300"/>
              </a:spcBef>
              <a:buNone/>
            </a:pPr>
            <a:r>
              <a:rPr lang="en-US" sz="1700" u="sng" dirty="0">
                <a:solidFill>
                  <a:srgbClr val="002060"/>
                </a:solidFill>
                <a:latin typeface="Arial Rounded MT Bold" pitchFamily="34" charset="0"/>
              </a:rPr>
              <a:t>Training – second classroom day</a:t>
            </a:r>
          </a:p>
          <a:p>
            <a:pPr marL="742950" lvl="3" indent="-285750">
              <a:spcBef>
                <a:spcPts val="300"/>
              </a:spcBef>
              <a:buFont typeface="Arial" panose="020B0604020202020204" pitchFamily="34" charset="0"/>
              <a:buChar char="•"/>
            </a:pPr>
            <a:r>
              <a:rPr lang="en-US" sz="1700" dirty="0">
                <a:solidFill>
                  <a:srgbClr val="002060"/>
                </a:solidFill>
                <a:latin typeface="Arial Rounded MT Bold" pitchFamily="34" charset="0"/>
              </a:rPr>
              <a:t>Classroom communications exercises (written and verbal) – teamwork encouraged!</a:t>
            </a:r>
          </a:p>
          <a:p>
            <a:pPr marL="742950" lvl="3" indent="-285750">
              <a:spcBef>
                <a:spcPts val="300"/>
              </a:spcBef>
              <a:buFont typeface="Arial" panose="020B0604020202020204" pitchFamily="34" charset="0"/>
              <a:buChar char="•"/>
            </a:pPr>
            <a:r>
              <a:rPr lang="en-US" sz="1700" dirty="0">
                <a:solidFill>
                  <a:srgbClr val="002060"/>
                </a:solidFill>
                <a:latin typeface="Arial Rounded MT Bold" pitchFamily="34" charset="0"/>
              </a:rPr>
              <a:t>Written safety exam (may be deferred to driving days).</a:t>
            </a:r>
          </a:p>
          <a:p>
            <a:pPr marL="742950" lvl="3" indent="-285750">
              <a:spcBef>
                <a:spcPts val="300"/>
              </a:spcBef>
              <a:buFont typeface="Arial" panose="020B0604020202020204" pitchFamily="34" charset="0"/>
              <a:buChar char="•"/>
            </a:pPr>
            <a:r>
              <a:rPr lang="en-US" sz="1700" dirty="0">
                <a:solidFill>
                  <a:srgbClr val="002060"/>
                </a:solidFill>
                <a:latin typeface="Arial Rounded MT Bold" pitchFamily="34" charset="0"/>
              </a:rPr>
              <a:t>Written map tests (may be deferred to driving days).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12</a:t>
            </a:fld>
            <a:endParaRPr lang="en-US"/>
          </a:p>
        </p:txBody>
      </p:sp>
      <p:sp>
        <p:nvSpPr>
          <p:cNvPr id="7" name="TextBox 6">
            <a:extLst>
              <a:ext uri="{FF2B5EF4-FFF2-40B4-BE49-F238E27FC236}">
                <a16:creationId xmlns:a16="http://schemas.microsoft.com/office/drawing/2014/main" id="{F1CD3FD7-417A-4FDF-A1EF-CB1B74517958}"/>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527BBDB0-51D1-44BB-B878-EB09A98C7F14}"/>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8" name="TextBox 7">
            <a:extLst>
              <a:ext uri="{FF2B5EF4-FFF2-40B4-BE49-F238E27FC236}">
                <a16:creationId xmlns:a16="http://schemas.microsoft.com/office/drawing/2014/main" id="{9143F99A-20F5-4E79-839B-D673F2EFFE49}"/>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Rectangle 2">
            <a:extLst>
              <a:ext uri="{FF2B5EF4-FFF2-40B4-BE49-F238E27FC236}">
                <a16:creationId xmlns:a16="http://schemas.microsoft.com/office/drawing/2014/main" id="{F12AADA0-DBC3-46DA-9DBF-F36CEF55D1D6}"/>
              </a:ext>
            </a:extLst>
          </p:cNvPr>
          <p:cNvSpPr txBox="1">
            <a:spLocks noChangeArrowheads="1"/>
          </p:cNvSpPr>
          <p:nvPr/>
        </p:nvSpPr>
        <p:spPr bwMode="auto">
          <a:xfrm>
            <a:off x="1394877" y="440978"/>
            <a:ext cx="6354246"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en-US" sz="2400" u="sng" kern="1200">
                <a:solidFill>
                  <a:srgbClr val="002060"/>
                </a:solidFill>
                <a:latin typeface="Arial Rounded MT Bold" pitchFamily="34" charset="0"/>
                <a:ea typeface="+mn-ea"/>
                <a:cs typeface="+mn-cs"/>
              </a:rPr>
              <a:t>Administrative Notes (classroom only)</a:t>
            </a:r>
            <a:endParaRPr lang="en-US" sz="2400" u="sng" kern="1200" dirty="0">
              <a:solidFill>
                <a:srgbClr val="002060"/>
              </a:solidFill>
              <a:latin typeface="Arial Rounded MT Bold" pitchFamily="34" charset="0"/>
              <a:ea typeface="+mn-ea"/>
              <a:cs typeface="+mn-cs"/>
            </a:endParaRPr>
          </a:p>
        </p:txBody>
      </p:sp>
      <p:sp>
        <p:nvSpPr>
          <p:cNvPr id="10" name="TextBox 9">
            <a:extLst>
              <a:ext uri="{FF2B5EF4-FFF2-40B4-BE49-F238E27FC236}">
                <a16:creationId xmlns:a16="http://schemas.microsoft.com/office/drawing/2014/main" id="{E621D8F4-D982-437D-B481-F2A92C34C4DC}"/>
              </a:ext>
            </a:extLst>
          </p:cNvPr>
          <p:cNvSpPr txBox="1"/>
          <p:nvPr/>
        </p:nvSpPr>
        <p:spPr>
          <a:xfrm>
            <a:off x="457200" y="6109245"/>
            <a:ext cx="2038786"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CLASSROOM ONLY</a:t>
            </a:r>
          </a:p>
        </p:txBody>
      </p:sp>
    </p:spTree>
    <p:extLst>
      <p:ext uri="{BB962C8B-B14F-4D97-AF65-F5344CB8AC3E}">
        <p14:creationId xmlns:p14="http://schemas.microsoft.com/office/powerpoint/2010/main" val="26411338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227">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2227">
                                            <p:txEl>
                                              <p:pRg st="6" end="6"/>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2227">
                                            <p:txEl>
                                              <p:pRg st="7" end="7"/>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2227">
                                            <p:txEl>
                                              <p:pRg st="8" end="8"/>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2227">
                                            <p:txEl>
                                              <p:pRg st="9" end="9"/>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2227">
                                            <p:txEl>
                                              <p:pRg st="10" end="10"/>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2227">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2227" name="Rectangle 3"/>
          <p:cNvSpPr>
            <a:spLocks noGrp="1" noChangeArrowheads="1"/>
          </p:cNvSpPr>
          <p:nvPr>
            <p:ph type="body" idx="1"/>
          </p:nvPr>
        </p:nvSpPr>
        <p:spPr>
          <a:xfrm>
            <a:off x="685800" y="902643"/>
            <a:ext cx="7772400" cy="5105400"/>
          </a:xfrm>
        </p:spPr>
        <p:txBody>
          <a:bodyPr/>
          <a:lstStyle/>
          <a:p>
            <a:pPr marL="0" indent="0">
              <a:spcBef>
                <a:spcPts val="300"/>
              </a:spcBef>
              <a:buNone/>
            </a:pPr>
            <a:r>
              <a:rPr lang="en-US" sz="1700" u="sng" dirty="0">
                <a:solidFill>
                  <a:srgbClr val="002060"/>
                </a:solidFill>
                <a:latin typeface="Arial Rounded MT Bold" pitchFamily="34" charset="0"/>
              </a:rPr>
              <a:t>Training – airfield driving (normally two days)</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One-on-one driving on the airfield.</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Point-to-point driving exercises.</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Simulated communications with instructor to learn how to communicate with air traffic control.</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Learning the airfield.</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Using lights/signs/markings to safely navigate the airfield.</a:t>
            </a:r>
          </a:p>
          <a:p>
            <a:pPr marL="0" lvl="2" indent="0">
              <a:spcBef>
                <a:spcPts val="300"/>
              </a:spcBef>
              <a:buNone/>
            </a:pPr>
            <a:r>
              <a:rPr lang="en-US" sz="1700" u="sng" dirty="0">
                <a:solidFill>
                  <a:srgbClr val="002060"/>
                </a:solidFill>
                <a:latin typeface="Arial Rounded MT Bold" pitchFamily="34" charset="0"/>
              </a:rPr>
              <a:t>Driving evaluation</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See the handout “Movement Area Driver Initial Certification – taxiways/crossing runways (unescorted).</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Your evaluation will be based on the standards in the handout.</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You will do several point-to-point driving exercises and a runways crossing exercise while communicating with an air traffic controller.</a:t>
            </a:r>
          </a:p>
          <a:p>
            <a:pPr marL="0" lvl="1" indent="0">
              <a:spcBef>
                <a:spcPts val="300"/>
              </a:spcBef>
              <a:buNone/>
            </a:pPr>
            <a:r>
              <a:rPr lang="en-US" sz="1700" u="sng" dirty="0">
                <a:solidFill>
                  <a:srgbClr val="002060"/>
                </a:solidFill>
                <a:latin typeface="Arial Rounded MT Bold" pitchFamily="34" charset="0"/>
              </a:rPr>
              <a:t>Questions/comments?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13</a:t>
            </a:fld>
            <a:endParaRPr lang="en-US"/>
          </a:p>
        </p:txBody>
      </p:sp>
      <p:sp>
        <p:nvSpPr>
          <p:cNvPr id="7" name="TextBox 6">
            <a:extLst>
              <a:ext uri="{FF2B5EF4-FFF2-40B4-BE49-F238E27FC236}">
                <a16:creationId xmlns:a16="http://schemas.microsoft.com/office/drawing/2014/main" id="{F1CD3FD7-417A-4FDF-A1EF-CB1B74517958}"/>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527BBDB0-51D1-44BB-B878-EB09A98C7F14}"/>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8" name="TextBox 7">
            <a:extLst>
              <a:ext uri="{FF2B5EF4-FFF2-40B4-BE49-F238E27FC236}">
                <a16:creationId xmlns:a16="http://schemas.microsoft.com/office/drawing/2014/main" id="{9143F99A-20F5-4E79-839B-D673F2EFFE49}"/>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Rectangle 2">
            <a:extLst>
              <a:ext uri="{FF2B5EF4-FFF2-40B4-BE49-F238E27FC236}">
                <a16:creationId xmlns:a16="http://schemas.microsoft.com/office/drawing/2014/main" id="{F12AADA0-DBC3-46DA-9DBF-F36CEF55D1D6}"/>
              </a:ext>
            </a:extLst>
          </p:cNvPr>
          <p:cNvSpPr txBox="1">
            <a:spLocks noChangeArrowheads="1"/>
          </p:cNvSpPr>
          <p:nvPr/>
        </p:nvSpPr>
        <p:spPr bwMode="auto">
          <a:xfrm>
            <a:off x="1394877" y="440978"/>
            <a:ext cx="6354246"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en-US" sz="2400" u="sng" kern="1200">
                <a:solidFill>
                  <a:srgbClr val="002060"/>
                </a:solidFill>
                <a:latin typeface="Arial Rounded MT Bold" pitchFamily="34" charset="0"/>
                <a:ea typeface="+mn-ea"/>
                <a:cs typeface="+mn-cs"/>
              </a:rPr>
              <a:t>Administrative Notes (classroom only)</a:t>
            </a:r>
            <a:endParaRPr lang="en-US" sz="2400" u="sng" kern="1200" dirty="0">
              <a:solidFill>
                <a:srgbClr val="002060"/>
              </a:solidFill>
              <a:latin typeface="Arial Rounded MT Bold" pitchFamily="34" charset="0"/>
              <a:ea typeface="+mn-ea"/>
              <a:cs typeface="+mn-cs"/>
            </a:endParaRPr>
          </a:p>
        </p:txBody>
      </p:sp>
      <p:sp>
        <p:nvSpPr>
          <p:cNvPr id="10" name="TextBox 9">
            <a:extLst>
              <a:ext uri="{FF2B5EF4-FFF2-40B4-BE49-F238E27FC236}">
                <a16:creationId xmlns:a16="http://schemas.microsoft.com/office/drawing/2014/main" id="{AC6E7482-6B2F-4BBB-9FCE-2715227A904C}"/>
              </a:ext>
            </a:extLst>
          </p:cNvPr>
          <p:cNvSpPr txBox="1"/>
          <p:nvPr/>
        </p:nvSpPr>
        <p:spPr>
          <a:xfrm>
            <a:off x="457200" y="6109245"/>
            <a:ext cx="2038786"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CLASSROOM ONLY</a:t>
            </a:r>
          </a:p>
        </p:txBody>
      </p:sp>
    </p:spTree>
    <p:extLst>
      <p:ext uri="{BB962C8B-B14F-4D97-AF65-F5344CB8AC3E}">
        <p14:creationId xmlns:p14="http://schemas.microsoft.com/office/powerpoint/2010/main" val="13620071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227">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2227">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2227">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2227">
                                            <p:txEl>
                                              <p:pRg st="9" end="9"/>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2227">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noChangeArrowheads="1"/>
          </p:cNvSpPr>
          <p:nvPr>
            <p:ph type="body" idx="1"/>
          </p:nvPr>
        </p:nvSpPr>
        <p:spPr>
          <a:xfrm>
            <a:off x="685800" y="951131"/>
            <a:ext cx="7772400" cy="5486400"/>
          </a:xfrm>
        </p:spPr>
        <p:txBody>
          <a:bodyPr/>
          <a:lstStyle/>
          <a:p>
            <a:pPr marL="0" indent="0">
              <a:spcBef>
                <a:spcPct val="0"/>
              </a:spcBef>
              <a:buNone/>
            </a:pPr>
            <a:r>
              <a:rPr lang="en-US" sz="2000" u="sng" dirty="0">
                <a:solidFill>
                  <a:srgbClr val="002060"/>
                </a:solidFill>
                <a:latin typeface="Arial Rounded MT Bold" pitchFamily="34" charset="0"/>
              </a:rPr>
              <a:t>FAR Part 139 requires:</a:t>
            </a:r>
          </a:p>
          <a:p>
            <a:pPr marL="0" indent="0">
              <a:buNone/>
            </a:pPr>
            <a:r>
              <a:rPr lang="en-US" sz="1800" b="1" dirty="0">
                <a:solidFill>
                  <a:srgbClr val="002060"/>
                </a:solidFill>
                <a:latin typeface="Arial" panose="020B0604020202020204" pitchFamily="34" charset="0"/>
                <a:cs typeface="Arial" panose="020B0604020202020204" pitchFamily="34" charset="0"/>
              </a:rPr>
              <a:t>§ 139.303 Personnel. </a:t>
            </a:r>
            <a:endParaRPr lang="en-US" sz="1800" dirty="0">
              <a:solidFill>
                <a:srgbClr val="002060"/>
              </a:solidFill>
              <a:latin typeface="Arial" panose="020B0604020202020204" pitchFamily="34" charset="0"/>
              <a:cs typeface="Arial" panose="020B0604020202020204" pitchFamily="34" charset="0"/>
            </a:endParaRPr>
          </a:p>
          <a:p>
            <a:pPr marL="0" indent="0">
              <a:buNone/>
            </a:pPr>
            <a:r>
              <a:rPr lang="en-US" sz="1800" dirty="0">
                <a:solidFill>
                  <a:srgbClr val="002060"/>
                </a:solidFill>
                <a:latin typeface="Arial" panose="020B0604020202020204" pitchFamily="34" charset="0"/>
                <a:cs typeface="Arial" panose="020B0604020202020204" pitchFamily="34" charset="0"/>
              </a:rPr>
              <a:t>In a manner authorized by the Administrator, each certificate holder must― </a:t>
            </a:r>
          </a:p>
          <a:p>
            <a:pPr marL="0" indent="0">
              <a:buNone/>
            </a:pPr>
            <a:r>
              <a:rPr lang="en-US" sz="1800" dirty="0">
                <a:solidFill>
                  <a:srgbClr val="002060"/>
                </a:solidFill>
                <a:latin typeface="Arial" panose="020B0604020202020204" pitchFamily="34" charset="0"/>
                <a:cs typeface="Arial" panose="020B0604020202020204" pitchFamily="34" charset="0"/>
              </a:rPr>
              <a:t>(c) Train all personnel who access movement areas and safety areas and perform duties in compliance with the requirements of the Airport Certification Manual and the requirements of this part. </a:t>
            </a:r>
            <a:r>
              <a:rPr lang="en-US" sz="1800" b="1" dirty="0">
                <a:latin typeface="Arial" panose="020B0604020202020204" pitchFamily="34" charset="0"/>
                <a:cs typeface="Arial" panose="020B0604020202020204" pitchFamily="34" charset="0"/>
              </a:rPr>
              <a:t>This training must be completed prior to the initial performance of such duties and at least once every 12 consecutive calendar months. </a:t>
            </a:r>
            <a:r>
              <a:rPr lang="en-US" sz="1800" dirty="0">
                <a:solidFill>
                  <a:srgbClr val="002060"/>
                </a:solidFill>
                <a:latin typeface="Arial" panose="020B0604020202020204" pitchFamily="34" charset="0"/>
                <a:cs typeface="Arial" panose="020B0604020202020204" pitchFamily="34" charset="0"/>
              </a:rPr>
              <a:t>The curriculum for initial and recurrent training must include at least the following areas: </a:t>
            </a:r>
          </a:p>
          <a:p>
            <a:pPr marL="0" indent="0">
              <a:buNone/>
            </a:pPr>
            <a:r>
              <a:rPr lang="en-US" sz="1800" dirty="0">
                <a:solidFill>
                  <a:srgbClr val="002060"/>
                </a:solidFill>
                <a:latin typeface="Arial" panose="020B0604020202020204" pitchFamily="34" charset="0"/>
                <a:cs typeface="Arial" panose="020B0604020202020204" pitchFamily="34" charset="0"/>
              </a:rPr>
              <a:t>(1) </a:t>
            </a:r>
            <a:r>
              <a:rPr lang="en-US" sz="1800" b="1" dirty="0">
                <a:latin typeface="Arial" panose="020B0604020202020204" pitchFamily="34" charset="0"/>
                <a:cs typeface="Arial" panose="020B0604020202020204" pitchFamily="34" charset="0"/>
              </a:rPr>
              <a:t>Airport familiarization, including airport marking, lighting, and signs system</a:t>
            </a:r>
            <a:r>
              <a:rPr lang="en-US" sz="1800" dirty="0">
                <a:solidFill>
                  <a:srgbClr val="002060"/>
                </a:solidFill>
                <a:latin typeface="Arial" panose="020B0604020202020204" pitchFamily="34" charset="0"/>
                <a:cs typeface="Arial" panose="020B0604020202020204" pitchFamily="34" charset="0"/>
              </a:rPr>
              <a:t>. </a:t>
            </a:r>
          </a:p>
          <a:p>
            <a:pPr marL="0" indent="0">
              <a:buNone/>
            </a:pPr>
            <a:r>
              <a:rPr lang="en-US" sz="1800" dirty="0">
                <a:solidFill>
                  <a:srgbClr val="002060"/>
                </a:solidFill>
                <a:latin typeface="Arial" panose="020B0604020202020204" pitchFamily="34" charset="0"/>
                <a:cs typeface="Arial" panose="020B0604020202020204" pitchFamily="34" charset="0"/>
              </a:rPr>
              <a:t>(2) </a:t>
            </a:r>
            <a:r>
              <a:rPr lang="en-US" sz="1800" b="1" dirty="0">
                <a:latin typeface="Arial" panose="020B0604020202020204" pitchFamily="34" charset="0"/>
                <a:cs typeface="Arial" panose="020B0604020202020204" pitchFamily="34" charset="0"/>
              </a:rPr>
              <a:t>Procedures for access to, and operation in, movement areas and safety areas</a:t>
            </a:r>
            <a:r>
              <a:rPr lang="en-US" sz="1800" dirty="0">
                <a:solidFill>
                  <a:srgbClr val="002060"/>
                </a:solidFill>
                <a:latin typeface="Arial" panose="020B0604020202020204" pitchFamily="34" charset="0"/>
                <a:cs typeface="Arial" panose="020B0604020202020204" pitchFamily="34" charset="0"/>
              </a:rPr>
              <a:t>, as specified under § 139.329. </a:t>
            </a:r>
          </a:p>
          <a:p>
            <a:pPr marL="0" indent="0">
              <a:buNone/>
            </a:pPr>
            <a:r>
              <a:rPr lang="en-US" sz="1800" dirty="0">
                <a:solidFill>
                  <a:srgbClr val="002060"/>
                </a:solidFill>
                <a:latin typeface="Arial" panose="020B0604020202020204" pitchFamily="34" charset="0"/>
                <a:cs typeface="Arial" panose="020B0604020202020204" pitchFamily="34" charset="0"/>
              </a:rPr>
              <a:t>(3) </a:t>
            </a:r>
            <a:r>
              <a:rPr lang="en-US" sz="1800" b="1" dirty="0">
                <a:latin typeface="Arial" panose="020B0604020202020204" pitchFamily="34" charset="0"/>
                <a:cs typeface="Arial" panose="020B0604020202020204" pitchFamily="34" charset="0"/>
              </a:rPr>
              <a:t>Airport communications, including radio communication between the air traffic control tower and personnel, </a:t>
            </a:r>
            <a:r>
              <a:rPr lang="en-US" sz="1800" strike="sngStrike" dirty="0">
                <a:solidFill>
                  <a:srgbClr val="002060"/>
                </a:solidFill>
                <a:latin typeface="Arial" panose="020B0604020202020204" pitchFamily="34" charset="0"/>
                <a:cs typeface="Arial" panose="020B0604020202020204" pitchFamily="34" charset="0"/>
              </a:rPr>
              <a:t>use of the common traffic advisory frequency if there is no air traffic control tower or the tower is not in operation</a:t>
            </a:r>
            <a:r>
              <a:rPr lang="en-US" sz="1800" dirty="0">
                <a:solidFill>
                  <a:srgbClr val="002060"/>
                </a:solidFill>
                <a:latin typeface="Arial" panose="020B0604020202020204" pitchFamily="34" charset="0"/>
                <a:cs typeface="Arial" panose="020B0604020202020204" pitchFamily="34" charset="0"/>
              </a:rPr>
              <a:t>, </a:t>
            </a:r>
            <a:r>
              <a:rPr lang="en-US" sz="1800" b="1" dirty="0">
                <a:latin typeface="Arial" panose="020B0604020202020204" pitchFamily="34" charset="0"/>
                <a:cs typeface="Arial" panose="020B0604020202020204" pitchFamily="34" charset="0"/>
              </a:rPr>
              <a:t>and procedures for reporting unsafe airport conditions.</a:t>
            </a:r>
            <a:r>
              <a:rPr lang="en-US" sz="1800" dirty="0">
                <a:solidFill>
                  <a:srgbClr val="002060"/>
                </a:solidFill>
                <a:latin typeface="Arial" panose="020B0604020202020204" pitchFamily="34" charset="0"/>
                <a:cs typeface="Arial" panose="020B0604020202020204" pitchFamily="34" charset="0"/>
              </a:rPr>
              <a:t> </a:t>
            </a:r>
          </a:p>
          <a:p>
            <a:pPr marL="0" indent="0">
              <a:spcBef>
                <a:spcPct val="0"/>
              </a:spcBef>
              <a:buNone/>
            </a:pPr>
            <a:endParaRPr lang="en-US" sz="1800" b="1" u="sng" dirty="0">
              <a:solidFill>
                <a:srgbClr val="002060"/>
              </a:solidFill>
              <a:latin typeface="Arial" panose="020B0604020202020204" pitchFamily="3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a:t>
            </a:fld>
            <a:endParaRPr lang="en-US"/>
          </a:p>
        </p:txBody>
      </p:sp>
      <p:sp>
        <p:nvSpPr>
          <p:cNvPr id="7" name="TextBox 6">
            <a:extLst>
              <a:ext uri="{FF2B5EF4-FFF2-40B4-BE49-F238E27FC236}">
                <a16:creationId xmlns:a16="http://schemas.microsoft.com/office/drawing/2014/main" id="{BEB66179-0FAE-4EC8-ADF1-CE9E82B9AE7E}"/>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E20AB07D-CD31-44CD-8CFB-7A7E615A8535}"/>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0F702621-2D07-45F4-B33B-31C9DBB95175}"/>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Rectangle 2">
            <a:extLst>
              <a:ext uri="{FF2B5EF4-FFF2-40B4-BE49-F238E27FC236}">
                <a16:creationId xmlns:a16="http://schemas.microsoft.com/office/drawing/2014/main" id="{804D2A08-1758-4672-9492-7BCEA06B8B24}"/>
              </a:ext>
            </a:extLst>
          </p:cNvPr>
          <p:cNvSpPr txBox="1">
            <a:spLocks noChangeArrowheads="1"/>
          </p:cNvSpPr>
          <p:nvPr/>
        </p:nvSpPr>
        <p:spPr bwMode="auto">
          <a:xfrm>
            <a:off x="2743200" y="440978"/>
            <a:ext cx="43434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en-US" sz="2400" u="sng" kern="1200" dirty="0">
                <a:solidFill>
                  <a:srgbClr val="002060"/>
                </a:solidFill>
                <a:latin typeface="Arial Rounded MT Bold" pitchFamily="34" charset="0"/>
                <a:ea typeface="+mn-ea"/>
                <a:cs typeface="+mn-cs"/>
              </a:rPr>
              <a:t>FAR Part 139 Requirements</a:t>
            </a:r>
          </a:p>
        </p:txBody>
      </p:sp>
    </p:spTree>
    <p:custDataLst>
      <p:tags r:id="rId1"/>
    </p:custDataLst>
    <p:extLst>
      <p:ext uri="{BB962C8B-B14F-4D97-AF65-F5344CB8AC3E}">
        <p14:creationId xmlns:p14="http://schemas.microsoft.com/office/powerpoint/2010/main" val="1265980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227">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2227">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2227">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222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ChangeArrowheads="1"/>
          </p:cNvSpPr>
          <p:nvPr>
            <p:ph type="title"/>
          </p:nvPr>
        </p:nvSpPr>
        <p:spPr>
          <a:xfrm>
            <a:off x="1149626" y="413828"/>
            <a:ext cx="6362700" cy="830997"/>
          </a:xfrm>
          <a:noFill/>
          <a:ln w="9525">
            <a:noFill/>
            <a:miter lim="800000"/>
            <a:headEnd/>
            <a:tailEnd/>
          </a:ln>
        </p:spPr>
        <p:txBody>
          <a:bodyPr vert="horz" wrap="square" lIns="91440" tIns="45720" rIns="91440" bIns="45720" numCol="1" anchor="ctr" anchorCtr="0" compatLnSpc="1">
            <a:prstTxWarp prst="textNoShape">
              <a:avLst/>
            </a:prstTxWarp>
            <a:spAutoFit/>
          </a:bodyPr>
          <a:lstStyle/>
          <a:p>
            <a:r>
              <a:rPr lang="en-US" sz="2400" b="1" u="sng" kern="1200" dirty="0">
                <a:solidFill>
                  <a:srgbClr val="002060"/>
                </a:solidFill>
                <a:latin typeface="Arial Rounded MT Bold" pitchFamily="34" charset="0"/>
                <a:ea typeface="+mn-ea"/>
                <a:cs typeface="+mn-cs"/>
              </a:rPr>
              <a:t>Prerequisites to Operate a Vehicle on the Airport Movement Area</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15</a:t>
            </a:fld>
            <a:endParaRPr lang="en-US"/>
          </a:p>
        </p:txBody>
      </p:sp>
      <p:pic>
        <p:nvPicPr>
          <p:cNvPr id="2" name="Picture 1">
            <a:extLst>
              <a:ext uri="{FF2B5EF4-FFF2-40B4-BE49-F238E27FC236}">
                <a16:creationId xmlns:a16="http://schemas.microsoft.com/office/drawing/2014/main" id="{6749541E-3097-49D2-AFD8-11237ADE6A88}"/>
              </a:ext>
            </a:extLst>
          </p:cNvPr>
          <p:cNvPicPr>
            <a:picLocks noChangeAspect="1"/>
          </p:cNvPicPr>
          <p:nvPr/>
        </p:nvPicPr>
        <p:blipFill>
          <a:blip r:embed="rId3"/>
          <a:stretch>
            <a:fillRect/>
          </a:stretch>
        </p:blipFill>
        <p:spPr>
          <a:xfrm>
            <a:off x="2568773" y="1348086"/>
            <a:ext cx="1171380" cy="796539"/>
          </a:xfrm>
          <a:prstGeom prst="rect">
            <a:avLst/>
          </a:prstGeom>
        </p:spPr>
      </p:pic>
      <p:sp>
        <p:nvSpPr>
          <p:cNvPr id="6" name="Rectangle 5">
            <a:extLst>
              <a:ext uri="{FF2B5EF4-FFF2-40B4-BE49-F238E27FC236}">
                <a16:creationId xmlns:a16="http://schemas.microsoft.com/office/drawing/2014/main" id="{493B1016-9389-4265-B335-5726D392C3C2}"/>
              </a:ext>
            </a:extLst>
          </p:cNvPr>
          <p:cNvSpPr/>
          <p:nvPr/>
        </p:nvSpPr>
        <p:spPr bwMode="auto">
          <a:xfrm>
            <a:off x="2786705" y="2278677"/>
            <a:ext cx="916374" cy="1150323"/>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lang="en-US" sz="1000" dirty="0">
                <a:solidFill>
                  <a:srgbClr val="FFFFFF"/>
                </a:solidFill>
                <a:latin typeface="Arial" panose="020B0604020202020204" pitchFamily="34" charset="0"/>
                <a:cs typeface="Arial" panose="020B0604020202020204" pitchFamily="34" charset="0"/>
              </a:rPr>
              <a:t>Airport Authority</a:t>
            </a:r>
          </a:p>
          <a:p>
            <a:pPr marL="0" marR="0" indent="0"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a:ln>
                  <a:noFill/>
                </a:ln>
                <a:solidFill>
                  <a:srgbClr val="FFFFFF"/>
                </a:solidFill>
                <a:effectLst/>
                <a:latin typeface="Arial" panose="020B0604020202020204" pitchFamily="34" charset="0"/>
                <a:cs typeface="Arial" panose="020B0604020202020204" pitchFamily="34" charset="0"/>
              </a:rPr>
              <a:t>DTW 00/00</a:t>
            </a:r>
          </a:p>
          <a:p>
            <a:pPr marL="0" marR="0" indent="0" defTabSz="914400" rtl="0" eaLnBrk="0" fontAlgn="base" latinLnBrk="0" hangingPunct="0">
              <a:lnSpc>
                <a:spcPct val="100000"/>
              </a:lnSpc>
              <a:spcBef>
                <a:spcPct val="0"/>
              </a:spcBef>
              <a:spcAft>
                <a:spcPct val="0"/>
              </a:spcAft>
              <a:buClrTx/>
              <a:buSzTx/>
              <a:buFontTx/>
              <a:buNone/>
              <a:tabLst/>
            </a:pPr>
            <a:r>
              <a:rPr lang="en-US" sz="1000" dirty="0">
                <a:solidFill>
                  <a:srgbClr val="FFFFFF"/>
                </a:solidFill>
                <a:latin typeface="Arial" panose="020B0604020202020204" pitchFamily="34" charset="0"/>
                <a:cs typeface="Arial" panose="020B0604020202020204" pitchFamily="34" charset="0"/>
              </a:rPr>
              <a:t>Doe,</a:t>
            </a:r>
          </a:p>
          <a:p>
            <a:pPr marL="0" marR="0" indent="0"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a:ln>
                  <a:noFill/>
                </a:ln>
                <a:solidFill>
                  <a:srgbClr val="FFFFFF"/>
                </a:solidFill>
                <a:effectLst/>
                <a:latin typeface="Arial" panose="020B0604020202020204" pitchFamily="34" charset="0"/>
                <a:cs typeface="Arial" panose="020B0604020202020204" pitchFamily="34" charset="0"/>
              </a:rPr>
              <a:t>John</a:t>
            </a:r>
          </a:p>
        </p:txBody>
      </p:sp>
      <p:pic>
        <p:nvPicPr>
          <p:cNvPr id="7" name="Picture 6">
            <a:extLst>
              <a:ext uri="{FF2B5EF4-FFF2-40B4-BE49-F238E27FC236}">
                <a16:creationId xmlns:a16="http://schemas.microsoft.com/office/drawing/2014/main" id="{141B8106-9083-48E1-AA86-2B33F1D1EFD0}"/>
              </a:ext>
            </a:extLst>
          </p:cNvPr>
          <p:cNvPicPr>
            <a:picLocks noChangeAspect="1"/>
          </p:cNvPicPr>
          <p:nvPr/>
        </p:nvPicPr>
        <p:blipFill>
          <a:blip r:embed="rId4"/>
          <a:stretch>
            <a:fillRect/>
          </a:stretch>
        </p:blipFill>
        <p:spPr>
          <a:xfrm>
            <a:off x="1153853" y="3582102"/>
            <a:ext cx="1171380" cy="790057"/>
          </a:xfrm>
          <a:prstGeom prst="rect">
            <a:avLst/>
          </a:prstGeom>
          <a:ln>
            <a:solidFill>
              <a:schemeClr val="tx1"/>
            </a:solidFill>
          </a:ln>
        </p:spPr>
      </p:pic>
      <p:pic>
        <p:nvPicPr>
          <p:cNvPr id="8" name="Picture 7">
            <a:extLst>
              <a:ext uri="{FF2B5EF4-FFF2-40B4-BE49-F238E27FC236}">
                <a16:creationId xmlns:a16="http://schemas.microsoft.com/office/drawing/2014/main" id="{DFD44A4D-DFBD-46CD-A9F7-51744F034647}"/>
              </a:ext>
            </a:extLst>
          </p:cNvPr>
          <p:cNvPicPr>
            <a:picLocks noChangeAspect="1"/>
          </p:cNvPicPr>
          <p:nvPr/>
        </p:nvPicPr>
        <p:blipFill>
          <a:blip r:embed="rId5"/>
          <a:stretch>
            <a:fillRect/>
          </a:stretch>
        </p:blipFill>
        <p:spPr>
          <a:xfrm>
            <a:off x="3244892" y="2998125"/>
            <a:ext cx="352425" cy="376698"/>
          </a:xfrm>
          <a:prstGeom prst="rect">
            <a:avLst/>
          </a:prstGeom>
          <a:ln>
            <a:solidFill>
              <a:schemeClr val="tx1"/>
            </a:solidFill>
          </a:ln>
        </p:spPr>
      </p:pic>
      <p:pic>
        <p:nvPicPr>
          <p:cNvPr id="10" name="Picture 9" descr="A construction site&#10;&#10;Description automatically generated">
            <a:extLst>
              <a:ext uri="{FF2B5EF4-FFF2-40B4-BE49-F238E27FC236}">
                <a16:creationId xmlns:a16="http://schemas.microsoft.com/office/drawing/2014/main" id="{25149D8A-C071-4442-8414-24AB0DE131B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23960" y="3582102"/>
            <a:ext cx="1171380" cy="779500"/>
          </a:xfrm>
          <a:prstGeom prst="rect">
            <a:avLst/>
          </a:prstGeom>
          <a:ln>
            <a:solidFill>
              <a:schemeClr val="tx1"/>
            </a:solidFill>
          </a:ln>
        </p:spPr>
      </p:pic>
      <p:sp>
        <p:nvSpPr>
          <p:cNvPr id="13" name="Rectangle 12">
            <a:extLst>
              <a:ext uri="{FF2B5EF4-FFF2-40B4-BE49-F238E27FC236}">
                <a16:creationId xmlns:a16="http://schemas.microsoft.com/office/drawing/2014/main" id="{1277A18F-FDF8-4392-8C6D-868187CDCB97}"/>
              </a:ext>
            </a:extLst>
          </p:cNvPr>
          <p:cNvSpPr/>
          <p:nvPr/>
        </p:nvSpPr>
        <p:spPr>
          <a:xfrm>
            <a:off x="3906078" y="1244825"/>
            <a:ext cx="4572000" cy="4278094"/>
          </a:xfrm>
          <a:prstGeom prst="rect">
            <a:avLst/>
          </a:prstGeom>
        </p:spPr>
        <p:txBody>
          <a:bodyPr>
            <a:spAutoFit/>
          </a:bodyPr>
          <a:lstStyle/>
          <a:p>
            <a:pPr marL="342900" lvl="0" indent="-342900" eaLnBrk="1" hangingPunct="1">
              <a:buFont typeface="Arial" panose="020B0604020202020204" pitchFamily="34" charset="0"/>
              <a:buChar char="•"/>
            </a:pPr>
            <a:endParaRPr lang="en-US" sz="1700" kern="0" dirty="0">
              <a:solidFill>
                <a:srgbClr val="002060"/>
              </a:solidFill>
              <a:latin typeface="Arial" panose="020B0604020202020204" pitchFamily="34" charset="0"/>
              <a:cs typeface="Arial" panose="020B0604020202020204" pitchFamily="34" charset="0"/>
            </a:endParaRPr>
          </a:p>
          <a:p>
            <a:pPr marL="342900" lvl="0" indent="-342900" eaLnBrk="1" hangingPunct="1">
              <a:buFont typeface="Arial" panose="020B0604020202020204" pitchFamily="34" charset="0"/>
              <a:buChar char="•"/>
            </a:pPr>
            <a:r>
              <a:rPr lang="en-US" sz="1700" kern="0" dirty="0">
                <a:solidFill>
                  <a:srgbClr val="002060"/>
                </a:solidFill>
                <a:latin typeface="Arial" panose="020B0604020202020204" pitchFamily="34" charset="0"/>
                <a:cs typeface="Arial" panose="020B0604020202020204" pitchFamily="34" charset="0"/>
              </a:rPr>
              <a:t>a valid and current state-issued driver’s license, not suspended or revoked.</a:t>
            </a:r>
          </a:p>
          <a:p>
            <a:pPr marL="342900" lvl="0" indent="-342900" eaLnBrk="1" hangingPunct="1">
              <a:buFont typeface="Arial" panose="020B0604020202020204" pitchFamily="34" charset="0"/>
              <a:buChar char="•"/>
            </a:pPr>
            <a:endParaRPr lang="en-US" sz="1700" kern="0" dirty="0">
              <a:solidFill>
                <a:srgbClr val="002060"/>
              </a:solidFill>
              <a:latin typeface="Arial" panose="020B0604020202020204" pitchFamily="34" charset="0"/>
              <a:cs typeface="Arial" panose="020B0604020202020204" pitchFamily="34" charset="0"/>
            </a:endParaRPr>
          </a:p>
          <a:p>
            <a:pPr lvl="0" eaLnBrk="1" hangingPunct="1"/>
            <a:endParaRPr lang="en-US" sz="1700" kern="0" dirty="0">
              <a:solidFill>
                <a:srgbClr val="002060"/>
              </a:solidFill>
              <a:latin typeface="Arial" panose="020B0604020202020204" pitchFamily="34" charset="0"/>
              <a:cs typeface="Arial" panose="020B0604020202020204" pitchFamily="34" charset="0"/>
            </a:endParaRPr>
          </a:p>
          <a:p>
            <a:pPr marL="342900" lvl="0" indent="-342900" eaLnBrk="1" hangingPunct="1">
              <a:buFont typeface="Arial" panose="020B0604020202020204" pitchFamily="34" charset="0"/>
              <a:buChar char="•"/>
            </a:pPr>
            <a:r>
              <a:rPr lang="en-US" sz="1700" kern="0" dirty="0">
                <a:solidFill>
                  <a:srgbClr val="002060"/>
                </a:solidFill>
                <a:latin typeface="Arial" panose="020B0604020202020204" pitchFamily="34" charset="0"/>
                <a:cs typeface="Arial" panose="020B0604020202020204" pitchFamily="34" charset="0"/>
              </a:rPr>
              <a:t>a valid and current airport security badge issued by Airport Security, not suspended or revoked.</a:t>
            </a:r>
          </a:p>
          <a:p>
            <a:pPr marL="342900" lvl="0" indent="-342900" eaLnBrk="1" hangingPunct="1">
              <a:buFont typeface="Arial" panose="020B0604020202020204" pitchFamily="34" charset="0"/>
              <a:buChar char="•"/>
            </a:pPr>
            <a:endParaRPr lang="en-US" sz="1700" kern="0" dirty="0">
              <a:solidFill>
                <a:srgbClr val="002060"/>
              </a:solidFill>
              <a:latin typeface="Arial" panose="020B0604020202020204" pitchFamily="34" charset="0"/>
              <a:cs typeface="Arial" panose="020B0604020202020204" pitchFamily="34" charset="0"/>
            </a:endParaRPr>
          </a:p>
          <a:p>
            <a:pPr marL="342900" lvl="0" indent="-342900" eaLnBrk="1" hangingPunct="1">
              <a:buFont typeface="Arial" panose="020B0604020202020204" pitchFamily="34" charset="0"/>
              <a:buChar char="•"/>
            </a:pPr>
            <a:r>
              <a:rPr lang="en-US" sz="1700" kern="0" dirty="0">
                <a:solidFill>
                  <a:srgbClr val="002060"/>
                </a:solidFill>
                <a:latin typeface="Arial" panose="020B0604020202020204" pitchFamily="34" charset="0"/>
                <a:cs typeface="Arial" panose="020B0604020202020204" pitchFamily="34" charset="0"/>
              </a:rPr>
              <a:t>a valid reason for entering the movement area (i.e., work-related tasks).</a:t>
            </a:r>
          </a:p>
          <a:p>
            <a:pPr marL="342900" lvl="0" indent="-342900" eaLnBrk="1" hangingPunct="1">
              <a:buFont typeface="Arial" panose="020B0604020202020204" pitchFamily="34" charset="0"/>
              <a:buChar char="•"/>
            </a:pPr>
            <a:endParaRPr lang="en-US" sz="1700" kern="0" dirty="0">
              <a:solidFill>
                <a:srgbClr val="002060"/>
              </a:solidFill>
              <a:latin typeface="Arial" panose="020B0604020202020204" pitchFamily="34" charset="0"/>
              <a:cs typeface="Arial" panose="020B0604020202020204" pitchFamily="34" charset="0"/>
            </a:endParaRPr>
          </a:p>
          <a:p>
            <a:pPr lvl="0" eaLnBrk="1" hangingPunct="1"/>
            <a:endParaRPr lang="en-US" sz="1700" kern="0" dirty="0">
              <a:solidFill>
                <a:srgbClr val="002060"/>
              </a:solidFill>
              <a:latin typeface="Arial" panose="020B0604020202020204" pitchFamily="34" charset="0"/>
              <a:cs typeface="Arial" panose="020B0604020202020204" pitchFamily="34" charset="0"/>
            </a:endParaRPr>
          </a:p>
          <a:p>
            <a:pPr marL="342900" lvl="0" indent="-342900" eaLnBrk="1" hangingPunct="1">
              <a:buFont typeface="Arial" panose="020B0604020202020204" pitchFamily="34" charset="0"/>
              <a:buChar char="•"/>
            </a:pPr>
            <a:r>
              <a:rPr lang="en-US" sz="1700" kern="0" dirty="0">
                <a:solidFill>
                  <a:srgbClr val="FF0000"/>
                </a:solidFill>
                <a:latin typeface="Arial" panose="020B0604020202020204" pitchFamily="34" charset="0"/>
                <a:cs typeface="Arial" panose="020B0604020202020204" pitchFamily="34" charset="0"/>
              </a:rPr>
              <a:t>a current training date (no more than 12 consecutive calendar months since date of previous training).</a:t>
            </a:r>
          </a:p>
        </p:txBody>
      </p:sp>
      <p:pic>
        <p:nvPicPr>
          <p:cNvPr id="14" name="Picture 13">
            <a:extLst>
              <a:ext uri="{FF2B5EF4-FFF2-40B4-BE49-F238E27FC236}">
                <a16:creationId xmlns:a16="http://schemas.microsoft.com/office/drawing/2014/main" id="{41D354CD-5D95-46CA-8E63-7B06AF2F442B}"/>
              </a:ext>
            </a:extLst>
          </p:cNvPr>
          <p:cNvPicPr>
            <a:picLocks noChangeAspect="1"/>
          </p:cNvPicPr>
          <p:nvPr/>
        </p:nvPicPr>
        <p:blipFill>
          <a:blip r:embed="rId7"/>
          <a:stretch>
            <a:fillRect/>
          </a:stretch>
        </p:blipFill>
        <p:spPr>
          <a:xfrm>
            <a:off x="1359230" y="4514704"/>
            <a:ext cx="2337244" cy="1084943"/>
          </a:xfrm>
          <a:prstGeom prst="rect">
            <a:avLst/>
          </a:prstGeom>
          <a:ln>
            <a:solidFill>
              <a:schemeClr val="tx1"/>
            </a:solidFill>
          </a:ln>
        </p:spPr>
      </p:pic>
      <p:sp>
        <p:nvSpPr>
          <p:cNvPr id="15" name="TextBox 14">
            <a:extLst>
              <a:ext uri="{FF2B5EF4-FFF2-40B4-BE49-F238E27FC236}">
                <a16:creationId xmlns:a16="http://schemas.microsoft.com/office/drawing/2014/main" id="{99302D98-9829-43D2-9FB8-6F654AE5D19E}"/>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6" name="TextBox 15">
            <a:extLst>
              <a:ext uri="{FF2B5EF4-FFF2-40B4-BE49-F238E27FC236}">
                <a16:creationId xmlns:a16="http://schemas.microsoft.com/office/drawing/2014/main" id="{517BDB9F-0664-458C-B7B0-73F783CA9B06}"/>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7" name="TextBox 16">
            <a:extLst>
              <a:ext uri="{FF2B5EF4-FFF2-40B4-BE49-F238E27FC236}">
                <a16:creationId xmlns:a16="http://schemas.microsoft.com/office/drawing/2014/main" id="{62EE452B-8E81-40ED-A415-A01DD2DE6C71}"/>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2721696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altLang="en-US"/>
              <a:t>Airfield Safety</a:t>
            </a:r>
          </a:p>
        </p:txBody>
      </p:sp>
      <p:sp>
        <p:nvSpPr>
          <p:cNvPr id="6147" name="Rectangle 3"/>
          <p:cNvSpPr>
            <a:spLocks noGrp="1" noChangeArrowheads="1"/>
          </p:cNvSpPr>
          <p:nvPr>
            <p:ph type="body" idx="1"/>
          </p:nvPr>
        </p:nvSpPr>
        <p:spPr/>
        <p:txBody>
          <a:bodyPr/>
          <a:lstStyle/>
          <a:p>
            <a:endParaRPr lang="en-US" altLang="en-US"/>
          </a:p>
        </p:txBody>
      </p:sp>
      <p:pic>
        <p:nvPicPr>
          <p:cNvPr id="6148"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3191" y="0"/>
            <a:ext cx="9103024" cy="682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Text Box 5"/>
          <p:cNvSpPr txBox="1">
            <a:spLocks noChangeArrowheads="1"/>
          </p:cNvSpPr>
          <p:nvPr/>
        </p:nvSpPr>
        <p:spPr bwMode="auto">
          <a:xfrm>
            <a:off x="1629172" y="385173"/>
            <a:ext cx="5638800" cy="461665"/>
          </a:xfrm>
          <a:prstGeom prst="rect">
            <a:avLst/>
          </a:prstGeom>
          <a:solidFill>
            <a:schemeClr val="bg1"/>
          </a:solidFill>
          <a:ln>
            <a:solidFill>
              <a:schemeClr val="tx1"/>
            </a:solidFill>
          </a:ln>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u="sng" dirty="0">
                <a:solidFill>
                  <a:srgbClr val="FF0000"/>
                </a:solidFill>
                <a:latin typeface="Arial Rounded MT Bold" panose="020F0704030504030204" pitchFamily="34" charset="0"/>
              </a:rPr>
              <a:t>Airport Operations Area (AOA)</a:t>
            </a:r>
          </a:p>
        </p:txBody>
      </p:sp>
      <p:sp>
        <p:nvSpPr>
          <p:cNvPr id="2" name="Rectangle 1"/>
          <p:cNvSpPr/>
          <p:nvPr/>
        </p:nvSpPr>
        <p:spPr>
          <a:xfrm>
            <a:off x="656828" y="861423"/>
            <a:ext cx="7830344" cy="723275"/>
          </a:xfrm>
          <a:prstGeom prst="rect">
            <a:avLst/>
          </a:prstGeom>
        </p:spPr>
        <p:txBody>
          <a:bodyPr wrap="square">
            <a:spAutoFit/>
          </a:bodyPr>
          <a:lstStyle/>
          <a:p>
            <a:pPr marL="285750" lvl="6" indent="-285750">
              <a:spcBef>
                <a:spcPts val="600"/>
              </a:spcBef>
              <a:buFont typeface="Arial" panose="020B0604020202020204" pitchFamily="34" charset="0"/>
              <a:buChar char="•"/>
              <a:defRPr/>
            </a:pPr>
            <a:r>
              <a:rPr lang="en-US" sz="1800" dirty="0">
                <a:solidFill>
                  <a:srgbClr val="002060"/>
                </a:solidFill>
                <a:latin typeface="Arial Rounded MT Bold" pitchFamily="34" charset="0"/>
              </a:rPr>
              <a:t>How would you describe the AOA?</a:t>
            </a:r>
          </a:p>
          <a:p>
            <a:pPr marL="285750" lvl="6" indent="-285750">
              <a:spcBef>
                <a:spcPts val="600"/>
              </a:spcBef>
              <a:buFont typeface="Arial" panose="020B0604020202020204" pitchFamily="34" charset="0"/>
              <a:buChar char="•"/>
              <a:defRPr/>
            </a:pPr>
            <a:r>
              <a:rPr lang="en-US" sz="1800" dirty="0">
                <a:solidFill>
                  <a:srgbClr val="002060"/>
                </a:solidFill>
                <a:latin typeface="Arial Rounded MT Bold" pitchFamily="34" charset="0"/>
              </a:rPr>
              <a:t>What two areas does the AOA include?</a:t>
            </a: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16</a:t>
            </a:fld>
            <a:endParaRPr lang="en-US"/>
          </a:p>
        </p:txBody>
      </p:sp>
      <p:sp>
        <p:nvSpPr>
          <p:cNvPr id="11" name="TextBox 10">
            <a:extLst>
              <a:ext uri="{FF2B5EF4-FFF2-40B4-BE49-F238E27FC236}">
                <a16:creationId xmlns:a16="http://schemas.microsoft.com/office/drawing/2014/main" id="{6695F7B8-5A85-421D-B117-D9E2EDFDD520}"/>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3689518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altLang="en-US"/>
              <a:t>Airfield Safety</a:t>
            </a:r>
          </a:p>
        </p:txBody>
      </p:sp>
      <p:sp>
        <p:nvSpPr>
          <p:cNvPr id="6147" name="Rectangle 3"/>
          <p:cNvSpPr>
            <a:spLocks noGrp="1" noChangeArrowheads="1"/>
          </p:cNvSpPr>
          <p:nvPr>
            <p:ph type="body" idx="1"/>
          </p:nvPr>
        </p:nvSpPr>
        <p:spPr/>
        <p:txBody>
          <a:bodyPr/>
          <a:lstStyle/>
          <a:p>
            <a:endParaRPr lang="en-US" altLang="en-US"/>
          </a:p>
        </p:txBody>
      </p:sp>
      <p:pic>
        <p:nvPicPr>
          <p:cNvPr id="6148"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644" y="0"/>
            <a:ext cx="9103024" cy="682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Text Box 5"/>
          <p:cNvSpPr txBox="1">
            <a:spLocks noChangeArrowheads="1"/>
          </p:cNvSpPr>
          <p:nvPr/>
        </p:nvSpPr>
        <p:spPr bwMode="auto">
          <a:xfrm>
            <a:off x="1629172" y="385173"/>
            <a:ext cx="5638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u="sng" dirty="0">
                <a:solidFill>
                  <a:srgbClr val="002060"/>
                </a:solidFill>
                <a:latin typeface="Arial Rounded MT Bold" panose="020F0704030504030204" pitchFamily="34" charset="0"/>
              </a:rPr>
              <a:t>Airport Operations Area (AOA)</a:t>
            </a:r>
          </a:p>
        </p:txBody>
      </p:sp>
      <p:sp>
        <p:nvSpPr>
          <p:cNvPr id="2" name="Rectangle 1"/>
          <p:cNvSpPr/>
          <p:nvPr/>
        </p:nvSpPr>
        <p:spPr>
          <a:xfrm>
            <a:off x="656828" y="861423"/>
            <a:ext cx="7830344" cy="923330"/>
          </a:xfrm>
          <a:prstGeom prst="rect">
            <a:avLst/>
          </a:prstGeom>
        </p:spPr>
        <p:txBody>
          <a:bodyPr wrap="square">
            <a:spAutoFit/>
          </a:bodyPr>
          <a:lstStyle/>
          <a:p>
            <a:pPr marL="285750" lvl="6" indent="-285750">
              <a:spcBef>
                <a:spcPts val="1200"/>
              </a:spcBef>
              <a:buFont typeface="Arial" panose="020B0604020202020204" pitchFamily="34" charset="0"/>
              <a:buChar char="•"/>
              <a:defRPr/>
            </a:pPr>
            <a:r>
              <a:rPr lang="en-US" sz="1800" dirty="0">
                <a:solidFill>
                  <a:srgbClr val="002060"/>
                </a:solidFill>
                <a:latin typeface="Arial Rounded MT Bold" pitchFamily="34" charset="0"/>
              </a:rPr>
              <a:t>Defined as a portion of an airport, specified in the airport security program, in which security measures specified in Title 49 of the Code of Federal Regulations are carried out.  </a:t>
            </a:r>
          </a:p>
        </p:txBody>
      </p:sp>
      <p:sp>
        <p:nvSpPr>
          <p:cNvPr id="3" name="Rectangle 2"/>
          <p:cNvSpPr/>
          <p:nvPr/>
        </p:nvSpPr>
        <p:spPr>
          <a:xfrm>
            <a:off x="656828" y="1799338"/>
            <a:ext cx="5286772" cy="646331"/>
          </a:xfrm>
          <a:prstGeom prst="rect">
            <a:avLst/>
          </a:prstGeom>
        </p:spPr>
        <p:txBody>
          <a:bodyPr wrap="square">
            <a:spAutoFit/>
          </a:bodyPr>
          <a:lstStyle/>
          <a:p>
            <a:pPr marL="285750" lvl="6" indent="-285750">
              <a:spcBef>
                <a:spcPts val="1200"/>
              </a:spcBef>
              <a:buFont typeface="Arial" panose="020B0604020202020204" pitchFamily="34" charset="0"/>
              <a:buChar char="•"/>
              <a:defRPr/>
            </a:pPr>
            <a:r>
              <a:rPr lang="en-US" sz="1800" dirty="0">
                <a:solidFill>
                  <a:srgbClr val="002060"/>
                </a:solidFill>
                <a:latin typeface="Arial Rounded MT Bold" pitchFamily="34" charset="0"/>
              </a:rPr>
              <a:t>Generally described as the area within the airport perimeter fence. </a:t>
            </a:r>
            <a:endParaRPr lang="en-US" sz="2800" dirty="0">
              <a:solidFill>
                <a:srgbClr val="002060"/>
              </a:solidFill>
              <a:latin typeface="Arial Rounded MT Bold" pitchFamily="34" charset="0"/>
            </a:endParaRP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17</a:t>
            </a:fld>
            <a:endParaRPr lang="en-US"/>
          </a:p>
        </p:txBody>
      </p:sp>
      <p:sp>
        <p:nvSpPr>
          <p:cNvPr id="4" name="Rectangle 3">
            <a:extLst>
              <a:ext uri="{FF2B5EF4-FFF2-40B4-BE49-F238E27FC236}">
                <a16:creationId xmlns:a16="http://schemas.microsoft.com/office/drawing/2014/main" id="{05DCDA9F-5641-49D3-8E02-415EFAF0A385}"/>
              </a:ext>
            </a:extLst>
          </p:cNvPr>
          <p:cNvSpPr/>
          <p:nvPr/>
        </p:nvSpPr>
        <p:spPr>
          <a:xfrm>
            <a:off x="656828" y="2639618"/>
            <a:ext cx="5181600" cy="1631216"/>
          </a:xfrm>
          <a:prstGeom prst="rect">
            <a:avLst/>
          </a:prstGeom>
          <a:solidFill>
            <a:schemeClr val="tx1"/>
          </a:solidFill>
        </p:spPr>
        <p:txBody>
          <a:bodyPr wrap="square">
            <a:spAutoFit/>
          </a:bodyPr>
          <a:lstStyle/>
          <a:p>
            <a:pPr marL="285750" lvl="6" indent="-285750">
              <a:spcBef>
                <a:spcPts val="1200"/>
              </a:spcBef>
              <a:buFont typeface="Arial" panose="020B0604020202020204" pitchFamily="34" charset="0"/>
              <a:buChar char="•"/>
              <a:defRPr/>
            </a:pPr>
            <a:r>
              <a:rPr lang="en-US" sz="1800" dirty="0">
                <a:solidFill>
                  <a:srgbClr val="FFFFFF"/>
                </a:solidFill>
                <a:latin typeface="Arial Rounded MT Bold" pitchFamily="34" charset="0"/>
              </a:rPr>
              <a:t>Includes Airport </a:t>
            </a:r>
            <a:r>
              <a:rPr lang="en-US" sz="1800" u="sng" dirty="0">
                <a:solidFill>
                  <a:srgbClr val="FFFFFF"/>
                </a:solidFill>
                <a:latin typeface="Arial Rounded MT Bold" pitchFamily="34" charset="0"/>
              </a:rPr>
              <a:t>Movement</a:t>
            </a:r>
            <a:r>
              <a:rPr lang="en-US" sz="1800" dirty="0">
                <a:solidFill>
                  <a:srgbClr val="FFFFFF"/>
                </a:solidFill>
                <a:latin typeface="Arial Rounded MT Bold" pitchFamily="34" charset="0"/>
              </a:rPr>
              <a:t> Areas and   </a:t>
            </a:r>
            <a:r>
              <a:rPr lang="en-US" sz="1800" u="sng" dirty="0">
                <a:solidFill>
                  <a:srgbClr val="FFFFFF"/>
                </a:solidFill>
                <a:latin typeface="Arial Rounded MT Bold" pitchFamily="34" charset="0"/>
              </a:rPr>
              <a:t>Non-Movement</a:t>
            </a:r>
            <a:r>
              <a:rPr lang="en-US" sz="1800" dirty="0">
                <a:solidFill>
                  <a:srgbClr val="FFFFFF"/>
                </a:solidFill>
                <a:latin typeface="Arial Rounded MT Bold" pitchFamily="34" charset="0"/>
              </a:rPr>
              <a:t> Areas.</a:t>
            </a:r>
          </a:p>
          <a:p>
            <a:pPr marL="285750" lvl="6" indent="-285750">
              <a:spcBef>
                <a:spcPts val="1200"/>
              </a:spcBef>
              <a:buFont typeface="Arial" panose="020B0604020202020204" pitchFamily="34" charset="0"/>
              <a:buChar char="•"/>
              <a:defRPr/>
            </a:pPr>
            <a:r>
              <a:rPr lang="en-US" sz="1800" u="sng" dirty="0">
                <a:solidFill>
                  <a:srgbClr val="FFFFFF"/>
                </a:solidFill>
                <a:latin typeface="Arial Rounded MT Bold" pitchFamily="34" charset="0"/>
              </a:rPr>
              <a:t>It is CRITICAL</a:t>
            </a:r>
            <a:r>
              <a:rPr lang="en-US" sz="1800" dirty="0">
                <a:solidFill>
                  <a:srgbClr val="FFFFFF"/>
                </a:solidFill>
                <a:latin typeface="Arial Rounded MT Bold" pitchFamily="34" charset="0"/>
              </a:rPr>
              <a:t> to airfield safety                       to know  the differences between airport </a:t>
            </a:r>
            <a:r>
              <a:rPr lang="en-US" sz="1800" u="sng" dirty="0">
                <a:solidFill>
                  <a:srgbClr val="FFFFFF"/>
                </a:solidFill>
                <a:latin typeface="Arial Rounded MT Bold" pitchFamily="34" charset="0"/>
              </a:rPr>
              <a:t>Movement</a:t>
            </a:r>
            <a:r>
              <a:rPr lang="en-US" sz="1800" dirty="0">
                <a:solidFill>
                  <a:srgbClr val="FFFFFF"/>
                </a:solidFill>
                <a:latin typeface="Arial Rounded MT Bold" pitchFamily="34" charset="0"/>
              </a:rPr>
              <a:t>  and </a:t>
            </a:r>
            <a:r>
              <a:rPr lang="en-US" sz="1800" u="sng" dirty="0">
                <a:solidFill>
                  <a:srgbClr val="FFFFFF"/>
                </a:solidFill>
                <a:latin typeface="Arial Rounded MT Bold" pitchFamily="34" charset="0"/>
              </a:rPr>
              <a:t>Non-Movement</a:t>
            </a:r>
            <a:r>
              <a:rPr lang="en-US" sz="1800" dirty="0">
                <a:solidFill>
                  <a:srgbClr val="FFFFFF"/>
                </a:solidFill>
                <a:latin typeface="Arial Rounded MT Bold" pitchFamily="34" charset="0"/>
              </a:rPr>
              <a:t> areas.</a:t>
            </a:r>
            <a:endParaRPr lang="en-US" dirty="0"/>
          </a:p>
        </p:txBody>
      </p:sp>
      <p:sp>
        <p:nvSpPr>
          <p:cNvPr id="12" name="TextBox 11">
            <a:extLst>
              <a:ext uri="{FF2B5EF4-FFF2-40B4-BE49-F238E27FC236}">
                <a16:creationId xmlns:a16="http://schemas.microsoft.com/office/drawing/2014/main" id="{81E2F554-BEF9-47CF-BC4C-A2372B2EAE82}"/>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367F65D8-7012-4A42-B467-046F5B28A422}"/>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4" name="TextBox 13">
            <a:extLst>
              <a:ext uri="{FF2B5EF4-FFF2-40B4-BE49-F238E27FC236}">
                <a16:creationId xmlns:a16="http://schemas.microsoft.com/office/drawing/2014/main" id="{0AA5FE0F-E07C-4C4E-95DC-115D4C95C725}"/>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1312575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173" name="Text Box 5"/>
          <p:cNvSpPr txBox="1">
            <a:spLocks noChangeArrowheads="1"/>
          </p:cNvSpPr>
          <p:nvPr/>
        </p:nvSpPr>
        <p:spPr bwMode="auto">
          <a:xfrm>
            <a:off x="1359297" y="360164"/>
            <a:ext cx="5968206" cy="461665"/>
          </a:xfrm>
          <a:prstGeom prst="rect">
            <a:avLst/>
          </a:prstGeom>
          <a:solidFill>
            <a:schemeClr val="bg1"/>
          </a:solidFill>
          <a:ln>
            <a:solidFill>
              <a:schemeClr val="tx1"/>
            </a:solidFill>
          </a:ln>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u="sng" dirty="0">
                <a:solidFill>
                  <a:srgbClr val="FF0000"/>
                </a:solidFill>
                <a:latin typeface="Arial Rounded MT Bold" panose="020F0704030504030204" pitchFamily="34" charset="0"/>
              </a:rPr>
              <a:t>Components of Non-Movement Areas</a:t>
            </a:r>
          </a:p>
        </p:txBody>
      </p:sp>
      <p:sp>
        <p:nvSpPr>
          <p:cNvPr id="6" name="Text Box 2"/>
          <p:cNvSpPr txBox="1">
            <a:spLocks noChangeArrowheads="1"/>
          </p:cNvSpPr>
          <p:nvPr/>
        </p:nvSpPr>
        <p:spPr bwMode="auto">
          <a:xfrm>
            <a:off x="972344" y="818781"/>
            <a:ext cx="7239000" cy="2062103"/>
          </a:xfrm>
          <a:prstGeom prst="rect">
            <a:avLst/>
          </a:prstGeom>
          <a:noFill/>
          <a:ln w="9525">
            <a:noFill/>
            <a:miter lim="800000"/>
            <a:headEnd/>
            <a:tailEnd/>
          </a:ln>
        </p:spPr>
        <p:txBody>
          <a:bodyPr wrap="square">
            <a:spAutoFit/>
          </a:bodyPr>
          <a:lstStyle/>
          <a:p>
            <a:pPr marL="0" lvl="6" indent="228600">
              <a:spcBef>
                <a:spcPts val="600"/>
              </a:spcBef>
              <a:buFont typeface="Arial" pitchFamily="34" charset="0"/>
              <a:buChar char="•"/>
              <a:defRPr/>
            </a:pPr>
            <a:r>
              <a:rPr lang="en-US" sz="1800" dirty="0">
                <a:solidFill>
                  <a:schemeClr val="accent6">
                    <a:lumMod val="75000"/>
                  </a:schemeClr>
                </a:solidFill>
                <a:latin typeface="Arial Rounded MT Bold" pitchFamily="34" charset="0"/>
              </a:rPr>
              <a:t>What are the three components of non-movement areas?</a:t>
            </a:r>
          </a:p>
          <a:p>
            <a:pPr marL="0" lvl="6" indent="228600">
              <a:spcBef>
                <a:spcPts val="600"/>
              </a:spcBef>
              <a:buFont typeface="Arial" pitchFamily="34" charset="0"/>
              <a:buChar char="•"/>
              <a:defRPr/>
            </a:pPr>
            <a:r>
              <a:rPr lang="en-US" sz="1800" dirty="0">
                <a:solidFill>
                  <a:schemeClr val="accent6">
                    <a:lumMod val="75000"/>
                  </a:schemeClr>
                </a:solidFill>
                <a:latin typeface="Arial Rounded MT Bold" pitchFamily="34" charset="0"/>
              </a:rPr>
              <a:t>Who or what controls non-movement areas?</a:t>
            </a:r>
          </a:p>
          <a:p>
            <a:pPr marL="0" lvl="6" indent="228600">
              <a:spcBef>
                <a:spcPts val="600"/>
              </a:spcBef>
              <a:buFont typeface="Arial" pitchFamily="34" charset="0"/>
              <a:buChar char="•"/>
              <a:defRPr/>
            </a:pPr>
            <a:r>
              <a:rPr lang="en-US" sz="1800" dirty="0">
                <a:solidFill>
                  <a:schemeClr val="accent6">
                    <a:lumMod val="75000"/>
                  </a:schemeClr>
                </a:solidFill>
                <a:latin typeface="Arial Rounded MT Bold" pitchFamily="34" charset="0"/>
              </a:rPr>
              <a:t>Is permission required to enter a non-movement area?</a:t>
            </a:r>
          </a:p>
          <a:p>
            <a:pPr marL="0" lvl="6" indent="228600">
              <a:spcBef>
                <a:spcPts val="600"/>
              </a:spcBef>
              <a:buFont typeface="Arial" pitchFamily="34" charset="0"/>
              <a:buChar char="•"/>
              <a:defRPr/>
            </a:pPr>
            <a:r>
              <a:rPr lang="en-US" sz="1800" dirty="0">
                <a:solidFill>
                  <a:schemeClr val="accent6">
                    <a:lumMod val="75000"/>
                  </a:schemeClr>
                </a:solidFill>
                <a:latin typeface="Arial Rounded MT Bold" pitchFamily="34" charset="0"/>
              </a:rPr>
              <a:t>What is the speed limit on zipper roads?</a:t>
            </a:r>
          </a:p>
          <a:p>
            <a:pPr marL="228600" lvl="6" indent="-228600">
              <a:spcBef>
                <a:spcPts val="600"/>
              </a:spcBef>
              <a:buFont typeface="Arial" pitchFamily="34" charset="0"/>
              <a:buChar char="•"/>
              <a:defRPr/>
            </a:pPr>
            <a:r>
              <a:rPr lang="en-US" sz="1800" dirty="0">
                <a:solidFill>
                  <a:schemeClr val="accent6">
                    <a:lumMod val="75000"/>
                  </a:schemeClr>
                </a:solidFill>
                <a:latin typeface="Arial Rounded MT Bold" pitchFamily="34" charset="0"/>
              </a:rPr>
              <a:t>Which has the right-of-way on non-movement areas – vehicles, or aircraft?</a:t>
            </a:r>
            <a:endParaRPr lang="en-US" sz="1800" dirty="0">
              <a:solidFill>
                <a:srgbClr val="002060"/>
              </a:solidFill>
              <a:latin typeface="Arial Rounded MT Bold" pitchFamily="34" charset="0"/>
            </a:endParaRP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18</a:t>
            </a:fld>
            <a:endParaRPr lang="en-US"/>
          </a:p>
        </p:txBody>
      </p:sp>
      <p:sp>
        <p:nvSpPr>
          <p:cNvPr id="7" name="TextBox 6">
            <a:extLst>
              <a:ext uri="{FF2B5EF4-FFF2-40B4-BE49-F238E27FC236}">
                <a16:creationId xmlns:a16="http://schemas.microsoft.com/office/drawing/2014/main" id="{92B5F74B-351B-42D0-8110-0243F71F04EA}"/>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3784673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ltLang="en-US"/>
              <a:t>Airfield Safety</a:t>
            </a:r>
          </a:p>
        </p:txBody>
      </p:sp>
      <p:sp>
        <p:nvSpPr>
          <p:cNvPr id="7171" name="Rectangle 3"/>
          <p:cNvSpPr>
            <a:spLocks noGrp="1" noChangeArrowheads="1"/>
          </p:cNvSpPr>
          <p:nvPr>
            <p:ph type="body" idx="1"/>
          </p:nvPr>
        </p:nvSpPr>
        <p:spPr/>
        <p:txBody>
          <a:bodyPr/>
          <a:lstStyle/>
          <a:p>
            <a:endParaRPr lang="en-US" altLang="en-US"/>
          </a:p>
        </p:txBody>
      </p:sp>
      <p:pic>
        <p:nvPicPr>
          <p:cNvPr id="7172"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0" y="0"/>
            <a:ext cx="9171665" cy="682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Text Box 5"/>
          <p:cNvSpPr txBox="1">
            <a:spLocks noChangeArrowheads="1"/>
          </p:cNvSpPr>
          <p:nvPr/>
        </p:nvSpPr>
        <p:spPr bwMode="auto">
          <a:xfrm>
            <a:off x="813594" y="376870"/>
            <a:ext cx="75565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u="sng" dirty="0">
                <a:solidFill>
                  <a:srgbClr val="002060"/>
                </a:solidFill>
                <a:latin typeface="Arial Rounded MT Bold" panose="020F0704030504030204" pitchFamily="34" charset="0"/>
              </a:rPr>
              <a:t>Components of Non-Movement Areas</a:t>
            </a:r>
          </a:p>
        </p:txBody>
      </p:sp>
      <p:sp>
        <p:nvSpPr>
          <p:cNvPr id="6" name="Text Box 2"/>
          <p:cNvSpPr txBox="1">
            <a:spLocks noChangeArrowheads="1"/>
          </p:cNvSpPr>
          <p:nvPr/>
        </p:nvSpPr>
        <p:spPr bwMode="auto">
          <a:xfrm>
            <a:off x="942636" y="817728"/>
            <a:ext cx="7239000" cy="1869743"/>
          </a:xfrm>
          <a:prstGeom prst="rect">
            <a:avLst/>
          </a:prstGeom>
          <a:noFill/>
          <a:ln w="9525">
            <a:noFill/>
            <a:miter lim="800000"/>
            <a:headEnd/>
            <a:tailEnd/>
          </a:ln>
        </p:spPr>
        <p:txBody>
          <a:bodyPr wrap="square">
            <a:spAutoFit/>
          </a:bodyPr>
          <a:lstStyle/>
          <a:p>
            <a:pPr marL="0" lvl="6" indent="228600">
              <a:spcBef>
                <a:spcPts val="300"/>
              </a:spcBef>
              <a:buFont typeface="Arial" pitchFamily="34" charset="0"/>
              <a:buChar char="•"/>
              <a:defRPr/>
            </a:pPr>
            <a:r>
              <a:rPr lang="en-US" sz="1800" u="sng" dirty="0" err="1">
                <a:solidFill>
                  <a:schemeClr val="accent6">
                    <a:lumMod val="75000"/>
                  </a:schemeClr>
                </a:solidFill>
                <a:latin typeface="Arial Rounded MT Bold" pitchFamily="34" charset="0"/>
              </a:rPr>
              <a:t>Taxilanes</a:t>
            </a:r>
            <a:r>
              <a:rPr lang="en-US" sz="1800" dirty="0">
                <a:solidFill>
                  <a:schemeClr val="accent6">
                    <a:lumMod val="75000"/>
                  </a:schemeClr>
                </a:solidFill>
                <a:latin typeface="Arial Rounded MT Bold" pitchFamily="34" charset="0"/>
              </a:rPr>
              <a:t> – provide routes for aircraft between ramps/aprons</a:t>
            </a:r>
          </a:p>
          <a:p>
            <a:pPr marL="0" lvl="6">
              <a:spcBef>
                <a:spcPts val="300"/>
              </a:spcBef>
              <a:defRPr/>
            </a:pPr>
            <a:r>
              <a:rPr lang="en-US" sz="1800" dirty="0">
                <a:solidFill>
                  <a:schemeClr val="accent6">
                    <a:lumMod val="75000"/>
                  </a:schemeClr>
                </a:solidFill>
                <a:latin typeface="Arial Rounded MT Bold" pitchFamily="34" charset="0"/>
              </a:rPr>
              <a:t>    and movement areas.  ONLY found in Non-Movement Areas. </a:t>
            </a:r>
          </a:p>
          <a:p>
            <a:pPr marL="0" lvl="6" indent="228600">
              <a:spcBef>
                <a:spcPts val="300"/>
              </a:spcBef>
              <a:buFont typeface="Arial" pitchFamily="34" charset="0"/>
              <a:buChar char="•"/>
              <a:defRPr/>
            </a:pPr>
            <a:r>
              <a:rPr lang="en-US" sz="1800" u="sng" dirty="0">
                <a:solidFill>
                  <a:schemeClr val="accent6">
                    <a:lumMod val="75000"/>
                  </a:schemeClr>
                </a:solidFill>
                <a:latin typeface="Arial Rounded MT Bold" pitchFamily="34" charset="0"/>
              </a:rPr>
              <a:t>Ramps (Aprons) </a:t>
            </a:r>
            <a:r>
              <a:rPr lang="en-US" sz="1800" dirty="0">
                <a:solidFill>
                  <a:schemeClr val="accent6">
                    <a:lumMod val="75000"/>
                  </a:schemeClr>
                </a:solidFill>
                <a:latin typeface="Arial Rounded MT Bold" pitchFamily="34" charset="0"/>
              </a:rPr>
              <a:t>– aircraft parking, loading, and servicing.</a:t>
            </a:r>
          </a:p>
          <a:p>
            <a:pPr marL="0" lvl="6" indent="228600">
              <a:spcBef>
                <a:spcPts val="300"/>
              </a:spcBef>
              <a:buFont typeface="Arial" pitchFamily="34" charset="0"/>
              <a:buChar char="•"/>
              <a:defRPr/>
            </a:pPr>
            <a:r>
              <a:rPr lang="en-US" sz="1800" u="sng" dirty="0">
                <a:solidFill>
                  <a:schemeClr val="accent6">
                    <a:lumMod val="75000"/>
                  </a:schemeClr>
                </a:solidFill>
                <a:latin typeface="Arial Rounded MT Bold" pitchFamily="34" charset="0"/>
              </a:rPr>
              <a:t>De-Ice Pads</a:t>
            </a:r>
            <a:r>
              <a:rPr lang="en-US" sz="1800" dirty="0">
                <a:solidFill>
                  <a:schemeClr val="accent6">
                    <a:lumMod val="75000"/>
                  </a:schemeClr>
                </a:solidFill>
                <a:latin typeface="Arial Rounded MT Bold" pitchFamily="34" charset="0"/>
              </a:rPr>
              <a:t> – for </a:t>
            </a:r>
            <a:r>
              <a:rPr lang="en-US" sz="1800" dirty="0">
                <a:solidFill>
                  <a:srgbClr val="002060"/>
                </a:solidFill>
                <a:latin typeface="Arial Rounded MT Bold" pitchFamily="34" charset="0"/>
              </a:rPr>
              <a:t>deicing aircraft prior to takeoff.</a:t>
            </a:r>
          </a:p>
          <a:p>
            <a:pPr marL="0" lvl="6" indent="228600">
              <a:buFont typeface="Arial" pitchFamily="34" charset="0"/>
              <a:buChar char="•"/>
              <a:defRPr/>
            </a:pPr>
            <a:r>
              <a:rPr lang="en-US" sz="1800" dirty="0">
                <a:solidFill>
                  <a:srgbClr val="002060"/>
                </a:solidFill>
                <a:latin typeface="Arial Rounded MT Bold" pitchFamily="34" charset="0"/>
              </a:rPr>
              <a:t>Non-movement areas for both airports are shown in </a:t>
            </a:r>
          </a:p>
          <a:p>
            <a:pPr marL="0" lvl="6">
              <a:defRPr/>
            </a:pPr>
            <a:r>
              <a:rPr lang="en-US" sz="1800" b="1" dirty="0">
                <a:ln>
                  <a:solidFill>
                    <a:schemeClr val="tx1"/>
                  </a:solidFill>
                </a:ln>
                <a:solidFill>
                  <a:srgbClr val="002060"/>
                </a:solidFill>
                <a:latin typeface="Arial Rounded MT Bold" pitchFamily="34" charset="0"/>
              </a:rPr>
              <a:t>                                                      </a:t>
            </a:r>
            <a:r>
              <a:rPr lang="en-US" sz="1800" b="1" dirty="0">
                <a:ln>
                  <a:solidFill>
                    <a:schemeClr val="tx1"/>
                  </a:solidFill>
                </a:ln>
                <a:solidFill>
                  <a:srgbClr val="FFFF00"/>
                </a:solidFill>
                <a:latin typeface="Arial Rounded MT Bold" pitchFamily="34" charset="0"/>
              </a:rPr>
              <a:t>YELLOW.</a:t>
            </a:r>
            <a:endParaRPr lang="en-US" sz="1800" b="1" dirty="0">
              <a:ln>
                <a:solidFill>
                  <a:schemeClr val="tx1"/>
                </a:solidFill>
              </a:ln>
              <a:solidFill>
                <a:srgbClr val="FFFFFF"/>
              </a:solidFill>
              <a:latin typeface="Arial Rounded MT Bold" pitchFamily="34" charset="0"/>
            </a:endParaRPr>
          </a:p>
        </p:txBody>
      </p:sp>
      <p:sp>
        <p:nvSpPr>
          <p:cNvPr id="7" name="Rectangle 6"/>
          <p:cNvSpPr>
            <a:spLocks noChangeArrowheads="1"/>
          </p:cNvSpPr>
          <p:nvPr/>
        </p:nvSpPr>
        <p:spPr bwMode="auto">
          <a:xfrm>
            <a:off x="838200" y="4839178"/>
            <a:ext cx="8991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28600" indent="-228600">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indent="0">
              <a:spcBef>
                <a:spcPts val="1200"/>
              </a:spcBef>
              <a:buNone/>
            </a:pPr>
            <a:endParaRPr lang="en-US" altLang="en-US" sz="2000" dirty="0">
              <a:solidFill>
                <a:srgbClr val="FFFFFF"/>
              </a:solidFill>
              <a:latin typeface="Arial Rounded MT Bold" panose="020F0704030504030204" pitchFamily="34" charset="0"/>
            </a:endParaRP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19</a:t>
            </a:fld>
            <a:endParaRPr lang="en-US"/>
          </a:p>
        </p:txBody>
      </p:sp>
      <p:sp>
        <p:nvSpPr>
          <p:cNvPr id="14" name="Slide Number Placeholder 2">
            <a:extLst>
              <a:ext uri="{FF2B5EF4-FFF2-40B4-BE49-F238E27FC236}">
                <a16:creationId xmlns:a16="http://schemas.microsoft.com/office/drawing/2014/main" id="{D4E85E13-021C-4586-AE6F-9C6691600E77}"/>
              </a:ext>
            </a:extLst>
          </p:cNvPr>
          <p:cNvSpPr txBox="1">
            <a:spLocks/>
          </p:cNvSpPr>
          <p:nvPr/>
        </p:nvSpPr>
        <p:spPr bwMode="auto">
          <a:xfrm>
            <a:off x="8191500" y="6117394"/>
            <a:ext cx="905946" cy="689494"/>
          </a:xfrm>
          <a:prstGeom prst="rect">
            <a:avLst/>
          </a:prstGeom>
          <a:solidFill>
            <a:srgbClr val="FFFFFF"/>
          </a:solidFill>
          <a:ln w="9525">
            <a:solidFill>
              <a:schemeClr val="tx1"/>
            </a:solid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pPr algn="ctr">
              <a:defRPr/>
            </a:pPr>
            <a:fld id="{47E18135-D7E4-4EEB-BA37-BED4ACE2C4FF}" type="slidenum">
              <a:rPr lang="en-US" sz="4000" smtClean="0">
                <a:ln>
                  <a:solidFill>
                    <a:sysClr val="windowText" lastClr="000000"/>
                  </a:solidFill>
                </a:ln>
              </a:rPr>
              <a:pPr algn="ctr">
                <a:defRPr/>
              </a:pPr>
              <a:t>19</a:t>
            </a:fld>
            <a:endParaRPr lang="en-US" sz="4000" dirty="0">
              <a:ln>
                <a:solidFill>
                  <a:sysClr val="windowText" lastClr="000000"/>
                </a:solidFill>
              </a:ln>
            </a:endParaRPr>
          </a:p>
        </p:txBody>
      </p:sp>
      <p:sp>
        <p:nvSpPr>
          <p:cNvPr id="16" name="TextBox 15">
            <a:extLst>
              <a:ext uri="{FF2B5EF4-FFF2-40B4-BE49-F238E27FC236}">
                <a16:creationId xmlns:a16="http://schemas.microsoft.com/office/drawing/2014/main" id="{95774402-4617-43B3-8A9D-88A7AA946550}"/>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7" name="TextBox 16">
            <a:extLst>
              <a:ext uri="{FF2B5EF4-FFF2-40B4-BE49-F238E27FC236}">
                <a16:creationId xmlns:a16="http://schemas.microsoft.com/office/drawing/2014/main" id="{5FD829CC-E7E7-416A-B13F-F6C67EA75AF6}"/>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8" name="TextBox 17">
            <a:extLst>
              <a:ext uri="{FF2B5EF4-FFF2-40B4-BE49-F238E27FC236}">
                <a16:creationId xmlns:a16="http://schemas.microsoft.com/office/drawing/2014/main" id="{14D9B0C2-1217-45E0-9B14-57EC3236135C}"/>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pic>
        <p:nvPicPr>
          <p:cNvPr id="23" name="Picture 22" descr="Diagram&#10;&#10;Description automatically generated">
            <a:extLst>
              <a:ext uri="{FF2B5EF4-FFF2-40B4-BE49-F238E27FC236}">
                <a16:creationId xmlns:a16="http://schemas.microsoft.com/office/drawing/2014/main" id="{6A4EA2FF-7E53-4B47-8783-D216FF5D77B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57137" y="2654814"/>
            <a:ext cx="3919514" cy="2965344"/>
          </a:xfrm>
          <a:prstGeom prst="rect">
            <a:avLst/>
          </a:prstGeom>
          <a:ln>
            <a:solidFill>
              <a:schemeClr val="tx1"/>
            </a:solidFill>
          </a:ln>
        </p:spPr>
      </p:pic>
      <p:pic>
        <p:nvPicPr>
          <p:cNvPr id="8" name="Picture 7" descr="Diagram&#10;&#10;Description automatically generated">
            <a:extLst>
              <a:ext uri="{FF2B5EF4-FFF2-40B4-BE49-F238E27FC236}">
                <a16:creationId xmlns:a16="http://schemas.microsoft.com/office/drawing/2014/main" id="{A96DEF66-176C-4D3C-AE42-710D65761AC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4632" y="2654814"/>
            <a:ext cx="3837504" cy="2965344"/>
          </a:xfrm>
          <a:prstGeom prst="rect">
            <a:avLst/>
          </a:prstGeom>
          <a:ln>
            <a:solidFill>
              <a:schemeClr val="tx1"/>
            </a:solidFill>
          </a:ln>
        </p:spPr>
      </p:pic>
      <p:sp>
        <p:nvSpPr>
          <p:cNvPr id="15" name="TextBox 14">
            <a:extLst>
              <a:ext uri="{FF2B5EF4-FFF2-40B4-BE49-F238E27FC236}">
                <a16:creationId xmlns:a16="http://schemas.microsoft.com/office/drawing/2014/main" id="{24D3F63B-170D-47B4-A5EB-163B90DB6942}"/>
              </a:ext>
            </a:extLst>
          </p:cNvPr>
          <p:cNvSpPr txBox="1"/>
          <p:nvPr/>
        </p:nvSpPr>
        <p:spPr>
          <a:xfrm>
            <a:off x="3458646" y="6473684"/>
            <a:ext cx="27897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DTW &amp; YIP MA maps</a:t>
            </a:r>
          </a:p>
        </p:txBody>
      </p:sp>
    </p:spTree>
    <p:custDataLst>
      <p:tags r:id="rId1"/>
    </p:custDataLst>
    <p:extLst>
      <p:ext uri="{BB962C8B-B14F-4D97-AF65-F5344CB8AC3E}">
        <p14:creationId xmlns:p14="http://schemas.microsoft.com/office/powerpoint/2010/main" val="2746518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250" fill="hold"/>
                                        <p:tgtEl>
                                          <p:spTgt spid="15"/>
                                        </p:tgtEl>
                                        <p:attrNameLst>
                                          <p:attrName>ppt_x</p:attrName>
                                        </p:attrNameLst>
                                      </p:cBhvr>
                                      <p:tavLst>
                                        <p:tav tm="0">
                                          <p:val>
                                            <p:strVal val="0-#ppt_w/2"/>
                                          </p:val>
                                        </p:tav>
                                        <p:tav tm="100000">
                                          <p:val>
                                            <p:strVal val="#ppt_x"/>
                                          </p:val>
                                        </p:tav>
                                      </p:tavLst>
                                    </p:anim>
                                    <p:anim calcmode="lin" valueType="num">
                                      <p:cBhvr additive="base">
                                        <p:cTn id="8" dur="125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par>
                                <p:cTn id="13" presetID="2" presetClass="entr" presetSubtype="8" fill="hold" nodeType="withEffect">
                                  <p:stCondLst>
                                    <p:cond delay="500"/>
                                  </p:stCondLst>
                                  <p:childTnLst>
                                    <p:set>
                                      <p:cBhvr>
                                        <p:cTn id="14" dur="1" fill="hold">
                                          <p:stCondLst>
                                            <p:cond delay="0"/>
                                          </p:stCondLst>
                                        </p:cTn>
                                        <p:tgtEl>
                                          <p:spTgt spid="6">
                                            <p:txEl>
                                              <p:pRg st="5" end="5"/>
                                            </p:txEl>
                                          </p:spTgt>
                                        </p:tgtEl>
                                        <p:attrNameLst>
                                          <p:attrName>style.visibility</p:attrName>
                                        </p:attrNameLst>
                                      </p:cBhvr>
                                      <p:to>
                                        <p:strVal val="visible"/>
                                      </p:to>
                                    </p:set>
                                    <p:anim calcmode="lin" valueType="num">
                                      <p:cBhvr additive="base">
                                        <p:cTn id="15" dur="1000" fill="hold"/>
                                        <p:tgtEl>
                                          <p:spTgt spid="6">
                                            <p:txEl>
                                              <p:pRg st="5" end="5"/>
                                            </p:txEl>
                                          </p:spTgt>
                                        </p:tgtEl>
                                        <p:attrNameLst>
                                          <p:attrName>ppt_x</p:attrName>
                                        </p:attrNameLst>
                                      </p:cBhvr>
                                      <p:tavLst>
                                        <p:tav tm="0">
                                          <p:val>
                                            <p:strVal val="0-#ppt_w/2"/>
                                          </p:val>
                                        </p:tav>
                                        <p:tav tm="100000">
                                          <p:val>
                                            <p:strVal val="#ppt_x"/>
                                          </p:val>
                                        </p:tav>
                                      </p:tavLst>
                                    </p:anim>
                                    <p:anim calcmode="lin" valueType="num">
                                      <p:cBhvr additive="base">
                                        <p:cTn id="16" dur="1000" fill="hold"/>
                                        <p:tgtEl>
                                          <p:spTgt spid="6">
                                            <p:txEl>
                                              <p:pRg st="5" end="5"/>
                                            </p:txEl>
                                          </p:spTgt>
                                        </p:tgtEl>
                                        <p:attrNameLst>
                                          <p:attrName>ppt_y</p:attrName>
                                        </p:attrNameLst>
                                      </p:cBhvr>
                                      <p:tavLst>
                                        <p:tav tm="0">
                                          <p:val>
                                            <p:strVal val="#ppt_y"/>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ltLang="en-US"/>
              <a:t>Airfield Safety</a:t>
            </a:r>
          </a:p>
        </p:txBody>
      </p:sp>
      <p:sp>
        <p:nvSpPr>
          <p:cNvPr id="7171" name="Rectangle 3"/>
          <p:cNvSpPr>
            <a:spLocks noGrp="1" noChangeArrowheads="1"/>
          </p:cNvSpPr>
          <p:nvPr>
            <p:ph type="body" idx="1"/>
          </p:nvPr>
        </p:nvSpPr>
        <p:spPr/>
        <p:txBody>
          <a:bodyPr/>
          <a:lstStyle/>
          <a:p>
            <a:endParaRPr lang="en-US" altLang="en-US"/>
          </a:p>
        </p:txBody>
      </p:sp>
      <p:pic>
        <p:nvPicPr>
          <p:cNvPr id="7172" name="Picture 4"/>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0" y="0"/>
            <a:ext cx="9171665" cy="682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Text Box 5"/>
          <p:cNvSpPr txBox="1">
            <a:spLocks noChangeArrowheads="1"/>
          </p:cNvSpPr>
          <p:nvPr/>
        </p:nvSpPr>
        <p:spPr bwMode="auto">
          <a:xfrm>
            <a:off x="813594" y="376870"/>
            <a:ext cx="75565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u="sng" dirty="0">
                <a:solidFill>
                  <a:srgbClr val="002060"/>
                </a:solidFill>
                <a:latin typeface="Arial Rounded MT Bold" panose="020F0704030504030204" pitchFamily="34" charset="0"/>
              </a:rPr>
              <a:t>Components of Non-Movement Areas</a:t>
            </a:r>
          </a:p>
        </p:txBody>
      </p:sp>
      <p:sp>
        <p:nvSpPr>
          <p:cNvPr id="6" name="Text Box 2"/>
          <p:cNvSpPr txBox="1">
            <a:spLocks noChangeArrowheads="1"/>
          </p:cNvSpPr>
          <p:nvPr/>
        </p:nvSpPr>
        <p:spPr bwMode="auto">
          <a:xfrm>
            <a:off x="952500" y="865211"/>
            <a:ext cx="7239000" cy="1515800"/>
          </a:xfrm>
          <a:prstGeom prst="rect">
            <a:avLst/>
          </a:prstGeom>
          <a:noFill/>
          <a:ln w="9525">
            <a:noFill/>
            <a:miter lim="800000"/>
            <a:headEnd/>
            <a:tailEnd/>
          </a:ln>
        </p:spPr>
        <p:txBody>
          <a:bodyPr wrap="square">
            <a:spAutoFit/>
          </a:bodyPr>
          <a:lstStyle/>
          <a:p>
            <a:pPr marL="285750" lvl="6" indent="-285750">
              <a:spcBef>
                <a:spcPts val="300"/>
              </a:spcBef>
              <a:buFont typeface="Arial" panose="020B0604020202020204" pitchFamily="34" charset="0"/>
              <a:buChar char="•"/>
              <a:defRPr/>
            </a:pPr>
            <a:r>
              <a:rPr lang="en-US" sz="1800" dirty="0">
                <a:solidFill>
                  <a:schemeClr val="accent6">
                    <a:lumMod val="75000"/>
                  </a:schemeClr>
                </a:solidFill>
                <a:latin typeface="Arial Rounded MT Bold" pitchFamily="34" charset="0"/>
              </a:rPr>
              <a:t>Aircraft, vehicles, and pedestrians in non-movement areas are NOT controlled by the FAA Air Traffic Control Tower (ATCT).</a:t>
            </a:r>
          </a:p>
          <a:p>
            <a:pPr marL="285750" lvl="6" indent="-285750">
              <a:spcBef>
                <a:spcPts val="300"/>
              </a:spcBef>
              <a:buFont typeface="Arial" panose="020B0604020202020204" pitchFamily="34" charset="0"/>
              <a:buChar char="•"/>
              <a:defRPr/>
            </a:pPr>
            <a:r>
              <a:rPr lang="en-US" sz="1800" dirty="0">
                <a:solidFill>
                  <a:schemeClr val="accent6">
                    <a:lumMod val="75000"/>
                  </a:schemeClr>
                </a:solidFill>
                <a:latin typeface="Arial Rounded MT Bold" pitchFamily="34" charset="0"/>
              </a:rPr>
              <a:t>All vehicles MUST give way to aircraft at ALL times, unless told otherwise by a controller.</a:t>
            </a:r>
            <a:endParaRPr lang="en-US" sz="1800" dirty="0">
              <a:solidFill>
                <a:srgbClr val="002060"/>
              </a:solidFill>
              <a:latin typeface="Arial Rounded MT Bold" pitchFamily="34" charset="0"/>
            </a:endParaRPr>
          </a:p>
        </p:txBody>
      </p:sp>
      <p:sp>
        <p:nvSpPr>
          <p:cNvPr id="7" name="Rectangle 6"/>
          <p:cNvSpPr>
            <a:spLocks noChangeArrowheads="1"/>
          </p:cNvSpPr>
          <p:nvPr/>
        </p:nvSpPr>
        <p:spPr bwMode="auto">
          <a:xfrm>
            <a:off x="838200" y="4839178"/>
            <a:ext cx="8991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28600" indent="-228600">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indent="0">
              <a:spcBef>
                <a:spcPts val="1200"/>
              </a:spcBef>
              <a:buNone/>
            </a:pPr>
            <a:endParaRPr lang="en-US" altLang="en-US" sz="2000" dirty="0">
              <a:solidFill>
                <a:srgbClr val="FFFFFF"/>
              </a:solidFill>
              <a:latin typeface="Arial Rounded MT Bold" panose="020F0704030504030204" pitchFamily="34" charset="0"/>
            </a:endParaRPr>
          </a:p>
        </p:txBody>
      </p:sp>
      <p:sp>
        <p:nvSpPr>
          <p:cNvPr id="3" name="Rectangle 2"/>
          <p:cNvSpPr/>
          <p:nvPr/>
        </p:nvSpPr>
        <p:spPr>
          <a:xfrm>
            <a:off x="952501" y="2533411"/>
            <a:ext cx="4000500" cy="1592744"/>
          </a:xfrm>
          <a:prstGeom prst="rect">
            <a:avLst/>
          </a:prstGeom>
          <a:solidFill>
            <a:schemeClr val="tx1"/>
          </a:solidFill>
        </p:spPr>
        <p:txBody>
          <a:bodyPr wrap="square">
            <a:spAutoFit/>
          </a:bodyPr>
          <a:lstStyle/>
          <a:p>
            <a:pPr marL="285750" indent="-285750">
              <a:spcBef>
                <a:spcPts val="600"/>
              </a:spcBef>
              <a:buFont typeface="Arial" panose="020B0604020202020204" pitchFamily="34" charset="0"/>
              <a:buChar char="•"/>
            </a:pPr>
            <a:r>
              <a:rPr lang="en-US" altLang="en-US" sz="1800" b="1" dirty="0">
                <a:ln>
                  <a:solidFill>
                    <a:sysClr val="windowText" lastClr="000000"/>
                  </a:solidFill>
                </a:ln>
                <a:solidFill>
                  <a:srgbClr val="FFFFFF"/>
                </a:solidFill>
                <a:latin typeface="Arial Rounded MT Bold" panose="020F0704030504030204" pitchFamily="34" charset="0"/>
              </a:rPr>
              <a:t>Permission from ATCT to enter </a:t>
            </a:r>
            <a:r>
              <a:rPr lang="en-US" altLang="en-US" sz="1800" b="1" u="sng" dirty="0">
                <a:ln>
                  <a:solidFill>
                    <a:sysClr val="windowText" lastClr="000000"/>
                  </a:solidFill>
                </a:ln>
                <a:solidFill>
                  <a:srgbClr val="FFFFFF"/>
                </a:solidFill>
                <a:latin typeface="Arial Rounded MT Bold" panose="020F0704030504030204" pitchFamily="34" charset="0"/>
              </a:rPr>
              <a:t>non</a:t>
            </a:r>
            <a:r>
              <a:rPr lang="en-US" altLang="en-US" sz="1800" b="1" dirty="0">
                <a:ln>
                  <a:solidFill>
                    <a:sysClr val="windowText" lastClr="000000"/>
                  </a:solidFill>
                </a:ln>
                <a:solidFill>
                  <a:srgbClr val="FFFFFF"/>
                </a:solidFill>
                <a:latin typeface="Arial Rounded MT Bold" panose="020F0704030504030204" pitchFamily="34" charset="0"/>
              </a:rPr>
              <a:t>-movement areas is </a:t>
            </a:r>
            <a:r>
              <a:rPr lang="en-US" altLang="en-US" sz="1800" b="1" u="sng" dirty="0">
                <a:ln>
                  <a:solidFill>
                    <a:sysClr val="windowText" lastClr="000000"/>
                  </a:solidFill>
                </a:ln>
                <a:solidFill>
                  <a:srgbClr val="FFFFFF"/>
                </a:solidFill>
                <a:latin typeface="Arial Rounded MT Bold" panose="020F0704030504030204" pitchFamily="34" charset="0"/>
              </a:rPr>
              <a:t>not</a:t>
            </a:r>
          </a:p>
          <a:p>
            <a:pPr>
              <a:spcBef>
                <a:spcPts val="300"/>
              </a:spcBef>
            </a:pPr>
            <a:r>
              <a:rPr lang="en-US" altLang="en-US" sz="1800" b="1" dirty="0">
                <a:ln>
                  <a:solidFill>
                    <a:sysClr val="windowText" lastClr="000000"/>
                  </a:solidFill>
                </a:ln>
                <a:solidFill>
                  <a:srgbClr val="FFFFFF"/>
                </a:solidFill>
                <a:latin typeface="Arial Rounded MT Bold" panose="020F0704030504030204" pitchFamily="34" charset="0"/>
              </a:rPr>
              <a:t>     required.</a:t>
            </a:r>
          </a:p>
          <a:p>
            <a:pPr marL="285750" indent="-285750">
              <a:spcBef>
                <a:spcPts val="600"/>
              </a:spcBef>
              <a:buFont typeface="Arial" panose="020B0604020202020204" pitchFamily="34" charset="0"/>
              <a:buChar char="•"/>
            </a:pPr>
            <a:r>
              <a:rPr lang="en-US" altLang="en-US" sz="1800" b="1" dirty="0">
                <a:ln>
                  <a:solidFill>
                    <a:sysClr val="windowText" lastClr="000000"/>
                  </a:solidFill>
                </a:ln>
                <a:solidFill>
                  <a:srgbClr val="FFFFFF"/>
                </a:solidFill>
                <a:latin typeface="Arial Rounded MT Bold" panose="020F0704030504030204" pitchFamily="34" charset="0"/>
              </a:rPr>
              <a:t>Speed limit on zipper roads is 15 MPH.</a:t>
            </a: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20</a:t>
            </a:fld>
            <a:endParaRPr lang="en-US"/>
          </a:p>
        </p:txBody>
      </p:sp>
      <p:sp>
        <p:nvSpPr>
          <p:cNvPr id="14" name="Slide Number Placeholder 2">
            <a:extLst>
              <a:ext uri="{FF2B5EF4-FFF2-40B4-BE49-F238E27FC236}">
                <a16:creationId xmlns:a16="http://schemas.microsoft.com/office/drawing/2014/main" id="{D4E85E13-021C-4586-AE6F-9C6691600E77}"/>
              </a:ext>
            </a:extLst>
          </p:cNvPr>
          <p:cNvSpPr txBox="1">
            <a:spLocks/>
          </p:cNvSpPr>
          <p:nvPr/>
        </p:nvSpPr>
        <p:spPr bwMode="auto">
          <a:xfrm>
            <a:off x="8191500" y="6117394"/>
            <a:ext cx="905946" cy="689494"/>
          </a:xfrm>
          <a:prstGeom prst="rect">
            <a:avLst/>
          </a:prstGeom>
          <a:solidFill>
            <a:srgbClr val="FFFFFF"/>
          </a:solidFill>
          <a:ln w="9525">
            <a:solidFill>
              <a:schemeClr val="tx1"/>
            </a:solid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pPr algn="ctr">
              <a:defRPr/>
            </a:pPr>
            <a:fld id="{47E18135-D7E4-4EEB-BA37-BED4ACE2C4FF}" type="slidenum">
              <a:rPr lang="en-US" sz="4000" smtClean="0">
                <a:ln>
                  <a:solidFill>
                    <a:sysClr val="windowText" lastClr="000000"/>
                  </a:solidFill>
                </a:ln>
              </a:rPr>
              <a:pPr algn="ctr">
                <a:defRPr/>
              </a:pPr>
              <a:t>20</a:t>
            </a:fld>
            <a:endParaRPr lang="en-US" sz="4000" dirty="0">
              <a:ln>
                <a:solidFill>
                  <a:sysClr val="windowText" lastClr="000000"/>
                </a:solidFill>
              </a:ln>
            </a:endParaRPr>
          </a:p>
        </p:txBody>
      </p:sp>
      <p:sp>
        <p:nvSpPr>
          <p:cNvPr id="16" name="TextBox 15">
            <a:extLst>
              <a:ext uri="{FF2B5EF4-FFF2-40B4-BE49-F238E27FC236}">
                <a16:creationId xmlns:a16="http://schemas.microsoft.com/office/drawing/2014/main" id="{95774402-4617-43B3-8A9D-88A7AA946550}"/>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7" name="TextBox 16">
            <a:extLst>
              <a:ext uri="{FF2B5EF4-FFF2-40B4-BE49-F238E27FC236}">
                <a16:creationId xmlns:a16="http://schemas.microsoft.com/office/drawing/2014/main" id="{5FD829CC-E7E7-416A-B13F-F6C67EA75AF6}"/>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8" name="TextBox 17">
            <a:extLst>
              <a:ext uri="{FF2B5EF4-FFF2-40B4-BE49-F238E27FC236}">
                <a16:creationId xmlns:a16="http://schemas.microsoft.com/office/drawing/2014/main" id="{14D9B0C2-1217-45E0-9B14-57EC3236135C}"/>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24" name="Rectangle 23">
            <a:extLst>
              <a:ext uri="{FF2B5EF4-FFF2-40B4-BE49-F238E27FC236}">
                <a16:creationId xmlns:a16="http://schemas.microsoft.com/office/drawing/2014/main" id="{F46D6627-669B-412C-A78B-BE292F1C7B2D}"/>
              </a:ext>
            </a:extLst>
          </p:cNvPr>
          <p:cNvSpPr/>
          <p:nvPr/>
        </p:nvSpPr>
        <p:spPr>
          <a:xfrm>
            <a:off x="952500" y="4126155"/>
            <a:ext cx="7658099" cy="646331"/>
          </a:xfrm>
          <a:prstGeom prst="rect">
            <a:avLst/>
          </a:prstGeom>
          <a:solidFill>
            <a:schemeClr val="tx1"/>
          </a:solidFill>
        </p:spPr>
        <p:txBody>
          <a:bodyPr wrap="square">
            <a:spAutoFit/>
          </a:bodyPr>
          <a:lstStyle/>
          <a:p>
            <a:pPr marL="285750" indent="-285750">
              <a:spcBef>
                <a:spcPts val="600"/>
              </a:spcBef>
              <a:buFont typeface="Arial" panose="020B0604020202020204" pitchFamily="34" charset="0"/>
              <a:buChar char="•"/>
            </a:pPr>
            <a:r>
              <a:rPr lang="en-US" altLang="en-US" sz="1800" b="1" dirty="0">
                <a:ln>
                  <a:solidFill>
                    <a:sysClr val="windowText" lastClr="000000"/>
                  </a:solidFill>
                </a:ln>
                <a:solidFill>
                  <a:srgbClr val="FFFFFF"/>
                </a:solidFill>
                <a:latin typeface="Arial Rounded MT Bold" panose="020F0704030504030204" pitchFamily="34" charset="0"/>
              </a:rPr>
              <a:t>Vehicles should remain on the Zipper Roads unless absolutely necessary to leave them.</a:t>
            </a:r>
          </a:p>
        </p:txBody>
      </p:sp>
    </p:spTree>
    <p:custDataLst>
      <p:tags r:id="rId1"/>
    </p:custDataLst>
    <p:extLst>
      <p:ext uri="{BB962C8B-B14F-4D97-AF65-F5344CB8AC3E}">
        <p14:creationId xmlns:p14="http://schemas.microsoft.com/office/powerpoint/2010/main" val="2750723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4"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7346" name="Rectangle 4"/>
          <p:cNvSpPr>
            <a:spLocks noGrp="1" noChangeArrowheads="1"/>
          </p:cNvSpPr>
          <p:nvPr>
            <p:ph type="title"/>
          </p:nvPr>
        </p:nvSpPr>
        <p:spPr/>
        <p:txBody>
          <a:bodyPr/>
          <a:lstStyle/>
          <a:p>
            <a:endParaRPr lang="en-US" dirty="0"/>
          </a:p>
        </p:txBody>
      </p:sp>
      <p:pic>
        <p:nvPicPr>
          <p:cNvPr id="57347" name="Picture 6" descr="DSCN0576"/>
          <p:cNvPicPr>
            <a:picLocks noChangeAspect="1" noChangeArrowheads="1"/>
          </p:cNvPicPr>
          <p:nvPr/>
        </p:nvPicPr>
        <p:blipFill>
          <a:blip r:embed="rId4" cstate="print"/>
          <a:srcRect/>
          <a:stretch>
            <a:fillRect/>
          </a:stretch>
        </p:blipFill>
        <p:spPr bwMode="auto">
          <a:xfrm>
            <a:off x="0" y="0"/>
            <a:ext cx="9144000" cy="6856412"/>
          </a:xfrm>
          <a:prstGeom prst="rect">
            <a:avLst/>
          </a:prstGeom>
          <a:noFill/>
          <a:ln w="9525">
            <a:noFill/>
            <a:miter lim="800000"/>
            <a:headEnd/>
            <a:tailEnd/>
          </a:ln>
        </p:spPr>
      </p:pic>
      <p:sp>
        <p:nvSpPr>
          <p:cNvPr id="57348" name="Text Box 7"/>
          <p:cNvSpPr txBox="1">
            <a:spLocks noChangeArrowheads="1"/>
          </p:cNvSpPr>
          <p:nvPr/>
        </p:nvSpPr>
        <p:spPr bwMode="auto">
          <a:xfrm>
            <a:off x="2286000" y="304800"/>
            <a:ext cx="4343400" cy="646331"/>
          </a:xfrm>
          <a:prstGeom prst="rect">
            <a:avLst/>
          </a:prstGeom>
          <a:solidFill>
            <a:schemeClr val="bg1"/>
          </a:solidFill>
          <a:ln w="9525">
            <a:solidFill>
              <a:schemeClr val="tx1"/>
            </a:solidFill>
            <a:miter lim="800000"/>
            <a:headEnd/>
            <a:tailEnd/>
          </a:ln>
        </p:spPr>
        <p:txBody>
          <a:bodyPr wrap="square">
            <a:spAutoFit/>
          </a:bodyPr>
          <a:lstStyle/>
          <a:p>
            <a:pPr algn="ctr"/>
            <a:r>
              <a:rPr lang="en-US" sz="3600" b="1" u="sng" dirty="0">
                <a:solidFill>
                  <a:srgbClr val="FF0000"/>
                </a:solidFill>
                <a:latin typeface="Arial Rounded MT Bold" pitchFamily="34" charset="0"/>
              </a:rPr>
              <a:t>Aircraft Push Back</a:t>
            </a:r>
          </a:p>
        </p:txBody>
      </p:sp>
      <p:pic>
        <p:nvPicPr>
          <p:cNvPr id="58374" name="Picture 6" descr="C:\WINDOWS\pchealth\helpctr\System\images\warning.gif"/>
          <p:cNvPicPr>
            <a:picLocks noChangeAspect="1" noChangeArrowheads="1"/>
          </p:cNvPicPr>
          <p:nvPr/>
        </p:nvPicPr>
        <p:blipFill>
          <a:blip r:embed="rId5" cstate="print"/>
          <a:srcRect/>
          <a:stretch>
            <a:fillRect/>
          </a:stretch>
        </p:blipFill>
        <p:spPr bwMode="auto">
          <a:xfrm>
            <a:off x="1676400" y="304800"/>
            <a:ext cx="533400" cy="533400"/>
          </a:xfrm>
          <a:prstGeom prst="rect">
            <a:avLst/>
          </a:prstGeom>
          <a:noFill/>
          <a:ln w="9525">
            <a:noFill/>
            <a:miter lim="800000"/>
            <a:headEnd/>
            <a:tailEnd/>
          </a:ln>
        </p:spPr>
      </p:pic>
      <p:pic>
        <p:nvPicPr>
          <p:cNvPr id="6" name="Picture 6" descr="C:\WINDOWS\pchealth\helpctr\System\images\warning.gif"/>
          <p:cNvPicPr>
            <a:picLocks noChangeAspect="1" noChangeArrowheads="1"/>
          </p:cNvPicPr>
          <p:nvPr/>
        </p:nvPicPr>
        <p:blipFill>
          <a:blip r:embed="rId5" cstate="print"/>
          <a:srcRect/>
          <a:stretch>
            <a:fillRect/>
          </a:stretch>
        </p:blipFill>
        <p:spPr bwMode="auto">
          <a:xfrm>
            <a:off x="6629400" y="304800"/>
            <a:ext cx="533400" cy="533400"/>
          </a:xfrm>
          <a:prstGeom prst="rect">
            <a:avLst/>
          </a:prstGeom>
          <a:noFill/>
          <a:ln w="9525">
            <a:noFill/>
            <a:miter lim="800000"/>
            <a:headEnd/>
            <a:tailEnd/>
          </a:ln>
        </p:spPr>
      </p:pic>
      <p:sp>
        <p:nvSpPr>
          <p:cNvPr id="16" name="Oval 15"/>
          <p:cNvSpPr/>
          <p:nvPr/>
        </p:nvSpPr>
        <p:spPr bwMode="auto">
          <a:xfrm>
            <a:off x="7239000" y="2408912"/>
            <a:ext cx="609600" cy="685800"/>
          </a:xfrm>
          <a:prstGeom prst="ellipse">
            <a:avLst/>
          </a:prstGeom>
          <a:solidFill>
            <a:srgbClr val="FF0000">
              <a:alpha val="8000"/>
            </a:srgbClr>
          </a:solidFill>
          <a:ln w="38100" cap="flat" cmpd="sng" algn="ctr">
            <a:solidFill>
              <a:srgbClr val="00206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19" name="Oval 18"/>
          <p:cNvSpPr/>
          <p:nvPr/>
        </p:nvSpPr>
        <p:spPr bwMode="auto">
          <a:xfrm>
            <a:off x="7134223" y="3531345"/>
            <a:ext cx="609600" cy="685800"/>
          </a:xfrm>
          <a:prstGeom prst="ellipse">
            <a:avLst/>
          </a:prstGeom>
          <a:solidFill>
            <a:srgbClr val="FF0000">
              <a:alpha val="8000"/>
            </a:srgbClr>
          </a:solidFill>
          <a:ln w="38100" cap="flat" cmpd="sng" algn="ctr">
            <a:solidFill>
              <a:srgbClr val="00206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2" name="Slide Number Placeholder 1"/>
          <p:cNvSpPr>
            <a:spLocks noGrp="1"/>
          </p:cNvSpPr>
          <p:nvPr>
            <p:ph type="sldNum" sz="quarter" idx="12"/>
          </p:nvPr>
        </p:nvSpPr>
        <p:spPr/>
        <p:txBody>
          <a:bodyPr/>
          <a:lstStyle/>
          <a:p>
            <a:pPr>
              <a:defRPr/>
            </a:pPr>
            <a:fld id="{87AC2567-2415-4655-997C-393FD947644B}" type="slidenum">
              <a:rPr lang="en-US" smtClean="0"/>
              <a:pPr>
                <a:defRPr/>
              </a:pPr>
              <a:t>21</a:t>
            </a:fld>
            <a:endParaRPr lang="en-US"/>
          </a:p>
        </p:txBody>
      </p:sp>
      <p:sp>
        <p:nvSpPr>
          <p:cNvPr id="21" name="Rectangle 20">
            <a:extLst>
              <a:ext uri="{FF2B5EF4-FFF2-40B4-BE49-F238E27FC236}">
                <a16:creationId xmlns:a16="http://schemas.microsoft.com/office/drawing/2014/main" id="{E5BD572D-7705-4281-82BB-A8EC7A5DA97C}"/>
              </a:ext>
            </a:extLst>
          </p:cNvPr>
          <p:cNvSpPr/>
          <p:nvPr/>
        </p:nvSpPr>
        <p:spPr>
          <a:xfrm>
            <a:off x="914400" y="1091184"/>
            <a:ext cx="7315200" cy="646331"/>
          </a:xfrm>
          <a:prstGeom prst="rect">
            <a:avLst/>
          </a:prstGeom>
        </p:spPr>
        <p:txBody>
          <a:bodyPr wrap="square">
            <a:spAutoFit/>
          </a:bodyPr>
          <a:lstStyle/>
          <a:p>
            <a:pPr marL="285750" indent="-285750">
              <a:buFont typeface="Arial" panose="020B0604020202020204" pitchFamily="34" charset="0"/>
              <a:buChar char="•"/>
            </a:pPr>
            <a:r>
              <a:rPr lang="en-US" sz="1800" dirty="0">
                <a:solidFill>
                  <a:srgbClr val="002060"/>
                </a:solidFill>
                <a:latin typeface="Arial Rounded MT Bold" pitchFamily="34" charset="0"/>
              </a:rPr>
              <a:t>What four clues tell you that an aircraft is about to push back from a gate?</a:t>
            </a:r>
          </a:p>
        </p:txBody>
      </p:sp>
      <p:sp>
        <p:nvSpPr>
          <p:cNvPr id="13" name="TextBox 12">
            <a:extLst>
              <a:ext uri="{FF2B5EF4-FFF2-40B4-BE49-F238E27FC236}">
                <a16:creationId xmlns:a16="http://schemas.microsoft.com/office/drawing/2014/main" id="{06B6DAB6-6881-43BE-BF5E-4C05F87A5DE8}"/>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2715894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4"/>
          <p:cNvSpPr>
            <a:spLocks noGrp="1" noChangeArrowheads="1"/>
          </p:cNvSpPr>
          <p:nvPr>
            <p:ph type="title"/>
          </p:nvPr>
        </p:nvSpPr>
        <p:spPr/>
        <p:txBody>
          <a:bodyPr/>
          <a:lstStyle/>
          <a:p>
            <a:endParaRPr lang="en-US" dirty="0"/>
          </a:p>
        </p:txBody>
      </p:sp>
      <p:pic>
        <p:nvPicPr>
          <p:cNvPr id="57347" name="Picture 6" descr="DSCN0576"/>
          <p:cNvPicPr>
            <a:picLocks noChangeAspect="1" noChangeArrowheads="1"/>
          </p:cNvPicPr>
          <p:nvPr/>
        </p:nvPicPr>
        <p:blipFill>
          <a:blip r:embed="rId4" cstate="print"/>
          <a:srcRect/>
          <a:stretch>
            <a:fillRect/>
          </a:stretch>
        </p:blipFill>
        <p:spPr bwMode="auto">
          <a:xfrm>
            <a:off x="0" y="0"/>
            <a:ext cx="9144000" cy="6856412"/>
          </a:xfrm>
          <a:prstGeom prst="rect">
            <a:avLst/>
          </a:prstGeom>
          <a:noFill/>
          <a:ln w="9525">
            <a:noFill/>
            <a:miter lim="800000"/>
            <a:headEnd/>
            <a:tailEnd/>
          </a:ln>
        </p:spPr>
      </p:pic>
      <p:sp>
        <p:nvSpPr>
          <p:cNvPr id="57348" name="Text Box 7"/>
          <p:cNvSpPr txBox="1">
            <a:spLocks noChangeArrowheads="1"/>
          </p:cNvSpPr>
          <p:nvPr/>
        </p:nvSpPr>
        <p:spPr bwMode="auto">
          <a:xfrm>
            <a:off x="2286000" y="304800"/>
            <a:ext cx="4343400" cy="646331"/>
          </a:xfrm>
          <a:prstGeom prst="rect">
            <a:avLst/>
          </a:prstGeom>
          <a:noFill/>
          <a:ln w="9525">
            <a:noFill/>
            <a:miter lim="800000"/>
            <a:headEnd/>
            <a:tailEnd/>
          </a:ln>
        </p:spPr>
        <p:txBody>
          <a:bodyPr wrap="square">
            <a:spAutoFit/>
          </a:bodyPr>
          <a:lstStyle/>
          <a:p>
            <a:pPr algn="ctr"/>
            <a:r>
              <a:rPr lang="en-US" sz="3600" b="1" u="sng" dirty="0">
                <a:solidFill>
                  <a:srgbClr val="002060"/>
                </a:solidFill>
                <a:latin typeface="Arial Rounded MT Bold" pitchFamily="34" charset="0"/>
              </a:rPr>
              <a:t>Aircraft Push Back</a:t>
            </a:r>
          </a:p>
        </p:txBody>
      </p:sp>
      <p:pic>
        <p:nvPicPr>
          <p:cNvPr id="58374" name="Picture 6" descr="C:\WINDOWS\pchealth\helpctr\System\images\warning.gif"/>
          <p:cNvPicPr>
            <a:picLocks noChangeAspect="1" noChangeArrowheads="1"/>
          </p:cNvPicPr>
          <p:nvPr/>
        </p:nvPicPr>
        <p:blipFill>
          <a:blip r:embed="rId5" cstate="print"/>
          <a:srcRect/>
          <a:stretch>
            <a:fillRect/>
          </a:stretch>
        </p:blipFill>
        <p:spPr bwMode="auto">
          <a:xfrm>
            <a:off x="1676400" y="304800"/>
            <a:ext cx="533400" cy="533400"/>
          </a:xfrm>
          <a:prstGeom prst="rect">
            <a:avLst/>
          </a:prstGeom>
          <a:noFill/>
          <a:ln w="9525">
            <a:noFill/>
            <a:miter lim="800000"/>
            <a:headEnd/>
            <a:tailEnd/>
          </a:ln>
        </p:spPr>
      </p:pic>
      <p:pic>
        <p:nvPicPr>
          <p:cNvPr id="6" name="Picture 6" descr="C:\WINDOWS\pchealth\helpctr\System\images\warning.gif"/>
          <p:cNvPicPr>
            <a:picLocks noChangeAspect="1" noChangeArrowheads="1"/>
          </p:cNvPicPr>
          <p:nvPr/>
        </p:nvPicPr>
        <p:blipFill>
          <a:blip r:embed="rId5" cstate="print"/>
          <a:srcRect/>
          <a:stretch>
            <a:fillRect/>
          </a:stretch>
        </p:blipFill>
        <p:spPr bwMode="auto">
          <a:xfrm>
            <a:off x="6629400" y="304800"/>
            <a:ext cx="533400" cy="533400"/>
          </a:xfrm>
          <a:prstGeom prst="rect">
            <a:avLst/>
          </a:prstGeom>
          <a:noFill/>
          <a:ln w="9525">
            <a:noFill/>
            <a:miter lim="800000"/>
            <a:headEnd/>
            <a:tailEnd/>
          </a:ln>
        </p:spPr>
      </p:pic>
      <p:sp>
        <p:nvSpPr>
          <p:cNvPr id="7" name="TextBox 6"/>
          <p:cNvSpPr txBox="1"/>
          <p:nvPr/>
        </p:nvSpPr>
        <p:spPr>
          <a:xfrm>
            <a:off x="381000" y="4281389"/>
            <a:ext cx="8382000" cy="1477328"/>
          </a:xfrm>
          <a:prstGeom prst="rect">
            <a:avLst/>
          </a:prstGeom>
          <a:noFill/>
        </p:spPr>
        <p:txBody>
          <a:bodyPr wrap="square" rtlCol="0">
            <a:spAutoFit/>
          </a:bodyPr>
          <a:lstStyle/>
          <a:p>
            <a:pPr marL="285750" indent="-285750">
              <a:buFont typeface="Arial" panose="020B0604020202020204" pitchFamily="34" charset="0"/>
              <a:buChar char="•"/>
            </a:pPr>
            <a:r>
              <a:rPr lang="en-US" sz="1800" dirty="0">
                <a:ln>
                  <a:solidFill>
                    <a:sysClr val="windowText" lastClr="000000"/>
                  </a:solidFill>
                </a:ln>
                <a:solidFill>
                  <a:schemeClr val="bg1"/>
                </a:solidFill>
                <a:latin typeface="Arial Rounded MT Bold" pitchFamily="34" charset="0"/>
              </a:rPr>
              <a:t>Wing walkers on or near the zipper road</a:t>
            </a:r>
            <a:r>
              <a:rPr lang="en-US" sz="1800" dirty="0">
                <a:solidFill>
                  <a:schemeClr val="bg1"/>
                </a:solidFill>
                <a:latin typeface="Arial Rounded MT Bold" pitchFamily="34" charset="0"/>
              </a:rPr>
              <a:t>.</a:t>
            </a:r>
          </a:p>
          <a:p>
            <a:pPr marL="285750" indent="-285750">
              <a:buFont typeface="Arial" panose="020B0604020202020204" pitchFamily="34" charset="0"/>
              <a:buChar char="•"/>
            </a:pPr>
            <a:r>
              <a:rPr lang="en-US" sz="1800" dirty="0">
                <a:solidFill>
                  <a:srgbClr val="FFFF00"/>
                </a:solidFill>
                <a:latin typeface="Arial Rounded MT Bold" pitchFamily="34" charset="0"/>
              </a:rPr>
              <a:t>Tug hooked up to the nose gear and manned.</a:t>
            </a:r>
          </a:p>
          <a:p>
            <a:pPr marL="285750" indent="-285750">
              <a:buFont typeface="Arial" panose="020B0604020202020204" pitchFamily="34" charset="0"/>
              <a:buChar char="•"/>
            </a:pPr>
            <a:r>
              <a:rPr lang="en-US" sz="1800" b="1" dirty="0">
                <a:solidFill>
                  <a:srgbClr val="92D050"/>
                </a:solidFill>
                <a:latin typeface="Arial Rounded MT Bold" pitchFamily="34" charset="0"/>
              </a:rPr>
              <a:t>Absence of support equipment around the aircraft (baggage carts, </a:t>
            </a:r>
            <a:r>
              <a:rPr lang="en-US" sz="1800" b="1" dirty="0" err="1">
                <a:solidFill>
                  <a:srgbClr val="92D050"/>
                </a:solidFill>
                <a:latin typeface="Arial Rounded MT Bold" pitchFamily="34" charset="0"/>
              </a:rPr>
              <a:t>lav</a:t>
            </a:r>
            <a:r>
              <a:rPr lang="en-US" sz="1800" b="1" dirty="0">
                <a:solidFill>
                  <a:srgbClr val="92D050"/>
                </a:solidFill>
                <a:latin typeface="Arial Rounded MT Bold" pitchFamily="34" charset="0"/>
              </a:rPr>
              <a:t> carts, baggage belt carts, </a:t>
            </a:r>
            <a:r>
              <a:rPr lang="en-US" sz="1800" b="1" dirty="0" err="1">
                <a:solidFill>
                  <a:srgbClr val="92D050"/>
                </a:solidFill>
                <a:latin typeface="Arial Rounded MT Bold" pitchFamily="34" charset="0"/>
              </a:rPr>
              <a:t>etc</a:t>
            </a:r>
            <a:r>
              <a:rPr lang="en-US" sz="1800" b="1" dirty="0">
                <a:solidFill>
                  <a:srgbClr val="92D050"/>
                </a:solidFill>
                <a:latin typeface="Arial Rounded MT Bold" pitchFamily="34" charset="0"/>
              </a:rPr>
              <a:t>).</a:t>
            </a:r>
          </a:p>
          <a:p>
            <a:pPr marL="285750" indent="-285750">
              <a:buFont typeface="Arial" panose="020B0604020202020204" pitchFamily="34" charset="0"/>
              <a:buChar char="•"/>
            </a:pPr>
            <a:r>
              <a:rPr lang="en-US" sz="1800" b="1" dirty="0">
                <a:solidFill>
                  <a:srgbClr val="002060"/>
                </a:solidFill>
                <a:latin typeface="Arial Rounded MT Bold" pitchFamily="34" charset="0"/>
              </a:rPr>
              <a:t>Red rotating beacons flashing (on top and bottom of aircraft).</a:t>
            </a:r>
          </a:p>
        </p:txBody>
      </p:sp>
      <p:sp>
        <p:nvSpPr>
          <p:cNvPr id="9" name="Oval 8"/>
          <p:cNvSpPr/>
          <p:nvPr/>
        </p:nvSpPr>
        <p:spPr bwMode="auto">
          <a:xfrm>
            <a:off x="3281363" y="3258667"/>
            <a:ext cx="1247775" cy="1104900"/>
          </a:xfrm>
          <a:prstGeom prst="ellipse">
            <a:avLst/>
          </a:prstGeom>
          <a:solidFill>
            <a:srgbClr val="FF0000">
              <a:alpha val="8000"/>
            </a:srgbClr>
          </a:solidFill>
          <a:ln w="2857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w="28575">
                <a:solidFill>
                  <a:schemeClr val="tx1"/>
                </a:solidFill>
              </a:ln>
              <a:solidFill>
                <a:schemeClr val="tx1"/>
              </a:solidFill>
              <a:effectLst/>
              <a:latin typeface="Times New Roman" pitchFamily="18" charset="0"/>
            </a:endParaRPr>
          </a:p>
        </p:txBody>
      </p:sp>
      <p:sp>
        <p:nvSpPr>
          <p:cNvPr id="10" name="Oval 9"/>
          <p:cNvSpPr/>
          <p:nvPr/>
        </p:nvSpPr>
        <p:spPr bwMode="auto">
          <a:xfrm>
            <a:off x="5238750" y="3676650"/>
            <a:ext cx="609600" cy="685800"/>
          </a:xfrm>
          <a:prstGeom prst="ellipse">
            <a:avLst/>
          </a:prstGeom>
          <a:solidFill>
            <a:srgbClr val="FF0000">
              <a:alpha val="8000"/>
            </a:srgbClr>
          </a:solidFill>
          <a:ln w="2857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11" name="Oval 10"/>
          <p:cNvSpPr/>
          <p:nvPr/>
        </p:nvSpPr>
        <p:spPr bwMode="auto">
          <a:xfrm>
            <a:off x="985838" y="3569445"/>
            <a:ext cx="762000" cy="838200"/>
          </a:xfrm>
          <a:prstGeom prst="ellipse">
            <a:avLst/>
          </a:prstGeom>
          <a:solidFill>
            <a:srgbClr val="FF0000">
              <a:alpha val="8000"/>
            </a:srgbClr>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5" name="TextBox 4"/>
          <p:cNvSpPr txBox="1"/>
          <p:nvPr/>
        </p:nvSpPr>
        <p:spPr>
          <a:xfrm>
            <a:off x="2095500" y="3625077"/>
            <a:ext cx="457200" cy="707886"/>
          </a:xfrm>
          <a:prstGeom prst="rect">
            <a:avLst/>
          </a:prstGeom>
          <a:noFill/>
        </p:spPr>
        <p:txBody>
          <a:bodyPr wrap="square" rtlCol="0">
            <a:spAutoFit/>
          </a:bodyPr>
          <a:lstStyle/>
          <a:p>
            <a:r>
              <a:rPr lang="en-US" sz="4000" b="1" dirty="0">
                <a:solidFill>
                  <a:srgbClr val="92D050"/>
                </a:solidFill>
                <a:latin typeface="Calibri" panose="020F0502020204030204" pitchFamily="34" charset="0"/>
              </a:rPr>
              <a:t>X</a:t>
            </a:r>
          </a:p>
        </p:txBody>
      </p:sp>
      <p:sp>
        <p:nvSpPr>
          <p:cNvPr id="16" name="Oval 15"/>
          <p:cNvSpPr/>
          <p:nvPr/>
        </p:nvSpPr>
        <p:spPr bwMode="auto">
          <a:xfrm>
            <a:off x="7239000" y="2408912"/>
            <a:ext cx="609600" cy="685800"/>
          </a:xfrm>
          <a:prstGeom prst="ellipse">
            <a:avLst/>
          </a:prstGeom>
          <a:solidFill>
            <a:srgbClr val="FF0000">
              <a:alpha val="8000"/>
            </a:srgbClr>
          </a:solidFill>
          <a:ln w="38100" cap="flat" cmpd="sng" algn="ctr">
            <a:solidFill>
              <a:srgbClr val="00206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12" name="TextBox 11"/>
          <p:cNvSpPr txBox="1"/>
          <p:nvPr/>
        </p:nvSpPr>
        <p:spPr>
          <a:xfrm>
            <a:off x="1366838" y="5770639"/>
            <a:ext cx="5738814" cy="646331"/>
          </a:xfrm>
          <a:prstGeom prst="rect">
            <a:avLst/>
          </a:prstGeom>
          <a:solidFill>
            <a:schemeClr val="tx1"/>
          </a:solidFill>
        </p:spPr>
        <p:txBody>
          <a:bodyPr wrap="square" rtlCol="0">
            <a:spAutoFit/>
          </a:bodyPr>
          <a:lstStyle/>
          <a:p>
            <a:pPr algn="ctr"/>
            <a:r>
              <a:rPr lang="en-US" sz="1800" b="1" dirty="0">
                <a:ln>
                  <a:solidFill>
                    <a:schemeClr val="bg1"/>
                  </a:solidFill>
                </a:ln>
                <a:solidFill>
                  <a:srgbClr val="FF0000"/>
                </a:solidFill>
                <a:latin typeface="Arial Rounded MT Bold" pitchFamily="34" charset="0"/>
              </a:rPr>
              <a:t>Aircraft pushing back from and taxiing to a gate ALWAYS have the right of way!</a:t>
            </a:r>
          </a:p>
        </p:txBody>
      </p:sp>
      <p:sp>
        <p:nvSpPr>
          <p:cNvPr id="13" name="Rectangle 12"/>
          <p:cNvSpPr/>
          <p:nvPr/>
        </p:nvSpPr>
        <p:spPr>
          <a:xfrm>
            <a:off x="1566862" y="1017676"/>
            <a:ext cx="5095875" cy="1200329"/>
          </a:xfrm>
          <a:prstGeom prst="rect">
            <a:avLst/>
          </a:prstGeom>
        </p:spPr>
        <p:txBody>
          <a:bodyPr wrap="square">
            <a:spAutoFit/>
          </a:bodyPr>
          <a:lstStyle/>
          <a:p>
            <a:pPr algn="ctr"/>
            <a:r>
              <a:rPr lang="en-US" dirty="0">
                <a:solidFill>
                  <a:srgbClr val="002060"/>
                </a:solidFill>
                <a:latin typeface="Arial Rounded MT Bold" pitchFamily="34" charset="0"/>
              </a:rPr>
              <a:t>How do you know that an aircraft is about to push back from a gate?</a:t>
            </a:r>
          </a:p>
        </p:txBody>
      </p:sp>
      <p:sp>
        <p:nvSpPr>
          <p:cNvPr id="19" name="Oval 18"/>
          <p:cNvSpPr/>
          <p:nvPr/>
        </p:nvSpPr>
        <p:spPr bwMode="auto">
          <a:xfrm>
            <a:off x="7134223" y="3531345"/>
            <a:ext cx="609600" cy="685800"/>
          </a:xfrm>
          <a:prstGeom prst="ellipse">
            <a:avLst/>
          </a:prstGeom>
          <a:solidFill>
            <a:srgbClr val="FF0000">
              <a:alpha val="8000"/>
            </a:srgbClr>
          </a:solidFill>
          <a:ln w="38100" cap="flat" cmpd="sng" algn="ctr">
            <a:solidFill>
              <a:srgbClr val="00206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20" name="TextBox 19"/>
          <p:cNvSpPr txBox="1"/>
          <p:nvPr/>
        </p:nvSpPr>
        <p:spPr>
          <a:xfrm>
            <a:off x="4610099" y="3559990"/>
            <a:ext cx="457200" cy="707886"/>
          </a:xfrm>
          <a:prstGeom prst="rect">
            <a:avLst/>
          </a:prstGeom>
          <a:noFill/>
        </p:spPr>
        <p:txBody>
          <a:bodyPr wrap="square" rtlCol="0">
            <a:spAutoFit/>
          </a:bodyPr>
          <a:lstStyle/>
          <a:p>
            <a:r>
              <a:rPr lang="en-US" sz="4000" b="1" dirty="0">
                <a:solidFill>
                  <a:srgbClr val="92D050"/>
                </a:solidFill>
                <a:latin typeface="Calibri" panose="020F0502020204030204" pitchFamily="34" charset="0"/>
              </a:rPr>
              <a:t>X</a:t>
            </a:r>
          </a:p>
        </p:txBody>
      </p:sp>
      <p:sp>
        <p:nvSpPr>
          <p:cNvPr id="2" name="Slide Number Placeholder 1"/>
          <p:cNvSpPr>
            <a:spLocks noGrp="1"/>
          </p:cNvSpPr>
          <p:nvPr>
            <p:ph type="sldNum" sz="quarter" idx="12"/>
          </p:nvPr>
        </p:nvSpPr>
        <p:spPr/>
        <p:txBody>
          <a:bodyPr/>
          <a:lstStyle/>
          <a:p>
            <a:pPr>
              <a:defRPr/>
            </a:pPr>
            <a:fld id="{87AC2567-2415-4655-997C-393FD947644B}" type="slidenum">
              <a:rPr lang="en-US" smtClean="0"/>
              <a:pPr>
                <a:defRPr/>
              </a:pPr>
              <a:t>22</a:t>
            </a:fld>
            <a:endParaRPr lang="en-US"/>
          </a:p>
        </p:txBody>
      </p:sp>
      <p:sp>
        <p:nvSpPr>
          <p:cNvPr id="22" name="TextBox 21">
            <a:extLst>
              <a:ext uri="{FF2B5EF4-FFF2-40B4-BE49-F238E27FC236}">
                <a16:creationId xmlns:a16="http://schemas.microsoft.com/office/drawing/2014/main" id="{925BA6EB-2813-49CA-948C-EE7FA18DDF1F}"/>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4" name="TextBox 23">
            <a:extLst>
              <a:ext uri="{FF2B5EF4-FFF2-40B4-BE49-F238E27FC236}">
                <a16:creationId xmlns:a16="http://schemas.microsoft.com/office/drawing/2014/main" id="{6A0986D2-CDC5-4259-8EF1-93F063FB6D1F}"/>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3955934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7">
                                            <p:txEl>
                                              <p:pRg st="3" end="3"/>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5" grpId="0"/>
      <p:bldP spid="16" grpId="0" animBg="1"/>
      <p:bldP spid="12" grpId="0" animBg="1"/>
      <p:bldP spid="19" grpId="0" animBg="1"/>
      <p:bldP spid="20" grpId="0"/>
    </p:bld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ltLang="en-US"/>
              <a:t>Airfield Safety</a:t>
            </a:r>
          </a:p>
        </p:txBody>
      </p:sp>
      <p:sp>
        <p:nvSpPr>
          <p:cNvPr id="7171" name="Rectangle 3"/>
          <p:cNvSpPr>
            <a:spLocks noGrp="1" noChangeArrowheads="1"/>
          </p:cNvSpPr>
          <p:nvPr>
            <p:ph type="body" idx="1"/>
          </p:nvPr>
        </p:nvSpPr>
        <p:spPr/>
        <p:txBody>
          <a:bodyPr/>
          <a:lstStyle/>
          <a:p>
            <a:endParaRPr lang="en-US" altLang="en-US"/>
          </a:p>
        </p:txBody>
      </p:sp>
      <p:pic>
        <p:nvPicPr>
          <p:cNvPr id="7172"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0" y="10667"/>
            <a:ext cx="9152615" cy="6865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2"/>
          <p:cNvSpPr txBox="1">
            <a:spLocks noChangeArrowheads="1"/>
          </p:cNvSpPr>
          <p:nvPr/>
        </p:nvSpPr>
        <p:spPr bwMode="auto">
          <a:xfrm>
            <a:off x="731837" y="1132828"/>
            <a:ext cx="7527925" cy="1000274"/>
          </a:xfrm>
          <a:prstGeom prst="rect">
            <a:avLst/>
          </a:prstGeom>
          <a:noFill/>
          <a:ln w="9525">
            <a:noFill/>
            <a:miter lim="800000"/>
            <a:headEnd/>
            <a:tailEnd/>
          </a:ln>
        </p:spPr>
        <p:txBody>
          <a:bodyPr wrap="square">
            <a:spAutoFit/>
          </a:bodyPr>
          <a:lstStyle/>
          <a:p>
            <a:pPr marL="0" lvl="6" indent="228600">
              <a:spcBef>
                <a:spcPts val="300"/>
              </a:spcBef>
              <a:buFont typeface="Arial" pitchFamily="34" charset="0"/>
              <a:buChar char="•"/>
              <a:defRPr/>
            </a:pPr>
            <a:r>
              <a:rPr lang="en-US" sz="1800" dirty="0">
                <a:solidFill>
                  <a:schemeClr val="accent6">
                    <a:lumMod val="75000"/>
                  </a:schemeClr>
                </a:solidFill>
                <a:latin typeface="Arial Rounded MT Bold" pitchFamily="34" charset="0"/>
              </a:rPr>
              <a:t>What are the two areas within the AOA?</a:t>
            </a:r>
          </a:p>
          <a:p>
            <a:pPr marL="228600" lvl="6" indent="-228600">
              <a:spcBef>
                <a:spcPts val="600"/>
              </a:spcBef>
              <a:buFont typeface="Arial" pitchFamily="34" charset="0"/>
              <a:buChar char="•"/>
              <a:defRPr/>
            </a:pPr>
            <a:r>
              <a:rPr lang="en-US" sz="1800" dirty="0">
                <a:solidFill>
                  <a:schemeClr val="accent6">
                    <a:lumMod val="75000"/>
                  </a:schemeClr>
                </a:solidFill>
                <a:latin typeface="Arial Rounded MT Bold" pitchFamily="34" charset="0"/>
              </a:rPr>
              <a:t>Who or what controls aircraft and vehicles on the movement area?</a:t>
            </a:r>
          </a:p>
        </p:txBody>
      </p:sp>
      <p:sp>
        <p:nvSpPr>
          <p:cNvPr id="10" name="Rectangle 2"/>
          <p:cNvSpPr txBox="1">
            <a:spLocks noChangeArrowheads="1"/>
          </p:cNvSpPr>
          <p:nvPr/>
        </p:nvSpPr>
        <p:spPr bwMode="auto">
          <a:xfrm>
            <a:off x="2667000" y="241850"/>
            <a:ext cx="3810000" cy="830997"/>
          </a:xfrm>
          <a:prstGeom prst="rect">
            <a:avLst/>
          </a:prstGeom>
          <a:solidFill>
            <a:schemeClr val="bg1"/>
          </a:solidFill>
          <a:ln w="9525">
            <a:solidFill>
              <a:schemeClr val="tx1"/>
            </a:solidFill>
            <a:miter lim="800000"/>
            <a:headEnd/>
            <a:tailEnd/>
          </a:ln>
        </p:spPr>
        <p:txBody>
          <a:bodyPr vert="horz" wrap="square" lIns="91440" tIns="45720" rIns="91440" bIns="45720" numCol="1" anchor="ctr" anchorCtr="0" compatLnSpc="1">
            <a:prstTxWarp prst="textNoShape">
              <a:avLst/>
            </a:prstTxWarp>
            <a:spAutoFit/>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en-US" sz="2400" b="1" u="sng" kern="1200" dirty="0">
                <a:solidFill>
                  <a:srgbClr val="FF0000"/>
                </a:solidFill>
                <a:latin typeface="Arial Rounded MT Bold" pitchFamily="34" charset="0"/>
                <a:ea typeface="+mn-ea"/>
                <a:cs typeface="+mn-cs"/>
              </a:rPr>
              <a:t>Airport Movement Area</a:t>
            </a:r>
          </a:p>
          <a:p>
            <a:r>
              <a:rPr lang="en-US" altLang="en-US" sz="2400" b="1" u="sng" dirty="0">
                <a:solidFill>
                  <a:srgbClr val="FF0000"/>
                </a:solidFill>
                <a:latin typeface="Arial Rounded MT Bold" panose="020F0704030504030204" pitchFamily="34" charset="0"/>
              </a:rPr>
              <a:t>Components of the AOA</a:t>
            </a:r>
            <a:endParaRPr lang="en-US" sz="2400" b="1" u="sng" kern="1200" dirty="0">
              <a:solidFill>
                <a:srgbClr val="FF0000"/>
              </a:solidFill>
              <a:latin typeface="Arial Rounded MT Bold" pitchFamily="34" charset="0"/>
              <a:ea typeface="+mn-ea"/>
              <a:cs typeface="+mn-cs"/>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23</a:t>
            </a:fld>
            <a:endParaRPr lang="en-US"/>
          </a:p>
        </p:txBody>
      </p:sp>
      <p:sp>
        <p:nvSpPr>
          <p:cNvPr id="9" name="TextBox 8">
            <a:extLst>
              <a:ext uri="{FF2B5EF4-FFF2-40B4-BE49-F238E27FC236}">
                <a16:creationId xmlns:a16="http://schemas.microsoft.com/office/drawing/2014/main" id="{675E8CB3-17E3-4CA5-94D7-7AEF9109C901}"/>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834785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ltLang="en-US"/>
              <a:t>Airfield Safety</a:t>
            </a:r>
          </a:p>
        </p:txBody>
      </p:sp>
      <p:sp>
        <p:nvSpPr>
          <p:cNvPr id="7171" name="Rectangle 3"/>
          <p:cNvSpPr>
            <a:spLocks noGrp="1" noChangeArrowheads="1"/>
          </p:cNvSpPr>
          <p:nvPr>
            <p:ph type="body" idx="1"/>
          </p:nvPr>
        </p:nvSpPr>
        <p:spPr/>
        <p:txBody>
          <a:bodyPr/>
          <a:lstStyle/>
          <a:p>
            <a:endParaRPr lang="en-US" altLang="en-US"/>
          </a:p>
        </p:txBody>
      </p:sp>
      <p:pic>
        <p:nvPicPr>
          <p:cNvPr id="7172"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0" y="10667"/>
            <a:ext cx="9152615" cy="6865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24</a:t>
            </a:fld>
            <a:endParaRPr lang="en-US"/>
          </a:p>
        </p:txBody>
      </p:sp>
      <p:sp>
        <p:nvSpPr>
          <p:cNvPr id="15" name="TextBox 14">
            <a:extLst>
              <a:ext uri="{FF2B5EF4-FFF2-40B4-BE49-F238E27FC236}">
                <a16:creationId xmlns:a16="http://schemas.microsoft.com/office/drawing/2014/main" id="{029C1014-A87C-4F3B-97E0-508720524B6C}"/>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6" name="TextBox 15">
            <a:extLst>
              <a:ext uri="{FF2B5EF4-FFF2-40B4-BE49-F238E27FC236}">
                <a16:creationId xmlns:a16="http://schemas.microsoft.com/office/drawing/2014/main" id="{4F9AF23A-0830-45A3-B623-B9C51EE3DC97}"/>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7" name="TextBox 16">
            <a:extLst>
              <a:ext uri="{FF2B5EF4-FFF2-40B4-BE49-F238E27FC236}">
                <a16:creationId xmlns:a16="http://schemas.microsoft.com/office/drawing/2014/main" id="{E666FE51-0DEC-48A7-816C-87040CB1C504}"/>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8" name="Text Box 5">
            <a:extLst>
              <a:ext uri="{FF2B5EF4-FFF2-40B4-BE49-F238E27FC236}">
                <a16:creationId xmlns:a16="http://schemas.microsoft.com/office/drawing/2014/main" id="{7858897C-46B3-4F23-B3BD-9773AC1D7839}"/>
              </a:ext>
            </a:extLst>
          </p:cNvPr>
          <p:cNvSpPr txBox="1">
            <a:spLocks noChangeArrowheads="1"/>
          </p:cNvSpPr>
          <p:nvPr/>
        </p:nvSpPr>
        <p:spPr bwMode="auto">
          <a:xfrm>
            <a:off x="793750" y="394238"/>
            <a:ext cx="75565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u="sng" dirty="0">
                <a:solidFill>
                  <a:srgbClr val="002060"/>
                </a:solidFill>
                <a:latin typeface="Arial Rounded MT Bold" panose="020F0704030504030204" pitchFamily="34" charset="0"/>
              </a:rPr>
              <a:t>Components of Movement Areas</a:t>
            </a:r>
          </a:p>
        </p:txBody>
      </p:sp>
      <p:sp>
        <p:nvSpPr>
          <p:cNvPr id="19" name="Text Box 2">
            <a:extLst>
              <a:ext uri="{FF2B5EF4-FFF2-40B4-BE49-F238E27FC236}">
                <a16:creationId xmlns:a16="http://schemas.microsoft.com/office/drawing/2014/main" id="{66C7E1E9-A105-4DE7-A554-12822A2117E3}"/>
              </a:ext>
            </a:extLst>
          </p:cNvPr>
          <p:cNvSpPr txBox="1">
            <a:spLocks noChangeArrowheads="1"/>
          </p:cNvSpPr>
          <p:nvPr/>
        </p:nvSpPr>
        <p:spPr bwMode="auto">
          <a:xfrm>
            <a:off x="913738" y="855903"/>
            <a:ext cx="7891670" cy="1592744"/>
          </a:xfrm>
          <a:prstGeom prst="rect">
            <a:avLst/>
          </a:prstGeom>
          <a:noFill/>
          <a:ln w="9525">
            <a:noFill/>
            <a:miter lim="800000"/>
            <a:headEnd/>
            <a:tailEnd/>
          </a:ln>
        </p:spPr>
        <p:txBody>
          <a:bodyPr wrap="square">
            <a:spAutoFit/>
          </a:bodyPr>
          <a:lstStyle/>
          <a:p>
            <a:pPr marL="0" lvl="6" indent="228600">
              <a:spcBef>
                <a:spcPts val="300"/>
              </a:spcBef>
              <a:buFont typeface="Arial" pitchFamily="34" charset="0"/>
              <a:buChar char="•"/>
              <a:defRPr/>
            </a:pPr>
            <a:r>
              <a:rPr lang="en-US" sz="1800" u="sng" dirty="0">
                <a:solidFill>
                  <a:schemeClr val="accent6">
                    <a:lumMod val="75000"/>
                  </a:schemeClr>
                </a:solidFill>
                <a:latin typeface="Arial Rounded MT Bold" pitchFamily="34" charset="0"/>
              </a:rPr>
              <a:t>Runways</a:t>
            </a:r>
            <a:r>
              <a:rPr lang="en-US" sz="1800" dirty="0">
                <a:solidFill>
                  <a:schemeClr val="accent6">
                    <a:lumMod val="75000"/>
                  </a:schemeClr>
                </a:solidFill>
                <a:latin typeface="Arial Rounded MT Bold" pitchFamily="34" charset="0"/>
              </a:rPr>
              <a:t> – protected </a:t>
            </a:r>
            <a:r>
              <a:rPr lang="en-US" sz="1800" dirty="0">
                <a:solidFill>
                  <a:srgbClr val="002060"/>
                </a:solidFill>
                <a:latin typeface="Arial Rounded MT Bold" pitchFamily="34" charset="0"/>
              </a:rPr>
              <a:t>areas for aircraft taking off and landing.</a:t>
            </a:r>
          </a:p>
          <a:p>
            <a:pPr marL="0" lvl="6" indent="228600">
              <a:spcBef>
                <a:spcPts val="300"/>
              </a:spcBef>
              <a:buFont typeface="Arial" pitchFamily="34" charset="0"/>
              <a:buChar char="•"/>
              <a:defRPr/>
            </a:pPr>
            <a:r>
              <a:rPr lang="en-US" sz="1800" u="sng" dirty="0">
                <a:solidFill>
                  <a:schemeClr val="accent6">
                    <a:lumMod val="75000"/>
                  </a:schemeClr>
                </a:solidFill>
                <a:latin typeface="Arial Rounded MT Bold" pitchFamily="34" charset="0"/>
              </a:rPr>
              <a:t>Taxiways</a:t>
            </a:r>
            <a:r>
              <a:rPr lang="en-US" sz="1800" dirty="0">
                <a:solidFill>
                  <a:schemeClr val="accent6">
                    <a:lumMod val="75000"/>
                  </a:schemeClr>
                </a:solidFill>
                <a:latin typeface="Arial Rounded MT Bold" pitchFamily="34" charset="0"/>
              </a:rPr>
              <a:t> – provide routes between Non-Movement Areas and</a:t>
            </a:r>
          </a:p>
          <a:p>
            <a:pPr marL="0" lvl="6">
              <a:spcBef>
                <a:spcPts val="300"/>
              </a:spcBef>
              <a:defRPr/>
            </a:pPr>
            <a:r>
              <a:rPr lang="en-US" sz="1800" dirty="0">
                <a:solidFill>
                  <a:schemeClr val="accent6">
                    <a:lumMod val="75000"/>
                  </a:schemeClr>
                </a:solidFill>
                <a:latin typeface="Arial Rounded MT Bold" pitchFamily="34" charset="0"/>
              </a:rPr>
              <a:t>    runways.  </a:t>
            </a:r>
          </a:p>
          <a:p>
            <a:pPr marL="742950" lvl="7" indent="-285750">
              <a:spcBef>
                <a:spcPts val="300"/>
              </a:spcBef>
              <a:buFont typeface="Arial" panose="020B0604020202020204" pitchFamily="34" charset="0"/>
              <a:buChar char="•"/>
              <a:defRPr/>
            </a:pPr>
            <a:r>
              <a:rPr lang="en-US" sz="1800" dirty="0">
                <a:solidFill>
                  <a:schemeClr val="accent6">
                    <a:lumMod val="75000"/>
                  </a:schemeClr>
                </a:solidFill>
                <a:latin typeface="Arial Rounded MT Bold" pitchFamily="34" charset="0"/>
              </a:rPr>
              <a:t>Taxiways are the same as </a:t>
            </a:r>
            <a:r>
              <a:rPr lang="en-US" sz="1800" dirty="0" err="1">
                <a:solidFill>
                  <a:schemeClr val="accent6">
                    <a:lumMod val="75000"/>
                  </a:schemeClr>
                </a:solidFill>
                <a:latin typeface="Arial Rounded MT Bold" pitchFamily="34" charset="0"/>
              </a:rPr>
              <a:t>taxilanes</a:t>
            </a:r>
            <a:r>
              <a:rPr lang="en-US" sz="1800" dirty="0">
                <a:solidFill>
                  <a:schemeClr val="accent6">
                    <a:lumMod val="75000"/>
                  </a:schemeClr>
                </a:solidFill>
                <a:latin typeface="Arial Rounded MT Bold" pitchFamily="34" charset="0"/>
              </a:rPr>
              <a:t>, but are found ONLY in Movement Areas.</a:t>
            </a:r>
            <a:endParaRPr lang="en-US" sz="1800" b="1" dirty="0">
              <a:solidFill>
                <a:srgbClr val="FF0000"/>
              </a:solidFill>
              <a:latin typeface="Arial Rounded MT Bold" pitchFamily="34" charset="0"/>
            </a:endParaRPr>
          </a:p>
        </p:txBody>
      </p:sp>
      <p:pic>
        <p:nvPicPr>
          <p:cNvPr id="22" name="Picture 21" descr="A close up of a map&#10;&#10;Description automatically generated">
            <a:extLst>
              <a:ext uri="{FF2B5EF4-FFF2-40B4-BE49-F238E27FC236}">
                <a16:creationId xmlns:a16="http://schemas.microsoft.com/office/drawing/2014/main" id="{2B179AE0-471D-4A76-9C45-614DACC0A1A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2705" y="2520215"/>
            <a:ext cx="3915596" cy="2965344"/>
          </a:xfrm>
          <a:prstGeom prst="rect">
            <a:avLst/>
          </a:prstGeom>
        </p:spPr>
      </p:pic>
      <p:pic>
        <p:nvPicPr>
          <p:cNvPr id="23" name="Picture 22" descr="Diagram&#10;&#10;Description automatically generated">
            <a:extLst>
              <a:ext uri="{FF2B5EF4-FFF2-40B4-BE49-F238E27FC236}">
                <a16:creationId xmlns:a16="http://schemas.microsoft.com/office/drawing/2014/main" id="{F9B4BC55-81CA-4010-92B9-6C9C5D90E6E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73419" y="2520856"/>
            <a:ext cx="3858385" cy="2965343"/>
          </a:xfrm>
          <a:prstGeom prst="rect">
            <a:avLst/>
          </a:prstGeom>
          <a:ln>
            <a:solidFill>
              <a:schemeClr val="tx1"/>
            </a:solidFill>
          </a:ln>
        </p:spPr>
      </p:pic>
    </p:spTree>
    <p:custDataLst>
      <p:tags r:id="rId1"/>
    </p:custDataLst>
    <p:extLst>
      <p:ext uri="{BB962C8B-B14F-4D97-AF65-F5344CB8AC3E}">
        <p14:creationId xmlns:p14="http://schemas.microsoft.com/office/powerpoint/2010/main" val="229502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r>
              <a:rPr lang="en-US" dirty="0"/>
              <a:t>Airfield Safety</a:t>
            </a:r>
          </a:p>
        </p:txBody>
      </p:sp>
      <p:sp>
        <p:nvSpPr>
          <p:cNvPr id="61443" name="Rectangle 3"/>
          <p:cNvSpPr>
            <a:spLocks noGrp="1" noChangeArrowheads="1"/>
          </p:cNvSpPr>
          <p:nvPr>
            <p:ph type="body" idx="1"/>
          </p:nvPr>
        </p:nvSpPr>
        <p:spPr/>
        <p:txBody>
          <a:bodyPr/>
          <a:lstStyle/>
          <a:p>
            <a:endParaRPr lang="en-US" dirty="0"/>
          </a:p>
        </p:txBody>
      </p:sp>
      <p:pic>
        <p:nvPicPr>
          <p:cNvPr id="61444"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610" y="15173"/>
            <a:ext cx="9102778" cy="6827654"/>
          </a:xfrm>
          <a:prstGeom prst="rect">
            <a:avLst/>
          </a:prstGeom>
          <a:noFill/>
          <a:ln w="9525">
            <a:noFill/>
            <a:miter lim="800000"/>
            <a:headEnd/>
            <a:tailEnd/>
          </a:ln>
        </p:spPr>
      </p:pic>
      <p:sp>
        <p:nvSpPr>
          <p:cNvPr id="7" name="Rectangle 6"/>
          <p:cNvSpPr/>
          <p:nvPr/>
        </p:nvSpPr>
        <p:spPr>
          <a:xfrm>
            <a:off x="909792" y="2243885"/>
            <a:ext cx="4424208" cy="1477328"/>
          </a:xfrm>
          <a:prstGeom prst="rect">
            <a:avLst/>
          </a:prstGeom>
          <a:solidFill>
            <a:schemeClr val="tx1"/>
          </a:solidFill>
        </p:spPr>
        <p:txBody>
          <a:bodyPr wrap="square">
            <a:spAutoFit/>
          </a:bodyPr>
          <a:lstStyle/>
          <a:p>
            <a:pPr marL="228600" indent="-228600">
              <a:spcBef>
                <a:spcPts val="600"/>
              </a:spcBef>
              <a:buFont typeface="Arial" pitchFamily="34" charset="0"/>
              <a:buChar char="•"/>
            </a:pPr>
            <a:r>
              <a:rPr lang="en-US" sz="1800" u="sng" dirty="0">
                <a:solidFill>
                  <a:srgbClr val="FFFFFF"/>
                </a:solidFill>
                <a:latin typeface="Arial Rounded MT Bold" pitchFamily="34" charset="0"/>
              </a:rPr>
              <a:t>All vehicles and pedestrians</a:t>
            </a:r>
            <a:r>
              <a:rPr lang="en-US" sz="1800" dirty="0">
                <a:solidFill>
                  <a:srgbClr val="FFFFFF"/>
                </a:solidFill>
                <a:latin typeface="Arial Rounded MT Bold" pitchFamily="34" charset="0"/>
              </a:rPr>
              <a:t> on the movement areas are controlled by FAA ATCT </a:t>
            </a:r>
            <a:r>
              <a:rPr lang="en-US" sz="1800" u="sng" dirty="0">
                <a:solidFill>
                  <a:srgbClr val="FFFFFF"/>
                </a:solidFill>
                <a:latin typeface="Arial Rounded MT Bold" pitchFamily="34" charset="0"/>
              </a:rPr>
              <a:t>unless</a:t>
            </a:r>
            <a:r>
              <a:rPr lang="en-US" sz="1800" dirty="0">
                <a:solidFill>
                  <a:srgbClr val="FFFFFF"/>
                </a:solidFill>
                <a:latin typeface="Arial Rounded MT Bold" pitchFamily="34" charset="0"/>
              </a:rPr>
              <a:t> otherwise described in the LOAs (there are exceptions).</a:t>
            </a:r>
          </a:p>
        </p:txBody>
      </p:sp>
      <p:sp>
        <p:nvSpPr>
          <p:cNvPr id="2" name="Rectangle 1"/>
          <p:cNvSpPr/>
          <p:nvPr/>
        </p:nvSpPr>
        <p:spPr>
          <a:xfrm>
            <a:off x="909792" y="881501"/>
            <a:ext cx="7319807" cy="1277273"/>
          </a:xfrm>
          <a:prstGeom prst="rect">
            <a:avLst/>
          </a:prstGeom>
        </p:spPr>
        <p:txBody>
          <a:bodyPr wrap="square">
            <a:spAutoFit/>
          </a:bodyPr>
          <a:lstStyle/>
          <a:p>
            <a:pPr marL="228600" indent="-228600">
              <a:spcBef>
                <a:spcPts val="600"/>
              </a:spcBef>
              <a:buFont typeface="Arial" pitchFamily="34" charset="0"/>
              <a:buChar char="•"/>
            </a:pPr>
            <a:r>
              <a:rPr lang="en-US" sz="1800" dirty="0">
                <a:solidFill>
                  <a:schemeClr val="accent6">
                    <a:lumMod val="75000"/>
                  </a:schemeClr>
                </a:solidFill>
                <a:latin typeface="Arial Rounded MT Bold" pitchFamily="34" charset="0"/>
              </a:rPr>
              <a:t>Each airport has a Letter of Agreement (LOA) between it and the airport’s FAA ATCT.</a:t>
            </a:r>
            <a:endParaRPr lang="en-US" sz="1800" dirty="0">
              <a:ln>
                <a:solidFill>
                  <a:srgbClr val="660066"/>
                </a:solidFill>
              </a:ln>
              <a:solidFill>
                <a:schemeClr val="accent6">
                  <a:lumMod val="75000"/>
                </a:schemeClr>
              </a:solidFill>
              <a:latin typeface="Arial Rounded MT Bold" pitchFamily="34" charset="0"/>
            </a:endParaRPr>
          </a:p>
          <a:p>
            <a:pPr marL="228600" indent="-228600">
              <a:spcBef>
                <a:spcPts val="600"/>
              </a:spcBef>
              <a:buFont typeface="Arial" pitchFamily="34" charset="0"/>
              <a:buChar char="•"/>
            </a:pPr>
            <a:r>
              <a:rPr lang="en-US" sz="1800" dirty="0">
                <a:solidFill>
                  <a:srgbClr val="002060"/>
                </a:solidFill>
                <a:latin typeface="Arial Rounded MT Bold" pitchFamily="34" charset="0"/>
              </a:rPr>
              <a:t>The LOAs describe how aircraft, vehicles, and pedestrians on the movement areas will be controlled on the movement areas.</a:t>
            </a:r>
          </a:p>
        </p:txBody>
      </p:sp>
      <p:sp>
        <p:nvSpPr>
          <p:cNvPr id="10" name="Rectangle 2"/>
          <p:cNvSpPr txBox="1">
            <a:spLocks noChangeArrowheads="1"/>
          </p:cNvSpPr>
          <p:nvPr/>
        </p:nvSpPr>
        <p:spPr bwMode="auto">
          <a:xfrm>
            <a:off x="2743200" y="440978"/>
            <a:ext cx="36576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en-US" sz="2400" b="1" u="sng" kern="1200" dirty="0">
                <a:solidFill>
                  <a:srgbClr val="002060"/>
                </a:solidFill>
                <a:latin typeface="Arial Rounded MT Bold" pitchFamily="34" charset="0"/>
                <a:ea typeface="+mn-ea"/>
                <a:cs typeface="+mn-cs"/>
              </a:rPr>
              <a:t>Letters of Agreement</a:t>
            </a:r>
          </a:p>
        </p:txBody>
      </p:sp>
      <p:sp>
        <p:nvSpPr>
          <p:cNvPr id="12" name="TextBox 11">
            <a:extLst>
              <a:ext uri="{FF2B5EF4-FFF2-40B4-BE49-F238E27FC236}">
                <a16:creationId xmlns:a16="http://schemas.microsoft.com/office/drawing/2014/main" id="{7410A18C-C720-414D-9D23-B53A9EC3B62F}"/>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2BC5C423-F3AF-4EF5-98E7-CF97A77E81DF}"/>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4" name="TextBox 13">
            <a:extLst>
              <a:ext uri="{FF2B5EF4-FFF2-40B4-BE49-F238E27FC236}">
                <a16:creationId xmlns:a16="http://schemas.microsoft.com/office/drawing/2014/main" id="{88ACD6BB-3D6E-4D08-AECE-9E36D9E5DEFA}"/>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5" name="Rectangle 14">
            <a:extLst>
              <a:ext uri="{FF2B5EF4-FFF2-40B4-BE49-F238E27FC236}">
                <a16:creationId xmlns:a16="http://schemas.microsoft.com/office/drawing/2014/main" id="{7DEF23CD-7983-4546-8D3D-30D2242544A8}"/>
              </a:ext>
            </a:extLst>
          </p:cNvPr>
          <p:cNvSpPr/>
          <p:nvPr/>
        </p:nvSpPr>
        <p:spPr>
          <a:xfrm>
            <a:off x="909792" y="3824694"/>
            <a:ext cx="7396008" cy="1554272"/>
          </a:xfrm>
          <a:prstGeom prst="rect">
            <a:avLst/>
          </a:prstGeom>
          <a:solidFill>
            <a:schemeClr val="tx1"/>
          </a:solidFill>
          <a:ln>
            <a:noFill/>
          </a:ln>
        </p:spPr>
        <p:txBody>
          <a:bodyPr wrap="square">
            <a:spAutoFit/>
          </a:bodyPr>
          <a:lstStyle/>
          <a:p>
            <a:pPr algn="ctr">
              <a:spcBef>
                <a:spcPts val="300"/>
              </a:spcBef>
            </a:pPr>
            <a:r>
              <a:rPr lang="en-US" altLang="en-US" sz="1800" dirty="0">
                <a:solidFill>
                  <a:srgbClr val="FFFFFF"/>
                </a:solidFill>
                <a:latin typeface="Arial Rounded MT Bold" panose="020F0704030504030204" pitchFamily="34" charset="0"/>
              </a:rPr>
              <a:t>Entering a Movement Area or a Runway without ATCT permission, either on foot or in a vehicle, will result in the person being charged with a </a:t>
            </a:r>
            <a:endParaRPr lang="en-US" altLang="en-US" sz="1800" b="1" u="sng" dirty="0">
              <a:ln>
                <a:solidFill>
                  <a:srgbClr val="FFFFFF"/>
                </a:solidFill>
              </a:ln>
              <a:solidFill>
                <a:srgbClr val="FF0000"/>
              </a:solidFill>
              <a:latin typeface="Arial Rounded MT Bold" panose="020F0704030504030204" pitchFamily="34" charset="0"/>
            </a:endParaRPr>
          </a:p>
          <a:p>
            <a:pPr algn="ctr">
              <a:spcBef>
                <a:spcPts val="300"/>
              </a:spcBef>
            </a:pPr>
            <a:r>
              <a:rPr lang="en-US" altLang="en-US" sz="1800" b="1" u="sng" dirty="0">
                <a:ln>
                  <a:solidFill>
                    <a:srgbClr val="FFFFFF"/>
                  </a:solidFill>
                </a:ln>
                <a:solidFill>
                  <a:srgbClr val="FF0000"/>
                </a:solidFill>
                <a:latin typeface="Arial Rounded MT Bold" panose="020F0704030504030204" pitchFamily="34" charset="0"/>
              </a:rPr>
              <a:t>SURFACE INCIDENT or </a:t>
            </a:r>
          </a:p>
          <a:p>
            <a:pPr algn="ctr">
              <a:spcBef>
                <a:spcPts val="300"/>
              </a:spcBef>
            </a:pPr>
            <a:r>
              <a:rPr lang="en-US" altLang="en-US" sz="1800" b="1" u="sng" dirty="0">
                <a:ln>
                  <a:solidFill>
                    <a:srgbClr val="FFFFFF"/>
                  </a:solidFill>
                </a:ln>
                <a:solidFill>
                  <a:srgbClr val="FF0000"/>
                </a:solidFill>
                <a:latin typeface="Arial Rounded MT Bold" panose="020F0704030504030204" pitchFamily="34" charset="0"/>
              </a:rPr>
              <a:t>RUNWAY INCURSION.</a:t>
            </a:r>
            <a:endParaRPr lang="en-US" altLang="en-US" sz="1800" b="1" dirty="0">
              <a:ln>
                <a:solidFill>
                  <a:srgbClr val="FFFFFF"/>
                </a:solidFill>
              </a:ln>
              <a:solidFill>
                <a:srgbClr val="FF0000"/>
              </a:solidFill>
              <a:latin typeface="Arial Rounded MT Bold" panose="020F0704030504030204" pitchFamily="34" charset="0"/>
            </a:endParaRPr>
          </a:p>
        </p:txBody>
      </p:sp>
      <p:sp>
        <p:nvSpPr>
          <p:cNvPr id="16" name="TextBox 15">
            <a:extLst>
              <a:ext uri="{FF2B5EF4-FFF2-40B4-BE49-F238E27FC236}">
                <a16:creationId xmlns:a16="http://schemas.microsoft.com/office/drawing/2014/main" id="{50E3EAE7-1175-4167-9E4E-8AF1595CEE2A}"/>
              </a:ext>
            </a:extLst>
          </p:cNvPr>
          <p:cNvSpPr txBox="1"/>
          <p:nvPr/>
        </p:nvSpPr>
        <p:spPr>
          <a:xfrm>
            <a:off x="3458646" y="6473684"/>
            <a:ext cx="27897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DTW &amp; YIP MA LOAs</a:t>
            </a:r>
          </a:p>
        </p:txBody>
      </p:sp>
    </p:spTree>
    <p:custDataLst>
      <p:tags r:id="rId1"/>
    </p:custDataLst>
    <p:extLst>
      <p:ext uri="{BB962C8B-B14F-4D97-AF65-F5344CB8AC3E}">
        <p14:creationId xmlns:p14="http://schemas.microsoft.com/office/powerpoint/2010/main" val="2135705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r>
              <a:rPr lang="en-US" dirty="0"/>
              <a:t>Airfield Safety</a:t>
            </a:r>
          </a:p>
        </p:txBody>
      </p:sp>
      <p:sp>
        <p:nvSpPr>
          <p:cNvPr id="61443" name="Rectangle 3"/>
          <p:cNvSpPr>
            <a:spLocks noGrp="1" noChangeArrowheads="1"/>
          </p:cNvSpPr>
          <p:nvPr>
            <p:ph type="body" idx="1"/>
          </p:nvPr>
        </p:nvSpPr>
        <p:spPr/>
        <p:txBody>
          <a:bodyPr/>
          <a:lstStyle/>
          <a:p>
            <a:endParaRPr lang="en-US" dirty="0"/>
          </a:p>
        </p:txBody>
      </p:sp>
      <p:pic>
        <p:nvPicPr>
          <p:cNvPr id="61444"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610" y="15173"/>
            <a:ext cx="9102778" cy="6827654"/>
          </a:xfrm>
          <a:prstGeom prst="rect">
            <a:avLst/>
          </a:prstGeom>
          <a:noFill/>
          <a:ln w="9525">
            <a:noFill/>
            <a:miter lim="800000"/>
            <a:headEnd/>
            <a:tailEnd/>
          </a:ln>
        </p:spPr>
      </p:pic>
      <p:sp>
        <p:nvSpPr>
          <p:cNvPr id="2" name="Rectangle 1"/>
          <p:cNvSpPr/>
          <p:nvPr/>
        </p:nvSpPr>
        <p:spPr>
          <a:xfrm>
            <a:off x="909792" y="881501"/>
            <a:ext cx="7319807" cy="784830"/>
          </a:xfrm>
          <a:prstGeom prst="rect">
            <a:avLst/>
          </a:prstGeom>
        </p:spPr>
        <p:txBody>
          <a:bodyPr wrap="square">
            <a:spAutoFit/>
          </a:bodyPr>
          <a:lstStyle/>
          <a:p>
            <a:pPr marL="228600" indent="-228600">
              <a:spcBef>
                <a:spcPts val="600"/>
              </a:spcBef>
              <a:buFont typeface="Arial" pitchFamily="34" charset="0"/>
              <a:buChar char="•"/>
            </a:pPr>
            <a:r>
              <a:rPr lang="en-US" sz="2000" dirty="0">
                <a:solidFill>
                  <a:schemeClr val="accent6">
                    <a:lumMod val="75000"/>
                  </a:schemeClr>
                </a:solidFill>
                <a:latin typeface="Arial Rounded MT Bold" pitchFamily="34" charset="0"/>
              </a:rPr>
              <a:t>What does “LOA” stand for?</a:t>
            </a:r>
          </a:p>
          <a:p>
            <a:pPr marL="228600" indent="-228600">
              <a:spcBef>
                <a:spcPts val="600"/>
              </a:spcBef>
              <a:buFont typeface="Arial" pitchFamily="34" charset="0"/>
              <a:buChar char="•"/>
            </a:pPr>
            <a:r>
              <a:rPr lang="en-US" sz="2000" dirty="0">
                <a:solidFill>
                  <a:schemeClr val="accent6">
                    <a:lumMod val="75000"/>
                  </a:schemeClr>
                </a:solidFill>
                <a:latin typeface="Arial Rounded MT Bold" pitchFamily="34" charset="0"/>
              </a:rPr>
              <a:t>What or who does the LOA affect?</a:t>
            </a:r>
          </a:p>
        </p:txBody>
      </p:sp>
      <p:sp>
        <p:nvSpPr>
          <p:cNvPr id="10" name="Rectangle 2"/>
          <p:cNvSpPr txBox="1">
            <a:spLocks noChangeArrowheads="1"/>
          </p:cNvSpPr>
          <p:nvPr/>
        </p:nvSpPr>
        <p:spPr bwMode="auto">
          <a:xfrm>
            <a:off x="2743200" y="440978"/>
            <a:ext cx="3657600" cy="461665"/>
          </a:xfrm>
          <a:prstGeom prst="rect">
            <a:avLst/>
          </a:prstGeom>
          <a:solidFill>
            <a:schemeClr val="bg1"/>
          </a:solidFill>
          <a:ln w="9525">
            <a:solidFill>
              <a:schemeClr val="tx1"/>
            </a:solidFill>
            <a:miter lim="800000"/>
            <a:headEnd/>
            <a:tailEnd/>
          </a:ln>
        </p:spPr>
        <p:txBody>
          <a:bodyPr vert="horz" wrap="square" lIns="91440" tIns="45720" rIns="91440" bIns="45720" numCol="1" anchor="ctr" anchorCtr="0" compatLnSpc="1">
            <a:prstTxWarp prst="textNoShape">
              <a:avLst/>
            </a:prstTxWarp>
            <a:spAutoFit/>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en-US" sz="2400" b="1" u="sng" kern="1200" dirty="0">
                <a:solidFill>
                  <a:srgbClr val="FF0000"/>
                </a:solidFill>
                <a:latin typeface="Arial Rounded MT Bold" pitchFamily="34" charset="0"/>
                <a:ea typeface="+mn-ea"/>
                <a:cs typeface="+mn-cs"/>
              </a:rPr>
              <a:t>Airport Movement Area</a:t>
            </a:r>
          </a:p>
        </p:txBody>
      </p:sp>
      <p:sp>
        <p:nvSpPr>
          <p:cNvPr id="9" name="TextBox 8">
            <a:extLst>
              <a:ext uri="{FF2B5EF4-FFF2-40B4-BE49-F238E27FC236}">
                <a16:creationId xmlns:a16="http://schemas.microsoft.com/office/drawing/2014/main" id="{C3783CC4-4520-4091-AD85-7736F32F8B99}"/>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4126037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tangle 2"/>
          <p:cNvSpPr txBox="1">
            <a:spLocks noChangeArrowheads="1"/>
          </p:cNvSpPr>
          <p:nvPr/>
        </p:nvSpPr>
        <p:spPr>
          <a:xfrm>
            <a:off x="685800" y="340668"/>
            <a:ext cx="7772400" cy="461665"/>
          </a:xfrm>
          <a:prstGeom prst="rect">
            <a:avLst/>
          </a:prstGeom>
          <a:solidFill>
            <a:schemeClr val="bg1"/>
          </a:solidFill>
          <a:ln w="9525">
            <a:solidFill>
              <a:schemeClr val="tx1"/>
            </a:solid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FF0000"/>
                </a:solidFill>
                <a:latin typeface="Arial Rounded MT Bold" pitchFamily="34" charset="0"/>
              </a:rPr>
              <a:t>DTW &amp; YIP Airport Movement Area LOAs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27</a:t>
            </a:fld>
            <a:endParaRPr lang="en-US"/>
          </a:p>
        </p:txBody>
      </p:sp>
      <p:sp>
        <p:nvSpPr>
          <p:cNvPr id="8" name="Rectangle 7">
            <a:extLst>
              <a:ext uri="{FF2B5EF4-FFF2-40B4-BE49-F238E27FC236}">
                <a16:creationId xmlns:a16="http://schemas.microsoft.com/office/drawing/2014/main" id="{32796F04-45A4-4A1C-9A3B-8235DF687D40}"/>
              </a:ext>
            </a:extLst>
          </p:cNvPr>
          <p:cNvSpPr/>
          <p:nvPr/>
        </p:nvSpPr>
        <p:spPr>
          <a:xfrm>
            <a:off x="909792" y="879452"/>
            <a:ext cx="7293666" cy="1579920"/>
          </a:xfrm>
          <a:prstGeom prst="rect">
            <a:avLst/>
          </a:prstGeom>
        </p:spPr>
        <p:txBody>
          <a:bodyPr wrap="square">
            <a:spAutoFit/>
          </a:bodyPr>
          <a:lstStyle/>
          <a:p>
            <a:pPr marL="342900" lvl="0" indent="-342900" eaLnBrk="1" hangingPunct="1">
              <a:spcBef>
                <a:spcPts val="800"/>
              </a:spcBef>
              <a:buFontTx/>
              <a:buChar char="•"/>
            </a:pPr>
            <a:r>
              <a:rPr lang="en-US" sz="1800" kern="0" dirty="0">
                <a:solidFill>
                  <a:srgbClr val="2D2DB9">
                    <a:lumMod val="75000"/>
                  </a:srgbClr>
                </a:solidFill>
                <a:latin typeface="Arial Rounded MT Bold" pitchFamily="34" charset="0"/>
              </a:rPr>
              <a:t>What five conditions must be met for a person to drive on the movement area without an escort? (four of them have already been discussed).</a:t>
            </a:r>
          </a:p>
          <a:p>
            <a:pPr marL="342900" lvl="0" indent="-342900" eaLnBrk="1" hangingPunct="1">
              <a:spcBef>
                <a:spcPts val="800"/>
              </a:spcBef>
              <a:buFontTx/>
              <a:buChar char="•"/>
            </a:pPr>
            <a:r>
              <a:rPr lang="en-US" sz="1800" kern="0" dirty="0">
                <a:solidFill>
                  <a:srgbClr val="2D2DB9">
                    <a:lumMod val="75000"/>
                  </a:srgbClr>
                </a:solidFill>
                <a:latin typeface="Arial Rounded MT Bold" pitchFamily="34" charset="0"/>
              </a:rPr>
              <a:t>What is required if a person who does </a:t>
            </a:r>
            <a:r>
              <a:rPr lang="en-US" sz="1800" u="sng" kern="0" dirty="0">
                <a:solidFill>
                  <a:srgbClr val="2D2DB9">
                    <a:lumMod val="75000"/>
                  </a:srgbClr>
                </a:solidFill>
                <a:latin typeface="Arial Rounded MT Bold" pitchFamily="34" charset="0"/>
              </a:rPr>
              <a:t>not</a:t>
            </a:r>
            <a:r>
              <a:rPr lang="en-US" sz="1800" kern="0" dirty="0">
                <a:solidFill>
                  <a:srgbClr val="2D2DB9">
                    <a:lumMod val="75000"/>
                  </a:srgbClr>
                </a:solidFill>
                <a:latin typeface="Arial Rounded MT Bold" pitchFamily="34" charset="0"/>
              </a:rPr>
              <a:t> meet those conditions needs to drive on the movement area?</a:t>
            </a:r>
          </a:p>
        </p:txBody>
      </p:sp>
      <p:sp>
        <p:nvSpPr>
          <p:cNvPr id="7" name="TextBox 6">
            <a:extLst>
              <a:ext uri="{FF2B5EF4-FFF2-40B4-BE49-F238E27FC236}">
                <a16:creationId xmlns:a16="http://schemas.microsoft.com/office/drawing/2014/main" id="{6DAC7232-A9B3-4C1A-B0EB-91DC8B582732}"/>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a:xfrm>
            <a:off x="796944" y="802333"/>
            <a:ext cx="7543800" cy="5943600"/>
          </a:xfrm>
        </p:spPr>
        <p:txBody>
          <a:bodyPr/>
          <a:lstStyle/>
          <a:p>
            <a:pPr>
              <a:spcBef>
                <a:spcPts val="800"/>
              </a:spcBef>
              <a:defRPr/>
            </a:pPr>
            <a:r>
              <a:rPr lang="en-US" sz="1800" dirty="0">
                <a:solidFill>
                  <a:schemeClr val="accent6">
                    <a:lumMod val="75000"/>
                  </a:schemeClr>
                </a:solidFill>
                <a:latin typeface="Arial Rounded MT Bold" pitchFamily="34" charset="0"/>
              </a:rPr>
              <a:t>Vehicle operators are required to use the proper phraseology when talking on the radio.</a:t>
            </a:r>
          </a:p>
          <a:p>
            <a:pPr>
              <a:spcBef>
                <a:spcPts val="800"/>
              </a:spcBef>
              <a:defRPr/>
            </a:pPr>
            <a:r>
              <a:rPr lang="en-US" sz="1800" dirty="0">
                <a:solidFill>
                  <a:schemeClr val="accent6">
                    <a:lumMod val="75000"/>
                  </a:schemeClr>
                </a:solidFill>
                <a:latin typeface="Arial Rounded MT Bold" pitchFamily="34" charset="0"/>
              </a:rPr>
              <a:t>To the extent possible, all vehicles are required to travel to and from work sites via access and zipper roads instead of taxiways and runways.</a:t>
            </a:r>
          </a:p>
          <a:p>
            <a:pPr>
              <a:spcBef>
                <a:spcPts val="800"/>
              </a:spcBef>
              <a:defRPr/>
            </a:pPr>
            <a:r>
              <a:rPr lang="en-US" sz="1800" dirty="0">
                <a:solidFill>
                  <a:schemeClr val="accent6">
                    <a:lumMod val="75000"/>
                  </a:schemeClr>
                </a:solidFill>
                <a:latin typeface="Arial Rounded MT Bold" pitchFamily="34" charset="0"/>
              </a:rPr>
              <a:t>All vehicles must give way to aircraft unless a controller </a:t>
            </a:r>
            <a:r>
              <a:rPr lang="en-US" sz="1800" u="sng" dirty="0">
                <a:solidFill>
                  <a:srgbClr val="FF0000"/>
                </a:solidFill>
                <a:latin typeface="Arial Rounded MT Bold" pitchFamily="34" charset="0"/>
              </a:rPr>
              <a:t>specifically</a:t>
            </a:r>
            <a:r>
              <a:rPr lang="en-US" sz="1800" dirty="0">
                <a:solidFill>
                  <a:schemeClr val="accent6">
                    <a:lumMod val="75000"/>
                  </a:schemeClr>
                </a:solidFill>
                <a:latin typeface="Arial Rounded MT Bold" pitchFamily="34" charset="0"/>
              </a:rPr>
              <a:t> says that an aircraft will give way. </a:t>
            </a:r>
          </a:p>
          <a:p>
            <a:pPr>
              <a:spcBef>
                <a:spcPts val="800"/>
              </a:spcBef>
              <a:defRPr/>
            </a:pPr>
            <a:r>
              <a:rPr lang="en-US" sz="1800" dirty="0">
                <a:solidFill>
                  <a:schemeClr val="accent6">
                    <a:lumMod val="75000"/>
                  </a:schemeClr>
                </a:solidFill>
                <a:latin typeface="Arial Rounded MT Bold" pitchFamily="34" charset="0"/>
              </a:rPr>
              <a:t>To the extent possible, conduct runway crossings at the departure end of active runways.</a:t>
            </a:r>
          </a:p>
          <a:p>
            <a:pPr>
              <a:spcBef>
                <a:spcPts val="800"/>
              </a:spcBef>
              <a:defRPr/>
            </a:pPr>
            <a:r>
              <a:rPr lang="en-US" sz="1800" dirty="0">
                <a:solidFill>
                  <a:schemeClr val="accent6">
                    <a:lumMod val="75000"/>
                  </a:schemeClr>
                </a:solidFill>
                <a:latin typeface="Arial Rounded MT Bold" pitchFamily="34" charset="0"/>
              </a:rPr>
              <a:t>Read back all instructions, ESPECIALLY those involving a runway, or permissions to proceed.</a:t>
            </a:r>
          </a:p>
        </p:txBody>
      </p:sp>
      <p:sp>
        <p:nvSpPr>
          <p:cNvPr id="5" name="Rectangle 2"/>
          <p:cNvSpPr txBox="1">
            <a:spLocks noChangeArrowheads="1"/>
          </p:cNvSpPr>
          <p:nvPr/>
        </p:nvSpPr>
        <p:spPr>
          <a:xfrm>
            <a:off x="685800" y="340668"/>
            <a:ext cx="77724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002060"/>
                </a:solidFill>
                <a:latin typeface="Arial Rounded MT Bold" pitchFamily="34" charset="0"/>
              </a:rPr>
              <a:t>Airport Movement Area - General</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28</a:t>
            </a:fld>
            <a:endParaRPr lang="en-US"/>
          </a:p>
        </p:txBody>
      </p:sp>
      <p:sp>
        <p:nvSpPr>
          <p:cNvPr id="7" name="TextBox 6">
            <a:extLst>
              <a:ext uri="{FF2B5EF4-FFF2-40B4-BE49-F238E27FC236}">
                <a16:creationId xmlns:a16="http://schemas.microsoft.com/office/drawing/2014/main" id="{AEE35018-7183-46F6-BD8E-5DA69A008530}"/>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49D4B6F8-2826-4AD9-B5AB-4E24E01925A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B261E069-60C8-44E2-ADA5-ADDA147A9898}"/>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extLst>
      <p:ext uri="{BB962C8B-B14F-4D97-AF65-F5344CB8AC3E}">
        <p14:creationId xmlns:p14="http://schemas.microsoft.com/office/powerpoint/2010/main" val="2215383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51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4515">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4515">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451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685800" y="340668"/>
            <a:ext cx="77724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002060"/>
                </a:solidFill>
                <a:latin typeface="Arial Rounded MT Bold" pitchFamily="34" charset="0"/>
              </a:rPr>
              <a:t>DTW &amp; YIP Airport Movement Area LOAs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29</a:t>
            </a:fld>
            <a:endParaRPr lang="en-US"/>
          </a:p>
        </p:txBody>
      </p:sp>
      <p:sp>
        <p:nvSpPr>
          <p:cNvPr id="9" name="Rectangle 8">
            <a:extLst>
              <a:ext uri="{FF2B5EF4-FFF2-40B4-BE49-F238E27FC236}">
                <a16:creationId xmlns:a16="http://schemas.microsoft.com/office/drawing/2014/main" id="{E502568A-CD1A-4874-A88F-EADCA966F4C2}"/>
              </a:ext>
            </a:extLst>
          </p:cNvPr>
          <p:cNvSpPr/>
          <p:nvPr/>
        </p:nvSpPr>
        <p:spPr>
          <a:xfrm>
            <a:off x="685800" y="832150"/>
            <a:ext cx="7772400" cy="4862870"/>
          </a:xfrm>
          <a:prstGeom prst="rect">
            <a:avLst/>
          </a:prstGeom>
        </p:spPr>
        <p:txBody>
          <a:bodyPr wrap="square">
            <a:spAutoFit/>
          </a:bodyPr>
          <a:lstStyle/>
          <a:p>
            <a:pPr marL="342900" lvl="0" indent="-342900" eaLnBrk="1" hangingPunct="1">
              <a:spcBef>
                <a:spcPts val="800"/>
              </a:spcBef>
              <a:buFontTx/>
              <a:buChar char="•"/>
            </a:pPr>
            <a:r>
              <a:rPr lang="en-US" sz="1800" kern="0" dirty="0">
                <a:solidFill>
                  <a:srgbClr val="2D2DB9">
                    <a:lumMod val="75000"/>
                  </a:srgbClr>
                </a:solidFill>
                <a:latin typeface="Arial Rounded MT Bold" pitchFamily="34" charset="0"/>
              </a:rPr>
              <a:t>You are allowed to drive unescorted on the movement area if you have been trained and certified by Airfield Operations.</a:t>
            </a:r>
          </a:p>
          <a:p>
            <a:pPr marL="800100" lvl="1" indent="-342900" eaLnBrk="1" hangingPunct="1">
              <a:spcBef>
                <a:spcPts val="800"/>
              </a:spcBef>
              <a:buFontTx/>
              <a:buChar char="•"/>
            </a:pPr>
            <a:r>
              <a:rPr lang="en-US" sz="1800" kern="0" dirty="0">
                <a:solidFill>
                  <a:srgbClr val="2D2DB9">
                    <a:lumMod val="75000"/>
                  </a:srgbClr>
                </a:solidFill>
                <a:latin typeface="Arial Rounded MT Bold" pitchFamily="34" charset="0"/>
              </a:rPr>
              <a:t>The standards you must meet to be certified are in the driver certification letter in you training packet </a:t>
            </a:r>
            <a:r>
              <a:rPr lang="en-US" sz="1800" u="sng" kern="0" dirty="0">
                <a:solidFill>
                  <a:srgbClr val="2D2DB9">
                    <a:lumMod val="75000"/>
                  </a:srgbClr>
                </a:solidFill>
                <a:latin typeface="Arial Rounded MT Bold" pitchFamily="34" charset="0"/>
              </a:rPr>
              <a:t>(</a:t>
            </a:r>
            <a:r>
              <a:rPr lang="en-US" sz="1800" u="sng" kern="0" dirty="0">
                <a:solidFill>
                  <a:srgbClr val="FF0000"/>
                </a:solidFill>
                <a:latin typeface="Arial Rounded MT Bold" pitchFamily="34" charset="0"/>
              </a:rPr>
              <a:t>initial</a:t>
            </a:r>
            <a:r>
              <a:rPr lang="en-US" sz="1800" kern="0" dirty="0">
                <a:solidFill>
                  <a:srgbClr val="2D2DB9">
                    <a:lumMod val="75000"/>
                  </a:srgbClr>
                </a:solidFill>
                <a:latin typeface="Arial Rounded MT Bold" pitchFamily="34" charset="0"/>
              </a:rPr>
              <a:t> training only).</a:t>
            </a:r>
          </a:p>
          <a:p>
            <a:pPr marL="800100" lvl="1" indent="-342900" eaLnBrk="1" hangingPunct="1">
              <a:spcBef>
                <a:spcPts val="800"/>
              </a:spcBef>
              <a:buFontTx/>
              <a:buChar char="•"/>
            </a:pPr>
            <a:r>
              <a:rPr lang="en-US" sz="1800" kern="0" dirty="0">
                <a:solidFill>
                  <a:srgbClr val="2D2DB9">
                    <a:lumMod val="75000"/>
                  </a:srgbClr>
                </a:solidFill>
                <a:latin typeface="Arial Rounded MT Bold" pitchFamily="34" charset="0"/>
              </a:rPr>
              <a:t>If you have </a:t>
            </a:r>
            <a:r>
              <a:rPr lang="en-US" sz="1800" u="sng" kern="0" dirty="0">
                <a:solidFill>
                  <a:srgbClr val="2D2DB9">
                    <a:lumMod val="75000"/>
                  </a:srgbClr>
                </a:solidFill>
                <a:latin typeface="Arial Rounded MT Bold" pitchFamily="34" charset="0"/>
              </a:rPr>
              <a:t>not</a:t>
            </a:r>
            <a:r>
              <a:rPr lang="en-US" sz="1800" kern="0" dirty="0">
                <a:solidFill>
                  <a:srgbClr val="2D2DB9">
                    <a:lumMod val="75000"/>
                  </a:srgbClr>
                </a:solidFill>
                <a:latin typeface="Arial Rounded MT Bold" pitchFamily="34" charset="0"/>
              </a:rPr>
              <a:t> been trained and certified to drive unescorted, or you don’t have a working aviation radio in your vehicle, you </a:t>
            </a:r>
            <a:r>
              <a:rPr lang="en-US" sz="1800" u="sng" kern="0" dirty="0">
                <a:solidFill>
                  <a:srgbClr val="2D2DB9">
                    <a:lumMod val="75000"/>
                  </a:srgbClr>
                </a:solidFill>
                <a:latin typeface="Arial Rounded MT Bold" pitchFamily="34" charset="0"/>
              </a:rPr>
              <a:t>MUST</a:t>
            </a:r>
            <a:r>
              <a:rPr lang="en-US" sz="1800" kern="0" dirty="0">
                <a:solidFill>
                  <a:srgbClr val="2D2DB9">
                    <a:lumMod val="75000"/>
                  </a:srgbClr>
                </a:solidFill>
                <a:latin typeface="Arial Rounded MT Bold" pitchFamily="34" charset="0"/>
              </a:rPr>
              <a:t> be escorted by someone who </a:t>
            </a:r>
            <a:r>
              <a:rPr lang="en-US" sz="1800" u="sng" kern="0" dirty="0">
                <a:solidFill>
                  <a:srgbClr val="2D2DB9">
                    <a:lumMod val="75000"/>
                  </a:srgbClr>
                </a:solidFill>
                <a:latin typeface="Arial Rounded MT Bold" pitchFamily="34" charset="0"/>
              </a:rPr>
              <a:t>has</a:t>
            </a:r>
            <a:r>
              <a:rPr lang="en-US" sz="1800" kern="0" dirty="0">
                <a:solidFill>
                  <a:srgbClr val="2D2DB9">
                    <a:lumMod val="75000"/>
                  </a:srgbClr>
                </a:solidFill>
                <a:latin typeface="Arial Rounded MT Bold" pitchFamily="34" charset="0"/>
              </a:rPr>
              <a:t> been trained and certified and </a:t>
            </a:r>
            <a:r>
              <a:rPr lang="en-US" sz="1800" u="sng" kern="0" dirty="0">
                <a:solidFill>
                  <a:srgbClr val="2D2DB9">
                    <a:lumMod val="75000"/>
                  </a:srgbClr>
                </a:solidFill>
                <a:latin typeface="Arial Rounded MT Bold" pitchFamily="34" charset="0"/>
              </a:rPr>
              <a:t>does</a:t>
            </a:r>
            <a:r>
              <a:rPr lang="en-US" sz="1800" kern="0" dirty="0">
                <a:solidFill>
                  <a:srgbClr val="2D2DB9">
                    <a:lumMod val="75000"/>
                  </a:srgbClr>
                </a:solidFill>
                <a:latin typeface="Arial Rounded MT Bold" pitchFamily="34" charset="0"/>
              </a:rPr>
              <a:t> have a working radio.</a:t>
            </a:r>
          </a:p>
          <a:p>
            <a:pPr marL="342900" indent="-342900" eaLnBrk="1" hangingPunct="1">
              <a:spcBef>
                <a:spcPts val="800"/>
              </a:spcBef>
              <a:buFontTx/>
              <a:buChar char="•"/>
            </a:pPr>
            <a:r>
              <a:rPr lang="en-US" sz="1800" kern="0" dirty="0">
                <a:solidFill>
                  <a:srgbClr val="2D2DB9">
                    <a:lumMod val="75000"/>
                  </a:srgbClr>
                </a:solidFill>
                <a:latin typeface="Arial Rounded MT Bold" pitchFamily="34" charset="0"/>
              </a:rPr>
              <a:t>Your vehicle must be equipped with a working aviation radio.</a:t>
            </a:r>
          </a:p>
          <a:p>
            <a:pPr marL="342900" indent="-342900" eaLnBrk="1" hangingPunct="1">
              <a:spcBef>
                <a:spcPts val="800"/>
              </a:spcBef>
              <a:buFontTx/>
              <a:buChar char="•"/>
            </a:pPr>
            <a:r>
              <a:rPr lang="en-US" sz="1800" kern="0" dirty="0">
                <a:solidFill>
                  <a:srgbClr val="2D2DB9">
                    <a:lumMod val="75000"/>
                  </a:srgbClr>
                </a:solidFill>
                <a:latin typeface="Arial Rounded MT Bold" pitchFamily="34" charset="0"/>
              </a:rPr>
              <a:t>You must listen to the appropriate radio frequency to </a:t>
            </a:r>
            <a:r>
              <a:rPr lang="en-US" sz="1800" dirty="0">
                <a:solidFill>
                  <a:schemeClr val="accent6">
                    <a:lumMod val="75000"/>
                  </a:schemeClr>
                </a:solidFill>
                <a:latin typeface="Arial Rounded MT Bold" pitchFamily="34" charset="0"/>
              </a:rPr>
              <a:t>maintain good situational awareness and identify any possible conflicts with aircraft and other vehicles.</a:t>
            </a:r>
          </a:p>
          <a:p>
            <a:pPr marL="342900" indent="-342900" eaLnBrk="1" hangingPunct="1">
              <a:spcBef>
                <a:spcPts val="800"/>
              </a:spcBef>
              <a:buFontTx/>
              <a:buChar char="•"/>
            </a:pPr>
            <a:r>
              <a:rPr lang="en-US" sz="1800" dirty="0">
                <a:solidFill>
                  <a:schemeClr val="accent6">
                    <a:lumMod val="75000"/>
                  </a:schemeClr>
                </a:solidFill>
                <a:latin typeface="Arial Rounded MT Bold" pitchFamily="34" charset="0"/>
              </a:rPr>
              <a:t>You must always give way to aircraft unless a controller </a:t>
            </a:r>
            <a:r>
              <a:rPr lang="en-US" sz="1800" u="sng" dirty="0">
                <a:solidFill>
                  <a:srgbClr val="FF0000"/>
                </a:solidFill>
                <a:latin typeface="Arial Rounded MT Bold" pitchFamily="34" charset="0"/>
              </a:rPr>
              <a:t>specifically</a:t>
            </a:r>
            <a:r>
              <a:rPr lang="en-US" sz="1800" dirty="0">
                <a:solidFill>
                  <a:schemeClr val="accent6">
                    <a:lumMod val="75000"/>
                  </a:schemeClr>
                </a:solidFill>
                <a:latin typeface="Arial Rounded MT Bold" pitchFamily="34" charset="0"/>
              </a:rPr>
              <a:t> says that an aircraft will give way. </a:t>
            </a:r>
          </a:p>
          <a:p>
            <a:pPr marL="342900" indent="-342900" eaLnBrk="1" hangingPunct="1">
              <a:spcBef>
                <a:spcPts val="800"/>
              </a:spcBef>
              <a:buFontTx/>
              <a:buChar char="•"/>
            </a:pPr>
            <a:endParaRPr lang="en-US" sz="1800" dirty="0">
              <a:solidFill>
                <a:schemeClr val="accent6">
                  <a:lumMod val="75000"/>
                </a:schemeClr>
              </a:solidFill>
              <a:latin typeface="Arial Rounded MT Bold" pitchFamily="34" charset="0"/>
            </a:endParaRPr>
          </a:p>
        </p:txBody>
      </p:sp>
      <p:sp>
        <p:nvSpPr>
          <p:cNvPr id="6" name="TextBox 5">
            <a:extLst>
              <a:ext uri="{FF2B5EF4-FFF2-40B4-BE49-F238E27FC236}">
                <a16:creationId xmlns:a16="http://schemas.microsoft.com/office/drawing/2014/main" id="{6EF3C4E9-935F-4098-A893-901E3F1B77F9}"/>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7" name="TextBox 6">
            <a:extLst>
              <a:ext uri="{FF2B5EF4-FFF2-40B4-BE49-F238E27FC236}">
                <a16:creationId xmlns:a16="http://schemas.microsoft.com/office/drawing/2014/main" id="{2E93E4B8-32D8-45AB-AD8E-94D62F9B82B4}"/>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8" name="TextBox 7">
            <a:extLst>
              <a:ext uri="{FF2B5EF4-FFF2-40B4-BE49-F238E27FC236}">
                <a16:creationId xmlns:a16="http://schemas.microsoft.com/office/drawing/2014/main" id="{25EA814B-3CF2-41D3-B11C-3466730FCEBE}"/>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0" name="TextBox 9">
            <a:extLst>
              <a:ext uri="{FF2B5EF4-FFF2-40B4-BE49-F238E27FC236}">
                <a16:creationId xmlns:a16="http://schemas.microsoft.com/office/drawing/2014/main" id="{0A99FE76-2518-4E2D-8A8A-063E81504DB2}"/>
              </a:ext>
            </a:extLst>
          </p:cNvPr>
          <p:cNvSpPr txBox="1"/>
          <p:nvPr/>
        </p:nvSpPr>
        <p:spPr>
          <a:xfrm>
            <a:off x="3458646" y="6473684"/>
            <a:ext cx="27897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MA driver cert letter</a:t>
            </a:r>
          </a:p>
        </p:txBody>
      </p:sp>
    </p:spTree>
    <p:custDataLst>
      <p:tags r:id="rId1"/>
    </p:custDataLst>
    <p:extLst>
      <p:ext uri="{BB962C8B-B14F-4D97-AF65-F5344CB8AC3E}">
        <p14:creationId xmlns:p14="http://schemas.microsoft.com/office/powerpoint/2010/main" val="3450977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685800" y="340668"/>
            <a:ext cx="77724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002060"/>
                </a:solidFill>
                <a:latin typeface="Arial Rounded MT Bold" pitchFamily="34" charset="0"/>
              </a:rPr>
              <a:t>DTW &amp; YIP Airport Movement Area LOAs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30</a:t>
            </a:fld>
            <a:endParaRPr lang="en-US"/>
          </a:p>
        </p:txBody>
      </p:sp>
      <p:sp>
        <p:nvSpPr>
          <p:cNvPr id="9" name="Rectangle 8">
            <a:extLst>
              <a:ext uri="{FF2B5EF4-FFF2-40B4-BE49-F238E27FC236}">
                <a16:creationId xmlns:a16="http://schemas.microsoft.com/office/drawing/2014/main" id="{E502568A-CD1A-4874-A88F-EADCA966F4C2}"/>
              </a:ext>
            </a:extLst>
          </p:cNvPr>
          <p:cNvSpPr/>
          <p:nvPr/>
        </p:nvSpPr>
        <p:spPr>
          <a:xfrm>
            <a:off x="685800" y="832150"/>
            <a:ext cx="7772400" cy="3549690"/>
          </a:xfrm>
          <a:prstGeom prst="rect">
            <a:avLst/>
          </a:prstGeom>
        </p:spPr>
        <p:txBody>
          <a:bodyPr wrap="square">
            <a:spAutoFit/>
          </a:bodyPr>
          <a:lstStyle/>
          <a:p>
            <a:pPr marL="342900" indent="-342900" eaLnBrk="1" hangingPunct="1">
              <a:spcBef>
                <a:spcPts val="800"/>
              </a:spcBef>
              <a:buFontTx/>
              <a:buChar char="•"/>
            </a:pPr>
            <a:r>
              <a:rPr lang="en-US" sz="1800" dirty="0">
                <a:solidFill>
                  <a:schemeClr val="accent6">
                    <a:lumMod val="75000"/>
                  </a:schemeClr>
                </a:solidFill>
                <a:latin typeface="Arial Rounded MT Bold" pitchFamily="34" charset="0"/>
              </a:rPr>
              <a:t>At DTW, you may enter the movement area and drive on taxiways without communicating with ATCT, </a:t>
            </a:r>
            <a:r>
              <a:rPr lang="en-US" sz="1800" u="sng" dirty="0">
                <a:solidFill>
                  <a:schemeClr val="accent6">
                    <a:lumMod val="75000"/>
                  </a:schemeClr>
                </a:solidFill>
                <a:latin typeface="Arial Rounded MT Bold" pitchFamily="34" charset="0"/>
              </a:rPr>
              <a:t>unless</a:t>
            </a:r>
            <a:r>
              <a:rPr lang="en-US" sz="1800" dirty="0">
                <a:solidFill>
                  <a:schemeClr val="accent6">
                    <a:lumMod val="75000"/>
                  </a:schemeClr>
                </a:solidFill>
                <a:latin typeface="Arial Rounded MT Bold" pitchFamily="34" charset="0"/>
              </a:rPr>
              <a:t> you are escorting another vehicle.</a:t>
            </a:r>
          </a:p>
          <a:p>
            <a:pPr marL="342900" indent="-342900" eaLnBrk="1" hangingPunct="1">
              <a:spcBef>
                <a:spcPts val="800"/>
              </a:spcBef>
              <a:buFontTx/>
              <a:buChar char="•"/>
            </a:pPr>
            <a:r>
              <a:rPr lang="en-US" sz="1800" dirty="0">
                <a:solidFill>
                  <a:schemeClr val="accent6">
                    <a:lumMod val="75000"/>
                  </a:schemeClr>
                </a:solidFill>
                <a:latin typeface="Arial Rounded MT Bold" pitchFamily="34" charset="0"/>
              </a:rPr>
              <a:t>At YIP, you must </a:t>
            </a:r>
            <a:r>
              <a:rPr lang="en-US" sz="1800" dirty="0">
                <a:solidFill>
                  <a:srgbClr val="FF0000"/>
                </a:solidFill>
                <a:latin typeface="Arial Rounded MT Bold" pitchFamily="34" charset="0"/>
              </a:rPr>
              <a:t>ALWAYS</a:t>
            </a:r>
            <a:r>
              <a:rPr lang="en-US" sz="1800" dirty="0">
                <a:solidFill>
                  <a:schemeClr val="accent6">
                    <a:lumMod val="75000"/>
                  </a:schemeClr>
                </a:solidFill>
                <a:latin typeface="Arial Rounded MT Bold" pitchFamily="34" charset="0"/>
              </a:rPr>
              <a:t> get ATCT permission to enter the movement area BEFORE entering.</a:t>
            </a:r>
          </a:p>
          <a:p>
            <a:pPr marL="342900" lvl="0" indent="-342900" eaLnBrk="1" hangingPunct="1">
              <a:spcBef>
                <a:spcPts val="800"/>
              </a:spcBef>
              <a:buFontTx/>
              <a:buChar char="•"/>
            </a:pPr>
            <a:r>
              <a:rPr lang="en-US" sz="1800" kern="0" dirty="0">
                <a:solidFill>
                  <a:srgbClr val="2D2DB9">
                    <a:lumMod val="75000"/>
                  </a:srgbClr>
                </a:solidFill>
                <a:latin typeface="Arial Rounded MT Bold" pitchFamily="34" charset="0"/>
              </a:rPr>
              <a:t>At both airports, if you are trained and certified, you can escort other persons and vehicles on the AMA.</a:t>
            </a:r>
          </a:p>
          <a:p>
            <a:pPr marL="342900" indent="-342900" eaLnBrk="1" hangingPunct="1">
              <a:spcBef>
                <a:spcPts val="800"/>
              </a:spcBef>
              <a:buFontTx/>
              <a:buChar char="•"/>
            </a:pPr>
            <a:r>
              <a:rPr lang="en-US" sz="1800" dirty="0">
                <a:solidFill>
                  <a:schemeClr val="accent6">
                    <a:lumMod val="75000"/>
                  </a:schemeClr>
                </a:solidFill>
                <a:latin typeface="Arial Rounded MT Bold" pitchFamily="34" charset="0"/>
              </a:rPr>
              <a:t>When you escort other vehicles, you must FIRST get ATCT permission to enter the movement area.  </a:t>
            </a:r>
          </a:p>
          <a:p>
            <a:pPr marL="800100" lvl="1" indent="-342900" eaLnBrk="1" hangingPunct="1">
              <a:spcBef>
                <a:spcPts val="800"/>
              </a:spcBef>
              <a:buFontTx/>
              <a:buChar char="•"/>
            </a:pPr>
            <a:r>
              <a:rPr lang="en-US" sz="1800" dirty="0">
                <a:solidFill>
                  <a:schemeClr val="accent6">
                    <a:lumMod val="75000"/>
                  </a:schemeClr>
                </a:solidFill>
                <a:latin typeface="Arial Rounded MT Bold" pitchFamily="34" charset="0"/>
              </a:rPr>
              <a:t>Tell ATCT on first contact that you are escorting other vehicles.</a:t>
            </a:r>
          </a:p>
        </p:txBody>
      </p:sp>
      <p:sp>
        <p:nvSpPr>
          <p:cNvPr id="6" name="TextBox 5">
            <a:extLst>
              <a:ext uri="{FF2B5EF4-FFF2-40B4-BE49-F238E27FC236}">
                <a16:creationId xmlns:a16="http://schemas.microsoft.com/office/drawing/2014/main" id="{6EF3C4E9-935F-4098-A893-901E3F1B77F9}"/>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9268A434-BBAF-4535-A794-07C9939FD8B7}"/>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1" name="TextBox 10">
            <a:extLst>
              <a:ext uri="{FF2B5EF4-FFF2-40B4-BE49-F238E27FC236}">
                <a16:creationId xmlns:a16="http://schemas.microsoft.com/office/drawing/2014/main" id="{08C04581-175E-4A1A-8B5F-45AA30061B54}"/>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1381441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EAEF1C1-9D54-42FD-A4CC-AD5281BC76EB}"/>
              </a:ext>
            </a:extLst>
          </p:cNvPr>
          <p:cNvSpPr>
            <a:spLocks noGrp="1"/>
          </p:cNvSpPr>
          <p:nvPr>
            <p:ph type="sldNum" sz="quarter" idx="12"/>
          </p:nvPr>
        </p:nvSpPr>
        <p:spPr/>
        <p:txBody>
          <a:bodyPr/>
          <a:lstStyle/>
          <a:p>
            <a:pPr>
              <a:defRPr/>
            </a:pPr>
            <a:fld id="{2079FB3E-AF70-44EA-A201-58D0D3F1C38E}" type="slidenum">
              <a:rPr lang="en-US" smtClean="0"/>
              <a:pPr>
                <a:defRPr/>
              </a:pPr>
              <a:t>31</a:t>
            </a:fld>
            <a:endParaRPr lang="en-US"/>
          </a:p>
        </p:txBody>
      </p:sp>
      <p:sp>
        <p:nvSpPr>
          <p:cNvPr id="6" name="TextBox 5">
            <a:extLst>
              <a:ext uri="{FF2B5EF4-FFF2-40B4-BE49-F238E27FC236}">
                <a16:creationId xmlns:a16="http://schemas.microsoft.com/office/drawing/2014/main" id="{D0864F89-B420-4621-AC10-12F66D5E73A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Rectangle 2">
            <a:extLst>
              <a:ext uri="{FF2B5EF4-FFF2-40B4-BE49-F238E27FC236}">
                <a16:creationId xmlns:a16="http://schemas.microsoft.com/office/drawing/2014/main" id="{B9323549-F189-4BCF-A7A2-142B7C596AD5}"/>
              </a:ext>
            </a:extLst>
          </p:cNvPr>
          <p:cNvSpPr txBox="1">
            <a:spLocks noChangeArrowheads="1"/>
          </p:cNvSpPr>
          <p:nvPr/>
        </p:nvSpPr>
        <p:spPr>
          <a:xfrm>
            <a:off x="685800" y="340668"/>
            <a:ext cx="77724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002060"/>
                </a:solidFill>
                <a:latin typeface="Arial Rounded MT Bold" pitchFamily="34" charset="0"/>
              </a:rPr>
              <a:t>DTW &amp; YIP Airport Movement Area LOAs</a:t>
            </a:r>
          </a:p>
        </p:txBody>
      </p:sp>
      <p:sp>
        <p:nvSpPr>
          <p:cNvPr id="11" name="Rectangle 3">
            <a:extLst>
              <a:ext uri="{FF2B5EF4-FFF2-40B4-BE49-F238E27FC236}">
                <a16:creationId xmlns:a16="http://schemas.microsoft.com/office/drawing/2014/main" id="{BF00356A-1DC7-4698-8680-11F05C2570AE}"/>
              </a:ext>
            </a:extLst>
          </p:cNvPr>
          <p:cNvSpPr txBox="1">
            <a:spLocks noChangeArrowheads="1"/>
          </p:cNvSpPr>
          <p:nvPr/>
        </p:nvSpPr>
        <p:spPr bwMode="auto">
          <a:xfrm>
            <a:off x="838200" y="802333"/>
            <a:ext cx="7467600" cy="206120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180975" indent="0">
              <a:spcBef>
                <a:spcPts val="600"/>
              </a:spcBef>
              <a:buFontTx/>
              <a:buNone/>
              <a:defRPr/>
            </a:pPr>
            <a:r>
              <a:rPr lang="en-US" sz="1800" u="sng" kern="0" dirty="0">
                <a:solidFill>
                  <a:schemeClr val="accent6">
                    <a:lumMod val="75000"/>
                  </a:schemeClr>
                </a:solidFill>
                <a:latin typeface="Arial Rounded MT Bold" pitchFamily="34" charset="0"/>
              </a:rPr>
              <a:t>ARFF vehicle operators on an emergency run</a:t>
            </a:r>
            <a:endParaRPr lang="en-US" sz="1800" kern="0" dirty="0">
              <a:solidFill>
                <a:schemeClr val="accent6">
                  <a:lumMod val="75000"/>
                </a:schemeClr>
              </a:solidFill>
              <a:latin typeface="Arial Rounded MT Bold" pitchFamily="34" charset="0"/>
            </a:endParaRPr>
          </a:p>
          <a:p>
            <a:pPr marL="519113">
              <a:spcBef>
                <a:spcPts val="600"/>
              </a:spcBef>
              <a:defRPr/>
            </a:pPr>
            <a:r>
              <a:rPr lang="en-US" sz="1800" kern="0" dirty="0">
                <a:solidFill>
                  <a:schemeClr val="accent6">
                    <a:lumMod val="75000"/>
                  </a:schemeClr>
                </a:solidFill>
                <a:latin typeface="Arial Rounded MT Bold" pitchFamily="34" charset="0"/>
              </a:rPr>
              <a:t>Must give way to all aircraft unless told otherwise by a controller.</a:t>
            </a:r>
          </a:p>
          <a:p>
            <a:pPr marL="519113">
              <a:spcBef>
                <a:spcPts val="600"/>
              </a:spcBef>
              <a:defRPr/>
            </a:pPr>
            <a:r>
              <a:rPr lang="en-US" sz="1800" kern="0" dirty="0">
                <a:solidFill>
                  <a:schemeClr val="accent6">
                    <a:lumMod val="75000"/>
                  </a:schemeClr>
                </a:solidFill>
                <a:latin typeface="Arial Rounded MT Bold" pitchFamily="34" charset="0"/>
              </a:rPr>
              <a:t>Must advise ATCT when clear of the movement area.</a:t>
            </a:r>
          </a:p>
          <a:p>
            <a:pPr marL="519113">
              <a:spcBef>
                <a:spcPts val="600"/>
              </a:spcBef>
              <a:defRPr/>
            </a:pPr>
            <a:r>
              <a:rPr lang="en-US" sz="1800" kern="0" dirty="0">
                <a:solidFill>
                  <a:schemeClr val="accent6">
                    <a:lumMod val="75000"/>
                  </a:schemeClr>
                </a:solidFill>
                <a:latin typeface="Arial Rounded MT Bold" pitchFamily="34" charset="0"/>
              </a:rPr>
              <a:t>Must remain clear of open runways unless authorized by ATCT.</a:t>
            </a:r>
          </a:p>
        </p:txBody>
      </p:sp>
      <p:sp>
        <p:nvSpPr>
          <p:cNvPr id="12" name="TextBox 11">
            <a:extLst>
              <a:ext uri="{FF2B5EF4-FFF2-40B4-BE49-F238E27FC236}">
                <a16:creationId xmlns:a16="http://schemas.microsoft.com/office/drawing/2014/main" id="{EB2E9CC0-65DF-4C40-87DB-7FBB62AB131E}"/>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Tree>
    <p:extLst>
      <p:ext uri="{BB962C8B-B14F-4D97-AF65-F5344CB8AC3E}">
        <p14:creationId xmlns:p14="http://schemas.microsoft.com/office/powerpoint/2010/main" val="2689952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a:xfrm>
            <a:off x="838200" y="834391"/>
            <a:ext cx="7467600" cy="5656198"/>
          </a:xfrm>
        </p:spPr>
        <p:txBody>
          <a:bodyPr/>
          <a:lstStyle/>
          <a:p>
            <a:pPr marL="180975" indent="0">
              <a:spcBef>
                <a:spcPts val="600"/>
              </a:spcBef>
              <a:buNone/>
              <a:defRPr/>
            </a:pPr>
            <a:r>
              <a:rPr lang="en-US" sz="1800" u="sng" dirty="0">
                <a:solidFill>
                  <a:schemeClr val="accent6">
                    <a:lumMod val="75000"/>
                  </a:schemeClr>
                </a:solidFill>
                <a:latin typeface="Arial Rounded MT Bold" pitchFamily="34" charset="0"/>
              </a:rPr>
              <a:t>Closed surfaces</a:t>
            </a:r>
          </a:p>
          <a:p>
            <a:pPr marL="466725" indent="-285750">
              <a:spcBef>
                <a:spcPts val="600"/>
              </a:spcBef>
              <a:defRPr/>
            </a:pPr>
            <a:r>
              <a:rPr lang="en-US" sz="1800" dirty="0">
                <a:solidFill>
                  <a:schemeClr val="accent6">
                    <a:lumMod val="75000"/>
                  </a:schemeClr>
                </a:solidFill>
                <a:latin typeface="Arial Rounded MT Bold" pitchFamily="34" charset="0"/>
              </a:rPr>
              <a:t>All vehicle operators may drive on closed runways and taxiways without contacting ATCT to move from one location in the closed area to another.</a:t>
            </a:r>
          </a:p>
          <a:p>
            <a:pPr marL="466725" indent="-285750">
              <a:spcBef>
                <a:spcPts val="600"/>
              </a:spcBef>
              <a:defRPr/>
            </a:pPr>
            <a:r>
              <a:rPr lang="en-US" sz="1800" dirty="0">
                <a:solidFill>
                  <a:schemeClr val="accent6">
                    <a:lumMod val="75000"/>
                  </a:schemeClr>
                </a:solidFill>
                <a:latin typeface="Arial Rounded MT Bold" pitchFamily="34" charset="0"/>
              </a:rPr>
              <a:t>This includes operators who need to be escorted on the movement area.</a:t>
            </a:r>
          </a:p>
          <a:p>
            <a:pPr marL="866775" lvl="1">
              <a:spcBef>
                <a:spcPts val="600"/>
              </a:spcBef>
              <a:defRPr/>
            </a:pPr>
            <a:r>
              <a:rPr lang="en-US" sz="1800" dirty="0">
                <a:solidFill>
                  <a:schemeClr val="accent6">
                    <a:lumMod val="75000"/>
                  </a:schemeClr>
                </a:solidFill>
                <a:latin typeface="Arial Rounded MT Bold" pitchFamily="34" charset="0"/>
              </a:rPr>
              <a:t>Before leaving a closed area and entering an open area (i.e., a runway or taxiway), persons </a:t>
            </a:r>
            <a:r>
              <a:rPr lang="en-US" sz="1800" u="sng" dirty="0">
                <a:solidFill>
                  <a:schemeClr val="accent6">
                    <a:lumMod val="75000"/>
                  </a:schemeClr>
                </a:solidFill>
                <a:latin typeface="Arial Rounded MT Bold" pitchFamily="34" charset="0"/>
              </a:rPr>
              <a:t>must be escorted</a:t>
            </a:r>
            <a:r>
              <a:rPr lang="en-US" sz="1800" dirty="0">
                <a:solidFill>
                  <a:schemeClr val="accent6">
                    <a:lumMod val="75000"/>
                  </a:schemeClr>
                </a:solidFill>
                <a:latin typeface="Arial Rounded MT Bold" pitchFamily="34" charset="0"/>
              </a:rPr>
              <a:t> and the escort </a:t>
            </a:r>
            <a:r>
              <a:rPr lang="en-US" sz="1800" u="sng" dirty="0">
                <a:solidFill>
                  <a:schemeClr val="accent6">
                    <a:lumMod val="75000"/>
                  </a:schemeClr>
                </a:solidFill>
                <a:latin typeface="Arial Rounded MT Bold" pitchFamily="34" charset="0"/>
              </a:rPr>
              <a:t>must first contact ATCT to enter the open area</a:t>
            </a:r>
            <a:r>
              <a:rPr lang="en-US" sz="1800" dirty="0">
                <a:solidFill>
                  <a:schemeClr val="accent6">
                    <a:lumMod val="75000"/>
                  </a:schemeClr>
                </a:solidFill>
                <a:latin typeface="Arial Rounded MT Bold" pitchFamily="34" charset="0"/>
              </a:rPr>
              <a:t>.</a:t>
            </a:r>
          </a:p>
          <a:p>
            <a:pPr marL="466725" indent="-285750">
              <a:spcBef>
                <a:spcPts val="600"/>
              </a:spcBef>
              <a:defRPr/>
            </a:pPr>
            <a:r>
              <a:rPr lang="en-US" sz="1800" dirty="0">
                <a:solidFill>
                  <a:schemeClr val="accent6">
                    <a:lumMod val="75000"/>
                  </a:schemeClr>
                </a:solidFill>
                <a:latin typeface="Arial Rounded MT Bold" pitchFamily="34" charset="0"/>
              </a:rPr>
              <a:t>When driving on closed surfaces, you MUST give way to ALL aircraft unless an air traffic controller tells you otherwise.</a:t>
            </a:r>
          </a:p>
          <a:p>
            <a:pPr marL="466725" indent="-285750">
              <a:spcBef>
                <a:spcPts val="600"/>
              </a:spcBef>
              <a:defRPr/>
            </a:pPr>
            <a:r>
              <a:rPr lang="en-US" sz="1800" dirty="0">
                <a:solidFill>
                  <a:schemeClr val="accent6">
                    <a:lumMod val="75000"/>
                  </a:schemeClr>
                </a:solidFill>
                <a:latin typeface="Arial Rounded MT Bold" pitchFamily="34" charset="0"/>
              </a:rPr>
              <a:t>You must still maintain good situational awareness and identify any possible conflicts with aircraft and other vehicles.</a:t>
            </a:r>
          </a:p>
          <a:p>
            <a:pPr marL="866775" lvl="1">
              <a:spcBef>
                <a:spcPts val="600"/>
              </a:spcBef>
              <a:defRPr/>
            </a:pPr>
            <a:r>
              <a:rPr lang="en-US" sz="1800" dirty="0">
                <a:solidFill>
                  <a:schemeClr val="accent6">
                    <a:lumMod val="75000"/>
                  </a:schemeClr>
                </a:solidFill>
                <a:latin typeface="Arial Rounded MT Bold" pitchFamily="34" charset="0"/>
              </a:rPr>
              <a:t>Listen to the correct ground frequency.</a:t>
            </a:r>
          </a:p>
          <a:p>
            <a:pPr marL="866775" lvl="1">
              <a:spcBef>
                <a:spcPts val="600"/>
              </a:spcBef>
              <a:defRPr/>
            </a:pPr>
            <a:r>
              <a:rPr lang="en-US" sz="1800" dirty="0">
                <a:solidFill>
                  <a:schemeClr val="accent6">
                    <a:lumMod val="75000"/>
                  </a:schemeClr>
                </a:solidFill>
                <a:latin typeface="Arial Rounded MT Bold" pitchFamily="34" charset="0"/>
              </a:rPr>
              <a:t>Keep up a good visual scan (both close and distant).</a:t>
            </a:r>
          </a:p>
          <a:p>
            <a:pPr marL="523875">
              <a:spcBef>
                <a:spcPts val="600"/>
              </a:spcBef>
              <a:defRPr/>
            </a:pPr>
            <a:endParaRPr lang="en-US" sz="1800" dirty="0">
              <a:solidFill>
                <a:schemeClr val="accent6">
                  <a:lumMod val="75000"/>
                </a:schemeClr>
              </a:solidFill>
              <a:latin typeface="Arial Rounded MT Bold" pitchFamily="34" charset="0"/>
            </a:endParaRPr>
          </a:p>
        </p:txBody>
      </p:sp>
      <p:sp>
        <p:nvSpPr>
          <p:cNvPr id="2" name="Slide Number Placeholder 1">
            <a:extLst>
              <a:ext uri="{FF2B5EF4-FFF2-40B4-BE49-F238E27FC236}">
                <a16:creationId xmlns:a16="http://schemas.microsoft.com/office/drawing/2014/main" id="{DEAEF1C1-9D54-42FD-A4CC-AD5281BC76EB}"/>
              </a:ext>
            </a:extLst>
          </p:cNvPr>
          <p:cNvSpPr>
            <a:spLocks noGrp="1"/>
          </p:cNvSpPr>
          <p:nvPr>
            <p:ph type="sldNum" sz="quarter" idx="12"/>
          </p:nvPr>
        </p:nvSpPr>
        <p:spPr/>
        <p:txBody>
          <a:bodyPr/>
          <a:lstStyle/>
          <a:p>
            <a:pPr>
              <a:defRPr/>
            </a:pPr>
            <a:fld id="{2079FB3E-AF70-44EA-A201-58D0D3F1C38E}" type="slidenum">
              <a:rPr lang="en-US" smtClean="0"/>
              <a:pPr>
                <a:defRPr/>
              </a:pPr>
              <a:t>32</a:t>
            </a:fld>
            <a:endParaRPr lang="en-US"/>
          </a:p>
        </p:txBody>
      </p:sp>
      <p:sp>
        <p:nvSpPr>
          <p:cNvPr id="6" name="TextBox 5">
            <a:extLst>
              <a:ext uri="{FF2B5EF4-FFF2-40B4-BE49-F238E27FC236}">
                <a16:creationId xmlns:a16="http://schemas.microsoft.com/office/drawing/2014/main" id="{D0864F89-B420-4621-AC10-12F66D5E73A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7" name="Rectangle 2">
            <a:extLst>
              <a:ext uri="{FF2B5EF4-FFF2-40B4-BE49-F238E27FC236}">
                <a16:creationId xmlns:a16="http://schemas.microsoft.com/office/drawing/2014/main" id="{A63BAC38-4F62-4545-B140-EA7DA427D93C}"/>
              </a:ext>
            </a:extLst>
          </p:cNvPr>
          <p:cNvSpPr txBox="1">
            <a:spLocks noChangeArrowheads="1"/>
          </p:cNvSpPr>
          <p:nvPr/>
        </p:nvSpPr>
        <p:spPr>
          <a:xfrm>
            <a:off x="685800" y="340668"/>
            <a:ext cx="77724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002060"/>
                </a:solidFill>
                <a:latin typeface="Arial Rounded MT Bold" pitchFamily="34" charset="0"/>
              </a:rPr>
              <a:t>DTW &amp; YIP Airport Movement Area LOAs</a:t>
            </a:r>
          </a:p>
        </p:txBody>
      </p:sp>
      <p:sp>
        <p:nvSpPr>
          <p:cNvPr id="8" name="TextBox 7">
            <a:extLst>
              <a:ext uri="{FF2B5EF4-FFF2-40B4-BE49-F238E27FC236}">
                <a16:creationId xmlns:a16="http://schemas.microsoft.com/office/drawing/2014/main" id="{7154A35C-5590-498D-967A-FCF76BA075C9}"/>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0C3CF238-47A8-4073-A7B2-A280EC38DF7E}"/>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extLst>
      <p:ext uri="{BB962C8B-B14F-4D97-AF65-F5344CB8AC3E}">
        <p14:creationId xmlns:p14="http://schemas.microsoft.com/office/powerpoint/2010/main" val="1624835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51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4515">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4515">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4515">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4515">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451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a:xfrm>
            <a:off x="838200" y="834391"/>
            <a:ext cx="7772400" cy="5656198"/>
          </a:xfrm>
        </p:spPr>
        <p:txBody>
          <a:bodyPr/>
          <a:lstStyle/>
          <a:p>
            <a:pPr marL="180975" indent="0">
              <a:spcBef>
                <a:spcPts val="600"/>
              </a:spcBef>
              <a:buNone/>
              <a:defRPr/>
            </a:pPr>
            <a:r>
              <a:rPr lang="en-US" sz="1800" u="sng" dirty="0">
                <a:solidFill>
                  <a:schemeClr val="accent6">
                    <a:lumMod val="75000"/>
                  </a:schemeClr>
                </a:solidFill>
                <a:latin typeface="Arial Rounded MT Bold" pitchFamily="34" charset="0"/>
              </a:rPr>
              <a:t>Closed surfaces (continued)</a:t>
            </a:r>
          </a:p>
          <a:p>
            <a:pPr marL="466725">
              <a:spcBef>
                <a:spcPts val="600"/>
              </a:spcBef>
              <a:defRPr/>
            </a:pPr>
            <a:r>
              <a:rPr lang="en-US" sz="1800" dirty="0">
                <a:solidFill>
                  <a:schemeClr val="accent6">
                    <a:lumMod val="75000"/>
                  </a:schemeClr>
                </a:solidFill>
                <a:latin typeface="Arial Rounded MT Bold" pitchFamily="34" charset="0"/>
              </a:rPr>
              <a:t>Example:  you are northbound on Runway 4R, leading a snow team.</a:t>
            </a:r>
          </a:p>
          <a:p>
            <a:pPr marL="866775" lvl="1">
              <a:spcBef>
                <a:spcPts val="600"/>
              </a:spcBef>
              <a:defRPr/>
            </a:pPr>
            <a:r>
              <a:rPr lang="en-US" sz="1800" dirty="0">
                <a:solidFill>
                  <a:schemeClr val="accent6">
                    <a:lumMod val="75000"/>
                  </a:schemeClr>
                </a:solidFill>
                <a:latin typeface="Arial Rounded MT Bold" pitchFamily="34" charset="0"/>
              </a:rPr>
              <a:t>You are approaching Taxiway V.</a:t>
            </a:r>
          </a:p>
          <a:p>
            <a:pPr marL="866775" lvl="1">
              <a:spcBef>
                <a:spcPts val="600"/>
              </a:spcBef>
              <a:defRPr/>
            </a:pPr>
            <a:r>
              <a:rPr lang="en-US" sz="1800" dirty="0">
                <a:solidFill>
                  <a:schemeClr val="accent6">
                    <a:lumMod val="75000"/>
                  </a:schemeClr>
                </a:solidFill>
                <a:latin typeface="Arial Rounded MT Bold" pitchFamily="34" charset="0"/>
              </a:rPr>
              <a:t>An aircraft is eastbound on Taxiway V approaching 4R.</a:t>
            </a:r>
          </a:p>
          <a:p>
            <a:pPr marL="866775" lvl="1">
              <a:spcBef>
                <a:spcPts val="600"/>
              </a:spcBef>
              <a:defRPr/>
            </a:pPr>
            <a:r>
              <a:rPr lang="en-US" sz="1800" dirty="0">
                <a:solidFill>
                  <a:schemeClr val="accent6">
                    <a:lumMod val="75000"/>
                  </a:schemeClr>
                </a:solidFill>
                <a:latin typeface="Arial Rounded MT Bold" pitchFamily="34" charset="0"/>
              </a:rPr>
              <a:t>You must either:</a:t>
            </a:r>
          </a:p>
          <a:p>
            <a:pPr marL="1038225" lvl="2" indent="0">
              <a:spcBef>
                <a:spcPts val="600"/>
              </a:spcBef>
              <a:buNone/>
              <a:defRPr/>
            </a:pPr>
            <a:r>
              <a:rPr lang="en-US" sz="1800" dirty="0">
                <a:solidFill>
                  <a:schemeClr val="accent6">
                    <a:lumMod val="75000"/>
                  </a:schemeClr>
                </a:solidFill>
                <a:latin typeface="Arial Rounded MT Bold" pitchFamily="34" charset="0"/>
              </a:rPr>
              <a:t>1) Give way to the aircraft, or </a:t>
            </a:r>
          </a:p>
          <a:p>
            <a:pPr marL="1038225" lvl="2" indent="0">
              <a:spcBef>
                <a:spcPts val="600"/>
              </a:spcBef>
              <a:buNone/>
              <a:defRPr/>
            </a:pPr>
            <a:r>
              <a:rPr lang="en-US" sz="1800" dirty="0">
                <a:solidFill>
                  <a:schemeClr val="accent6">
                    <a:lumMod val="75000"/>
                  </a:schemeClr>
                </a:solidFill>
                <a:latin typeface="Arial Rounded MT Bold" pitchFamily="34" charset="0"/>
              </a:rPr>
              <a:t>2) Contact Ground to ask if the aircraft can give way.</a:t>
            </a:r>
          </a:p>
          <a:p>
            <a:pPr marL="866775" lvl="1">
              <a:spcBef>
                <a:spcPts val="600"/>
              </a:spcBef>
              <a:defRPr/>
            </a:pPr>
            <a:r>
              <a:rPr lang="en-US" sz="1800" dirty="0">
                <a:solidFill>
                  <a:schemeClr val="accent6">
                    <a:lumMod val="75000"/>
                  </a:schemeClr>
                </a:solidFill>
                <a:latin typeface="Arial Rounded MT Bold" pitchFamily="34" charset="0"/>
              </a:rPr>
              <a:t>Be prepared to </a:t>
            </a:r>
            <a:r>
              <a:rPr lang="en-US" sz="1800" b="1" dirty="0">
                <a:solidFill>
                  <a:srgbClr val="FF0000"/>
                </a:solidFill>
                <a:latin typeface="Arial Rounded MT Bold" pitchFamily="34" charset="0"/>
              </a:rPr>
              <a:t>STOP</a:t>
            </a:r>
            <a:r>
              <a:rPr lang="en-US" sz="1800" dirty="0">
                <a:solidFill>
                  <a:schemeClr val="accent6">
                    <a:lumMod val="75000"/>
                  </a:schemeClr>
                </a:solidFill>
                <a:latin typeface="Arial Rounded MT Bold" pitchFamily="34" charset="0"/>
              </a:rPr>
              <a:t> if the controller tells you that the aircraft CANNOT give way.</a:t>
            </a:r>
          </a:p>
        </p:txBody>
      </p:sp>
      <p:sp>
        <p:nvSpPr>
          <p:cNvPr id="2" name="Slide Number Placeholder 1">
            <a:extLst>
              <a:ext uri="{FF2B5EF4-FFF2-40B4-BE49-F238E27FC236}">
                <a16:creationId xmlns:a16="http://schemas.microsoft.com/office/drawing/2014/main" id="{DEAEF1C1-9D54-42FD-A4CC-AD5281BC76EB}"/>
              </a:ext>
            </a:extLst>
          </p:cNvPr>
          <p:cNvSpPr>
            <a:spLocks noGrp="1"/>
          </p:cNvSpPr>
          <p:nvPr>
            <p:ph type="sldNum" sz="quarter" idx="12"/>
          </p:nvPr>
        </p:nvSpPr>
        <p:spPr/>
        <p:txBody>
          <a:bodyPr/>
          <a:lstStyle/>
          <a:p>
            <a:pPr>
              <a:defRPr/>
            </a:pPr>
            <a:fld id="{2079FB3E-AF70-44EA-A201-58D0D3F1C38E}" type="slidenum">
              <a:rPr lang="en-US" smtClean="0"/>
              <a:pPr>
                <a:defRPr/>
              </a:pPr>
              <a:t>33</a:t>
            </a:fld>
            <a:endParaRPr lang="en-US"/>
          </a:p>
        </p:txBody>
      </p:sp>
      <p:sp>
        <p:nvSpPr>
          <p:cNvPr id="6" name="TextBox 5">
            <a:extLst>
              <a:ext uri="{FF2B5EF4-FFF2-40B4-BE49-F238E27FC236}">
                <a16:creationId xmlns:a16="http://schemas.microsoft.com/office/drawing/2014/main" id="{D0864F89-B420-4621-AC10-12F66D5E73A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71616C93-57B1-444F-94E6-7FFA981E471A}"/>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9" name="Rectangle 2">
            <a:extLst>
              <a:ext uri="{FF2B5EF4-FFF2-40B4-BE49-F238E27FC236}">
                <a16:creationId xmlns:a16="http://schemas.microsoft.com/office/drawing/2014/main" id="{EDBE8F6B-B233-44ED-B342-E75D50F718B2}"/>
              </a:ext>
            </a:extLst>
          </p:cNvPr>
          <p:cNvSpPr txBox="1">
            <a:spLocks noChangeArrowheads="1"/>
          </p:cNvSpPr>
          <p:nvPr/>
        </p:nvSpPr>
        <p:spPr>
          <a:xfrm>
            <a:off x="685800" y="340668"/>
            <a:ext cx="77724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002060"/>
                </a:solidFill>
                <a:latin typeface="Arial Rounded MT Bold" pitchFamily="34" charset="0"/>
              </a:rPr>
              <a:t>DTW &amp; YIP Airport Movement Area LOAs</a:t>
            </a:r>
          </a:p>
        </p:txBody>
      </p:sp>
    </p:spTree>
    <p:extLst>
      <p:ext uri="{BB962C8B-B14F-4D97-AF65-F5344CB8AC3E}">
        <p14:creationId xmlns:p14="http://schemas.microsoft.com/office/powerpoint/2010/main" val="2434380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51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4515">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4515">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451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a:xfrm>
            <a:off x="838200" y="802333"/>
            <a:ext cx="7315200" cy="5410200"/>
          </a:xfrm>
        </p:spPr>
        <p:txBody>
          <a:bodyPr/>
          <a:lstStyle/>
          <a:p>
            <a:pPr>
              <a:spcBef>
                <a:spcPts val="1200"/>
              </a:spcBef>
            </a:pPr>
            <a:r>
              <a:rPr lang="en-US" sz="1800" dirty="0">
                <a:solidFill>
                  <a:schemeClr val="accent6">
                    <a:lumMod val="75000"/>
                  </a:schemeClr>
                </a:solidFill>
                <a:latin typeface="Arial Rounded MT Bold" pitchFamily="34" charset="0"/>
              </a:rPr>
              <a:t>If the vehicles are slow-moving or unable to give way to aircraft, you must advise ATCT.  They may route you differently, or even have you hold your position if there are a lot of aircraft moving on the AMA.</a:t>
            </a:r>
            <a:endParaRPr lang="en-US" sz="2000" dirty="0">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34</a:t>
            </a:fld>
            <a:endParaRPr lang="en-US"/>
          </a:p>
        </p:txBody>
      </p:sp>
      <p:sp>
        <p:nvSpPr>
          <p:cNvPr id="6" name="TextBox 5">
            <a:extLst>
              <a:ext uri="{FF2B5EF4-FFF2-40B4-BE49-F238E27FC236}">
                <a16:creationId xmlns:a16="http://schemas.microsoft.com/office/drawing/2014/main" id="{411E68DC-4C87-4C2F-87F2-2C97EF77C3D2}"/>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7" name="TextBox 6">
            <a:extLst>
              <a:ext uri="{FF2B5EF4-FFF2-40B4-BE49-F238E27FC236}">
                <a16:creationId xmlns:a16="http://schemas.microsoft.com/office/drawing/2014/main" id="{2E07AB52-3D42-4400-8F15-883DCB2172F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pic>
        <p:nvPicPr>
          <p:cNvPr id="547842" name="Picture 2" descr="AMT Lowboy Trailer &amp; Bulldozer Combo 1:25 Scale Model Kit | Round2">
            <a:extLst>
              <a:ext uri="{FF2B5EF4-FFF2-40B4-BE49-F238E27FC236}">
                <a16:creationId xmlns:a16="http://schemas.microsoft.com/office/drawing/2014/main" id="{71E0A2CA-7571-4C26-84D7-B1BBF3AA00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959" y="2133600"/>
            <a:ext cx="5497682" cy="318679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8" name="Rectangle 2">
            <a:extLst>
              <a:ext uri="{FF2B5EF4-FFF2-40B4-BE49-F238E27FC236}">
                <a16:creationId xmlns:a16="http://schemas.microsoft.com/office/drawing/2014/main" id="{434E218C-85D9-451F-A00A-5348CEC57DB1}"/>
              </a:ext>
            </a:extLst>
          </p:cNvPr>
          <p:cNvSpPr txBox="1">
            <a:spLocks noChangeArrowheads="1"/>
          </p:cNvSpPr>
          <p:nvPr/>
        </p:nvSpPr>
        <p:spPr>
          <a:xfrm>
            <a:off x="685800" y="340668"/>
            <a:ext cx="77724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002060"/>
                </a:solidFill>
                <a:latin typeface="Arial Rounded MT Bold" pitchFamily="34" charset="0"/>
              </a:rPr>
              <a:t>DTW &amp; YIP Airport Movement Area LOAs</a:t>
            </a:r>
          </a:p>
        </p:txBody>
      </p:sp>
    </p:spTree>
    <p:extLst>
      <p:ext uri="{BB962C8B-B14F-4D97-AF65-F5344CB8AC3E}">
        <p14:creationId xmlns:p14="http://schemas.microsoft.com/office/powerpoint/2010/main" val="2894927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414" name="Rectangle 5"/>
          <p:cNvSpPr>
            <a:spLocks noChangeArrowheads="1"/>
          </p:cNvSpPr>
          <p:nvPr/>
        </p:nvSpPr>
        <p:spPr bwMode="auto">
          <a:xfrm>
            <a:off x="2552700" y="335577"/>
            <a:ext cx="4038600" cy="461665"/>
          </a:xfrm>
          <a:prstGeom prst="rect">
            <a:avLst/>
          </a:prstGeom>
          <a:solidFill>
            <a:schemeClr val="bg1"/>
          </a:solidFill>
          <a:ln w="9525">
            <a:solidFill>
              <a:schemeClr val="tx1"/>
            </a:solid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FF0000"/>
                </a:solidFill>
                <a:latin typeface="Arial Rounded MT Bold" pitchFamily="34" charset="0"/>
              </a:rPr>
              <a:t>SMGCS Plan </a:t>
            </a:r>
            <a:r>
              <a:rPr lang="en-US" b="1" dirty="0">
                <a:solidFill>
                  <a:srgbClr val="FF0000"/>
                </a:solidFill>
                <a:latin typeface="Arial Rounded MT Bold" pitchFamily="34" charset="0"/>
              </a:rPr>
              <a:t>(</a:t>
            </a:r>
            <a:r>
              <a:rPr lang="en-US" b="1" u="sng" dirty="0">
                <a:solidFill>
                  <a:srgbClr val="FF0000"/>
                </a:solidFill>
                <a:latin typeface="Arial Rounded MT Bold" pitchFamily="34" charset="0"/>
              </a:rPr>
              <a:t>DTW) </a:t>
            </a:r>
          </a:p>
        </p:txBody>
      </p:sp>
      <p:sp>
        <p:nvSpPr>
          <p:cNvPr id="4" name="Rectangle 3"/>
          <p:cNvSpPr/>
          <p:nvPr/>
        </p:nvSpPr>
        <p:spPr>
          <a:xfrm>
            <a:off x="914400" y="965298"/>
            <a:ext cx="7543800" cy="2693045"/>
          </a:xfrm>
          <a:prstGeom prst="rect">
            <a:avLst/>
          </a:prstGeom>
        </p:spPr>
        <p:txBody>
          <a:bodyPr wrap="square">
            <a:spAutoFit/>
          </a:bodyPr>
          <a:lstStyle/>
          <a:p>
            <a:pPr marL="228600" indent="-228600">
              <a:spcAft>
                <a:spcPts val="600"/>
              </a:spcAft>
              <a:buFont typeface="Arial" pitchFamily="34" charset="0"/>
              <a:buChar char="•"/>
            </a:pPr>
            <a:r>
              <a:rPr lang="en-US" sz="1800" dirty="0">
                <a:solidFill>
                  <a:srgbClr val="002060"/>
                </a:solidFill>
                <a:latin typeface="Arial Rounded MT Bold" pitchFamily="34" charset="0"/>
              </a:rPr>
              <a:t>What does SMGCS stand for?</a:t>
            </a:r>
          </a:p>
          <a:p>
            <a:pPr marL="228600" indent="-228600">
              <a:spcAft>
                <a:spcPts val="600"/>
              </a:spcAft>
              <a:buFont typeface="Arial" pitchFamily="34" charset="0"/>
              <a:buChar char="•"/>
            </a:pPr>
            <a:r>
              <a:rPr lang="en-US" sz="1800" dirty="0">
                <a:solidFill>
                  <a:srgbClr val="002060"/>
                </a:solidFill>
                <a:latin typeface="Arial Rounded MT Bold" pitchFamily="34" charset="0"/>
              </a:rPr>
              <a:t>What is it?</a:t>
            </a:r>
          </a:p>
          <a:p>
            <a:pPr marL="228600" indent="-228600">
              <a:spcAft>
                <a:spcPts val="600"/>
              </a:spcAft>
              <a:buFont typeface="Arial" pitchFamily="34" charset="0"/>
              <a:buChar char="•"/>
            </a:pPr>
            <a:r>
              <a:rPr lang="en-US" sz="1800" dirty="0">
                <a:solidFill>
                  <a:srgbClr val="002060"/>
                </a:solidFill>
                <a:latin typeface="Arial Rounded MT Bold" pitchFamily="34" charset="0"/>
              </a:rPr>
              <a:t>At what visibility level does it go into effect?</a:t>
            </a:r>
          </a:p>
          <a:p>
            <a:pPr marL="228600" indent="-228600">
              <a:spcAft>
                <a:spcPts val="600"/>
              </a:spcAft>
              <a:buFont typeface="Arial" pitchFamily="34" charset="0"/>
              <a:buChar char="•"/>
            </a:pPr>
            <a:r>
              <a:rPr lang="en-US" sz="1800" dirty="0">
                <a:solidFill>
                  <a:srgbClr val="002060"/>
                </a:solidFill>
                <a:latin typeface="Arial Rounded MT Bold" pitchFamily="34" charset="0"/>
              </a:rPr>
              <a:t>Who does it affect?</a:t>
            </a:r>
          </a:p>
          <a:p>
            <a:pPr marL="228600" indent="-228600">
              <a:spcAft>
                <a:spcPts val="600"/>
              </a:spcAft>
              <a:buFont typeface="Arial" pitchFamily="34" charset="0"/>
              <a:buChar char="•"/>
            </a:pPr>
            <a:r>
              <a:rPr lang="en-US" sz="1800" dirty="0">
                <a:solidFill>
                  <a:srgbClr val="002060"/>
                </a:solidFill>
                <a:latin typeface="Arial Rounded MT Bold" pitchFamily="34" charset="0"/>
              </a:rPr>
              <a:t>Who is authorized to enter the movement area when SMGCS is in effect, and why?</a:t>
            </a:r>
          </a:p>
          <a:p>
            <a:pPr marL="228600" indent="-228600">
              <a:spcAft>
                <a:spcPts val="600"/>
              </a:spcAft>
              <a:buFont typeface="Arial" pitchFamily="34" charset="0"/>
              <a:buChar char="•"/>
            </a:pPr>
            <a:r>
              <a:rPr lang="en-US" sz="1800" dirty="0">
                <a:solidFill>
                  <a:srgbClr val="002060"/>
                </a:solidFill>
                <a:latin typeface="Arial Rounded MT Bold" pitchFamily="34" charset="0"/>
              </a:rPr>
              <a:t>Bonus question:  what happens if visibility/RVR goes below XXX feet?</a:t>
            </a:r>
            <a:endParaRPr lang="en-US" sz="1800" dirty="0"/>
          </a:p>
        </p:txBody>
      </p:sp>
      <p:sp>
        <p:nvSpPr>
          <p:cNvPr id="3" name="Slide Number Placeholder 2"/>
          <p:cNvSpPr>
            <a:spLocks noGrp="1"/>
          </p:cNvSpPr>
          <p:nvPr>
            <p:ph type="sldNum" sz="quarter" idx="12"/>
          </p:nvPr>
        </p:nvSpPr>
        <p:spPr/>
        <p:txBody>
          <a:bodyPr/>
          <a:lstStyle/>
          <a:p>
            <a:pPr>
              <a:defRPr/>
            </a:pPr>
            <a:fld id="{5B085337-08E4-4446-AEEF-F7DBF423F91E}" type="slidenum">
              <a:rPr lang="en-US" smtClean="0"/>
              <a:pPr>
                <a:defRPr/>
              </a:pPr>
              <a:t>35</a:t>
            </a:fld>
            <a:endParaRPr lang="en-US"/>
          </a:p>
        </p:txBody>
      </p:sp>
      <p:sp>
        <p:nvSpPr>
          <p:cNvPr id="7" name="TextBox 6">
            <a:extLst>
              <a:ext uri="{FF2B5EF4-FFF2-40B4-BE49-F238E27FC236}">
                <a16:creationId xmlns:a16="http://schemas.microsoft.com/office/drawing/2014/main" id="{663983AC-199B-492C-92B8-0357EF27B19B}"/>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4" name="Rectangle 5"/>
          <p:cNvSpPr>
            <a:spLocks noChangeArrowheads="1"/>
          </p:cNvSpPr>
          <p:nvPr/>
        </p:nvSpPr>
        <p:spPr bwMode="auto">
          <a:xfrm>
            <a:off x="457200" y="366354"/>
            <a:ext cx="83058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SMGCS Plan </a:t>
            </a:r>
            <a:r>
              <a:rPr lang="en-US" b="1" dirty="0">
                <a:solidFill>
                  <a:srgbClr val="002060"/>
                </a:solidFill>
                <a:latin typeface="Arial Rounded MT Bold" pitchFamily="34" charset="0"/>
              </a:rPr>
              <a:t>(</a:t>
            </a:r>
            <a:r>
              <a:rPr lang="en-US" b="1" dirty="0">
                <a:ln w="12700" cmpd="sng">
                  <a:solidFill>
                    <a:schemeClr val="accent4"/>
                  </a:solidFill>
                  <a:prstDash val="solid"/>
                </a:ln>
                <a:solidFill>
                  <a:srgbClr val="FF0000"/>
                </a:solidFill>
                <a:latin typeface="Arial Rounded MT Bold" pitchFamily="34" charset="0"/>
              </a:rPr>
              <a:t>DTW</a:t>
            </a:r>
            <a:r>
              <a:rPr lang="en-US" b="1" dirty="0">
                <a:solidFill>
                  <a:srgbClr val="002060"/>
                </a:solidFill>
                <a:latin typeface="Arial Rounded MT Bold" pitchFamily="34" charset="0"/>
              </a:rPr>
              <a:t>)</a:t>
            </a:r>
            <a:r>
              <a:rPr lang="en-US" b="1" u="sng" dirty="0">
                <a:solidFill>
                  <a:srgbClr val="002060"/>
                </a:solidFill>
                <a:latin typeface="Arial Rounded MT Bold" pitchFamily="34" charset="0"/>
              </a:rPr>
              <a:t> </a:t>
            </a:r>
          </a:p>
        </p:txBody>
      </p:sp>
      <p:sp>
        <p:nvSpPr>
          <p:cNvPr id="4" name="Rectangle 3"/>
          <p:cNvSpPr/>
          <p:nvPr/>
        </p:nvSpPr>
        <p:spPr>
          <a:xfrm>
            <a:off x="647700" y="824613"/>
            <a:ext cx="7924800" cy="5355312"/>
          </a:xfrm>
          <a:prstGeom prst="rect">
            <a:avLst/>
          </a:prstGeom>
        </p:spPr>
        <p:txBody>
          <a:bodyPr wrap="square">
            <a:spAutoFit/>
          </a:bodyPr>
          <a:lstStyle/>
          <a:p>
            <a:pPr marL="228600" indent="-228600">
              <a:spcAft>
                <a:spcPts val="600"/>
              </a:spcAft>
              <a:buFont typeface="Arial" pitchFamily="34" charset="0"/>
              <a:buChar char="•"/>
            </a:pPr>
            <a:r>
              <a:rPr lang="en-US" sz="1800" dirty="0">
                <a:solidFill>
                  <a:srgbClr val="002060"/>
                </a:solidFill>
                <a:latin typeface="Arial Rounded MT Bold" pitchFamily="34" charset="0"/>
              </a:rPr>
              <a:t>SMGCS = Surface Movement Guidance and Control System</a:t>
            </a:r>
          </a:p>
          <a:p>
            <a:pPr marL="228600" indent="-228600">
              <a:spcAft>
                <a:spcPts val="600"/>
              </a:spcAft>
              <a:buFont typeface="Arial" pitchFamily="34" charset="0"/>
              <a:buChar char="•"/>
            </a:pPr>
            <a:r>
              <a:rPr lang="en-US" sz="1800" dirty="0">
                <a:solidFill>
                  <a:srgbClr val="002060"/>
                </a:solidFill>
                <a:latin typeface="Arial Rounded MT Bold" pitchFamily="34" charset="0"/>
              </a:rPr>
              <a:t>SMGCS is a low visibility taxi plan is required for any airport which has scheduled air carrier takeoff or landing operations with less than 1,200 feet runway visual range (RVR) visibility conditions. </a:t>
            </a:r>
          </a:p>
          <a:p>
            <a:pPr marL="228600" indent="-228600">
              <a:spcAft>
                <a:spcPts val="600"/>
              </a:spcAft>
              <a:buFont typeface="Arial" pitchFamily="34" charset="0"/>
              <a:buChar char="•"/>
            </a:pPr>
            <a:r>
              <a:rPr lang="en-US" sz="1800" dirty="0">
                <a:solidFill>
                  <a:srgbClr val="002060"/>
                </a:solidFill>
                <a:latin typeface="Arial Rounded MT Bold" pitchFamily="34" charset="0"/>
              </a:rPr>
              <a:t>This plan affects both air crew and vehicle operators.</a:t>
            </a:r>
          </a:p>
          <a:p>
            <a:pPr marL="228600" indent="-228600">
              <a:spcAft>
                <a:spcPts val="600"/>
              </a:spcAft>
              <a:buFont typeface="Arial" pitchFamily="34" charset="0"/>
              <a:buChar char="•"/>
            </a:pPr>
            <a:r>
              <a:rPr lang="en-US" sz="1800" dirty="0">
                <a:solidFill>
                  <a:srgbClr val="002060"/>
                </a:solidFill>
                <a:latin typeface="Arial Rounded MT Bold" pitchFamily="34" charset="0"/>
              </a:rPr>
              <a:t>Reduces potential for runway incursions by improved signage, lighting and markings.</a:t>
            </a:r>
          </a:p>
          <a:p>
            <a:pPr marL="228600" indent="-228600">
              <a:spcAft>
                <a:spcPts val="600"/>
              </a:spcAft>
              <a:buFont typeface="Arial" pitchFamily="34" charset="0"/>
              <a:buChar char="•"/>
            </a:pPr>
            <a:r>
              <a:rPr lang="en-US" sz="1800" dirty="0">
                <a:solidFill>
                  <a:srgbClr val="002060"/>
                </a:solidFill>
                <a:latin typeface="Arial Rounded MT Bold" pitchFamily="34" charset="0"/>
              </a:rPr>
              <a:t>Movement Area access is limited to WCAA ARFF, Ops, Field Maintenance, and FAA Tech Ops. </a:t>
            </a:r>
          </a:p>
          <a:p>
            <a:pPr marL="228600" lvl="0" indent="-228600">
              <a:spcAft>
                <a:spcPts val="600"/>
              </a:spcAft>
              <a:buFont typeface="Arial" pitchFamily="34" charset="0"/>
              <a:buChar char="•"/>
            </a:pPr>
            <a:endParaRPr lang="en-US" sz="2000" dirty="0">
              <a:solidFill>
                <a:srgbClr val="002060"/>
              </a:solidFill>
              <a:latin typeface="Arial Rounded MT Bold" pitchFamily="34" charset="0"/>
            </a:endParaRPr>
          </a:p>
          <a:p>
            <a:pPr marL="228600" indent="-228600">
              <a:spcAft>
                <a:spcPts val="600"/>
              </a:spcAft>
              <a:buFont typeface="Arial" pitchFamily="34" charset="0"/>
              <a:buChar char="•"/>
            </a:pPr>
            <a:endParaRPr lang="en-US" sz="2000" dirty="0">
              <a:solidFill>
                <a:srgbClr val="002060"/>
              </a:solidFill>
              <a:latin typeface="Arial Rounded MT Bold" pitchFamily="34" charset="0"/>
            </a:endParaRPr>
          </a:p>
          <a:p>
            <a:pPr marL="228600" indent="-228600">
              <a:spcAft>
                <a:spcPts val="600"/>
              </a:spcAft>
              <a:buFont typeface="Arial" pitchFamily="34" charset="0"/>
              <a:buChar char="•"/>
            </a:pPr>
            <a:endParaRPr lang="en-US" sz="2000" dirty="0">
              <a:solidFill>
                <a:srgbClr val="002060"/>
              </a:solidFill>
              <a:latin typeface="Arial Rounded MT Bold" pitchFamily="34" charset="0"/>
            </a:endParaRPr>
          </a:p>
          <a:p>
            <a:endParaRPr lang="en-US" sz="2000" dirty="0">
              <a:solidFill>
                <a:srgbClr val="002060"/>
              </a:solidFill>
              <a:latin typeface="Arial Rounded MT Bold" pitchFamily="34" charset="0"/>
            </a:endParaRPr>
          </a:p>
          <a:p>
            <a:pPr marL="228600" indent="-228600">
              <a:buFont typeface="Arial" pitchFamily="34" charset="0"/>
              <a:buChar char="•"/>
            </a:pPr>
            <a:endParaRPr lang="en-US" sz="2000" dirty="0">
              <a:solidFill>
                <a:srgbClr val="002060"/>
              </a:solidFill>
              <a:latin typeface="Arial Rounded MT Bold" pitchFamily="34" charset="0"/>
            </a:endParaRPr>
          </a:p>
          <a:p>
            <a:pPr marL="228600" indent="-228600">
              <a:buFont typeface="Arial" pitchFamily="34" charset="0"/>
              <a:buChar char="•"/>
            </a:pPr>
            <a:endParaRPr lang="en-US" sz="2000" dirty="0">
              <a:solidFill>
                <a:srgbClr val="002060"/>
              </a:solidFill>
              <a:latin typeface="Arial Rounded MT Bold" pitchFamily="34" charset="0"/>
            </a:endParaRPr>
          </a:p>
          <a:p>
            <a:endParaRPr lang="en-US" sz="2000" dirty="0"/>
          </a:p>
        </p:txBody>
      </p:sp>
      <p:sp>
        <p:nvSpPr>
          <p:cNvPr id="3" name="Slide Number Placeholder 2"/>
          <p:cNvSpPr>
            <a:spLocks noGrp="1"/>
          </p:cNvSpPr>
          <p:nvPr>
            <p:ph type="sldNum" sz="quarter" idx="12"/>
          </p:nvPr>
        </p:nvSpPr>
        <p:spPr/>
        <p:txBody>
          <a:bodyPr/>
          <a:lstStyle/>
          <a:p>
            <a:pPr>
              <a:defRPr/>
            </a:pPr>
            <a:fld id="{5B085337-08E4-4446-AEEF-F7DBF423F91E}" type="slidenum">
              <a:rPr lang="en-US" smtClean="0"/>
              <a:pPr>
                <a:defRPr/>
              </a:pPr>
              <a:t>36</a:t>
            </a:fld>
            <a:endParaRPr lang="en-US"/>
          </a:p>
        </p:txBody>
      </p:sp>
      <p:pic>
        <p:nvPicPr>
          <p:cNvPr id="6" name="Picture 5">
            <a:extLst>
              <a:ext uri="{FF2B5EF4-FFF2-40B4-BE49-F238E27FC236}">
                <a16:creationId xmlns:a16="http://schemas.microsoft.com/office/drawing/2014/main" id="{FA0B1D73-0F00-49EF-80EB-A81CA1D2F1B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78615" y="3886794"/>
            <a:ext cx="1740134" cy="2175168"/>
          </a:xfrm>
          <a:prstGeom prst="rect">
            <a:avLst/>
          </a:prstGeom>
          <a:ln>
            <a:solidFill>
              <a:schemeClr val="tx1"/>
            </a:solidFill>
          </a:ln>
        </p:spPr>
      </p:pic>
      <p:pic>
        <p:nvPicPr>
          <p:cNvPr id="8" name="Picture 7">
            <a:extLst>
              <a:ext uri="{FF2B5EF4-FFF2-40B4-BE49-F238E27FC236}">
                <a16:creationId xmlns:a16="http://schemas.microsoft.com/office/drawing/2014/main" id="{2381FFD5-AE20-4282-B8B6-92D81CC66A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49663" y="3506657"/>
            <a:ext cx="3407073" cy="2555305"/>
          </a:xfrm>
          <a:prstGeom prst="rect">
            <a:avLst/>
          </a:prstGeom>
          <a:ln>
            <a:solidFill>
              <a:schemeClr val="tx1"/>
            </a:solidFill>
          </a:ln>
        </p:spPr>
      </p:pic>
      <p:sp>
        <p:nvSpPr>
          <p:cNvPr id="10" name="TextBox 9">
            <a:extLst>
              <a:ext uri="{FF2B5EF4-FFF2-40B4-BE49-F238E27FC236}">
                <a16:creationId xmlns:a16="http://schemas.microsoft.com/office/drawing/2014/main" id="{3F472A17-CCA3-4D77-8A11-6CD0394AC32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190DCED6-09E3-4C11-B04A-32C8CF00A53E}"/>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9" name="TextBox 8">
            <a:extLst>
              <a:ext uri="{FF2B5EF4-FFF2-40B4-BE49-F238E27FC236}">
                <a16:creationId xmlns:a16="http://schemas.microsoft.com/office/drawing/2014/main" id="{06AEEFA6-757B-4F26-9762-C21E3B3C383A}"/>
              </a:ext>
            </a:extLst>
          </p:cNvPr>
          <p:cNvSpPr txBox="1"/>
          <p:nvPr/>
        </p:nvSpPr>
        <p:spPr>
          <a:xfrm>
            <a:off x="3458646" y="6473684"/>
            <a:ext cx="27897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DTW SMGCS handout</a:t>
            </a:r>
          </a:p>
        </p:txBody>
      </p:sp>
    </p:spTree>
    <p:custDataLst>
      <p:tags r:id="rId1"/>
    </p:custDataLst>
    <p:extLst>
      <p:ext uri="{BB962C8B-B14F-4D97-AF65-F5344CB8AC3E}">
        <p14:creationId xmlns:p14="http://schemas.microsoft.com/office/powerpoint/2010/main" val="2663727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250" fill="hold"/>
                                        <p:tgtEl>
                                          <p:spTgt spid="9"/>
                                        </p:tgtEl>
                                        <p:attrNameLst>
                                          <p:attrName>ppt_x</p:attrName>
                                        </p:attrNameLst>
                                      </p:cBhvr>
                                      <p:tavLst>
                                        <p:tav tm="0">
                                          <p:val>
                                            <p:strVal val="0-#ppt_w/2"/>
                                          </p:val>
                                        </p:tav>
                                        <p:tav tm="100000">
                                          <p:val>
                                            <p:strVal val="#ppt_x"/>
                                          </p:val>
                                        </p:tav>
                                      </p:tavLst>
                                    </p:anim>
                                    <p:anim calcmode="lin" valueType="num">
                                      <p:cBhvr additive="base">
                                        <p:cTn id="8" dur="125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414" name="Rectangle 5"/>
          <p:cNvSpPr>
            <a:spLocks noChangeArrowheads="1"/>
          </p:cNvSpPr>
          <p:nvPr/>
        </p:nvSpPr>
        <p:spPr bwMode="auto">
          <a:xfrm>
            <a:off x="896112" y="422436"/>
            <a:ext cx="7315200" cy="461665"/>
          </a:xfrm>
          <a:prstGeom prst="rect">
            <a:avLst/>
          </a:prstGeom>
          <a:solidFill>
            <a:schemeClr val="bg1"/>
          </a:solidFill>
          <a:ln w="9525">
            <a:solidFill>
              <a:schemeClr val="tx1"/>
            </a:solid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FF0000"/>
                </a:solidFill>
                <a:latin typeface="Arial Rounded MT Bold" pitchFamily="34" charset="0"/>
              </a:rPr>
              <a:t>SMGCS Plan/Driving in Reduced Visibility</a:t>
            </a:r>
          </a:p>
        </p:txBody>
      </p:sp>
      <p:sp>
        <p:nvSpPr>
          <p:cNvPr id="8" name="Rectangle 7"/>
          <p:cNvSpPr/>
          <p:nvPr/>
        </p:nvSpPr>
        <p:spPr>
          <a:xfrm>
            <a:off x="762000" y="951455"/>
            <a:ext cx="7467600" cy="646331"/>
          </a:xfrm>
          <a:prstGeom prst="rect">
            <a:avLst/>
          </a:prstGeom>
        </p:spPr>
        <p:txBody>
          <a:bodyPr wrap="square">
            <a:spAutoFit/>
          </a:bodyPr>
          <a:lstStyle/>
          <a:p>
            <a:pPr marL="228600" lvl="0" indent="-228600">
              <a:spcAft>
                <a:spcPts val="600"/>
              </a:spcAft>
              <a:buFont typeface="Arial" pitchFamily="34" charset="0"/>
              <a:buChar char="•"/>
            </a:pPr>
            <a:r>
              <a:rPr lang="en-US" sz="1800" dirty="0">
                <a:solidFill>
                  <a:srgbClr val="002060"/>
                </a:solidFill>
                <a:latin typeface="Arial Rounded MT Bold" pitchFamily="34" charset="0"/>
              </a:rPr>
              <a:t>What are some safety measures that drivers should take when driving during periods of reduced visibility? </a:t>
            </a:r>
          </a:p>
        </p:txBody>
      </p:sp>
      <p:sp>
        <p:nvSpPr>
          <p:cNvPr id="3" name="Slide Number Placeholder 2"/>
          <p:cNvSpPr>
            <a:spLocks noGrp="1"/>
          </p:cNvSpPr>
          <p:nvPr>
            <p:ph type="sldNum" sz="quarter" idx="12"/>
          </p:nvPr>
        </p:nvSpPr>
        <p:spPr/>
        <p:txBody>
          <a:bodyPr/>
          <a:lstStyle/>
          <a:p>
            <a:pPr>
              <a:defRPr/>
            </a:pPr>
            <a:fld id="{5B085337-08E4-4446-AEEF-F7DBF423F91E}" type="slidenum">
              <a:rPr lang="en-US" smtClean="0"/>
              <a:pPr>
                <a:defRPr/>
              </a:pPr>
              <a:t>37</a:t>
            </a:fld>
            <a:endParaRPr lang="en-US"/>
          </a:p>
        </p:txBody>
      </p:sp>
      <p:sp>
        <p:nvSpPr>
          <p:cNvPr id="11" name="TextBox 10">
            <a:extLst>
              <a:ext uri="{FF2B5EF4-FFF2-40B4-BE49-F238E27FC236}">
                <a16:creationId xmlns:a16="http://schemas.microsoft.com/office/drawing/2014/main" id="{CA25C90E-E6B0-47E8-8600-59F680DED1B9}"/>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1787661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4" name="Rectangle 5"/>
          <p:cNvSpPr>
            <a:spLocks noChangeArrowheads="1"/>
          </p:cNvSpPr>
          <p:nvPr/>
        </p:nvSpPr>
        <p:spPr bwMode="auto">
          <a:xfrm>
            <a:off x="457200" y="366354"/>
            <a:ext cx="83058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SMGCS Plan/Driving in Reduced Visibility</a:t>
            </a:r>
          </a:p>
        </p:txBody>
      </p:sp>
      <p:sp>
        <p:nvSpPr>
          <p:cNvPr id="3" name="Slide Number Placeholder 2"/>
          <p:cNvSpPr>
            <a:spLocks noGrp="1"/>
          </p:cNvSpPr>
          <p:nvPr>
            <p:ph type="sldNum" sz="quarter" idx="12"/>
          </p:nvPr>
        </p:nvSpPr>
        <p:spPr/>
        <p:txBody>
          <a:bodyPr/>
          <a:lstStyle/>
          <a:p>
            <a:pPr>
              <a:defRPr/>
            </a:pPr>
            <a:fld id="{5B085337-08E4-4446-AEEF-F7DBF423F91E}" type="slidenum">
              <a:rPr lang="en-US" smtClean="0"/>
              <a:pPr>
                <a:defRPr/>
              </a:pPr>
              <a:t>38</a:t>
            </a:fld>
            <a:endParaRPr lang="en-US"/>
          </a:p>
        </p:txBody>
      </p:sp>
      <p:sp>
        <p:nvSpPr>
          <p:cNvPr id="7" name="TextBox 6">
            <a:extLst>
              <a:ext uri="{FF2B5EF4-FFF2-40B4-BE49-F238E27FC236}">
                <a16:creationId xmlns:a16="http://schemas.microsoft.com/office/drawing/2014/main" id="{FE984BD2-4D23-46D5-8D1F-C7604A56AAAA}"/>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2FC392BA-45CE-4724-833A-5F5FB00079D9}"/>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25AD6164-4B3F-40D3-8717-3E80B3959E28}"/>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Rectangle 10">
            <a:extLst>
              <a:ext uri="{FF2B5EF4-FFF2-40B4-BE49-F238E27FC236}">
                <a16:creationId xmlns:a16="http://schemas.microsoft.com/office/drawing/2014/main" id="{577834E4-0FAD-4F71-810F-7B9C4B1F892B}"/>
              </a:ext>
            </a:extLst>
          </p:cNvPr>
          <p:cNvSpPr/>
          <p:nvPr/>
        </p:nvSpPr>
        <p:spPr>
          <a:xfrm>
            <a:off x="723900" y="828019"/>
            <a:ext cx="7696200" cy="3924151"/>
          </a:xfrm>
          <a:prstGeom prst="rect">
            <a:avLst/>
          </a:prstGeom>
        </p:spPr>
        <p:txBody>
          <a:bodyPr wrap="square">
            <a:spAutoFit/>
          </a:bodyPr>
          <a:lstStyle/>
          <a:p>
            <a:pPr marL="228600" lvl="0" indent="-228600">
              <a:spcAft>
                <a:spcPts val="600"/>
              </a:spcAft>
              <a:buFont typeface="Arial" pitchFamily="34" charset="0"/>
              <a:buChar char="•"/>
            </a:pPr>
            <a:r>
              <a:rPr lang="en-US" sz="1800" dirty="0">
                <a:solidFill>
                  <a:srgbClr val="002060"/>
                </a:solidFill>
                <a:latin typeface="Arial Rounded MT Bold" pitchFamily="34" charset="0"/>
              </a:rPr>
              <a:t>Vehicle headlights and overhead lights (i.e., beacons or strobes) must be on at all times.  If one or both headlights or the beacon or strobe are inoperative, or if any of the brake lights are inoperative, the vehicle cannot be driven on any movement or non-movement areas until they are repaired.</a:t>
            </a:r>
          </a:p>
          <a:p>
            <a:pPr marL="228600" indent="-228600">
              <a:spcAft>
                <a:spcPts val="600"/>
              </a:spcAft>
              <a:buFont typeface="Arial" pitchFamily="34" charset="0"/>
              <a:buChar char="•"/>
            </a:pPr>
            <a:r>
              <a:rPr lang="en-US" sz="1800" dirty="0">
                <a:solidFill>
                  <a:srgbClr val="002060"/>
                </a:solidFill>
                <a:latin typeface="Arial Rounded MT Bold" pitchFamily="34" charset="0"/>
              </a:rPr>
              <a:t>Operate the vehicle with extreme caution and at a speed slow enough to react safely and quickly to the unexpected or sudden appearance of any pedestrians, vehicles, or aircraft.</a:t>
            </a:r>
          </a:p>
          <a:p>
            <a:pPr marL="228600" lvl="0" indent="-228600">
              <a:spcAft>
                <a:spcPts val="600"/>
              </a:spcAft>
              <a:buFont typeface="Arial" pitchFamily="34" charset="0"/>
              <a:buChar char="•"/>
            </a:pPr>
            <a:r>
              <a:rPr lang="en-US" sz="1800" dirty="0">
                <a:solidFill>
                  <a:srgbClr val="002060"/>
                </a:solidFill>
                <a:latin typeface="Arial Rounded MT Bold" pitchFamily="34" charset="0"/>
              </a:rPr>
              <a:t>Drive at a speed slow enough to clearly see when you are approaching intersections.  Be prepared to stop at any time for aircraft and vehicles that may appear suddenly and unexpectedly.</a:t>
            </a:r>
          </a:p>
          <a:p>
            <a:pPr marL="228600" indent="-228600">
              <a:spcAft>
                <a:spcPts val="600"/>
              </a:spcAft>
              <a:buFont typeface="Arial" pitchFamily="34" charset="0"/>
              <a:buChar char="•"/>
            </a:pPr>
            <a:r>
              <a:rPr lang="en-US" sz="1800" dirty="0">
                <a:solidFill>
                  <a:srgbClr val="002060"/>
                </a:solidFill>
                <a:latin typeface="Arial Rounded MT Bold" pitchFamily="34" charset="0"/>
              </a:rPr>
              <a:t>Click on the picture to read an article and watch a video that shows how little time you have to react when visibility is reduced.</a:t>
            </a:r>
          </a:p>
        </p:txBody>
      </p:sp>
      <p:pic>
        <p:nvPicPr>
          <p:cNvPr id="8" name="Picture 2" descr="Aviation regulator's hazy rules may be the reason for flight delays during  fog">
            <a:hlinkClick r:id="rId4"/>
            <a:extLst>
              <a:ext uri="{FF2B5EF4-FFF2-40B4-BE49-F238E27FC236}">
                <a16:creationId xmlns:a16="http://schemas.microsoft.com/office/drawing/2014/main" id="{BF00E12C-40EE-4154-8DDC-E90F91D14B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8500" y="4875606"/>
            <a:ext cx="2743199" cy="1541329"/>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162201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4" name="Rectangle 5"/>
          <p:cNvSpPr>
            <a:spLocks noChangeArrowheads="1"/>
          </p:cNvSpPr>
          <p:nvPr/>
        </p:nvSpPr>
        <p:spPr bwMode="auto">
          <a:xfrm>
            <a:off x="457200" y="366354"/>
            <a:ext cx="83058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SMGCS Plan/Driving in Reduced Visibility</a:t>
            </a:r>
          </a:p>
        </p:txBody>
      </p:sp>
      <p:sp>
        <p:nvSpPr>
          <p:cNvPr id="8" name="Rectangle 7"/>
          <p:cNvSpPr/>
          <p:nvPr/>
        </p:nvSpPr>
        <p:spPr>
          <a:xfrm>
            <a:off x="876300" y="828019"/>
            <a:ext cx="7467600" cy="4431983"/>
          </a:xfrm>
          <a:prstGeom prst="rect">
            <a:avLst/>
          </a:prstGeom>
        </p:spPr>
        <p:txBody>
          <a:bodyPr wrap="square">
            <a:spAutoFit/>
          </a:bodyPr>
          <a:lstStyle/>
          <a:p>
            <a:pPr marL="228600" lvl="0" indent="-228600">
              <a:spcAft>
                <a:spcPts val="600"/>
              </a:spcAft>
              <a:buFont typeface="Arial" pitchFamily="34" charset="0"/>
              <a:buChar char="•"/>
            </a:pPr>
            <a:r>
              <a:rPr lang="en-US" sz="1800" dirty="0">
                <a:solidFill>
                  <a:srgbClr val="002060"/>
                </a:solidFill>
                <a:latin typeface="Arial Rounded MT Bold" pitchFamily="34" charset="0"/>
              </a:rPr>
              <a:t>Constantly monitor the appropriate ATCT frequency and maintain a mental picture of where aircraft and other vehicles are operating.  Be prepared to change the route of travel to avoid aircraft.  </a:t>
            </a:r>
          </a:p>
          <a:p>
            <a:pPr marL="228600" lvl="0" indent="-228600">
              <a:spcAft>
                <a:spcPts val="600"/>
              </a:spcAft>
              <a:buFont typeface="Arial" pitchFamily="34" charset="0"/>
              <a:buChar char="•"/>
            </a:pPr>
            <a:r>
              <a:rPr lang="en-US" sz="1800" dirty="0">
                <a:solidFill>
                  <a:srgbClr val="002060"/>
                </a:solidFill>
                <a:latin typeface="Arial Rounded MT Bold" pitchFamily="34" charset="0"/>
              </a:rPr>
              <a:t>Remember, pilots have extremely limited visibility in their cockpits even in good weather and may not be able to see a vehicle until they are very close to it.</a:t>
            </a:r>
          </a:p>
          <a:p>
            <a:pPr marL="228600" lvl="0" indent="-228600">
              <a:spcAft>
                <a:spcPts val="600"/>
              </a:spcAft>
              <a:buFont typeface="Arial" pitchFamily="34" charset="0"/>
              <a:buChar char="•"/>
            </a:pPr>
            <a:r>
              <a:rPr lang="en-US" sz="1800" dirty="0">
                <a:solidFill>
                  <a:srgbClr val="002060"/>
                </a:solidFill>
                <a:latin typeface="Arial Rounded MT Bold" pitchFamily="34" charset="0"/>
              </a:rPr>
              <a:t>If disoriented and in need of assistance finding a way to a safe location, STOP without crossing a runway hold position.  </a:t>
            </a:r>
          </a:p>
          <a:p>
            <a:pPr marL="228600" lvl="0" indent="-228600">
              <a:spcAft>
                <a:spcPts val="600"/>
              </a:spcAft>
              <a:buFont typeface="Arial" pitchFamily="34" charset="0"/>
              <a:buChar char="•"/>
            </a:pPr>
            <a:r>
              <a:rPr lang="en-US" sz="1800" dirty="0">
                <a:solidFill>
                  <a:srgbClr val="002060"/>
                </a:solidFill>
                <a:latin typeface="Arial Rounded MT Bold" pitchFamily="34" charset="0"/>
              </a:rPr>
              <a:t>At DTW, contact the ATCT or Airfield Operations (Ops 1 or 734-942-3685) for assistance.  </a:t>
            </a:r>
          </a:p>
          <a:p>
            <a:pPr marL="228600" lvl="0" indent="-228600">
              <a:spcAft>
                <a:spcPts val="600"/>
              </a:spcAft>
              <a:buFont typeface="Arial" pitchFamily="34" charset="0"/>
              <a:buChar char="•"/>
            </a:pPr>
            <a:r>
              <a:rPr lang="en-US" sz="1800" dirty="0">
                <a:solidFill>
                  <a:srgbClr val="002060"/>
                </a:solidFill>
                <a:latin typeface="Arial Rounded MT Bold" pitchFamily="34" charset="0"/>
              </a:rPr>
              <a:t>At YIP, contact the ATCT.</a:t>
            </a:r>
          </a:p>
          <a:p>
            <a:pPr marL="228600" indent="-228600">
              <a:spcAft>
                <a:spcPts val="600"/>
              </a:spcAft>
              <a:buFont typeface="Arial" pitchFamily="34" charset="0"/>
              <a:buChar char="•"/>
            </a:pPr>
            <a:r>
              <a:rPr lang="en-US" sz="1800" dirty="0">
                <a:solidFill>
                  <a:srgbClr val="002060"/>
                </a:solidFill>
                <a:latin typeface="Arial Rounded MT Bold" pitchFamily="34" charset="0"/>
              </a:rPr>
              <a:t>Note:  YIP does not have a SMGCS plan (not required by FAA).</a:t>
            </a:r>
          </a:p>
          <a:p>
            <a:pPr marL="228600" lvl="0" indent="-228600">
              <a:spcAft>
                <a:spcPts val="600"/>
              </a:spcAft>
              <a:buFont typeface="Arial" pitchFamily="34" charset="0"/>
              <a:buChar char="•"/>
            </a:pPr>
            <a:endParaRPr lang="en-US" sz="1800" dirty="0">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5B085337-08E4-4446-AEEF-F7DBF423F91E}" type="slidenum">
              <a:rPr lang="en-US" smtClean="0"/>
              <a:pPr>
                <a:defRPr/>
              </a:pPr>
              <a:t>39</a:t>
            </a:fld>
            <a:endParaRPr lang="en-US"/>
          </a:p>
        </p:txBody>
      </p:sp>
      <p:sp>
        <p:nvSpPr>
          <p:cNvPr id="9" name="TextBox 8">
            <a:extLst>
              <a:ext uri="{FF2B5EF4-FFF2-40B4-BE49-F238E27FC236}">
                <a16:creationId xmlns:a16="http://schemas.microsoft.com/office/drawing/2014/main" id="{F8641DE4-C0B6-4142-853E-26E6463ECFC9}"/>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0" name="TextBox 9">
            <a:extLst>
              <a:ext uri="{FF2B5EF4-FFF2-40B4-BE49-F238E27FC236}">
                <a16:creationId xmlns:a16="http://schemas.microsoft.com/office/drawing/2014/main" id="{FB15E298-0843-4203-BE72-827352BB1E21}"/>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Tree>
    <p:extLst>
      <p:ext uri="{BB962C8B-B14F-4D97-AF65-F5344CB8AC3E}">
        <p14:creationId xmlns:p14="http://schemas.microsoft.com/office/powerpoint/2010/main" val="184865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414" name="Rectangle 5"/>
          <p:cNvSpPr>
            <a:spLocks noChangeArrowheads="1"/>
          </p:cNvSpPr>
          <p:nvPr/>
        </p:nvSpPr>
        <p:spPr bwMode="auto">
          <a:xfrm>
            <a:off x="457200" y="366354"/>
            <a:ext cx="83058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SMGCS Plan/Driving in Reduced Visibility</a:t>
            </a:r>
          </a:p>
        </p:txBody>
      </p:sp>
      <p:sp>
        <p:nvSpPr>
          <p:cNvPr id="8" name="Rectangle 7"/>
          <p:cNvSpPr/>
          <p:nvPr/>
        </p:nvSpPr>
        <p:spPr>
          <a:xfrm>
            <a:off x="762000" y="828019"/>
            <a:ext cx="7620000" cy="2108269"/>
          </a:xfrm>
          <a:prstGeom prst="rect">
            <a:avLst/>
          </a:prstGeom>
        </p:spPr>
        <p:txBody>
          <a:bodyPr wrap="square">
            <a:spAutoFit/>
          </a:bodyPr>
          <a:lstStyle/>
          <a:p>
            <a:pPr marL="228600" lvl="0" indent="-228600">
              <a:spcAft>
                <a:spcPts val="600"/>
              </a:spcAft>
              <a:buFont typeface="Arial" pitchFamily="34" charset="0"/>
              <a:buChar char="•"/>
            </a:pPr>
            <a:r>
              <a:rPr lang="en-US" sz="1800" dirty="0">
                <a:solidFill>
                  <a:srgbClr val="002060"/>
                </a:solidFill>
                <a:latin typeface="Arial Rounded MT Bold" pitchFamily="34" charset="0"/>
              </a:rPr>
              <a:t>Remember, pilots have extremely limited visibility in their cockpits even in good weather and may not be able to see a vehicle until they are very close to it.</a:t>
            </a:r>
          </a:p>
          <a:p>
            <a:pPr marL="228600" lvl="0" indent="-228600">
              <a:spcAft>
                <a:spcPts val="600"/>
              </a:spcAft>
              <a:buFont typeface="Arial" pitchFamily="34" charset="0"/>
              <a:buChar char="•"/>
            </a:pPr>
            <a:r>
              <a:rPr lang="en-US" sz="1800" dirty="0">
                <a:solidFill>
                  <a:srgbClr val="002060"/>
                </a:solidFill>
                <a:latin typeface="Arial Rounded MT Bold" pitchFamily="34" charset="0"/>
              </a:rPr>
              <a:t>If disoriented and in need of assistance finding a way to a safe location, STOP without crossing a runway hold position.  Contact your Manager/Foreman or call Airfield Operations on Ops 1 for assistance.  </a:t>
            </a:r>
          </a:p>
        </p:txBody>
      </p:sp>
      <p:sp>
        <p:nvSpPr>
          <p:cNvPr id="3" name="Slide Number Placeholder 2"/>
          <p:cNvSpPr>
            <a:spLocks noGrp="1"/>
          </p:cNvSpPr>
          <p:nvPr>
            <p:ph type="sldNum" sz="quarter" idx="12"/>
          </p:nvPr>
        </p:nvSpPr>
        <p:spPr/>
        <p:txBody>
          <a:bodyPr/>
          <a:lstStyle/>
          <a:p>
            <a:pPr>
              <a:defRPr/>
            </a:pPr>
            <a:fld id="{5B085337-08E4-4446-AEEF-F7DBF423F91E}" type="slidenum">
              <a:rPr lang="en-US" smtClean="0"/>
              <a:pPr>
                <a:defRPr/>
              </a:pPr>
              <a:t>40</a:t>
            </a:fld>
            <a:endParaRPr lang="en-US"/>
          </a:p>
        </p:txBody>
      </p:sp>
      <p:sp>
        <p:nvSpPr>
          <p:cNvPr id="14" name="TextBox 13">
            <a:extLst>
              <a:ext uri="{FF2B5EF4-FFF2-40B4-BE49-F238E27FC236}">
                <a16:creationId xmlns:a16="http://schemas.microsoft.com/office/drawing/2014/main" id="{B5C175A5-B54E-4523-A926-3C4B85C2A20C}"/>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9704150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p:txBody>
          <a:bodyPr/>
          <a:lstStyle/>
          <a:p>
            <a:r>
              <a:rPr lang="en-US" dirty="0"/>
              <a:t>Airfield Safety</a:t>
            </a:r>
          </a:p>
        </p:txBody>
      </p:sp>
      <p:sp>
        <p:nvSpPr>
          <p:cNvPr id="103427" name="Rectangle 3"/>
          <p:cNvSpPr>
            <a:spLocks noGrp="1" noChangeArrowheads="1"/>
          </p:cNvSpPr>
          <p:nvPr>
            <p:ph type="body" idx="1"/>
          </p:nvPr>
        </p:nvSpPr>
        <p:spPr/>
        <p:txBody>
          <a:bodyPr/>
          <a:lstStyle/>
          <a:p>
            <a:endParaRPr lang="en-US" dirty="0"/>
          </a:p>
        </p:txBody>
      </p:sp>
      <p:pic>
        <p:nvPicPr>
          <p:cNvPr id="103428" name="Picture 4"/>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0" y="30346"/>
            <a:ext cx="9102778" cy="6827654"/>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41</a:t>
            </a:fld>
            <a:endParaRPr lang="en-US"/>
          </a:p>
        </p:txBody>
      </p:sp>
      <p:sp>
        <p:nvSpPr>
          <p:cNvPr id="10" name="TextBox 9">
            <a:extLst>
              <a:ext uri="{FF2B5EF4-FFF2-40B4-BE49-F238E27FC236}">
                <a16:creationId xmlns:a16="http://schemas.microsoft.com/office/drawing/2014/main" id="{F650D16F-6C83-49E8-B193-CA189F89FB2C}"/>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1" name="TextBox 10">
            <a:extLst>
              <a:ext uri="{FF2B5EF4-FFF2-40B4-BE49-F238E27FC236}">
                <a16:creationId xmlns:a16="http://schemas.microsoft.com/office/drawing/2014/main" id="{5BD3B356-A2E9-48A0-908B-354120D56FA8}"/>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2" name="TextBox 11">
            <a:extLst>
              <a:ext uri="{FF2B5EF4-FFF2-40B4-BE49-F238E27FC236}">
                <a16:creationId xmlns:a16="http://schemas.microsoft.com/office/drawing/2014/main" id="{B6C5C0A0-9BCE-4FC5-AA2D-1AD6A8D25BB6}"/>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5" name="Rectangle 14">
            <a:extLst>
              <a:ext uri="{FF2B5EF4-FFF2-40B4-BE49-F238E27FC236}">
                <a16:creationId xmlns:a16="http://schemas.microsoft.com/office/drawing/2014/main" id="{FB38FB92-26FB-4D85-9042-5ED2C4B0BED5}"/>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sp>
        <p:nvSpPr>
          <p:cNvPr id="17" name="Text Box 5">
            <a:extLst>
              <a:ext uri="{FF2B5EF4-FFF2-40B4-BE49-F238E27FC236}">
                <a16:creationId xmlns:a16="http://schemas.microsoft.com/office/drawing/2014/main" id="{AB9A8AD9-233B-431D-ACAD-72ED83DE8A71}"/>
              </a:ext>
            </a:extLst>
          </p:cNvPr>
          <p:cNvSpPr txBox="1">
            <a:spLocks noChangeArrowheads="1"/>
          </p:cNvSpPr>
          <p:nvPr/>
        </p:nvSpPr>
        <p:spPr bwMode="auto">
          <a:xfrm>
            <a:off x="762000" y="828019"/>
            <a:ext cx="7467600" cy="1169551"/>
          </a:xfrm>
          <a:prstGeom prst="rect">
            <a:avLst/>
          </a:prstGeom>
          <a:noFill/>
          <a:ln w="9525">
            <a:noFill/>
            <a:miter lim="800000"/>
            <a:headEnd/>
            <a:tailEnd/>
          </a:ln>
        </p:spPr>
        <p:txBody>
          <a:bodyPr wrap="square">
            <a:spAutoFit/>
          </a:bodyPr>
          <a:lstStyle/>
          <a:p>
            <a:pPr marL="234950" lvl="4" indent="-234950">
              <a:spcBef>
                <a:spcPts val="1200"/>
              </a:spcBef>
              <a:buFont typeface="Arial" charset="0"/>
              <a:buChar char="•"/>
            </a:pPr>
            <a:r>
              <a:rPr lang="en-US" sz="2000" dirty="0">
                <a:solidFill>
                  <a:srgbClr val="002060"/>
                </a:solidFill>
                <a:latin typeface="Arial Rounded MT Bold" pitchFamily="34" charset="0"/>
              </a:rPr>
              <a:t>Runway Safety Areas - RSAs</a:t>
            </a:r>
          </a:p>
          <a:p>
            <a:pPr marL="234950" lvl="4" indent="-234950">
              <a:spcBef>
                <a:spcPts val="600"/>
              </a:spcBef>
              <a:buFont typeface="Arial" charset="0"/>
              <a:buChar char="•"/>
            </a:pPr>
            <a:r>
              <a:rPr lang="en-US" sz="2000" dirty="0">
                <a:solidFill>
                  <a:srgbClr val="002060"/>
                </a:solidFill>
                <a:latin typeface="Arial Rounded MT Bold" pitchFamily="34" charset="0"/>
              </a:rPr>
              <a:t>Instrument Landing System  Critical Areas - ILS</a:t>
            </a:r>
          </a:p>
          <a:p>
            <a:pPr marL="234950" lvl="4" indent="-234950">
              <a:spcBef>
                <a:spcPts val="600"/>
              </a:spcBef>
              <a:buFont typeface="Arial" charset="0"/>
              <a:buChar char="•"/>
            </a:pPr>
            <a:r>
              <a:rPr lang="en-US" sz="2000" dirty="0">
                <a:solidFill>
                  <a:srgbClr val="002060"/>
                </a:solidFill>
                <a:latin typeface="Arial Rounded MT Bold" pitchFamily="34" charset="0"/>
              </a:rPr>
              <a:t>Runway Protection Zones - RPZs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3" name="Text Box 22">
            <a:extLst>
              <a:ext uri="{FF2B5EF4-FFF2-40B4-BE49-F238E27FC236}">
                <a16:creationId xmlns:a16="http://schemas.microsoft.com/office/drawing/2014/main" id="{27F4325F-1B9B-4CFC-9BF7-0353B3DDC835}"/>
              </a:ext>
            </a:extLst>
          </p:cNvPr>
          <p:cNvSpPr txBox="1">
            <a:spLocks noChangeArrowheads="1"/>
          </p:cNvSpPr>
          <p:nvPr/>
        </p:nvSpPr>
        <p:spPr bwMode="auto">
          <a:xfrm>
            <a:off x="1695450" y="366680"/>
            <a:ext cx="5295900" cy="461665"/>
          </a:xfrm>
          <a:prstGeom prst="rect">
            <a:avLst/>
          </a:prstGeom>
          <a:solidFill>
            <a:schemeClr val="bg1"/>
          </a:solidFill>
          <a:ln>
            <a:solidFill>
              <a:schemeClr val="tx1"/>
            </a:solidFill>
            <a:headEnd type="none" w="sm" len="sm"/>
            <a:tailEnd type="none" w="sm" len="sm"/>
          </a:ln>
        </p:spPr>
        <p:style>
          <a:lnRef idx="1">
            <a:schemeClr val="accent2"/>
          </a:lnRef>
          <a:fillRef idx="1002">
            <a:schemeClr val="lt2"/>
          </a:fillRef>
          <a:effectRef idx="2">
            <a:schemeClr val="accent2"/>
          </a:effectRef>
          <a:fontRef idx="minor">
            <a:schemeClr val="lt1"/>
          </a:fontRef>
        </p:style>
        <p:txBody>
          <a:bodyPr wrap="square">
            <a:spAutoFit/>
          </a:bodyPr>
          <a:lstStyle/>
          <a:p>
            <a:pPr algn="ctr" eaLnBrk="0" hangingPunct="0">
              <a:spcBef>
                <a:spcPts val="600"/>
              </a:spcBef>
            </a:pPr>
            <a:r>
              <a:rPr lang="en-US" b="1" dirty="0">
                <a:solidFill>
                  <a:srgbClr val="FF0000"/>
                </a:solidFill>
                <a:latin typeface="Arial Rounded MT Bold" pitchFamily="34" charset="0"/>
              </a:rPr>
              <a:t>Runway Protected Areas</a:t>
            </a:r>
          </a:p>
        </p:txBody>
      </p:sp>
      <p:sp>
        <p:nvSpPr>
          <p:cNvPr id="2" name="Slide Number Placeholder 1">
            <a:extLst>
              <a:ext uri="{FF2B5EF4-FFF2-40B4-BE49-F238E27FC236}">
                <a16:creationId xmlns:a16="http://schemas.microsoft.com/office/drawing/2014/main" id="{781AD94E-19FB-4557-815A-B40C3CAB5C2B}"/>
              </a:ext>
            </a:extLst>
          </p:cNvPr>
          <p:cNvSpPr>
            <a:spLocks noGrp="1"/>
          </p:cNvSpPr>
          <p:nvPr>
            <p:ph type="sldNum" sz="quarter" idx="12"/>
          </p:nvPr>
        </p:nvSpPr>
        <p:spPr/>
        <p:txBody>
          <a:bodyPr/>
          <a:lstStyle/>
          <a:p>
            <a:pPr>
              <a:defRPr/>
            </a:pPr>
            <a:fld id="{2079FB3E-AF70-44EA-A201-58D0D3F1C38E}" type="slidenum">
              <a:rPr lang="en-US" smtClean="0"/>
              <a:pPr>
                <a:defRPr/>
              </a:pPr>
              <a:t>42</a:t>
            </a:fld>
            <a:endParaRPr lang="en-US"/>
          </a:p>
        </p:txBody>
      </p:sp>
      <p:sp>
        <p:nvSpPr>
          <p:cNvPr id="28" name="Rectangle 27">
            <a:extLst>
              <a:ext uri="{FF2B5EF4-FFF2-40B4-BE49-F238E27FC236}">
                <a16:creationId xmlns:a16="http://schemas.microsoft.com/office/drawing/2014/main" id="{9E97A9A5-9C1C-47B9-9932-73965D2C8DDD}"/>
              </a:ext>
            </a:extLst>
          </p:cNvPr>
          <p:cNvSpPr/>
          <p:nvPr/>
        </p:nvSpPr>
        <p:spPr>
          <a:xfrm>
            <a:off x="762000" y="951455"/>
            <a:ext cx="7467600" cy="1631216"/>
          </a:xfrm>
          <a:prstGeom prst="rect">
            <a:avLst/>
          </a:prstGeom>
        </p:spPr>
        <p:txBody>
          <a:bodyPr wrap="square">
            <a:spAutoFit/>
          </a:bodyPr>
          <a:lstStyle/>
          <a:p>
            <a:pPr marL="228600" lvl="0" indent="-228600">
              <a:spcAft>
                <a:spcPts val="600"/>
              </a:spcAft>
              <a:buFont typeface="Arial" pitchFamily="34" charset="0"/>
              <a:buChar char="•"/>
            </a:pPr>
            <a:r>
              <a:rPr lang="en-US" sz="1800" dirty="0">
                <a:solidFill>
                  <a:srgbClr val="002060"/>
                </a:solidFill>
                <a:latin typeface="Arial Rounded MT Bold" pitchFamily="34" charset="0"/>
              </a:rPr>
              <a:t>What are the dimensions of a runway safety area?</a:t>
            </a:r>
          </a:p>
          <a:p>
            <a:pPr marL="228600" lvl="0" indent="-228600">
              <a:spcAft>
                <a:spcPts val="600"/>
              </a:spcAft>
              <a:buFont typeface="Arial" pitchFamily="34" charset="0"/>
              <a:buChar char="•"/>
            </a:pPr>
            <a:r>
              <a:rPr lang="en-US" sz="1800" dirty="0">
                <a:solidFill>
                  <a:srgbClr val="002060"/>
                </a:solidFill>
                <a:latin typeface="Arial Rounded MT Bold" pitchFamily="34" charset="0"/>
              </a:rPr>
              <a:t>Who or what controls access to a runway and taxiways within a runway safety area?</a:t>
            </a:r>
          </a:p>
          <a:p>
            <a:pPr marL="228600" lvl="0" indent="-228600">
              <a:spcAft>
                <a:spcPts val="600"/>
              </a:spcAft>
              <a:buFont typeface="Arial" pitchFamily="34" charset="0"/>
              <a:buChar char="•"/>
            </a:pPr>
            <a:r>
              <a:rPr lang="en-US" sz="1800" dirty="0">
                <a:solidFill>
                  <a:srgbClr val="002060"/>
                </a:solidFill>
                <a:latin typeface="Arial Rounded MT Bold" pitchFamily="34" charset="0"/>
              </a:rPr>
              <a:t>Who or what controls access into the part of a runway safety area that is not runway and taxiways?</a:t>
            </a:r>
          </a:p>
        </p:txBody>
      </p:sp>
      <p:sp>
        <p:nvSpPr>
          <p:cNvPr id="10" name="TextBox 9">
            <a:extLst>
              <a:ext uri="{FF2B5EF4-FFF2-40B4-BE49-F238E27FC236}">
                <a16:creationId xmlns:a16="http://schemas.microsoft.com/office/drawing/2014/main" id="{F64F66F8-E9FD-49A7-8E63-FCA87D2E9F35}"/>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1745666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Rectangle 4"/>
          <p:cNvSpPr>
            <a:spLocks noChangeArrowheads="1"/>
          </p:cNvSpPr>
          <p:nvPr/>
        </p:nvSpPr>
        <p:spPr bwMode="auto">
          <a:xfrm>
            <a:off x="2333225" y="3290094"/>
            <a:ext cx="3962400" cy="381000"/>
          </a:xfrm>
          <a:prstGeom prst="rect">
            <a:avLst/>
          </a:prstGeom>
          <a:solidFill>
            <a:schemeClr val="tx1"/>
          </a:solidFill>
          <a:ln w="34925" cap="sq">
            <a:solidFill>
              <a:srgbClr val="FFFFFF"/>
            </a:solidFill>
            <a:miter lim="800000"/>
            <a:headEnd type="none" w="sm" len="sm"/>
            <a:tailEnd type="none" w="sm" len="sm"/>
          </a:ln>
        </p:spPr>
        <p:txBody>
          <a:bodyPr wrap="none" tIns="0"/>
          <a:lstStyle/>
          <a:p>
            <a:pPr algn="ctr" eaLnBrk="0" hangingPunct="0"/>
            <a:endParaRPr lang="en-US" sz="1400" dirty="0">
              <a:solidFill>
                <a:srgbClr val="000000"/>
              </a:solidFill>
              <a:latin typeface="Times New Roman" pitchFamily="18" charset="0"/>
            </a:endParaRPr>
          </a:p>
        </p:txBody>
      </p:sp>
      <p:sp>
        <p:nvSpPr>
          <p:cNvPr id="100358" name="Text Box 6"/>
          <p:cNvSpPr txBox="1">
            <a:spLocks noChangeArrowheads="1"/>
          </p:cNvSpPr>
          <p:nvPr/>
        </p:nvSpPr>
        <p:spPr bwMode="auto">
          <a:xfrm>
            <a:off x="1448544" y="3265927"/>
            <a:ext cx="773585" cy="400110"/>
          </a:xfrm>
          <a:prstGeom prst="rect">
            <a:avLst/>
          </a:prstGeom>
          <a:noFill/>
          <a:ln w="12700" cap="sq">
            <a:noFill/>
            <a:miter lim="800000"/>
            <a:headEnd type="none" w="sm" len="sm"/>
            <a:tailEnd type="none" w="sm" len="sm"/>
          </a:ln>
        </p:spPr>
        <p:txBody>
          <a:bodyPr wrap="square">
            <a:spAutoFit/>
          </a:bodyPr>
          <a:lstStyle/>
          <a:p>
            <a:pPr eaLnBrk="0" hangingPunct="0">
              <a:spcBef>
                <a:spcPct val="50000"/>
              </a:spcBef>
            </a:pPr>
            <a:r>
              <a:rPr lang="en-US" sz="2000" b="1" dirty="0">
                <a:solidFill>
                  <a:srgbClr val="000000"/>
                </a:solidFill>
                <a:latin typeface="Arial" charset="0"/>
              </a:rPr>
              <a:t>500’</a:t>
            </a:r>
            <a:endParaRPr lang="en-US" sz="2000" dirty="0">
              <a:solidFill>
                <a:srgbClr val="000000"/>
              </a:solidFill>
              <a:latin typeface="Arial" charset="0"/>
            </a:endParaRPr>
          </a:p>
        </p:txBody>
      </p:sp>
      <p:sp>
        <p:nvSpPr>
          <p:cNvPr id="100360" name="Text Box 8"/>
          <p:cNvSpPr txBox="1">
            <a:spLocks noChangeArrowheads="1"/>
          </p:cNvSpPr>
          <p:nvPr/>
        </p:nvSpPr>
        <p:spPr bwMode="auto">
          <a:xfrm>
            <a:off x="6667500" y="3093415"/>
            <a:ext cx="990600" cy="400110"/>
          </a:xfrm>
          <a:prstGeom prst="rect">
            <a:avLst/>
          </a:prstGeom>
          <a:noFill/>
          <a:ln w="12700" cap="sq">
            <a:noFill/>
            <a:miter lim="800000"/>
            <a:headEnd type="none" w="sm" len="sm"/>
            <a:tailEnd type="none" w="sm" len="sm"/>
          </a:ln>
        </p:spPr>
        <p:txBody>
          <a:bodyPr>
            <a:spAutoFit/>
          </a:bodyPr>
          <a:lstStyle/>
          <a:p>
            <a:pPr eaLnBrk="0" hangingPunct="0">
              <a:spcBef>
                <a:spcPct val="50000"/>
              </a:spcBef>
            </a:pPr>
            <a:r>
              <a:rPr lang="en-US" sz="2000" b="1" dirty="0">
                <a:solidFill>
                  <a:srgbClr val="000000"/>
                </a:solidFill>
                <a:latin typeface="Arial" charset="0"/>
              </a:rPr>
              <a:t>1000’</a:t>
            </a:r>
            <a:endParaRPr lang="en-US" sz="2000" dirty="0">
              <a:solidFill>
                <a:srgbClr val="000000"/>
              </a:solidFill>
              <a:latin typeface="Arial" charset="0"/>
            </a:endParaRPr>
          </a:p>
        </p:txBody>
      </p:sp>
      <p:sp>
        <p:nvSpPr>
          <p:cNvPr id="100361" name="Line 9"/>
          <p:cNvSpPr>
            <a:spLocks noChangeShapeType="1"/>
          </p:cNvSpPr>
          <p:nvPr/>
        </p:nvSpPr>
        <p:spPr bwMode="auto">
          <a:xfrm>
            <a:off x="6349337" y="3502274"/>
            <a:ext cx="1371600" cy="0"/>
          </a:xfrm>
          <a:prstGeom prst="line">
            <a:avLst/>
          </a:prstGeom>
          <a:noFill/>
          <a:ln w="12700" cap="sq">
            <a:solidFill>
              <a:schemeClr val="tx1"/>
            </a:solidFill>
            <a:round/>
            <a:headEnd type="triangle" w="med" len="med"/>
            <a:tailEnd type="triangle" w="med" len="med"/>
          </a:ln>
        </p:spPr>
        <p:txBody>
          <a:bodyPr wrap="none" anchor="ctr"/>
          <a:lstStyle/>
          <a:p>
            <a:pPr eaLnBrk="0" hangingPunct="0"/>
            <a:endParaRPr lang="en-US" dirty="0">
              <a:solidFill>
                <a:srgbClr val="000000"/>
              </a:solidFill>
              <a:latin typeface="Times New Roman" pitchFamily="18" charset="0"/>
            </a:endParaRPr>
          </a:p>
        </p:txBody>
      </p:sp>
      <p:cxnSp>
        <p:nvCxnSpPr>
          <p:cNvPr id="105481" name="Straight Connector 10"/>
          <p:cNvCxnSpPr>
            <a:cxnSpLocks noChangeShapeType="1"/>
            <a:stCxn id="17" idx="2"/>
          </p:cNvCxnSpPr>
          <p:nvPr/>
        </p:nvCxnSpPr>
        <p:spPr bwMode="auto">
          <a:xfrm>
            <a:off x="2355793" y="3467004"/>
            <a:ext cx="3710962" cy="15490"/>
          </a:xfrm>
          <a:prstGeom prst="line">
            <a:avLst/>
          </a:prstGeom>
          <a:noFill/>
          <a:ln w="9525" algn="ctr">
            <a:solidFill>
              <a:srgbClr val="FFFFFF"/>
            </a:solidFill>
            <a:prstDash val="dash"/>
            <a:round/>
            <a:headEnd/>
            <a:tailEnd/>
          </a:ln>
        </p:spPr>
      </p:cxnSp>
      <p:sp>
        <p:nvSpPr>
          <p:cNvPr id="105482" name="Rectangle 12"/>
          <p:cNvSpPr>
            <a:spLocks noChangeArrowheads="1"/>
          </p:cNvSpPr>
          <p:nvPr/>
        </p:nvSpPr>
        <p:spPr bwMode="auto">
          <a:xfrm>
            <a:off x="1712945" y="900366"/>
            <a:ext cx="6460326" cy="923330"/>
          </a:xfrm>
          <a:prstGeom prst="rect">
            <a:avLst/>
          </a:prstGeom>
          <a:noFill/>
          <a:ln w="9525">
            <a:noFill/>
            <a:miter lim="800000"/>
            <a:headEnd/>
            <a:tailEnd/>
          </a:ln>
        </p:spPr>
        <p:txBody>
          <a:bodyPr wrap="square">
            <a:spAutoFit/>
          </a:bodyPr>
          <a:lstStyle/>
          <a:p>
            <a:pPr eaLnBrk="0" hangingPunct="0"/>
            <a:r>
              <a:rPr lang="en-US" sz="1800" u="sng" dirty="0">
                <a:solidFill>
                  <a:srgbClr val="002060"/>
                </a:solidFill>
                <a:latin typeface="Arial Rounded MT Bold" panose="020F0704030504030204" pitchFamily="34" charset="0"/>
              </a:rPr>
              <a:t>RSA Dimensions</a:t>
            </a:r>
          </a:p>
          <a:p>
            <a:pPr eaLnBrk="0" hangingPunct="0"/>
            <a:r>
              <a:rPr lang="en-US" sz="1800" dirty="0">
                <a:solidFill>
                  <a:srgbClr val="002060"/>
                </a:solidFill>
                <a:latin typeface="Arial Rounded MT Bold" panose="020F0704030504030204" pitchFamily="34" charset="0"/>
              </a:rPr>
              <a:t>Length: Runway Length + 1000’ beyond each threshold</a:t>
            </a:r>
          </a:p>
          <a:p>
            <a:pPr eaLnBrk="0" hangingPunct="0"/>
            <a:r>
              <a:rPr lang="en-US" sz="1800" dirty="0">
                <a:solidFill>
                  <a:srgbClr val="002060"/>
                </a:solidFill>
                <a:latin typeface="Arial Rounded MT Bold" panose="020F0704030504030204" pitchFamily="34" charset="0"/>
              </a:rPr>
              <a:t>Width:   500’ centered over runway</a:t>
            </a:r>
          </a:p>
        </p:txBody>
      </p:sp>
      <p:sp>
        <p:nvSpPr>
          <p:cNvPr id="18" name="TextBox 17"/>
          <p:cNvSpPr txBox="1">
            <a:spLocks noChangeArrowheads="1"/>
          </p:cNvSpPr>
          <p:nvPr/>
        </p:nvSpPr>
        <p:spPr bwMode="auto">
          <a:xfrm>
            <a:off x="1642689" y="4760726"/>
            <a:ext cx="5858621" cy="646331"/>
          </a:xfrm>
          <a:prstGeom prst="rect">
            <a:avLst/>
          </a:prstGeom>
          <a:solidFill>
            <a:schemeClr val="tx1"/>
          </a:solidFill>
          <a:ln w="34925">
            <a:solidFill>
              <a:srgbClr val="FFFFFF"/>
            </a:solidFill>
          </a:ln>
        </p:spPr>
        <p:txBody>
          <a:bodyPr wrap="square">
            <a:spAutoFit/>
          </a:bodyPr>
          <a:lstStyle>
            <a:defPPr>
              <a:defRPr lang="en-US"/>
            </a:defPPr>
            <a:lvl1pPr>
              <a:defRPr sz="1800">
                <a:solidFill>
                  <a:srgbClr val="FFFFFF"/>
                </a:solidFill>
                <a:latin typeface="Arial Rounded MT Bold" panose="020F0704030504030204" pitchFamily="34" charset="0"/>
              </a:defRPr>
            </a:lvl1pPr>
          </a:lstStyle>
          <a:p>
            <a:r>
              <a:rPr lang="en-US" dirty="0"/>
              <a:t>RSA outside of the runway – NON-movement area – </a:t>
            </a:r>
          </a:p>
          <a:p>
            <a:r>
              <a:rPr lang="en-US" dirty="0"/>
              <a:t>access controlled by WCAA</a:t>
            </a:r>
          </a:p>
        </p:txBody>
      </p:sp>
      <p:sp>
        <p:nvSpPr>
          <p:cNvPr id="17" name="TextBox 16"/>
          <p:cNvSpPr txBox="1"/>
          <p:nvPr/>
        </p:nvSpPr>
        <p:spPr>
          <a:xfrm rot="5400000">
            <a:off x="2312191" y="3328504"/>
            <a:ext cx="364202" cy="276999"/>
          </a:xfrm>
          <a:prstGeom prst="rect">
            <a:avLst/>
          </a:prstGeom>
          <a:noFill/>
        </p:spPr>
        <p:txBody>
          <a:bodyPr wrap="none" rtlCol="0">
            <a:spAutoFit/>
          </a:bodyPr>
          <a:lstStyle/>
          <a:p>
            <a:pPr eaLnBrk="0" hangingPunct="0"/>
            <a:r>
              <a:rPr lang="en-US" sz="1200" dirty="0">
                <a:solidFill>
                  <a:srgbClr val="FFFFFF"/>
                </a:solidFill>
                <a:latin typeface="Times New Roman" pitchFamily="18" charset="0"/>
              </a:rPr>
              <a:t>4R</a:t>
            </a:r>
          </a:p>
        </p:txBody>
      </p:sp>
      <p:sp>
        <p:nvSpPr>
          <p:cNvPr id="20" name="TextBox 19"/>
          <p:cNvSpPr txBox="1"/>
          <p:nvPr/>
        </p:nvSpPr>
        <p:spPr>
          <a:xfrm rot="16200000">
            <a:off x="5975610" y="3343994"/>
            <a:ext cx="433132" cy="276999"/>
          </a:xfrm>
          <a:prstGeom prst="rect">
            <a:avLst/>
          </a:prstGeom>
          <a:noFill/>
        </p:spPr>
        <p:txBody>
          <a:bodyPr wrap="none" rtlCol="0">
            <a:spAutoFit/>
          </a:bodyPr>
          <a:lstStyle/>
          <a:p>
            <a:pPr eaLnBrk="0" hangingPunct="0"/>
            <a:r>
              <a:rPr lang="en-US" sz="1200" dirty="0">
                <a:solidFill>
                  <a:srgbClr val="FFFFFF"/>
                </a:solidFill>
                <a:latin typeface="Times New Roman" pitchFamily="18" charset="0"/>
              </a:rPr>
              <a:t>22L</a:t>
            </a:r>
          </a:p>
        </p:txBody>
      </p:sp>
      <p:cxnSp>
        <p:nvCxnSpPr>
          <p:cNvPr id="5" name="Straight Arrow Connector 4"/>
          <p:cNvCxnSpPr>
            <a:cxnSpLocks/>
            <a:stCxn id="18" idx="0"/>
          </p:cNvCxnSpPr>
          <p:nvPr/>
        </p:nvCxnSpPr>
        <p:spPr bwMode="auto">
          <a:xfrm flipV="1">
            <a:off x="4572000" y="3823216"/>
            <a:ext cx="0" cy="937510"/>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24" name="Rectangle 23"/>
          <p:cNvSpPr/>
          <p:nvPr/>
        </p:nvSpPr>
        <p:spPr>
          <a:xfrm>
            <a:off x="1600200" y="1970927"/>
            <a:ext cx="6057900" cy="646331"/>
          </a:xfrm>
          <a:prstGeom prst="rect">
            <a:avLst/>
          </a:prstGeom>
          <a:solidFill>
            <a:schemeClr val="tx1"/>
          </a:solidFill>
          <a:ln w="34925">
            <a:solidFill>
              <a:srgbClr val="FFFFFF"/>
            </a:solidFill>
          </a:ln>
        </p:spPr>
        <p:txBody>
          <a:bodyPr wrap="square">
            <a:spAutoFit/>
          </a:bodyPr>
          <a:lstStyle/>
          <a:p>
            <a:pPr eaLnBrk="0" hangingPunct="0"/>
            <a:r>
              <a:rPr lang="en-US" sz="1800" dirty="0">
                <a:solidFill>
                  <a:srgbClr val="FFFFFF"/>
                </a:solidFill>
                <a:latin typeface="Arial Rounded MT Bold" panose="020F0704030504030204" pitchFamily="34" charset="0"/>
              </a:rPr>
              <a:t>Runway – Movement Area – access controlled by ATCT</a:t>
            </a:r>
          </a:p>
        </p:txBody>
      </p:sp>
      <p:cxnSp>
        <p:nvCxnSpPr>
          <p:cNvPr id="100355" name="Straight Arrow Connector 100354"/>
          <p:cNvCxnSpPr>
            <a:cxnSpLocks/>
          </p:cNvCxnSpPr>
          <p:nvPr/>
        </p:nvCxnSpPr>
        <p:spPr bwMode="auto">
          <a:xfrm flipV="1">
            <a:off x="6470974" y="3716016"/>
            <a:ext cx="387026" cy="106655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100362" name="Straight Arrow Connector 100361"/>
          <p:cNvCxnSpPr>
            <a:cxnSpLocks/>
          </p:cNvCxnSpPr>
          <p:nvPr/>
        </p:nvCxnSpPr>
        <p:spPr bwMode="auto">
          <a:xfrm flipH="1" flipV="1">
            <a:off x="1948398" y="3716016"/>
            <a:ext cx="1137662" cy="1521509"/>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53" name="Rectangle 5"/>
          <p:cNvSpPr>
            <a:spLocks noChangeArrowheads="1"/>
          </p:cNvSpPr>
          <p:nvPr/>
        </p:nvSpPr>
        <p:spPr bwMode="auto">
          <a:xfrm>
            <a:off x="163094" y="983795"/>
            <a:ext cx="921935" cy="1598819"/>
          </a:xfrm>
          <a:prstGeom prst="rect">
            <a:avLst/>
          </a:prstGeom>
          <a:noFill/>
          <a:ln w="38100" cap="sq">
            <a:solidFill>
              <a:srgbClr val="C00000"/>
            </a:solidFill>
            <a:miter lim="800000"/>
            <a:headEnd type="none" w="sm" len="sm"/>
            <a:tailEnd type="none" w="sm" len="sm"/>
          </a:ln>
        </p:spPr>
        <p:txBody>
          <a:bodyPr wrap="none" anchor="ctr"/>
          <a:lstStyle/>
          <a:p>
            <a:pPr eaLnBrk="0" hangingPunct="0"/>
            <a:r>
              <a:rPr lang="en-US" dirty="0">
                <a:solidFill>
                  <a:srgbClr val="C00000"/>
                </a:solidFill>
                <a:latin typeface="Arial Rounded MT Bold" panose="020F0704030504030204" pitchFamily="34" charset="0"/>
              </a:rPr>
              <a:t>Edge</a:t>
            </a:r>
          </a:p>
          <a:p>
            <a:pPr eaLnBrk="0" hangingPunct="0"/>
            <a:r>
              <a:rPr lang="en-US" dirty="0">
                <a:solidFill>
                  <a:srgbClr val="C00000"/>
                </a:solidFill>
                <a:latin typeface="Arial Rounded MT Bold" panose="020F0704030504030204" pitchFamily="34" charset="0"/>
              </a:rPr>
              <a:t> of </a:t>
            </a:r>
          </a:p>
          <a:p>
            <a:pPr eaLnBrk="0" hangingPunct="0"/>
            <a:r>
              <a:rPr lang="en-US" dirty="0">
                <a:solidFill>
                  <a:srgbClr val="C00000"/>
                </a:solidFill>
                <a:latin typeface="Arial Rounded MT Bold" panose="020F0704030504030204" pitchFamily="34" charset="0"/>
              </a:rPr>
              <a:t>RSA</a:t>
            </a:r>
          </a:p>
        </p:txBody>
      </p:sp>
      <p:cxnSp>
        <p:nvCxnSpPr>
          <p:cNvPr id="100371" name="Straight Arrow Connector 100370"/>
          <p:cNvCxnSpPr/>
          <p:nvPr/>
        </p:nvCxnSpPr>
        <p:spPr bwMode="auto">
          <a:xfrm>
            <a:off x="1085029" y="2456543"/>
            <a:ext cx="660891" cy="513753"/>
          </a:xfrm>
          <a:prstGeom prst="straightConnector1">
            <a:avLst/>
          </a:prstGeom>
          <a:solidFill>
            <a:schemeClr val="accent1"/>
          </a:solidFill>
          <a:ln w="19050" cap="flat" cmpd="sng" algn="ctr">
            <a:solidFill>
              <a:srgbClr val="C00000"/>
            </a:solidFill>
            <a:prstDash val="solid"/>
            <a:round/>
            <a:headEnd type="none" w="med" len="med"/>
            <a:tailEnd type="triangle"/>
          </a:ln>
          <a:effectLst/>
        </p:spPr>
      </p:cxnSp>
      <p:pic>
        <p:nvPicPr>
          <p:cNvPr id="3" name="Picture 2">
            <a:extLst>
              <a:ext uri="{FF2B5EF4-FFF2-40B4-BE49-F238E27FC236}">
                <a16:creationId xmlns:a16="http://schemas.microsoft.com/office/drawing/2014/main" id="{D99196E2-1837-42C5-8F94-3FC34904E3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89549" y="2372294"/>
            <a:ext cx="288021" cy="897495"/>
          </a:xfrm>
          <a:prstGeom prst="rect">
            <a:avLst/>
          </a:prstGeom>
        </p:spPr>
      </p:pic>
      <p:pic>
        <p:nvPicPr>
          <p:cNvPr id="29" name="Picture 28">
            <a:extLst>
              <a:ext uri="{FF2B5EF4-FFF2-40B4-BE49-F238E27FC236}">
                <a16:creationId xmlns:a16="http://schemas.microsoft.com/office/drawing/2014/main" id="{5476DFAF-11AF-4422-8B77-DCE0E38219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5607044" y="3676286"/>
            <a:ext cx="288021" cy="897495"/>
          </a:xfrm>
          <a:prstGeom prst="rect">
            <a:avLst/>
          </a:prstGeom>
        </p:spPr>
      </p:pic>
      <p:sp>
        <p:nvSpPr>
          <p:cNvPr id="31" name="Line 7">
            <a:extLst>
              <a:ext uri="{FF2B5EF4-FFF2-40B4-BE49-F238E27FC236}">
                <a16:creationId xmlns:a16="http://schemas.microsoft.com/office/drawing/2014/main" id="{3FBB5EDE-4B42-4E22-9636-CFC96D72DC7B}"/>
              </a:ext>
            </a:extLst>
          </p:cNvPr>
          <p:cNvSpPr>
            <a:spLocks noChangeShapeType="1"/>
          </p:cNvSpPr>
          <p:nvPr/>
        </p:nvSpPr>
        <p:spPr bwMode="auto">
          <a:xfrm flipH="1">
            <a:off x="2174614" y="3112741"/>
            <a:ext cx="0" cy="710475"/>
          </a:xfrm>
          <a:prstGeom prst="line">
            <a:avLst/>
          </a:prstGeom>
          <a:noFill/>
          <a:ln w="12700" cap="sq">
            <a:solidFill>
              <a:schemeClr val="tx1"/>
            </a:solidFill>
            <a:round/>
            <a:headEnd type="triangle" w="med" len="med"/>
            <a:tailEnd type="triangle" w="med" len="med"/>
          </a:ln>
        </p:spPr>
        <p:txBody>
          <a:bodyPr wrap="none" anchor="ctr"/>
          <a:lstStyle/>
          <a:p>
            <a:pPr eaLnBrk="0" hangingPunct="0"/>
            <a:endParaRPr lang="en-US" dirty="0">
              <a:solidFill>
                <a:srgbClr val="000000"/>
              </a:solidFill>
              <a:latin typeface="Times New Roman" pitchFamily="18" charset="0"/>
            </a:endParaRPr>
          </a:p>
        </p:txBody>
      </p:sp>
      <p:pic>
        <p:nvPicPr>
          <p:cNvPr id="33" name="Picture 32">
            <a:extLst>
              <a:ext uri="{FF2B5EF4-FFF2-40B4-BE49-F238E27FC236}">
                <a16:creationId xmlns:a16="http://schemas.microsoft.com/office/drawing/2014/main" id="{FF057248-1652-46E0-91D5-D248C7FCA4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37989" y="2386119"/>
            <a:ext cx="288021" cy="897495"/>
          </a:xfrm>
          <a:prstGeom prst="rect">
            <a:avLst/>
          </a:prstGeom>
        </p:spPr>
      </p:pic>
      <p:sp>
        <p:nvSpPr>
          <p:cNvPr id="34" name="Rectangle 5">
            <a:extLst>
              <a:ext uri="{FF2B5EF4-FFF2-40B4-BE49-F238E27FC236}">
                <a16:creationId xmlns:a16="http://schemas.microsoft.com/office/drawing/2014/main" id="{498E9199-9684-4F96-AED7-6CF6771FC0A0}"/>
              </a:ext>
            </a:extLst>
          </p:cNvPr>
          <p:cNvSpPr>
            <a:spLocks noChangeArrowheads="1"/>
          </p:cNvSpPr>
          <p:nvPr/>
        </p:nvSpPr>
        <p:spPr bwMode="auto">
          <a:xfrm>
            <a:off x="1030394" y="3112741"/>
            <a:ext cx="6781800" cy="734418"/>
          </a:xfrm>
          <a:prstGeom prst="rect">
            <a:avLst/>
          </a:prstGeom>
          <a:noFill/>
          <a:ln w="38100" cap="sq">
            <a:solidFill>
              <a:srgbClr val="C00000"/>
            </a:solidFill>
            <a:miter lim="800000"/>
            <a:headEnd type="none" w="sm" len="sm"/>
            <a:tailEnd type="none" w="sm" len="sm"/>
          </a:ln>
        </p:spPr>
        <p:txBody>
          <a:bodyPr wrap="none" anchor="ctr"/>
          <a:lstStyle/>
          <a:p>
            <a:pPr eaLnBrk="0" hangingPunct="0"/>
            <a:endParaRPr lang="en-US" dirty="0">
              <a:solidFill>
                <a:srgbClr val="000000"/>
              </a:solidFill>
              <a:latin typeface="Times New Roman" pitchFamily="18" charset="0"/>
            </a:endParaRPr>
          </a:p>
        </p:txBody>
      </p:sp>
      <p:cxnSp>
        <p:nvCxnSpPr>
          <p:cNvPr id="26" name="Straight Arrow Connector 25">
            <a:extLst>
              <a:ext uri="{FF2B5EF4-FFF2-40B4-BE49-F238E27FC236}">
                <a16:creationId xmlns:a16="http://schemas.microsoft.com/office/drawing/2014/main" id="{A6600CB7-1FF5-4D60-96B3-D61D788F339F}"/>
              </a:ext>
            </a:extLst>
          </p:cNvPr>
          <p:cNvCxnSpPr/>
          <p:nvPr/>
        </p:nvCxnSpPr>
        <p:spPr bwMode="auto">
          <a:xfrm>
            <a:off x="4629150" y="2340259"/>
            <a:ext cx="448388" cy="1097933"/>
          </a:xfrm>
          <a:prstGeom prst="straightConnector1">
            <a:avLst/>
          </a:prstGeom>
          <a:solidFill>
            <a:schemeClr val="accent1"/>
          </a:solidFill>
          <a:ln w="34925" cap="flat" cmpd="sng" algn="ctr">
            <a:solidFill>
              <a:srgbClr val="FFFFFF"/>
            </a:solidFill>
            <a:prstDash val="solid"/>
            <a:round/>
            <a:headEnd type="none" w="med" len="med"/>
            <a:tailEnd type="triangle"/>
          </a:ln>
          <a:effectLst/>
        </p:spPr>
      </p:cxnSp>
      <p:sp>
        <p:nvSpPr>
          <p:cNvPr id="2" name="Slide Number Placeholder 1">
            <a:extLst>
              <a:ext uri="{FF2B5EF4-FFF2-40B4-BE49-F238E27FC236}">
                <a16:creationId xmlns:a16="http://schemas.microsoft.com/office/drawing/2014/main" id="{781AD94E-19FB-4557-815A-B40C3CAB5C2B}"/>
              </a:ext>
            </a:extLst>
          </p:cNvPr>
          <p:cNvSpPr>
            <a:spLocks noGrp="1"/>
          </p:cNvSpPr>
          <p:nvPr>
            <p:ph type="sldNum" sz="quarter" idx="12"/>
          </p:nvPr>
        </p:nvSpPr>
        <p:spPr/>
        <p:txBody>
          <a:bodyPr/>
          <a:lstStyle/>
          <a:p>
            <a:pPr>
              <a:defRPr/>
            </a:pPr>
            <a:fld id="{2079FB3E-AF70-44EA-A201-58D0D3F1C38E}" type="slidenum">
              <a:rPr lang="en-US" smtClean="0"/>
              <a:pPr>
                <a:defRPr/>
              </a:pPr>
              <a:t>43</a:t>
            </a:fld>
            <a:endParaRPr lang="en-US" dirty="0"/>
          </a:p>
        </p:txBody>
      </p:sp>
      <p:sp>
        <p:nvSpPr>
          <p:cNvPr id="28" name="TextBox 27">
            <a:extLst>
              <a:ext uri="{FF2B5EF4-FFF2-40B4-BE49-F238E27FC236}">
                <a16:creationId xmlns:a16="http://schemas.microsoft.com/office/drawing/2014/main" id="{A4FB6851-C937-4FA2-9EB0-271F8A8160CD}"/>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30" name="TextBox 29">
            <a:extLst>
              <a:ext uri="{FF2B5EF4-FFF2-40B4-BE49-F238E27FC236}">
                <a16:creationId xmlns:a16="http://schemas.microsoft.com/office/drawing/2014/main" id="{39D0E9C8-6D16-4C88-A805-1FFCB99E585A}"/>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32" name="TextBox 31">
            <a:extLst>
              <a:ext uri="{FF2B5EF4-FFF2-40B4-BE49-F238E27FC236}">
                <a16:creationId xmlns:a16="http://schemas.microsoft.com/office/drawing/2014/main" id="{17A95BA3-AFBD-41AB-961E-55AFBAC5DC3F}"/>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37" name="Rectangle 36">
            <a:extLst>
              <a:ext uri="{FF2B5EF4-FFF2-40B4-BE49-F238E27FC236}">
                <a16:creationId xmlns:a16="http://schemas.microsoft.com/office/drawing/2014/main" id="{3DB07CF8-B15E-41BB-8999-E3EBCE3DB850}"/>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sp>
        <p:nvSpPr>
          <p:cNvPr id="35" name="TextBox 34">
            <a:extLst>
              <a:ext uri="{FF2B5EF4-FFF2-40B4-BE49-F238E27FC236}">
                <a16:creationId xmlns:a16="http://schemas.microsoft.com/office/drawing/2014/main" id="{CD3C5B6E-8324-4174-961B-6C2C65A1933F}"/>
              </a:ext>
            </a:extLst>
          </p:cNvPr>
          <p:cNvSpPr txBox="1"/>
          <p:nvPr/>
        </p:nvSpPr>
        <p:spPr>
          <a:xfrm>
            <a:off x="3458646" y="6473684"/>
            <a:ext cx="41994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DTW YIP LOAs - FAA RSA TSA handout</a:t>
            </a:r>
          </a:p>
        </p:txBody>
      </p:sp>
    </p:spTree>
    <p:custDataLst>
      <p:tags r:id="rId1"/>
    </p:custDataLst>
    <p:extLst>
      <p:ext uri="{BB962C8B-B14F-4D97-AF65-F5344CB8AC3E}">
        <p14:creationId xmlns:p14="http://schemas.microsoft.com/office/powerpoint/2010/main" val="3013617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250" fill="hold"/>
                                        <p:tgtEl>
                                          <p:spTgt spid="35"/>
                                        </p:tgtEl>
                                        <p:attrNameLst>
                                          <p:attrName>ppt_x</p:attrName>
                                        </p:attrNameLst>
                                      </p:cBhvr>
                                      <p:tavLst>
                                        <p:tav tm="0">
                                          <p:val>
                                            <p:strVal val="0-#ppt_w/2"/>
                                          </p:val>
                                        </p:tav>
                                        <p:tav tm="100000">
                                          <p:val>
                                            <p:strVal val="#ppt_x"/>
                                          </p:val>
                                        </p:tav>
                                      </p:tavLst>
                                    </p:anim>
                                    <p:anim calcmode="lin" valueType="num">
                                      <p:cBhvr additive="base">
                                        <p:cTn id="8" dur="125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5482">
                                            <p:txEl>
                                              <p:pRg st="0" end="0"/>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5482">
                                            <p:txEl>
                                              <p:pRg st="1" end="1"/>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05482">
                                            <p:txEl>
                                              <p:pRg st="2" end="2"/>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0037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0036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036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00358"/>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4"/>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6"/>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8"/>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00362"/>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5"/>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003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8" grpId="0"/>
      <p:bldP spid="100360" grpId="0"/>
      <p:bldP spid="100361" grpId="0" animBg="1"/>
      <p:bldP spid="18" grpId="0" animBg="1"/>
      <p:bldP spid="24" grpId="0" animBg="1"/>
      <p:bldP spid="53" grpId="0" animBg="1"/>
      <p:bldP spid="31" grpId="0" animBg="1"/>
      <p:bldP spid="34" grpId="0" animBg="1"/>
      <p:bldP spid="35" grpId="0" animBg="1"/>
    </p:bld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6847F5-9209-42BA-A711-E4BFFDBF23C3}"/>
              </a:ext>
            </a:extLst>
          </p:cNvPr>
          <p:cNvSpPr>
            <a:spLocks noGrp="1"/>
          </p:cNvSpPr>
          <p:nvPr>
            <p:ph type="sldNum" sz="quarter" idx="12"/>
          </p:nvPr>
        </p:nvSpPr>
        <p:spPr/>
        <p:txBody>
          <a:bodyPr/>
          <a:lstStyle/>
          <a:p>
            <a:pPr>
              <a:defRPr/>
            </a:pPr>
            <a:fld id="{2079FB3E-AF70-44EA-A201-58D0D3F1C38E}" type="slidenum">
              <a:rPr lang="en-US" smtClean="0"/>
              <a:pPr>
                <a:defRPr/>
              </a:pPr>
              <a:t>44</a:t>
            </a:fld>
            <a:endParaRPr lang="en-US"/>
          </a:p>
        </p:txBody>
      </p:sp>
      <p:sp>
        <p:nvSpPr>
          <p:cNvPr id="52" name="Rectangle 51">
            <a:extLst>
              <a:ext uri="{FF2B5EF4-FFF2-40B4-BE49-F238E27FC236}">
                <a16:creationId xmlns:a16="http://schemas.microsoft.com/office/drawing/2014/main" id="{2DFDF1F3-B1C9-47D0-80E4-8E70F8517FA5}"/>
              </a:ext>
            </a:extLst>
          </p:cNvPr>
          <p:cNvSpPr/>
          <p:nvPr/>
        </p:nvSpPr>
        <p:spPr>
          <a:xfrm>
            <a:off x="762000" y="951455"/>
            <a:ext cx="7467600" cy="2539157"/>
          </a:xfrm>
          <a:prstGeom prst="rect">
            <a:avLst/>
          </a:prstGeom>
        </p:spPr>
        <p:txBody>
          <a:bodyPr wrap="square">
            <a:spAutoFit/>
          </a:bodyPr>
          <a:lstStyle/>
          <a:p>
            <a:pPr marL="228600" lvl="0" indent="-228600">
              <a:spcAft>
                <a:spcPts val="600"/>
              </a:spcAft>
              <a:buFont typeface="Arial" pitchFamily="34" charset="0"/>
              <a:buChar char="•"/>
            </a:pPr>
            <a:r>
              <a:rPr lang="en-US" sz="1800" dirty="0">
                <a:solidFill>
                  <a:srgbClr val="002060"/>
                </a:solidFill>
                <a:latin typeface="Arial Rounded MT Bold" pitchFamily="34" charset="0"/>
              </a:rPr>
              <a:t>What two things help you identify the edge of a runway safety area?</a:t>
            </a:r>
          </a:p>
          <a:p>
            <a:pPr marL="228600" lvl="0" indent="-228600">
              <a:spcAft>
                <a:spcPts val="600"/>
              </a:spcAft>
              <a:buFont typeface="Arial" pitchFamily="34" charset="0"/>
              <a:buChar char="•"/>
            </a:pPr>
            <a:r>
              <a:rPr lang="en-US" sz="1800" dirty="0">
                <a:solidFill>
                  <a:srgbClr val="002060"/>
                </a:solidFill>
                <a:latin typeface="Arial Rounded MT Bold" pitchFamily="34" charset="0"/>
              </a:rPr>
              <a:t>What one thing helps you identify the end of a runway safety area?</a:t>
            </a:r>
          </a:p>
          <a:p>
            <a:pPr marL="228600" lvl="0" indent="-228600">
              <a:spcAft>
                <a:spcPts val="600"/>
              </a:spcAft>
              <a:buFont typeface="Arial" pitchFamily="34" charset="0"/>
              <a:buChar char="•"/>
            </a:pPr>
            <a:r>
              <a:rPr lang="en-US" sz="1800" dirty="0">
                <a:solidFill>
                  <a:srgbClr val="002060"/>
                </a:solidFill>
                <a:latin typeface="Arial Rounded MT Bold" pitchFamily="34" charset="0"/>
              </a:rPr>
              <a:t>Bonus question:  what runway end(s) at DTW do not have localizer antennas?</a:t>
            </a:r>
          </a:p>
          <a:p>
            <a:pPr marL="228600" lvl="0" indent="-228600">
              <a:spcAft>
                <a:spcPts val="600"/>
              </a:spcAft>
              <a:buFont typeface="Arial" pitchFamily="34" charset="0"/>
              <a:buChar char="•"/>
            </a:pPr>
            <a:r>
              <a:rPr lang="en-US" sz="1800" dirty="0">
                <a:solidFill>
                  <a:srgbClr val="002060"/>
                </a:solidFill>
                <a:latin typeface="Arial Rounded MT Bold" pitchFamily="34" charset="0"/>
              </a:rPr>
              <a:t>Bonus question:  what runway end(s) at YIP do not have localizer antennas?</a:t>
            </a:r>
          </a:p>
        </p:txBody>
      </p:sp>
      <p:sp>
        <p:nvSpPr>
          <p:cNvPr id="10" name="TextBox 9">
            <a:extLst>
              <a:ext uri="{FF2B5EF4-FFF2-40B4-BE49-F238E27FC236}">
                <a16:creationId xmlns:a16="http://schemas.microsoft.com/office/drawing/2014/main" id="{BF094357-7D91-429B-8F45-918A8AB3FC23}"/>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
        <p:nvSpPr>
          <p:cNvPr id="7" name="Text Box 22">
            <a:extLst>
              <a:ext uri="{FF2B5EF4-FFF2-40B4-BE49-F238E27FC236}">
                <a16:creationId xmlns:a16="http://schemas.microsoft.com/office/drawing/2014/main" id="{57A30CCA-F75C-4E29-AEEF-A3E8E8EB7095}"/>
              </a:ext>
            </a:extLst>
          </p:cNvPr>
          <p:cNvSpPr txBox="1">
            <a:spLocks noChangeArrowheads="1"/>
          </p:cNvSpPr>
          <p:nvPr/>
        </p:nvSpPr>
        <p:spPr bwMode="auto">
          <a:xfrm>
            <a:off x="1695450" y="366680"/>
            <a:ext cx="5295900" cy="461665"/>
          </a:xfrm>
          <a:prstGeom prst="rect">
            <a:avLst/>
          </a:prstGeom>
          <a:solidFill>
            <a:schemeClr val="bg1"/>
          </a:solidFill>
          <a:ln>
            <a:solidFill>
              <a:schemeClr val="tx1"/>
            </a:solidFill>
            <a:headEnd type="none" w="sm" len="sm"/>
            <a:tailEnd type="none" w="sm" len="sm"/>
          </a:ln>
        </p:spPr>
        <p:style>
          <a:lnRef idx="1">
            <a:schemeClr val="accent2"/>
          </a:lnRef>
          <a:fillRef idx="1002">
            <a:schemeClr val="lt2"/>
          </a:fillRef>
          <a:effectRef idx="2">
            <a:schemeClr val="accent2"/>
          </a:effectRef>
          <a:fontRef idx="minor">
            <a:schemeClr val="lt1"/>
          </a:fontRef>
        </p:style>
        <p:txBody>
          <a:bodyPr wrap="square">
            <a:spAutoFit/>
          </a:bodyPr>
          <a:lstStyle/>
          <a:p>
            <a:pPr algn="ctr" eaLnBrk="0" hangingPunct="0">
              <a:spcBef>
                <a:spcPts val="600"/>
              </a:spcBef>
            </a:pPr>
            <a:r>
              <a:rPr lang="en-US" b="1" dirty="0">
                <a:solidFill>
                  <a:srgbClr val="FF0000"/>
                </a:solidFill>
                <a:latin typeface="Arial Rounded MT Bold" pitchFamily="34" charset="0"/>
              </a:rPr>
              <a:t>Runway Protected Areas</a:t>
            </a:r>
          </a:p>
        </p:txBody>
      </p:sp>
    </p:spTree>
    <p:custDataLst>
      <p:tags r:id="rId1"/>
    </p:custDataLst>
    <p:extLst>
      <p:ext uri="{BB962C8B-B14F-4D97-AF65-F5344CB8AC3E}">
        <p14:creationId xmlns:p14="http://schemas.microsoft.com/office/powerpoint/2010/main" val="1393745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Rectangle 4"/>
          <p:cNvSpPr>
            <a:spLocks noChangeArrowheads="1"/>
          </p:cNvSpPr>
          <p:nvPr/>
        </p:nvSpPr>
        <p:spPr bwMode="auto">
          <a:xfrm>
            <a:off x="2514600" y="3589338"/>
            <a:ext cx="3962400" cy="381000"/>
          </a:xfrm>
          <a:prstGeom prst="rect">
            <a:avLst/>
          </a:prstGeom>
          <a:solidFill>
            <a:schemeClr val="tx2"/>
          </a:solidFill>
          <a:ln w="41275" cap="sq">
            <a:solidFill>
              <a:srgbClr val="FFFFFF"/>
            </a:solidFill>
            <a:miter lim="800000"/>
            <a:headEnd type="none" w="sm" len="sm"/>
            <a:tailEnd type="none" w="sm" len="sm"/>
          </a:ln>
        </p:spPr>
        <p:txBody>
          <a:bodyPr wrap="none" tIns="0"/>
          <a:lstStyle/>
          <a:p>
            <a:pPr algn="ctr" eaLnBrk="0" hangingPunct="0"/>
            <a:endParaRPr lang="en-US" sz="1400" dirty="0">
              <a:solidFill>
                <a:srgbClr val="000000"/>
              </a:solidFill>
              <a:latin typeface="Times New Roman" pitchFamily="18" charset="0"/>
            </a:endParaRPr>
          </a:p>
        </p:txBody>
      </p:sp>
      <p:cxnSp>
        <p:nvCxnSpPr>
          <p:cNvPr id="105481" name="Straight Connector 10"/>
          <p:cNvCxnSpPr>
            <a:cxnSpLocks noChangeShapeType="1"/>
            <a:stCxn id="17" idx="0"/>
          </p:cNvCxnSpPr>
          <p:nvPr/>
        </p:nvCxnSpPr>
        <p:spPr bwMode="auto">
          <a:xfrm>
            <a:off x="2791599" y="3776381"/>
            <a:ext cx="3474720" cy="16336"/>
          </a:xfrm>
          <a:prstGeom prst="line">
            <a:avLst/>
          </a:prstGeom>
          <a:noFill/>
          <a:ln w="9525" algn="ctr">
            <a:solidFill>
              <a:srgbClr val="FFFFFF"/>
            </a:solidFill>
            <a:prstDash val="dash"/>
            <a:round/>
            <a:headEnd/>
            <a:tailEnd/>
          </a:ln>
        </p:spPr>
      </p:cxnSp>
      <p:sp>
        <p:nvSpPr>
          <p:cNvPr id="13" name="TextBox 12"/>
          <p:cNvSpPr txBox="1"/>
          <p:nvPr/>
        </p:nvSpPr>
        <p:spPr>
          <a:xfrm>
            <a:off x="1702828" y="843463"/>
            <a:ext cx="5652261" cy="923330"/>
          </a:xfrm>
          <a:prstGeom prst="rect">
            <a:avLst/>
          </a:prstGeom>
          <a:noFill/>
          <a:ln>
            <a:solidFill>
              <a:schemeClr val="tx1"/>
            </a:solidFill>
          </a:ln>
        </p:spPr>
        <p:txBody>
          <a:bodyPr wrap="square" rtlCol="0">
            <a:spAutoFit/>
          </a:bodyPr>
          <a:lstStyle/>
          <a:p>
            <a:pPr algn="ctr" eaLnBrk="0" hangingPunct="0"/>
            <a:r>
              <a:rPr lang="en-US" sz="1800" dirty="0">
                <a:solidFill>
                  <a:schemeClr val="accent6">
                    <a:lumMod val="75000"/>
                  </a:schemeClr>
                </a:solidFill>
                <a:latin typeface="Arial Rounded MT Bold" pitchFamily="34" charset="0"/>
              </a:rPr>
              <a:t>Runway Holding Position Signs and markings are always located at taxiways prior to entering a Runway Safety Area.</a:t>
            </a:r>
          </a:p>
        </p:txBody>
      </p:sp>
      <p:sp>
        <p:nvSpPr>
          <p:cNvPr id="15" name="TextBox 14"/>
          <p:cNvSpPr txBox="1"/>
          <p:nvPr/>
        </p:nvSpPr>
        <p:spPr>
          <a:xfrm rot="10800000">
            <a:off x="5034064" y="2869842"/>
            <a:ext cx="679994" cy="276999"/>
          </a:xfrm>
          <a:prstGeom prst="rect">
            <a:avLst/>
          </a:prstGeom>
          <a:solidFill>
            <a:srgbClr val="FF0000"/>
          </a:solidFill>
          <a:ln>
            <a:solidFill>
              <a:schemeClr val="tx1"/>
            </a:solidFill>
          </a:ln>
        </p:spPr>
        <p:txBody>
          <a:bodyPr wrap="none" rtlCol="0">
            <a:spAutoFit/>
          </a:bodyPr>
          <a:lstStyle/>
          <a:p>
            <a:pPr eaLnBrk="0" hangingPunct="0"/>
            <a:r>
              <a:rPr lang="en-US" sz="1200" b="1" dirty="0">
                <a:solidFill>
                  <a:srgbClr val="FFFFFF"/>
                </a:solidFill>
                <a:latin typeface="Times New Roman" pitchFamily="18" charset="0"/>
              </a:rPr>
              <a:t>22L-4R</a:t>
            </a:r>
          </a:p>
        </p:txBody>
      </p:sp>
      <p:sp>
        <p:nvSpPr>
          <p:cNvPr id="17" name="TextBox 16"/>
          <p:cNvSpPr txBox="1"/>
          <p:nvPr/>
        </p:nvSpPr>
        <p:spPr>
          <a:xfrm rot="5400000">
            <a:off x="2470998" y="3637881"/>
            <a:ext cx="364202" cy="276999"/>
          </a:xfrm>
          <a:prstGeom prst="rect">
            <a:avLst/>
          </a:prstGeom>
          <a:noFill/>
        </p:spPr>
        <p:txBody>
          <a:bodyPr wrap="none" rtlCol="0">
            <a:spAutoFit/>
          </a:bodyPr>
          <a:lstStyle/>
          <a:p>
            <a:pPr eaLnBrk="0" hangingPunct="0"/>
            <a:r>
              <a:rPr lang="en-US" sz="1200" dirty="0">
                <a:solidFill>
                  <a:srgbClr val="FFFFFF"/>
                </a:solidFill>
                <a:latin typeface="Times New Roman" pitchFamily="18" charset="0"/>
              </a:rPr>
              <a:t>4R</a:t>
            </a:r>
          </a:p>
        </p:txBody>
      </p:sp>
      <p:sp>
        <p:nvSpPr>
          <p:cNvPr id="20" name="TextBox 19"/>
          <p:cNvSpPr txBox="1"/>
          <p:nvPr/>
        </p:nvSpPr>
        <p:spPr>
          <a:xfrm rot="16200000">
            <a:off x="6132771" y="3628075"/>
            <a:ext cx="433132" cy="276999"/>
          </a:xfrm>
          <a:prstGeom prst="rect">
            <a:avLst/>
          </a:prstGeom>
          <a:noFill/>
        </p:spPr>
        <p:txBody>
          <a:bodyPr wrap="none" rtlCol="0">
            <a:spAutoFit/>
          </a:bodyPr>
          <a:lstStyle/>
          <a:p>
            <a:pPr eaLnBrk="0" hangingPunct="0"/>
            <a:r>
              <a:rPr lang="en-US" sz="1200" dirty="0">
                <a:solidFill>
                  <a:srgbClr val="FFFFFF"/>
                </a:solidFill>
                <a:latin typeface="Times New Roman" pitchFamily="18" charset="0"/>
              </a:rPr>
              <a:t>22L</a:t>
            </a:r>
          </a:p>
        </p:txBody>
      </p:sp>
      <p:pic>
        <p:nvPicPr>
          <p:cNvPr id="100363" name="Picture 10036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43813" y="4465376"/>
            <a:ext cx="1869209" cy="1402023"/>
          </a:xfrm>
          <a:prstGeom prst="rect">
            <a:avLst/>
          </a:prstGeom>
          <a:ln>
            <a:solidFill>
              <a:schemeClr val="tx1"/>
            </a:solidFill>
          </a:ln>
        </p:spPr>
      </p:pic>
      <p:pic>
        <p:nvPicPr>
          <p:cNvPr id="23" name="Picture 22"/>
          <p:cNvPicPr>
            <a:picLocks/>
          </p:cNvPicPr>
          <p:nvPr/>
        </p:nvPicPr>
        <p:blipFill>
          <a:blip r:embed="rId4" cstate="print">
            <a:extLst>
              <a:ext uri="{28A0092B-C50C-407E-A947-70E740481C1C}">
                <a14:useLocalDpi xmlns:a14="http://schemas.microsoft.com/office/drawing/2010/main" val="0"/>
              </a:ext>
            </a:extLst>
          </a:blip>
          <a:stretch>
            <a:fillRect/>
          </a:stretch>
        </p:blipFill>
        <p:spPr>
          <a:xfrm>
            <a:off x="332353" y="4466746"/>
            <a:ext cx="1873317" cy="1405104"/>
          </a:xfrm>
          <a:prstGeom prst="rect">
            <a:avLst/>
          </a:prstGeom>
          <a:ln>
            <a:solidFill>
              <a:schemeClr val="tx1"/>
            </a:solidFill>
          </a:ln>
          <a:scene3d>
            <a:camera prst="orthographicFront">
              <a:rot lat="0" lon="10800000" rev="0"/>
            </a:camera>
            <a:lightRig rig="threePt" dir="t"/>
          </a:scene3d>
        </p:spPr>
      </p:pic>
      <p:sp>
        <p:nvSpPr>
          <p:cNvPr id="27" name="Rectangle 5"/>
          <p:cNvSpPr>
            <a:spLocks noChangeArrowheads="1"/>
          </p:cNvSpPr>
          <p:nvPr/>
        </p:nvSpPr>
        <p:spPr bwMode="auto">
          <a:xfrm>
            <a:off x="1143000" y="3227272"/>
            <a:ext cx="6781800" cy="1066800"/>
          </a:xfrm>
          <a:prstGeom prst="rect">
            <a:avLst/>
          </a:prstGeom>
          <a:noFill/>
          <a:ln w="38100" cap="sq">
            <a:solidFill>
              <a:srgbClr val="C00000"/>
            </a:solidFill>
            <a:miter lim="800000"/>
            <a:headEnd type="none" w="sm" len="sm"/>
            <a:tailEnd type="none" w="sm" len="sm"/>
          </a:ln>
        </p:spPr>
        <p:txBody>
          <a:bodyPr wrap="none" anchor="ctr"/>
          <a:lstStyle/>
          <a:p>
            <a:pPr eaLnBrk="0" hangingPunct="0"/>
            <a:endParaRPr lang="en-US" dirty="0">
              <a:solidFill>
                <a:srgbClr val="000000"/>
              </a:solidFill>
              <a:latin typeface="Times New Roman" pitchFamily="18" charset="0"/>
            </a:endParaRPr>
          </a:p>
        </p:txBody>
      </p:sp>
      <p:sp>
        <p:nvSpPr>
          <p:cNvPr id="29" name="Rectangle 4"/>
          <p:cNvSpPr>
            <a:spLocks noChangeArrowheads="1"/>
          </p:cNvSpPr>
          <p:nvPr/>
        </p:nvSpPr>
        <p:spPr bwMode="auto">
          <a:xfrm rot="5400000">
            <a:off x="5181617" y="2558975"/>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hangingPunct="0"/>
            <a:endParaRPr lang="en-US" sz="1400" dirty="0">
              <a:solidFill>
                <a:srgbClr val="000000"/>
              </a:solidFill>
              <a:latin typeface="Times New Roman" pitchFamily="18" charset="0"/>
            </a:endParaRPr>
          </a:p>
        </p:txBody>
      </p:sp>
      <p:cxnSp>
        <p:nvCxnSpPr>
          <p:cNvPr id="7" name="Straight Connector 6"/>
          <p:cNvCxnSpPr>
            <a:cxnSpLocks/>
            <a:stCxn id="29" idx="1"/>
            <a:endCxn id="29" idx="3"/>
          </p:cNvCxnSpPr>
          <p:nvPr/>
        </p:nvCxnSpPr>
        <p:spPr bwMode="auto">
          <a:xfrm>
            <a:off x="6004122" y="1939985"/>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30" name="Straight Connector 29"/>
          <p:cNvCxnSpPr/>
          <p:nvPr/>
        </p:nvCxnSpPr>
        <p:spPr bwMode="auto">
          <a:xfrm flipV="1">
            <a:off x="5829809" y="3199762"/>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100368" name="Straight Arrow Connector 100367"/>
          <p:cNvCxnSpPr>
            <a:cxnSpLocks/>
            <a:endCxn id="15" idx="2"/>
          </p:cNvCxnSpPr>
          <p:nvPr/>
        </p:nvCxnSpPr>
        <p:spPr bwMode="auto">
          <a:xfrm>
            <a:off x="4789507" y="1764661"/>
            <a:ext cx="584554" cy="1105181"/>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100369" name="TextBox 100368"/>
          <p:cNvSpPr txBox="1"/>
          <p:nvPr/>
        </p:nvSpPr>
        <p:spPr>
          <a:xfrm>
            <a:off x="2312240" y="4465341"/>
            <a:ext cx="2383062" cy="1815882"/>
          </a:xfrm>
          <a:prstGeom prst="rect">
            <a:avLst/>
          </a:prstGeom>
          <a:noFill/>
          <a:ln>
            <a:solidFill>
              <a:schemeClr val="tx1"/>
            </a:solidFill>
          </a:ln>
        </p:spPr>
        <p:txBody>
          <a:bodyPr wrap="square" rtlCol="0">
            <a:spAutoFit/>
          </a:bodyPr>
          <a:lstStyle/>
          <a:p>
            <a:pPr algn="ctr" eaLnBrk="0" hangingPunct="0"/>
            <a:r>
              <a:rPr lang="en-US" sz="1600" dirty="0">
                <a:solidFill>
                  <a:srgbClr val="660066"/>
                </a:solidFill>
                <a:latin typeface="Arial Rounded MT Bold" pitchFamily="34" charset="0"/>
              </a:rPr>
              <a:t>At DTW, a Localizer antenna array is located at the end of each RSA </a:t>
            </a:r>
            <a:r>
              <a:rPr lang="en-US" sz="1600" u="sng" dirty="0">
                <a:solidFill>
                  <a:srgbClr val="660066"/>
                </a:solidFill>
                <a:latin typeface="Arial Rounded MT Bold" pitchFamily="34" charset="0"/>
              </a:rPr>
              <a:t>except for Runway 21R/3L and the approach ends of Runways 27R and 27L</a:t>
            </a:r>
            <a:endParaRPr lang="en-US" sz="1600" dirty="0">
              <a:solidFill>
                <a:srgbClr val="000000"/>
              </a:solidFill>
              <a:latin typeface="Times New Roman" pitchFamily="18" charset="0"/>
            </a:endParaRPr>
          </a:p>
        </p:txBody>
      </p:sp>
      <p:cxnSp>
        <p:nvCxnSpPr>
          <p:cNvPr id="100371" name="Straight Arrow Connector 100370"/>
          <p:cNvCxnSpPr>
            <a:cxnSpLocks/>
            <a:endCxn id="27" idx="1"/>
          </p:cNvCxnSpPr>
          <p:nvPr/>
        </p:nvCxnSpPr>
        <p:spPr bwMode="auto">
          <a:xfrm flipV="1">
            <a:off x="614480" y="3760672"/>
            <a:ext cx="528520" cy="681370"/>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56" name="Straight Arrow Connector 55"/>
          <p:cNvCxnSpPr>
            <a:cxnSpLocks/>
            <a:endCxn id="27" idx="3"/>
          </p:cNvCxnSpPr>
          <p:nvPr/>
        </p:nvCxnSpPr>
        <p:spPr bwMode="auto">
          <a:xfrm flipH="1" flipV="1">
            <a:off x="7924800" y="3760672"/>
            <a:ext cx="528520" cy="681370"/>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61" name="TextBox 60"/>
          <p:cNvSpPr txBox="1"/>
          <p:nvPr/>
        </p:nvSpPr>
        <p:spPr>
          <a:xfrm rot="10800000">
            <a:off x="6303695" y="2869843"/>
            <a:ext cx="679994" cy="276999"/>
          </a:xfrm>
          <a:prstGeom prst="rect">
            <a:avLst/>
          </a:prstGeom>
          <a:solidFill>
            <a:srgbClr val="FF0000"/>
          </a:solidFill>
          <a:ln>
            <a:solidFill>
              <a:schemeClr val="tx1"/>
            </a:solidFill>
          </a:ln>
        </p:spPr>
        <p:txBody>
          <a:bodyPr wrap="none" rtlCol="0">
            <a:spAutoFit/>
          </a:bodyPr>
          <a:lstStyle/>
          <a:p>
            <a:pPr eaLnBrk="0" hangingPunct="0"/>
            <a:r>
              <a:rPr lang="en-US" sz="1200" b="1" dirty="0">
                <a:solidFill>
                  <a:srgbClr val="FFFFFF"/>
                </a:solidFill>
                <a:latin typeface="Times New Roman" pitchFamily="18" charset="0"/>
              </a:rPr>
              <a:t>22L-4R</a:t>
            </a:r>
          </a:p>
        </p:txBody>
      </p:sp>
      <p:cxnSp>
        <p:nvCxnSpPr>
          <p:cNvPr id="62" name="Straight Arrow Connector 61"/>
          <p:cNvCxnSpPr>
            <a:cxnSpLocks/>
          </p:cNvCxnSpPr>
          <p:nvPr/>
        </p:nvCxnSpPr>
        <p:spPr bwMode="auto">
          <a:xfrm flipH="1">
            <a:off x="6781802" y="1764661"/>
            <a:ext cx="446444" cy="1112906"/>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32" name="Straight Arrow Connector 31"/>
          <p:cNvCxnSpPr/>
          <p:nvPr/>
        </p:nvCxnSpPr>
        <p:spPr bwMode="auto">
          <a:xfrm>
            <a:off x="1251299" y="2717383"/>
            <a:ext cx="639239" cy="481708"/>
          </a:xfrm>
          <a:prstGeom prst="straightConnector1">
            <a:avLst/>
          </a:prstGeom>
          <a:solidFill>
            <a:schemeClr val="accent1"/>
          </a:solidFill>
          <a:ln w="19050" cap="flat" cmpd="sng" algn="ctr">
            <a:solidFill>
              <a:srgbClr val="C00000"/>
            </a:solidFill>
            <a:prstDash val="solid"/>
            <a:round/>
            <a:headEnd type="none" w="med" len="med"/>
            <a:tailEnd type="triangle"/>
          </a:ln>
          <a:effectLst/>
        </p:spPr>
      </p:cxnSp>
      <p:sp>
        <p:nvSpPr>
          <p:cNvPr id="33" name="Rectangle 5"/>
          <p:cNvSpPr>
            <a:spLocks noChangeArrowheads="1"/>
          </p:cNvSpPr>
          <p:nvPr/>
        </p:nvSpPr>
        <p:spPr bwMode="auto">
          <a:xfrm>
            <a:off x="332353" y="2057681"/>
            <a:ext cx="921935" cy="1099245"/>
          </a:xfrm>
          <a:prstGeom prst="rect">
            <a:avLst/>
          </a:prstGeom>
          <a:noFill/>
          <a:ln w="38100" cap="sq">
            <a:solidFill>
              <a:srgbClr val="C00000"/>
            </a:solidFill>
            <a:miter lim="800000"/>
            <a:headEnd type="none" w="sm" len="sm"/>
            <a:tailEnd type="none" w="sm" len="sm"/>
          </a:ln>
        </p:spPr>
        <p:txBody>
          <a:bodyPr wrap="none" anchor="ctr"/>
          <a:lstStyle/>
          <a:p>
            <a:pPr eaLnBrk="0" hangingPunct="0"/>
            <a:r>
              <a:rPr lang="en-US" dirty="0">
                <a:solidFill>
                  <a:srgbClr val="C00000"/>
                </a:solidFill>
                <a:latin typeface="Arial Rounded MT Bold" panose="020F0704030504030204" pitchFamily="34" charset="0"/>
              </a:rPr>
              <a:t>Edge</a:t>
            </a:r>
          </a:p>
          <a:p>
            <a:pPr eaLnBrk="0" hangingPunct="0"/>
            <a:r>
              <a:rPr lang="en-US" dirty="0">
                <a:solidFill>
                  <a:srgbClr val="C00000"/>
                </a:solidFill>
                <a:latin typeface="Arial Rounded MT Bold" panose="020F0704030504030204" pitchFamily="34" charset="0"/>
              </a:rPr>
              <a:t> of </a:t>
            </a:r>
          </a:p>
          <a:p>
            <a:pPr eaLnBrk="0" hangingPunct="0"/>
            <a:r>
              <a:rPr lang="en-US" dirty="0">
                <a:solidFill>
                  <a:srgbClr val="C00000"/>
                </a:solidFill>
                <a:latin typeface="Arial Rounded MT Bold" panose="020F0704030504030204" pitchFamily="34" charset="0"/>
              </a:rPr>
              <a:t>RSA</a:t>
            </a:r>
          </a:p>
        </p:txBody>
      </p:sp>
      <p:sp>
        <p:nvSpPr>
          <p:cNvPr id="34" name="Rectangle 4"/>
          <p:cNvSpPr>
            <a:spLocks noChangeArrowheads="1"/>
          </p:cNvSpPr>
          <p:nvPr/>
        </p:nvSpPr>
        <p:spPr bwMode="auto">
          <a:xfrm rot="5400000">
            <a:off x="5381301" y="4415268"/>
            <a:ext cx="1278041"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hangingPunct="0"/>
            <a:endParaRPr lang="en-US" sz="1400" dirty="0">
              <a:solidFill>
                <a:srgbClr val="000000"/>
              </a:solidFill>
              <a:latin typeface="Times New Roman" pitchFamily="18" charset="0"/>
            </a:endParaRPr>
          </a:p>
        </p:txBody>
      </p:sp>
      <p:cxnSp>
        <p:nvCxnSpPr>
          <p:cNvPr id="35" name="Straight Connector 34"/>
          <p:cNvCxnSpPr/>
          <p:nvPr/>
        </p:nvCxnSpPr>
        <p:spPr bwMode="auto">
          <a:xfrm flipV="1">
            <a:off x="5842807" y="4293068"/>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36" name="Straight Connector 35"/>
          <p:cNvCxnSpPr/>
          <p:nvPr/>
        </p:nvCxnSpPr>
        <p:spPr bwMode="auto">
          <a:xfrm>
            <a:off x="5816807" y="3146842"/>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38" name="Straight Connector 37"/>
          <p:cNvCxnSpPr/>
          <p:nvPr/>
        </p:nvCxnSpPr>
        <p:spPr bwMode="auto">
          <a:xfrm>
            <a:off x="5816806" y="4343400"/>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sp>
        <p:nvSpPr>
          <p:cNvPr id="39" name="TextBox 38"/>
          <p:cNvSpPr txBox="1"/>
          <p:nvPr/>
        </p:nvSpPr>
        <p:spPr>
          <a:xfrm>
            <a:off x="5054819" y="4364418"/>
            <a:ext cx="679994" cy="276999"/>
          </a:xfrm>
          <a:prstGeom prst="rect">
            <a:avLst/>
          </a:prstGeom>
          <a:solidFill>
            <a:srgbClr val="FF0000"/>
          </a:solidFill>
          <a:ln>
            <a:solidFill>
              <a:schemeClr val="tx1"/>
            </a:solidFill>
          </a:ln>
        </p:spPr>
        <p:txBody>
          <a:bodyPr wrap="none" rtlCol="0">
            <a:spAutoFit/>
          </a:bodyPr>
          <a:lstStyle/>
          <a:p>
            <a:pPr eaLnBrk="0" hangingPunct="0"/>
            <a:r>
              <a:rPr lang="en-US" sz="1200" b="1" dirty="0">
                <a:solidFill>
                  <a:srgbClr val="FFFFFF"/>
                </a:solidFill>
                <a:latin typeface="Times New Roman" pitchFamily="18" charset="0"/>
              </a:rPr>
              <a:t>4R-22L</a:t>
            </a:r>
          </a:p>
        </p:txBody>
      </p:sp>
      <p:sp>
        <p:nvSpPr>
          <p:cNvPr id="40" name="TextBox 39"/>
          <p:cNvSpPr txBox="1"/>
          <p:nvPr/>
        </p:nvSpPr>
        <p:spPr>
          <a:xfrm>
            <a:off x="6330406" y="4374501"/>
            <a:ext cx="679994" cy="276999"/>
          </a:xfrm>
          <a:prstGeom prst="rect">
            <a:avLst/>
          </a:prstGeom>
          <a:solidFill>
            <a:srgbClr val="FF0000"/>
          </a:solidFill>
          <a:ln>
            <a:solidFill>
              <a:schemeClr val="tx1"/>
            </a:solidFill>
          </a:ln>
        </p:spPr>
        <p:txBody>
          <a:bodyPr wrap="none" rtlCol="0">
            <a:spAutoFit/>
          </a:bodyPr>
          <a:lstStyle/>
          <a:p>
            <a:pPr eaLnBrk="0" hangingPunct="0"/>
            <a:r>
              <a:rPr lang="en-US" sz="1200" b="1" dirty="0">
                <a:solidFill>
                  <a:srgbClr val="FFFFFF"/>
                </a:solidFill>
                <a:latin typeface="Times New Roman" pitchFamily="18" charset="0"/>
              </a:rPr>
              <a:t>4R-22L</a:t>
            </a:r>
          </a:p>
        </p:txBody>
      </p:sp>
      <p:cxnSp>
        <p:nvCxnSpPr>
          <p:cNvPr id="49" name="Straight Connector 48"/>
          <p:cNvCxnSpPr>
            <a:endCxn id="34" idx="3"/>
          </p:cNvCxnSpPr>
          <p:nvPr/>
        </p:nvCxnSpPr>
        <p:spPr bwMode="auto">
          <a:xfrm>
            <a:off x="6007322" y="3979761"/>
            <a:ext cx="13000" cy="1278042"/>
          </a:xfrm>
          <a:prstGeom prst="line">
            <a:avLst/>
          </a:prstGeom>
          <a:solidFill>
            <a:schemeClr val="accent1"/>
          </a:solidFill>
          <a:ln w="9525" cap="flat" cmpd="sng" algn="ctr">
            <a:solidFill>
              <a:srgbClr val="FFFF00"/>
            </a:solidFill>
            <a:prstDash val="solid"/>
            <a:round/>
            <a:headEnd type="none" w="med" len="med"/>
            <a:tailEnd type="none" w="med" len="med"/>
          </a:ln>
          <a:effectLst/>
        </p:spPr>
      </p:cxnSp>
      <p:sp>
        <p:nvSpPr>
          <p:cNvPr id="37" name="TextBox 36"/>
          <p:cNvSpPr txBox="1"/>
          <p:nvPr/>
        </p:nvSpPr>
        <p:spPr>
          <a:xfrm>
            <a:off x="4896830" y="5373282"/>
            <a:ext cx="1994536" cy="1323439"/>
          </a:xfrm>
          <a:prstGeom prst="rect">
            <a:avLst/>
          </a:prstGeom>
          <a:noFill/>
          <a:ln>
            <a:solidFill>
              <a:schemeClr val="tx1"/>
            </a:solidFill>
          </a:ln>
        </p:spPr>
        <p:txBody>
          <a:bodyPr wrap="square" rtlCol="0">
            <a:spAutoFit/>
          </a:bodyPr>
          <a:lstStyle/>
          <a:p>
            <a:pPr algn="ctr" eaLnBrk="0" hangingPunct="0"/>
            <a:r>
              <a:rPr lang="en-US" sz="1600" dirty="0">
                <a:solidFill>
                  <a:srgbClr val="660066"/>
                </a:solidFill>
                <a:latin typeface="Arial Rounded MT Bold" pitchFamily="34" charset="0"/>
              </a:rPr>
              <a:t>At YIP, a Localizer antenna array is located at the end of the RSA for </a:t>
            </a:r>
            <a:r>
              <a:rPr lang="en-US" sz="1600" dirty="0" err="1">
                <a:solidFill>
                  <a:srgbClr val="660066"/>
                </a:solidFill>
                <a:latin typeface="Arial Rounded MT Bold" pitchFamily="34" charset="0"/>
              </a:rPr>
              <a:t>Rwy</a:t>
            </a:r>
            <a:r>
              <a:rPr lang="en-US" sz="1600" dirty="0">
                <a:solidFill>
                  <a:srgbClr val="660066"/>
                </a:solidFill>
                <a:latin typeface="Arial Rounded MT Bold" pitchFamily="34" charset="0"/>
              </a:rPr>
              <a:t> 5/23 </a:t>
            </a:r>
            <a:r>
              <a:rPr lang="en-US" sz="1600" u="sng" dirty="0">
                <a:solidFill>
                  <a:srgbClr val="660066"/>
                </a:solidFill>
                <a:latin typeface="Arial Rounded MT Bold" pitchFamily="34" charset="0"/>
              </a:rPr>
              <a:t>only</a:t>
            </a:r>
            <a:endParaRPr lang="en-US" sz="1600" dirty="0">
              <a:solidFill>
                <a:srgbClr val="000000"/>
              </a:solidFill>
              <a:latin typeface="Times New Roman" pitchFamily="18" charset="0"/>
            </a:endParaRPr>
          </a:p>
        </p:txBody>
      </p:sp>
      <p:sp>
        <p:nvSpPr>
          <p:cNvPr id="6" name="Rectangle 5">
            <a:extLst>
              <a:ext uri="{FF2B5EF4-FFF2-40B4-BE49-F238E27FC236}">
                <a16:creationId xmlns:a16="http://schemas.microsoft.com/office/drawing/2014/main" id="{A28B1FF2-9322-4646-BA44-351215CB3E89}"/>
              </a:ext>
            </a:extLst>
          </p:cNvPr>
          <p:cNvSpPr/>
          <p:nvPr/>
        </p:nvSpPr>
        <p:spPr bwMode="auto">
          <a:xfrm>
            <a:off x="5766561" y="3568536"/>
            <a:ext cx="475119" cy="36576"/>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42" name="Rectangle 41">
            <a:extLst>
              <a:ext uri="{FF2B5EF4-FFF2-40B4-BE49-F238E27FC236}">
                <a16:creationId xmlns:a16="http://schemas.microsoft.com/office/drawing/2014/main" id="{7B1388DF-79C8-4C6F-862D-A9CBC88733F2}"/>
              </a:ext>
            </a:extLst>
          </p:cNvPr>
          <p:cNvSpPr/>
          <p:nvPr/>
        </p:nvSpPr>
        <p:spPr bwMode="auto">
          <a:xfrm>
            <a:off x="5797471" y="3954105"/>
            <a:ext cx="475119" cy="36576"/>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43" name="Rectangle 4">
            <a:extLst>
              <a:ext uri="{FF2B5EF4-FFF2-40B4-BE49-F238E27FC236}">
                <a16:creationId xmlns:a16="http://schemas.microsoft.com/office/drawing/2014/main" id="{87390AFC-5757-4713-A9F1-705067A1A743}"/>
              </a:ext>
            </a:extLst>
          </p:cNvPr>
          <p:cNvSpPr>
            <a:spLocks noChangeArrowheads="1"/>
          </p:cNvSpPr>
          <p:nvPr/>
        </p:nvSpPr>
        <p:spPr bwMode="auto">
          <a:xfrm rot="5400000">
            <a:off x="2799628" y="2561147"/>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hangingPunct="0"/>
            <a:endParaRPr lang="en-US" sz="1400" dirty="0">
              <a:solidFill>
                <a:srgbClr val="000000"/>
              </a:solidFill>
              <a:latin typeface="Times New Roman" pitchFamily="18" charset="0"/>
            </a:endParaRPr>
          </a:p>
        </p:txBody>
      </p:sp>
      <p:cxnSp>
        <p:nvCxnSpPr>
          <p:cNvPr id="44" name="Straight Connector 43">
            <a:extLst>
              <a:ext uri="{FF2B5EF4-FFF2-40B4-BE49-F238E27FC236}">
                <a16:creationId xmlns:a16="http://schemas.microsoft.com/office/drawing/2014/main" id="{A4A4EE00-41D4-4E33-8D6B-6ABCC4F3C1C7}"/>
              </a:ext>
            </a:extLst>
          </p:cNvPr>
          <p:cNvCxnSpPr>
            <a:cxnSpLocks/>
            <a:stCxn id="43" idx="1"/>
            <a:endCxn id="43" idx="3"/>
          </p:cNvCxnSpPr>
          <p:nvPr/>
        </p:nvCxnSpPr>
        <p:spPr bwMode="auto">
          <a:xfrm>
            <a:off x="3622133" y="1942157"/>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069BA013-A0CA-4302-971E-1969B6DCC356}"/>
              </a:ext>
            </a:extLst>
          </p:cNvPr>
          <p:cNvCxnSpPr/>
          <p:nvPr/>
        </p:nvCxnSpPr>
        <p:spPr bwMode="auto">
          <a:xfrm flipV="1">
            <a:off x="3447820" y="3201934"/>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46" name="Straight Connector 45">
            <a:extLst>
              <a:ext uri="{FF2B5EF4-FFF2-40B4-BE49-F238E27FC236}">
                <a16:creationId xmlns:a16="http://schemas.microsoft.com/office/drawing/2014/main" id="{E9677452-7B8D-4E82-BDFE-170751036136}"/>
              </a:ext>
            </a:extLst>
          </p:cNvPr>
          <p:cNvCxnSpPr/>
          <p:nvPr/>
        </p:nvCxnSpPr>
        <p:spPr bwMode="auto">
          <a:xfrm>
            <a:off x="3434818" y="3149014"/>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sp>
        <p:nvSpPr>
          <p:cNvPr id="47" name="TextBox 46">
            <a:extLst>
              <a:ext uri="{FF2B5EF4-FFF2-40B4-BE49-F238E27FC236}">
                <a16:creationId xmlns:a16="http://schemas.microsoft.com/office/drawing/2014/main" id="{9317C912-66A4-4DA3-A55D-F9F2FAE197A2}"/>
              </a:ext>
            </a:extLst>
          </p:cNvPr>
          <p:cNvSpPr txBox="1"/>
          <p:nvPr/>
        </p:nvSpPr>
        <p:spPr>
          <a:xfrm rot="10800000">
            <a:off x="2662028" y="2882401"/>
            <a:ext cx="679994" cy="276999"/>
          </a:xfrm>
          <a:prstGeom prst="rect">
            <a:avLst/>
          </a:prstGeom>
          <a:solidFill>
            <a:srgbClr val="FF0000"/>
          </a:solidFill>
          <a:ln>
            <a:solidFill>
              <a:schemeClr val="tx1"/>
            </a:solidFill>
          </a:ln>
        </p:spPr>
        <p:txBody>
          <a:bodyPr wrap="none" rtlCol="0">
            <a:spAutoFit/>
          </a:bodyPr>
          <a:lstStyle/>
          <a:p>
            <a:pPr eaLnBrk="0" hangingPunct="0"/>
            <a:r>
              <a:rPr lang="en-US" sz="1200" b="1" dirty="0">
                <a:solidFill>
                  <a:srgbClr val="FFFFFF"/>
                </a:solidFill>
                <a:latin typeface="Times New Roman" pitchFamily="18" charset="0"/>
              </a:rPr>
              <a:t>22L-4R</a:t>
            </a:r>
          </a:p>
        </p:txBody>
      </p:sp>
      <p:sp>
        <p:nvSpPr>
          <p:cNvPr id="48" name="TextBox 47">
            <a:extLst>
              <a:ext uri="{FF2B5EF4-FFF2-40B4-BE49-F238E27FC236}">
                <a16:creationId xmlns:a16="http://schemas.microsoft.com/office/drawing/2014/main" id="{B5A011B6-5F33-4D09-A3EA-F54547421348}"/>
              </a:ext>
            </a:extLst>
          </p:cNvPr>
          <p:cNvSpPr txBox="1"/>
          <p:nvPr/>
        </p:nvSpPr>
        <p:spPr>
          <a:xfrm rot="10800000">
            <a:off x="3931659" y="2882402"/>
            <a:ext cx="679994" cy="276999"/>
          </a:xfrm>
          <a:prstGeom prst="rect">
            <a:avLst/>
          </a:prstGeom>
          <a:solidFill>
            <a:srgbClr val="FF0000"/>
          </a:solidFill>
          <a:ln>
            <a:solidFill>
              <a:schemeClr val="tx1"/>
            </a:solidFill>
          </a:ln>
        </p:spPr>
        <p:txBody>
          <a:bodyPr wrap="none" rtlCol="0">
            <a:spAutoFit/>
          </a:bodyPr>
          <a:lstStyle/>
          <a:p>
            <a:pPr eaLnBrk="0" hangingPunct="0"/>
            <a:r>
              <a:rPr lang="en-US" sz="1200" b="1" dirty="0">
                <a:solidFill>
                  <a:srgbClr val="FFFFFF"/>
                </a:solidFill>
                <a:latin typeface="Times New Roman" pitchFamily="18" charset="0"/>
              </a:rPr>
              <a:t>22L-4R</a:t>
            </a:r>
          </a:p>
        </p:txBody>
      </p:sp>
      <p:sp>
        <p:nvSpPr>
          <p:cNvPr id="2" name="Slide Number Placeholder 1">
            <a:extLst>
              <a:ext uri="{FF2B5EF4-FFF2-40B4-BE49-F238E27FC236}">
                <a16:creationId xmlns:a16="http://schemas.microsoft.com/office/drawing/2014/main" id="{D66847F5-9209-42BA-A711-E4BFFDBF23C3}"/>
              </a:ext>
            </a:extLst>
          </p:cNvPr>
          <p:cNvSpPr>
            <a:spLocks noGrp="1"/>
          </p:cNvSpPr>
          <p:nvPr>
            <p:ph type="sldNum" sz="quarter" idx="12"/>
          </p:nvPr>
        </p:nvSpPr>
        <p:spPr/>
        <p:txBody>
          <a:bodyPr/>
          <a:lstStyle/>
          <a:p>
            <a:pPr>
              <a:defRPr/>
            </a:pPr>
            <a:fld id="{2079FB3E-AF70-44EA-A201-58D0D3F1C38E}" type="slidenum">
              <a:rPr lang="en-US" smtClean="0"/>
              <a:pPr>
                <a:defRPr/>
              </a:pPr>
              <a:t>45</a:t>
            </a:fld>
            <a:endParaRPr lang="en-US"/>
          </a:p>
        </p:txBody>
      </p:sp>
      <p:sp>
        <p:nvSpPr>
          <p:cNvPr id="50" name="TextBox 49">
            <a:extLst>
              <a:ext uri="{FF2B5EF4-FFF2-40B4-BE49-F238E27FC236}">
                <a16:creationId xmlns:a16="http://schemas.microsoft.com/office/drawing/2014/main" id="{655A0893-1198-4B04-B336-E8A074F58BDF}"/>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52" name="TextBox 51">
            <a:extLst>
              <a:ext uri="{FF2B5EF4-FFF2-40B4-BE49-F238E27FC236}">
                <a16:creationId xmlns:a16="http://schemas.microsoft.com/office/drawing/2014/main" id="{7026034B-1522-4E5E-B825-02FFCD1A5A95}"/>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53" name="TextBox 52">
            <a:extLst>
              <a:ext uri="{FF2B5EF4-FFF2-40B4-BE49-F238E27FC236}">
                <a16:creationId xmlns:a16="http://schemas.microsoft.com/office/drawing/2014/main" id="{E4E1B1EF-5314-4889-A5B5-87C19ACF2761}"/>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51" name="Rectangle 50">
            <a:extLst>
              <a:ext uri="{FF2B5EF4-FFF2-40B4-BE49-F238E27FC236}">
                <a16:creationId xmlns:a16="http://schemas.microsoft.com/office/drawing/2014/main" id="{AF8F433A-ADE8-423F-842E-397ABE297F32}"/>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cxnSp>
        <p:nvCxnSpPr>
          <p:cNvPr id="54" name="Straight Arrow Connector 53">
            <a:extLst>
              <a:ext uri="{FF2B5EF4-FFF2-40B4-BE49-F238E27FC236}">
                <a16:creationId xmlns:a16="http://schemas.microsoft.com/office/drawing/2014/main" id="{92C028DE-51D1-4154-A288-6679A4D67C50}"/>
              </a:ext>
            </a:extLst>
          </p:cNvPr>
          <p:cNvCxnSpPr>
            <a:cxnSpLocks/>
            <a:endCxn id="48" idx="2"/>
          </p:cNvCxnSpPr>
          <p:nvPr/>
        </p:nvCxnSpPr>
        <p:spPr bwMode="auto">
          <a:xfrm flipH="1">
            <a:off x="4271656" y="1764661"/>
            <a:ext cx="517852" cy="1117741"/>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55" name="Straight Arrow Connector 54">
            <a:extLst>
              <a:ext uri="{FF2B5EF4-FFF2-40B4-BE49-F238E27FC236}">
                <a16:creationId xmlns:a16="http://schemas.microsoft.com/office/drawing/2014/main" id="{BCBD0CBC-638C-44A7-9C0A-AE02CAFA3765}"/>
              </a:ext>
            </a:extLst>
          </p:cNvPr>
          <p:cNvCxnSpPr>
            <a:cxnSpLocks/>
          </p:cNvCxnSpPr>
          <p:nvPr/>
        </p:nvCxnSpPr>
        <p:spPr bwMode="auto">
          <a:xfrm>
            <a:off x="2409909" y="1774749"/>
            <a:ext cx="584554" cy="1105181"/>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Tree>
    <p:custDataLst>
      <p:tags r:id="rId1"/>
    </p:custDataLst>
    <p:extLst>
      <p:ext uri="{BB962C8B-B14F-4D97-AF65-F5344CB8AC3E}">
        <p14:creationId xmlns:p14="http://schemas.microsoft.com/office/powerpoint/2010/main" val="1451099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036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7"/>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40"/>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6"/>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5"/>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8"/>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54"/>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55"/>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00369"/>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00371"/>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100363"/>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56"/>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7" grpId="0" animBg="1"/>
      <p:bldP spid="100369" grpId="0" animBg="1"/>
      <p:bldP spid="61" grpId="0" animBg="1"/>
      <p:bldP spid="39" grpId="0" animBg="1"/>
      <p:bldP spid="40" grpId="0" animBg="1"/>
      <p:bldP spid="37" grpId="0" animBg="1"/>
      <p:bldP spid="47" grpId="0" animBg="1"/>
      <p:bldP spid="4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a:xfrm>
            <a:off x="666509" y="890897"/>
            <a:ext cx="8077200" cy="5433703"/>
          </a:xfrm>
        </p:spPr>
        <p:txBody>
          <a:bodyPr/>
          <a:lstStyle/>
          <a:p>
            <a:r>
              <a:rPr lang="en-US" sz="1750" kern="1200" dirty="0">
                <a:solidFill>
                  <a:srgbClr val="002060"/>
                </a:solidFill>
                <a:latin typeface="Arial Rounded MT Bold" pitchFamily="34" charset="0"/>
              </a:rPr>
              <a:t>ATCT only controls movement areas and access to them. You must have clearance from ATCT before crossing runway hold position signs and markings. </a:t>
            </a:r>
          </a:p>
          <a:p>
            <a:r>
              <a:rPr lang="en-US" sz="1750" u="sng" kern="1200" dirty="0">
                <a:solidFill>
                  <a:srgbClr val="002060"/>
                </a:solidFill>
                <a:latin typeface="Arial Rounded MT Bold" pitchFamily="34" charset="0"/>
              </a:rPr>
              <a:t>ATCT does </a:t>
            </a:r>
            <a:r>
              <a:rPr lang="en-US" sz="1750" u="sng" kern="1200" dirty="0">
                <a:solidFill>
                  <a:srgbClr val="FF0000"/>
                </a:solidFill>
                <a:latin typeface="Arial Rounded MT Bold" pitchFamily="34" charset="0"/>
              </a:rPr>
              <a:t>not</a:t>
            </a:r>
            <a:r>
              <a:rPr lang="en-US" sz="1750" u="sng" kern="1200" dirty="0">
                <a:solidFill>
                  <a:srgbClr val="002060"/>
                </a:solidFill>
                <a:latin typeface="Arial Rounded MT Bold" pitchFamily="34" charset="0"/>
              </a:rPr>
              <a:t> give clearance or permission to be in non-movement areas, including the non-movement areas around runways</a:t>
            </a:r>
            <a:r>
              <a:rPr lang="en-US" sz="1750" kern="1200" dirty="0">
                <a:solidFill>
                  <a:srgbClr val="002060"/>
                </a:solidFill>
                <a:latin typeface="Arial Rounded MT Bold" pitchFamily="34" charset="0"/>
              </a:rPr>
              <a:t>.  </a:t>
            </a:r>
          </a:p>
          <a:p>
            <a:r>
              <a:rPr lang="en-US" sz="1750" kern="1200" dirty="0">
                <a:solidFill>
                  <a:srgbClr val="002060"/>
                </a:solidFill>
                <a:latin typeface="Arial Rounded MT Bold" pitchFamily="34" charset="0"/>
              </a:rPr>
              <a:t>WCAA controls access to non-movement areas around runways, so Airfield Operations must give authorization in advance for access to them.</a:t>
            </a:r>
          </a:p>
          <a:p>
            <a:r>
              <a:rPr lang="en-US" sz="1750" kern="1200" dirty="0">
                <a:solidFill>
                  <a:srgbClr val="002060"/>
                </a:solidFill>
                <a:latin typeface="Arial Rounded MT Bold" pitchFamily="34" charset="0"/>
              </a:rPr>
              <a:t>A vehicle or person in a runway’s safety area is treated the same as if it is on the paved surface of the runway.  </a:t>
            </a:r>
          </a:p>
          <a:p>
            <a:pPr marL="0" indent="0" algn="ctr">
              <a:buNone/>
            </a:pPr>
            <a:r>
              <a:rPr lang="en-US" sz="1750" b="1" kern="1200" dirty="0">
                <a:solidFill>
                  <a:srgbClr val="FF0000"/>
                </a:solidFill>
                <a:latin typeface="Arial Rounded MT Bold" pitchFamily="34" charset="0"/>
              </a:rPr>
              <a:t>This means being inside the runway safety area for an open runway </a:t>
            </a:r>
          </a:p>
          <a:p>
            <a:pPr marL="0" indent="0" algn="ctr">
              <a:buNone/>
            </a:pPr>
            <a:r>
              <a:rPr lang="en-US" sz="1750" b="1" kern="1200" dirty="0">
                <a:solidFill>
                  <a:srgbClr val="FF0000"/>
                </a:solidFill>
                <a:latin typeface="Arial Rounded MT Bold" pitchFamily="34" charset="0"/>
              </a:rPr>
              <a:t>without prior authorization IS A RUNWAY INCURSION</a:t>
            </a:r>
          </a:p>
          <a:p>
            <a:pPr marL="0" indent="0" algn="ctr">
              <a:buNone/>
            </a:pPr>
            <a:r>
              <a:rPr lang="en-US" sz="1750" b="1" kern="1200" dirty="0">
                <a:solidFill>
                  <a:srgbClr val="FF0000"/>
                </a:solidFill>
                <a:latin typeface="Arial Rounded MT Bold" pitchFamily="34" charset="0"/>
              </a:rPr>
              <a:t>even if there are NO aircraft operating on or near the runway!</a:t>
            </a:r>
          </a:p>
          <a:p>
            <a:r>
              <a:rPr lang="en-US" sz="1750" kern="1200" dirty="0">
                <a:solidFill>
                  <a:srgbClr val="002060"/>
                </a:solidFill>
                <a:latin typeface="Arial Rounded MT Bold" pitchFamily="34" charset="0"/>
              </a:rPr>
              <a:t>Always think of a runway as the paved surface plus the surrounding safety area. </a:t>
            </a:r>
            <a:endParaRPr lang="en-US" sz="1600" dirty="0">
              <a:solidFill>
                <a:schemeClr val="accent6">
                  <a:lumMod val="75000"/>
                </a:schemeClr>
              </a:solidFill>
              <a:latin typeface="Arial Rounded MT Bold" pitchFamily="34" charset="0"/>
            </a:endParaRPr>
          </a:p>
        </p:txBody>
      </p:sp>
      <p:sp>
        <p:nvSpPr>
          <p:cNvPr id="5" name="Rectangle 2"/>
          <p:cNvSpPr txBox="1">
            <a:spLocks noChangeArrowheads="1"/>
          </p:cNvSpPr>
          <p:nvPr/>
        </p:nvSpPr>
        <p:spPr>
          <a:xfrm>
            <a:off x="685800" y="340669"/>
            <a:ext cx="77724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002060"/>
                </a:solidFill>
                <a:latin typeface="Arial Rounded MT Bold" pitchFamily="34" charset="0"/>
              </a:rPr>
              <a:t>Runway Protected Areas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46</a:t>
            </a:fld>
            <a:endParaRPr lang="en-US"/>
          </a:p>
        </p:txBody>
      </p:sp>
      <p:sp>
        <p:nvSpPr>
          <p:cNvPr id="7" name="TextBox 6">
            <a:extLst>
              <a:ext uri="{FF2B5EF4-FFF2-40B4-BE49-F238E27FC236}">
                <a16:creationId xmlns:a16="http://schemas.microsoft.com/office/drawing/2014/main" id="{8285FC9E-DDE0-4288-A4A0-DB5AB55A3406}"/>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902B0126-8216-449E-B750-85D8FA07C5F6}"/>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768369FB-8036-4802-B0C2-F4C5085FCD2D}"/>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1004123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515">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4515">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4515">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4515">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451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63" name="Object 3"/>
          <p:cNvGraphicFramePr>
            <a:graphicFrameLocks noChangeAspect="1"/>
          </p:cNvGraphicFramePr>
          <p:nvPr>
            <p:extLst>
              <p:ext uri="{D42A27DB-BD31-4B8C-83A1-F6EECF244321}">
                <p14:modId xmlns:p14="http://schemas.microsoft.com/office/powerpoint/2010/main" val="429738196"/>
              </p:ext>
            </p:extLst>
          </p:nvPr>
        </p:nvGraphicFramePr>
        <p:xfrm>
          <a:off x="4854386" y="1621847"/>
          <a:ext cx="3299015" cy="2214569"/>
        </p:xfrm>
        <a:graphic>
          <a:graphicData uri="http://schemas.openxmlformats.org/presentationml/2006/ole">
            <mc:AlternateContent xmlns:mc="http://schemas.openxmlformats.org/markup-compatibility/2006">
              <mc:Choice xmlns:v="urn:schemas-microsoft-com:vml" Requires="v">
                <p:oleObj spid="_x0000_s1134" name="Clip" r:id="rId5" imgW="6095238" imgH="4571429" progId="">
                  <p:embed/>
                </p:oleObj>
              </mc:Choice>
              <mc:Fallback>
                <p:oleObj name="Clip" r:id="rId5" imgW="6095238" imgH="4571429" progId="">
                  <p:embed/>
                  <p:pic>
                    <p:nvPicPr>
                      <p:cNvPr id="40963"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54386" y="1621847"/>
                        <a:ext cx="3299015" cy="2214569"/>
                      </a:xfrm>
                      <a:prstGeom prst="rect">
                        <a:avLst/>
                      </a:prstGeom>
                      <a:noFill/>
                      <a:ln>
                        <a:solidFill>
                          <a:schemeClr val="tx1"/>
                        </a:solidFill>
                      </a:ln>
                    </p:spPr>
                  </p:pic>
                </p:oleObj>
              </mc:Fallback>
            </mc:AlternateContent>
          </a:graphicData>
        </a:graphic>
      </p:graphicFrame>
      <p:sp>
        <p:nvSpPr>
          <p:cNvPr id="9" name="TextBox 8"/>
          <p:cNvSpPr txBox="1"/>
          <p:nvPr/>
        </p:nvSpPr>
        <p:spPr>
          <a:xfrm>
            <a:off x="676084" y="874997"/>
            <a:ext cx="7512431" cy="707886"/>
          </a:xfrm>
          <a:prstGeom prst="rect">
            <a:avLst/>
          </a:prstGeom>
          <a:noFill/>
        </p:spPr>
        <p:txBody>
          <a:bodyPr wrap="square" rtlCol="0">
            <a:spAutoFit/>
          </a:bodyPr>
          <a:lstStyle/>
          <a:p>
            <a:pPr algn="ctr"/>
            <a:r>
              <a:rPr lang="en-US" sz="2000" dirty="0">
                <a:solidFill>
                  <a:schemeClr val="accent6">
                    <a:lumMod val="75000"/>
                  </a:schemeClr>
                </a:solidFill>
                <a:latin typeface="Arial Rounded MT Bold" pitchFamily="34" charset="0"/>
              </a:rPr>
              <a:t>Protected areas are imaginary surfaces, but they are made apparent by signs and markings.</a:t>
            </a:r>
          </a:p>
        </p:txBody>
      </p:sp>
      <p:sp>
        <p:nvSpPr>
          <p:cNvPr id="14" name="Text Box 10"/>
          <p:cNvSpPr txBox="1">
            <a:spLocks noChangeArrowheads="1"/>
          </p:cNvSpPr>
          <p:nvPr/>
        </p:nvSpPr>
        <p:spPr bwMode="auto">
          <a:xfrm>
            <a:off x="4930586" y="3475087"/>
            <a:ext cx="3029673" cy="307777"/>
          </a:xfrm>
          <a:prstGeom prst="rect">
            <a:avLst/>
          </a:prstGeom>
          <a:solidFill>
            <a:schemeClr val="accent5">
              <a:lumMod val="50000"/>
            </a:schemeClr>
          </a:solidFill>
          <a:ln w="12700">
            <a:solidFill>
              <a:schemeClr val="tx1"/>
            </a:solidFill>
            <a:miter lim="800000"/>
            <a:headEnd/>
            <a:tailEnd/>
          </a:ln>
        </p:spPr>
        <p:txBody>
          <a:bodyPr wrap="square">
            <a:spAutoFit/>
          </a:bodyPr>
          <a:lstStyle/>
          <a:p>
            <a:pPr algn="ctr">
              <a:spcBef>
                <a:spcPct val="50000"/>
              </a:spcBef>
            </a:pPr>
            <a:r>
              <a:rPr lang="en-US" sz="1400" b="1" dirty="0">
                <a:solidFill>
                  <a:schemeClr val="accent3"/>
                </a:solidFill>
                <a:latin typeface="Arial Rounded MT Bold" panose="020F0704030504030204" pitchFamily="34" charset="0"/>
              </a:rPr>
              <a:t>Runway Protection Zone-RPZ</a:t>
            </a:r>
          </a:p>
        </p:txBody>
      </p:sp>
      <p:pic>
        <p:nvPicPr>
          <p:cNvPr id="15" name="Picture 3"/>
          <p:cNvPicPr>
            <a:picLocks noChangeAspect="1" noChangeArrowheads="1"/>
          </p:cNvPicPr>
          <p:nvPr/>
        </p:nvPicPr>
        <p:blipFill>
          <a:blip r:embed="rId7" cstate="print"/>
          <a:srcRect/>
          <a:stretch>
            <a:fillRect/>
          </a:stretch>
        </p:blipFill>
        <p:spPr bwMode="auto">
          <a:xfrm>
            <a:off x="4930586" y="2997491"/>
            <a:ext cx="3029673" cy="363614"/>
          </a:xfrm>
          <a:prstGeom prst="rect">
            <a:avLst/>
          </a:prstGeom>
          <a:noFill/>
          <a:ln w="9525">
            <a:solidFill>
              <a:schemeClr val="tx1"/>
            </a:solidFill>
            <a:miter lim="800000"/>
            <a:headEnd/>
            <a:tailEnd/>
          </a:ln>
        </p:spPr>
      </p:pic>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47</a:t>
            </a:fld>
            <a:endParaRPr lang="en-US"/>
          </a:p>
        </p:txBody>
      </p:sp>
      <p:pic>
        <p:nvPicPr>
          <p:cNvPr id="40968" name="Picture 40967">
            <a:extLst>
              <a:ext uri="{FF2B5EF4-FFF2-40B4-BE49-F238E27FC236}">
                <a16:creationId xmlns:a16="http://schemas.microsoft.com/office/drawing/2014/main" id="{6828C750-62DF-414D-9CCD-7324A506C27A}"/>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18014"/>
          <a:stretch/>
        </p:blipFill>
        <p:spPr>
          <a:xfrm>
            <a:off x="2743200" y="3993967"/>
            <a:ext cx="3657600" cy="2320806"/>
          </a:xfrm>
          <a:prstGeom prst="rect">
            <a:avLst/>
          </a:prstGeom>
          <a:ln>
            <a:solidFill>
              <a:schemeClr val="tx1"/>
            </a:solidFill>
          </a:ln>
        </p:spPr>
      </p:pic>
      <p:sp>
        <p:nvSpPr>
          <p:cNvPr id="12" name="Text Box 6"/>
          <p:cNvSpPr txBox="1">
            <a:spLocks noChangeArrowheads="1"/>
          </p:cNvSpPr>
          <p:nvPr/>
        </p:nvSpPr>
        <p:spPr bwMode="auto">
          <a:xfrm>
            <a:off x="3308125" y="5955360"/>
            <a:ext cx="2527750" cy="338554"/>
          </a:xfrm>
          <a:prstGeom prst="rect">
            <a:avLst/>
          </a:prstGeom>
          <a:solidFill>
            <a:schemeClr val="accent5">
              <a:lumMod val="50000"/>
            </a:schemeClr>
          </a:solidFill>
          <a:ln w="12700">
            <a:solidFill>
              <a:schemeClr val="tx1"/>
            </a:solidFill>
            <a:miter lim="800000"/>
            <a:headEnd/>
            <a:tailEnd/>
          </a:ln>
        </p:spPr>
        <p:txBody>
          <a:bodyPr wrap="square">
            <a:spAutoFit/>
          </a:bodyPr>
          <a:lstStyle/>
          <a:p>
            <a:pPr algn="ctr">
              <a:spcBef>
                <a:spcPct val="50000"/>
              </a:spcBef>
            </a:pPr>
            <a:r>
              <a:rPr lang="en-US" sz="1600" b="1" dirty="0">
                <a:solidFill>
                  <a:schemeClr val="accent3"/>
                </a:solidFill>
                <a:latin typeface="Arial Rounded MT Bold" panose="020F0704030504030204" pitchFamily="34" charset="0"/>
              </a:rPr>
              <a:t>ILS Critical Area</a:t>
            </a:r>
          </a:p>
        </p:txBody>
      </p:sp>
      <p:pic>
        <p:nvPicPr>
          <p:cNvPr id="17" name="Picture 4"/>
          <p:cNvPicPr>
            <a:picLocks noChangeAspect="1" noChangeArrowheads="1"/>
          </p:cNvPicPr>
          <p:nvPr/>
        </p:nvPicPr>
        <p:blipFill>
          <a:blip r:embed="rId9" cstate="print"/>
          <a:srcRect/>
          <a:stretch>
            <a:fillRect/>
          </a:stretch>
        </p:blipFill>
        <p:spPr bwMode="auto">
          <a:xfrm>
            <a:off x="2743200" y="5436421"/>
            <a:ext cx="3657600" cy="498080"/>
          </a:xfrm>
          <a:prstGeom prst="rect">
            <a:avLst/>
          </a:prstGeom>
          <a:noFill/>
          <a:ln w="9525">
            <a:solidFill>
              <a:schemeClr val="tx1"/>
            </a:solidFill>
            <a:miter lim="800000"/>
            <a:headEnd/>
            <a:tailEnd/>
          </a:ln>
        </p:spPr>
      </p:pic>
      <p:pic>
        <p:nvPicPr>
          <p:cNvPr id="40970" name="Picture 40969">
            <a:extLst>
              <a:ext uri="{FF2B5EF4-FFF2-40B4-BE49-F238E27FC236}">
                <a16:creationId xmlns:a16="http://schemas.microsoft.com/office/drawing/2014/main" id="{28812E38-582C-47BD-BC30-9D9BCA3B5E6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14400" y="1629178"/>
            <a:ext cx="3375216" cy="2208599"/>
          </a:xfrm>
          <a:prstGeom prst="rect">
            <a:avLst/>
          </a:prstGeom>
          <a:ln>
            <a:solidFill>
              <a:schemeClr val="tx1"/>
            </a:solidFill>
          </a:ln>
        </p:spPr>
      </p:pic>
      <p:sp>
        <p:nvSpPr>
          <p:cNvPr id="13" name="Text Box 10"/>
          <p:cNvSpPr txBox="1">
            <a:spLocks noChangeArrowheads="1"/>
          </p:cNvSpPr>
          <p:nvPr/>
        </p:nvSpPr>
        <p:spPr bwMode="auto">
          <a:xfrm>
            <a:off x="1129905" y="3499223"/>
            <a:ext cx="2943808" cy="338554"/>
          </a:xfrm>
          <a:prstGeom prst="rect">
            <a:avLst/>
          </a:prstGeom>
          <a:solidFill>
            <a:schemeClr val="accent5">
              <a:lumMod val="50000"/>
            </a:schemeClr>
          </a:solidFill>
          <a:ln w="12700">
            <a:solidFill>
              <a:schemeClr val="tx1"/>
            </a:solidFill>
            <a:miter lim="800000"/>
            <a:headEnd/>
            <a:tailEnd/>
          </a:ln>
        </p:spPr>
        <p:txBody>
          <a:bodyPr wrap="square">
            <a:spAutoFit/>
          </a:bodyPr>
          <a:lstStyle/>
          <a:p>
            <a:pPr algn="ctr">
              <a:spcBef>
                <a:spcPct val="50000"/>
              </a:spcBef>
            </a:pPr>
            <a:r>
              <a:rPr lang="en-US" sz="1600" b="1" dirty="0">
                <a:solidFill>
                  <a:schemeClr val="accent3"/>
                </a:solidFill>
                <a:latin typeface="Arial Rounded MT Bold" panose="020F0704030504030204" pitchFamily="34" charset="0"/>
              </a:rPr>
              <a:t>Runway Safety Area - RSA</a:t>
            </a:r>
          </a:p>
        </p:txBody>
      </p:sp>
      <p:pic>
        <p:nvPicPr>
          <p:cNvPr id="16" name="Picture 3"/>
          <p:cNvPicPr>
            <a:picLocks noChangeAspect="1" noChangeArrowheads="1"/>
          </p:cNvPicPr>
          <p:nvPr/>
        </p:nvPicPr>
        <p:blipFill>
          <a:blip r:embed="rId7" cstate="print"/>
          <a:srcRect/>
          <a:stretch>
            <a:fillRect/>
          </a:stretch>
        </p:blipFill>
        <p:spPr bwMode="auto">
          <a:xfrm>
            <a:off x="925608" y="3065386"/>
            <a:ext cx="3352800" cy="363614"/>
          </a:xfrm>
          <a:prstGeom prst="rect">
            <a:avLst/>
          </a:prstGeom>
          <a:noFill/>
          <a:ln w="9525">
            <a:solidFill>
              <a:schemeClr val="tx1"/>
            </a:solidFill>
            <a:miter lim="800000"/>
            <a:headEnd/>
            <a:tailEnd/>
          </a:ln>
        </p:spPr>
      </p:pic>
      <p:sp>
        <p:nvSpPr>
          <p:cNvPr id="18" name="TextBox 17">
            <a:extLst>
              <a:ext uri="{FF2B5EF4-FFF2-40B4-BE49-F238E27FC236}">
                <a16:creationId xmlns:a16="http://schemas.microsoft.com/office/drawing/2014/main" id="{CBD58FD0-80FE-4552-9A08-98B5879364FB}"/>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0" name="TextBox 19">
            <a:extLst>
              <a:ext uri="{FF2B5EF4-FFF2-40B4-BE49-F238E27FC236}">
                <a16:creationId xmlns:a16="http://schemas.microsoft.com/office/drawing/2014/main" id="{C2483547-5177-4A30-B1E2-77C5B1916D73}"/>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21" name="TextBox 20">
            <a:extLst>
              <a:ext uri="{FF2B5EF4-FFF2-40B4-BE49-F238E27FC236}">
                <a16:creationId xmlns:a16="http://schemas.microsoft.com/office/drawing/2014/main" id="{FAE2D8C4-10BF-437E-83CA-5985D41761B1}"/>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22" name="Rectangle 21">
            <a:extLst>
              <a:ext uri="{FF2B5EF4-FFF2-40B4-BE49-F238E27FC236}">
                <a16:creationId xmlns:a16="http://schemas.microsoft.com/office/drawing/2014/main" id="{3CBCED2D-A4BB-4CD5-8554-8270C322F455}"/>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sp>
        <p:nvSpPr>
          <p:cNvPr id="19" name="TextBox 18">
            <a:extLst>
              <a:ext uri="{FF2B5EF4-FFF2-40B4-BE49-F238E27FC236}">
                <a16:creationId xmlns:a16="http://schemas.microsoft.com/office/drawing/2014/main" id="{3DF7DE6A-B815-4BA8-A7C0-AEF01EC5C4C2}"/>
              </a:ext>
            </a:extLst>
          </p:cNvPr>
          <p:cNvSpPr txBox="1"/>
          <p:nvPr/>
        </p:nvSpPr>
        <p:spPr>
          <a:xfrm>
            <a:off x="3458646" y="6473684"/>
            <a:ext cx="27897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FAA kneeboard card</a:t>
            </a:r>
          </a:p>
        </p:txBody>
      </p:sp>
    </p:spTree>
    <p:custDataLst>
      <p:tags r:id="rId2"/>
    </p:custDataLst>
    <p:extLst>
      <p:ext uri="{BB962C8B-B14F-4D97-AF65-F5344CB8AC3E}">
        <p14:creationId xmlns:p14="http://schemas.microsoft.com/office/powerpoint/2010/main" val="2523242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250" fill="hold"/>
                                        <p:tgtEl>
                                          <p:spTgt spid="19"/>
                                        </p:tgtEl>
                                        <p:attrNameLst>
                                          <p:attrName>ppt_x</p:attrName>
                                        </p:attrNameLst>
                                      </p:cBhvr>
                                      <p:tavLst>
                                        <p:tav tm="0">
                                          <p:val>
                                            <p:strVal val="0-#ppt_w/2"/>
                                          </p:val>
                                        </p:tav>
                                        <p:tav tm="100000">
                                          <p:val>
                                            <p:strVal val="#ppt_x"/>
                                          </p:val>
                                        </p:tav>
                                      </p:tavLst>
                                    </p:anim>
                                    <p:anim calcmode="lin" valueType="num">
                                      <p:cBhvr additive="base">
                                        <p:cTn id="8" dur="125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056B8C31-5EF2-4A5A-8AB4-4930E59EED70}" type="slidenum">
              <a:rPr lang="en-US" smtClean="0"/>
              <a:pPr>
                <a:defRPr/>
              </a:pPr>
              <a:t>48</a:t>
            </a:fld>
            <a:endParaRPr lang="en-US"/>
          </a:p>
        </p:txBody>
      </p:sp>
      <p:pic>
        <p:nvPicPr>
          <p:cNvPr id="6" name="Picture 5">
            <a:extLst>
              <a:ext uri="{FF2B5EF4-FFF2-40B4-BE49-F238E27FC236}">
                <a16:creationId xmlns:a16="http://schemas.microsoft.com/office/drawing/2014/main" id="{6D9DFF88-559A-4C27-A4FB-CC994508F5C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47546" y="1165518"/>
            <a:ext cx="4631191" cy="2891640"/>
          </a:xfrm>
          <a:prstGeom prst="rect">
            <a:avLst/>
          </a:prstGeom>
          <a:ln>
            <a:solidFill>
              <a:schemeClr val="tx1"/>
            </a:solidFill>
          </a:ln>
        </p:spPr>
      </p:pic>
      <p:sp>
        <p:nvSpPr>
          <p:cNvPr id="12" name="TextBox 11">
            <a:extLst>
              <a:ext uri="{FF2B5EF4-FFF2-40B4-BE49-F238E27FC236}">
                <a16:creationId xmlns:a16="http://schemas.microsoft.com/office/drawing/2014/main" id="{F9F65699-5241-42A2-8446-5D23A2AC7355}"/>
              </a:ext>
            </a:extLst>
          </p:cNvPr>
          <p:cNvSpPr txBox="1"/>
          <p:nvPr/>
        </p:nvSpPr>
        <p:spPr>
          <a:xfrm>
            <a:off x="706925" y="4242256"/>
            <a:ext cx="7512431" cy="1354217"/>
          </a:xfrm>
          <a:prstGeom prst="rect">
            <a:avLst/>
          </a:prstGeom>
          <a:noFill/>
        </p:spPr>
        <p:txBody>
          <a:bodyPr wrap="square" rtlCol="0">
            <a:spAutoFit/>
          </a:bodyPr>
          <a:lstStyle/>
          <a:p>
            <a:pPr marL="342900" indent="-342900">
              <a:spcBef>
                <a:spcPts val="600"/>
              </a:spcBef>
              <a:buFont typeface="Arial" panose="020B0604020202020204" pitchFamily="34" charset="0"/>
              <a:buChar char="•"/>
            </a:pPr>
            <a:r>
              <a:rPr lang="en-US" sz="1800" dirty="0">
                <a:solidFill>
                  <a:srgbClr val="002060"/>
                </a:solidFill>
                <a:latin typeface="Arial Rounded MT Bold" pitchFamily="34" charset="0"/>
              </a:rPr>
              <a:t>What protected area does this sign protect?</a:t>
            </a:r>
          </a:p>
          <a:p>
            <a:pPr marL="342900" indent="-342900">
              <a:spcBef>
                <a:spcPts val="600"/>
              </a:spcBef>
              <a:buFont typeface="Arial" panose="020B0604020202020204" pitchFamily="34" charset="0"/>
              <a:buChar char="•"/>
            </a:pPr>
            <a:r>
              <a:rPr lang="en-US" sz="1800" dirty="0">
                <a:solidFill>
                  <a:srgbClr val="002060"/>
                </a:solidFill>
                <a:latin typeface="Arial Rounded MT Bold" pitchFamily="34" charset="0"/>
              </a:rPr>
              <a:t>When can a vehicle go past this sign? (two answers).</a:t>
            </a:r>
          </a:p>
          <a:p>
            <a:pPr marL="342900" indent="-342900">
              <a:spcBef>
                <a:spcPts val="600"/>
              </a:spcBef>
              <a:buFont typeface="Arial" panose="020B0604020202020204" pitchFamily="34" charset="0"/>
              <a:buChar char="•"/>
            </a:pPr>
            <a:r>
              <a:rPr lang="en-US" sz="1800" dirty="0">
                <a:solidFill>
                  <a:srgbClr val="002060"/>
                </a:solidFill>
                <a:latin typeface="Arial Rounded MT Bold" pitchFamily="34" charset="0"/>
              </a:rPr>
              <a:t>What marking is associated with this sign and what does it look like?</a:t>
            </a:r>
          </a:p>
        </p:txBody>
      </p:sp>
      <p:sp>
        <p:nvSpPr>
          <p:cNvPr id="13" name="TextBox 12">
            <a:extLst>
              <a:ext uri="{FF2B5EF4-FFF2-40B4-BE49-F238E27FC236}">
                <a16:creationId xmlns:a16="http://schemas.microsoft.com/office/drawing/2014/main" id="{C79E9623-8DC1-492A-90FA-043A13E615A4}"/>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
        <p:nvSpPr>
          <p:cNvPr id="7" name="Text Box 22">
            <a:extLst>
              <a:ext uri="{FF2B5EF4-FFF2-40B4-BE49-F238E27FC236}">
                <a16:creationId xmlns:a16="http://schemas.microsoft.com/office/drawing/2014/main" id="{247DB54A-92D2-49CC-AF1A-58D206A982A8}"/>
              </a:ext>
            </a:extLst>
          </p:cNvPr>
          <p:cNvSpPr txBox="1">
            <a:spLocks noChangeArrowheads="1"/>
          </p:cNvSpPr>
          <p:nvPr/>
        </p:nvSpPr>
        <p:spPr bwMode="auto">
          <a:xfrm>
            <a:off x="1695450" y="366680"/>
            <a:ext cx="5295900" cy="461665"/>
          </a:xfrm>
          <a:prstGeom prst="rect">
            <a:avLst/>
          </a:prstGeom>
          <a:solidFill>
            <a:schemeClr val="bg1"/>
          </a:solidFill>
          <a:ln>
            <a:solidFill>
              <a:schemeClr val="tx1"/>
            </a:solidFill>
            <a:headEnd type="none" w="sm" len="sm"/>
            <a:tailEnd type="none" w="sm" len="sm"/>
          </a:ln>
        </p:spPr>
        <p:style>
          <a:lnRef idx="1">
            <a:schemeClr val="accent2"/>
          </a:lnRef>
          <a:fillRef idx="1002">
            <a:schemeClr val="lt2"/>
          </a:fillRef>
          <a:effectRef idx="2">
            <a:schemeClr val="accent2"/>
          </a:effectRef>
          <a:fontRef idx="minor">
            <a:schemeClr val="lt1"/>
          </a:fontRef>
        </p:style>
        <p:txBody>
          <a:bodyPr wrap="square">
            <a:spAutoFit/>
          </a:bodyPr>
          <a:lstStyle/>
          <a:p>
            <a:pPr algn="ctr" eaLnBrk="0" hangingPunct="0">
              <a:spcBef>
                <a:spcPts val="600"/>
              </a:spcBef>
            </a:pPr>
            <a:r>
              <a:rPr lang="en-US" b="1" dirty="0">
                <a:solidFill>
                  <a:srgbClr val="FF0000"/>
                </a:solidFill>
                <a:latin typeface="Arial Rounded MT Bold" pitchFamily="34" charset="0"/>
              </a:rPr>
              <a:t>Runway Protected Areas</a:t>
            </a:r>
          </a:p>
        </p:txBody>
      </p:sp>
    </p:spTree>
    <p:custDataLst>
      <p:tags r:id="rId1"/>
    </p:custDataLst>
    <p:extLst>
      <p:ext uri="{BB962C8B-B14F-4D97-AF65-F5344CB8AC3E}">
        <p14:creationId xmlns:p14="http://schemas.microsoft.com/office/powerpoint/2010/main" val="1697723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p:nvPr/>
        </p:nvSpPr>
        <p:spPr>
          <a:xfrm>
            <a:off x="1808813" y="4034639"/>
            <a:ext cx="5715000" cy="830997"/>
          </a:xfrm>
          <a:prstGeom prst="rect">
            <a:avLst/>
          </a:prstGeom>
          <a:solidFill>
            <a:srgbClr val="FF0000"/>
          </a:solidFill>
          <a:ln w="19050">
            <a:solidFill>
              <a:schemeClr val="tx1"/>
            </a:solidFill>
          </a:ln>
        </p:spPr>
        <p:txBody>
          <a:bodyPr wrap="square" rtlCol="0">
            <a:spAutoFit/>
          </a:bodyPr>
          <a:lstStyle/>
          <a:p>
            <a:pPr algn="ctr"/>
            <a:r>
              <a:rPr lang="en-US" dirty="0">
                <a:solidFill>
                  <a:schemeClr val="bg1"/>
                </a:solidFill>
                <a:latin typeface="Calibri" panose="020F0502020204030204" pitchFamily="34" charset="0"/>
              </a:rPr>
              <a:t>DO NOT CROSS WITHOUT ATCT PERMISSION UNLESS THE RUNWAY IS </a:t>
            </a:r>
            <a:r>
              <a:rPr lang="en-US" u="sng" dirty="0">
                <a:solidFill>
                  <a:schemeClr val="bg1"/>
                </a:solidFill>
                <a:latin typeface="Calibri" panose="020F0502020204030204" pitchFamily="34" charset="0"/>
              </a:rPr>
              <a:t>VERIFIED</a:t>
            </a:r>
            <a:r>
              <a:rPr lang="en-US" dirty="0">
                <a:solidFill>
                  <a:schemeClr val="bg1"/>
                </a:solidFill>
                <a:latin typeface="Calibri" panose="020F0502020204030204" pitchFamily="34" charset="0"/>
              </a:rPr>
              <a:t> </a:t>
            </a:r>
            <a:r>
              <a:rPr lang="en-US" u="sng" dirty="0">
                <a:solidFill>
                  <a:schemeClr val="bg1"/>
                </a:solidFill>
                <a:latin typeface="Calibri" panose="020F0502020204030204" pitchFamily="34" charset="0"/>
              </a:rPr>
              <a:t>CLOSED</a:t>
            </a:r>
            <a:endParaRPr lang="en-US" dirty="0">
              <a:solidFill>
                <a:schemeClr val="bg1"/>
              </a:solidFill>
              <a:latin typeface="Calibri" panose="020F0502020204030204" pitchFamily="34" charset="0"/>
            </a:endParaRPr>
          </a:p>
        </p:txBody>
      </p:sp>
      <p:sp>
        <p:nvSpPr>
          <p:cNvPr id="5" name="Slide Number Placeholder 4"/>
          <p:cNvSpPr>
            <a:spLocks noGrp="1"/>
          </p:cNvSpPr>
          <p:nvPr>
            <p:ph type="sldNum" sz="quarter" idx="12"/>
          </p:nvPr>
        </p:nvSpPr>
        <p:spPr/>
        <p:txBody>
          <a:bodyPr/>
          <a:lstStyle/>
          <a:p>
            <a:pPr>
              <a:defRPr/>
            </a:pPr>
            <a:fld id="{056B8C31-5EF2-4A5A-8AB4-4930E59EED70}" type="slidenum">
              <a:rPr lang="en-US" smtClean="0"/>
              <a:pPr>
                <a:defRPr/>
              </a:pPr>
              <a:t>49</a:t>
            </a:fld>
            <a:endParaRPr lang="en-US"/>
          </a:p>
        </p:txBody>
      </p:sp>
      <p:pic>
        <p:nvPicPr>
          <p:cNvPr id="6" name="Picture 5">
            <a:extLst>
              <a:ext uri="{FF2B5EF4-FFF2-40B4-BE49-F238E27FC236}">
                <a16:creationId xmlns:a16="http://schemas.microsoft.com/office/drawing/2014/main" id="{6D9DFF88-559A-4C27-A4FB-CC994508F5C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56404" y="990600"/>
            <a:ext cx="4631191" cy="2891640"/>
          </a:xfrm>
          <a:prstGeom prst="rect">
            <a:avLst/>
          </a:prstGeom>
          <a:ln>
            <a:solidFill>
              <a:schemeClr val="tx1"/>
            </a:solidFill>
          </a:ln>
        </p:spPr>
      </p:pic>
      <p:pic>
        <p:nvPicPr>
          <p:cNvPr id="16" name="Picture 3"/>
          <p:cNvPicPr>
            <a:picLocks noChangeAspect="1" noChangeArrowheads="1"/>
          </p:cNvPicPr>
          <p:nvPr/>
        </p:nvPicPr>
        <p:blipFill>
          <a:blip r:embed="rId4" cstate="print"/>
          <a:srcRect/>
          <a:stretch>
            <a:fillRect/>
          </a:stretch>
        </p:blipFill>
        <p:spPr bwMode="auto">
          <a:xfrm>
            <a:off x="2534319" y="3324093"/>
            <a:ext cx="3878232" cy="518283"/>
          </a:xfrm>
          <a:prstGeom prst="rect">
            <a:avLst/>
          </a:prstGeom>
          <a:noFill/>
          <a:ln w="9525">
            <a:solidFill>
              <a:schemeClr val="tx1"/>
            </a:solidFill>
            <a:miter lim="800000"/>
            <a:headEnd/>
            <a:tailEnd/>
          </a:ln>
        </p:spPr>
      </p:pic>
      <p:sp>
        <p:nvSpPr>
          <p:cNvPr id="4" name="Rectangle 3"/>
          <p:cNvSpPr/>
          <p:nvPr/>
        </p:nvSpPr>
        <p:spPr>
          <a:xfrm>
            <a:off x="2874307" y="1009979"/>
            <a:ext cx="3633623" cy="461665"/>
          </a:xfrm>
          <a:prstGeom prst="rect">
            <a:avLst/>
          </a:prstGeom>
          <a:solidFill>
            <a:srgbClr val="C00000"/>
          </a:solidFill>
          <a:ln w="9525">
            <a:solidFill>
              <a:schemeClr val="tx1"/>
            </a:solidFill>
          </a:ln>
        </p:spPr>
        <p:txBody>
          <a:bodyPr wrap="none">
            <a:spAutoFit/>
          </a:bodyPr>
          <a:lstStyle/>
          <a:p>
            <a:r>
              <a:rPr lang="en-US" dirty="0">
                <a:solidFill>
                  <a:srgbClr val="EAEAEA"/>
                </a:solidFill>
                <a:latin typeface="Calibri" panose="020F0502020204030204" pitchFamily="34" charset="0"/>
              </a:rPr>
              <a:t>Runway Safety Areas (RSAs)</a:t>
            </a:r>
            <a:endParaRPr lang="en-US" dirty="0"/>
          </a:p>
        </p:txBody>
      </p:sp>
      <p:sp>
        <p:nvSpPr>
          <p:cNvPr id="12" name="TextBox 11">
            <a:extLst>
              <a:ext uri="{FF2B5EF4-FFF2-40B4-BE49-F238E27FC236}">
                <a16:creationId xmlns:a16="http://schemas.microsoft.com/office/drawing/2014/main" id="{13C8E966-3D02-4722-A201-F0B5BA3EF66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694D33DD-2BED-472E-8E87-E59EA6D64FD4}"/>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4" name="TextBox 13">
            <a:extLst>
              <a:ext uri="{FF2B5EF4-FFF2-40B4-BE49-F238E27FC236}">
                <a16:creationId xmlns:a16="http://schemas.microsoft.com/office/drawing/2014/main" id="{6910D26E-C168-4F73-84D5-228BBAD3ECBB}"/>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7" name="Rectangle 16">
            <a:extLst>
              <a:ext uri="{FF2B5EF4-FFF2-40B4-BE49-F238E27FC236}">
                <a16:creationId xmlns:a16="http://schemas.microsoft.com/office/drawing/2014/main" id="{201BF87F-13FA-406F-8F9F-0BD2719DA568}"/>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spTree>
    <p:custDataLst>
      <p:tags r:id="rId1"/>
    </p:custDataLst>
    <p:extLst>
      <p:ext uri="{BB962C8B-B14F-4D97-AF65-F5344CB8AC3E}">
        <p14:creationId xmlns:p14="http://schemas.microsoft.com/office/powerpoint/2010/main" val="38788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056B8C31-5EF2-4A5A-8AB4-4930E59EED70}" type="slidenum">
              <a:rPr lang="en-US" smtClean="0"/>
              <a:pPr>
                <a:defRPr/>
              </a:pPr>
              <a:t>50</a:t>
            </a:fld>
            <a:endParaRPr lang="en-US"/>
          </a:p>
        </p:txBody>
      </p:sp>
      <p:sp>
        <p:nvSpPr>
          <p:cNvPr id="12" name="TextBox 11">
            <a:extLst>
              <a:ext uri="{FF2B5EF4-FFF2-40B4-BE49-F238E27FC236}">
                <a16:creationId xmlns:a16="http://schemas.microsoft.com/office/drawing/2014/main" id="{F9F65699-5241-42A2-8446-5D23A2AC7355}"/>
              </a:ext>
            </a:extLst>
          </p:cNvPr>
          <p:cNvSpPr txBox="1"/>
          <p:nvPr/>
        </p:nvSpPr>
        <p:spPr>
          <a:xfrm>
            <a:off x="706926" y="4359490"/>
            <a:ext cx="7512431" cy="1015663"/>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rgbClr val="002060"/>
                </a:solidFill>
                <a:latin typeface="Arial Rounded MT Bold" pitchFamily="34" charset="0"/>
              </a:rPr>
              <a:t>When can a vehicle go past this sign? (two answers).</a:t>
            </a:r>
          </a:p>
          <a:p>
            <a:pPr marL="342900" indent="-342900">
              <a:buFont typeface="Arial" panose="020B0604020202020204" pitchFamily="34" charset="0"/>
              <a:buChar char="•"/>
            </a:pPr>
            <a:r>
              <a:rPr lang="en-US" sz="2000" dirty="0">
                <a:solidFill>
                  <a:srgbClr val="002060"/>
                </a:solidFill>
                <a:latin typeface="Arial Rounded MT Bold" pitchFamily="34" charset="0"/>
              </a:rPr>
              <a:t>What marking is associated with this sign?  What does it look like?</a:t>
            </a:r>
          </a:p>
        </p:txBody>
      </p:sp>
      <p:pic>
        <p:nvPicPr>
          <p:cNvPr id="7" name="Picture 6">
            <a:extLst>
              <a:ext uri="{FF2B5EF4-FFF2-40B4-BE49-F238E27FC236}">
                <a16:creationId xmlns:a16="http://schemas.microsoft.com/office/drawing/2014/main" id="{2CDBF558-45CB-45D1-871A-8176F6C2A1B3}"/>
              </a:ext>
            </a:extLst>
          </p:cNvPr>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7955"/>
                    </a14:imgEffect>
                    <a14:imgEffect>
                      <a14:saturation sat="188000"/>
                    </a14:imgEffect>
                    <a14:imgEffect>
                      <a14:brightnessContrast bright="18000"/>
                    </a14:imgEffect>
                  </a14:imgLayer>
                </a14:imgProps>
              </a:ext>
              <a:ext uri="{28A0092B-C50C-407E-A947-70E740481C1C}">
                <a14:useLocalDpi xmlns:a14="http://schemas.microsoft.com/office/drawing/2010/main" val="0"/>
              </a:ext>
            </a:extLst>
          </a:blip>
          <a:stretch>
            <a:fillRect/>
          </a:stretch>
        </p:blipFill>
        <p:spPr>
          <a:xfrm>
            <a:off x="2215242" y="1185810"/>
            <a:ext cx="4495800" cy="3089939"/>
          </a:xfrm>
          <a:prstGeom prst="rect">
            <a:avLst/>
          </a:prstGeom>
          <a:ln>
            <a:solidFill>
              <a:schemeClr val="tx1"/>
            </a:solidFill>
          </a:ln>
        </p:spPr>
      </p:pic>
      <p:sp>
        <p:nvSpPr>
          <p:cNvPr id="14" name="TextBox 13">
            <a:extLst>
              <a:ext uri="{FF2B5EF4-FFF2-40B4-BE49-F238E27FC236}">
                <a16:creationId xmlns:a16="http://schemas.microsoft.com/office/drawing/2014/main" id="{645686F0-FB24-43FF-AE86-D26D78523B03}"/>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
        <p:nvSpPr>
          <p:cNvPr id="8" name="Text Box 22">
            <a:extLst>
              <a:ext uri="{FF2B5EF4-FFF2-40B4-BE49-F238E27FC236}">
                <a16:creationId xmlns:a16="http://schemas.microsoft.com/office/drawing/2014/main" id="{FF8829B8-297F-49DB-8643-56169EFE1DEF}"/>
              </a:ext>
            </a:extLst>
          </p:cNvPr>
          <p:cNvSpPr txBox="1">
            <a:spLocks noChangeArrowheads="1"/>
          </p:cNvSpPr>
          <p:nvPr/>
        </p:nvSpPr>
        <p:spPr bwMode="auto">
          <a:xfrm>
            <a:off x="1695450" y="366680"/>
            <a:ext cx="5295900" cy="461665"/>
          </a:xfrm>
          <a:prstGeom prst="rect">
            <a:avLst/>
          </a:prstGeom>
          <a:solidFill>
            <a:schemeClr val="bg1"/>
          </a:solidFill>
          <a:ln>
            <a:solidFill>
              <a:schemeClr val="tx1"/>
            </a:solidFill>
            <a:headEnd type="none" w="sm" len="sm"/>
            <a:tailEnd type="none" w="sm" len="sm"/>
          </a:ln>
        </p:spPr>
        <p:style>
          <a:lnRef idx="1">
            <a:schemeClr val="accent2"/>
          </a:lnRef>
          <a:fillRef idx="1002">
            <a:schemeClr val="lt2"/>
          </a:fillRef>
          <a:effectRef idx="2">
            <a:schemeClr val="accent2"/>
          </a:effectRef>
          <a:fontRef idx="minor">
            <a:schemeClr val="lt1"/>
          </a:fontRef>
        </p:style>
        <p:txBody>
          <a:bodyPr wrap="square">
            <a:spAutoFit/>
          </a:bodyPr>
          <a:lstStyle/>
          <a:p>
            <a:pPr algn="ctr" eaLnBrk="0" hangingPunct="0">
              <a:spcBef>
                <a:spcPts val="600"/>
              </a:spcBef>
            </a:pPr>
            <a:r>
              <a:rPr lang="en-US" b="1" dirty="0">
                <a:solidFill>
                  <a:srgbClr val="FF0000"/>
                </a:solidFill>
                <a:latin typeface="Arial Rounded MT Bold" pitchFamily="34" charset="0"/>
              </a:rPr>
              <a:t>Runway Protected Areas</a:t>
            </a:r>
          </a:p>
        </p:txBody>
      </p:sp>
    </p:spTree>
    <p:custDataLst>
      <p:tags r:id="rId1"/>
    </p:custDataLst>
    <p:extLst>
      <p:ext uri="{BB962C8B-B14F-4D97-AF65-F5344CB8AC3E}">
        <p14:creationId xmlns:p14="http://schemas.microsoft.com/office/powerpoint/2010/main" val="2438312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51</a:t>
            </a:fld>
            <a:endParaRPr lang="en-US"/>
          </a:p>
        </p:txBody>
      </p:sp>
      <p:sp>
        <p:nvSpPr>
          <p:cNvPr id="10" name="TextBox 9">
            <a:extLst>
              <a:ext uri="{FF2B5EF4-FFF2-40B4-BE49-F238E27FC236}">
                <a16:creationId xmlns:a16="http://schemas.microsoft.com/office/drawing/2014/main" id="{45C533E5-66DD-4F38-959D-6BF61F53F075}"/>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6BF90BA7-43A7-4FCA-A98B-60DB3752AF46}"/>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3" name="TextBox 12">
            <a:extLst>
              <a:ext uri="{FF2B5EF4-FFF2-40B4-BE49-F238E27FC236}">
                <a16:creationId xmlns:a16="http://schemas.microsoft.com/office/drawing/2014/main" id="{83DEB461-FC6E-4136-9DCF-0C23548EB20F}"/>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6" name="Rectangle 15">
            <a:extLst>
              <a:ext uri="{FF2B5EF4-FFF2-40B4-BE49-F238E27FC236}">
                <a16:creationId xmlns:a16="http://schemas.microsoft.com/office/drawing/2014/main" id="{C4118E64-2C11-48F0-B620-26515EFB96C7}"/>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sp>
        <p:nvSpPr>
          <p:cNvPr id="19" name="TextBox 18">
            <a:extLst>
              <a:ext uri="{FF2B5EF4-FFF2-40B4-BE49-F238E27FC236}">
                <a16:creationId xmlns:a16="http://schemas.microsoft.com/office/drawing/2014/main" id="{9D3340AD-DC1C-4CFC-AC23-D8FC31CA2EBC}"/>
              </a:ext>
            </a:extLst>
          </p:cNvPr>
          <p:cNvSpPr txBox="1"/>
          <p:nvPr/>
        </p:nvSpPr>
        <p:spPr>
          <a:xfrm>
            <a:off x="1808813" y="4034639"/>
            <a:ext cx="5715000" cy="830997"/>
          </a:xfrm>
          <a:prstGeom prst="rect">
            <a:avLst/>
          </a:prstGeom>
          <a:solidFill>
            <a:srgbClr val="FF0000"/>
          </a:solidFill>
          <a:ln w="19050">
            <a:solidFill>
              <a:schemeClr val="tx1"/>
            </a:solidFill>
          </a:ln>
        </p:spPr>
        <p:txBody>
          <a:bodyPr wrap="square" rtlCol="0">
            <a:spAutoFit/>
          </a:bodyPr>
          <a:lstStyle/>
          <a:p>
            <a:pPr algn="ctr"/>
            <a:r>
              <a:rPr lang="en-US" dirty="0">
                <a:solidFill>
                  <a:schemeClr val="bg1"/>
                </a:solidFill>
                <a:latin typeface="Calibri" panose="020F0502020204030204" pitchFamily="34" charset="0"/>
              </a:rPr>
              <a:t>DO NOT CROSS WITHOUT ATCT PERMISSION UNLESS THE RUNWAY IS </a:t>
            </a:r>
            <a:r>
              <a:rPr lang="en-US" u="sng" dirty="0">
                <a:solidFill>
                  <a:schemeClr val="bg1"/>
                </a:solidFill>
                <a:latin typeface="Calibri" panose="020F0502020204030204" pitchFamily="34" charset="0"/>
              </a:rPr>
              <a:t>VERIFIED</a:t>
            </a:r>
            <a:r>
              <a:rPr lang="en-US" dirty="0">
                <a:solidFill>
                  <a:schemeClr val="bg1"/>
                </a:solidFill>
                <a:latin typeface="Calibri" panose="020F0502020204030204" pitchFamily="34" charset="0"/>
              </a:rPr>
              <a:t> </a:t>
            </a:r>
            <a:r>
              <a:rPr lang="en-US" u="sng" dirty="0">
                <a:solidFill>
                  <a:schemeClr val="bg1"/>
                </a:solidFill>
                <a:latin typeface="Calibri" panose="020F0502020204030204" pitchFamily="34" charset="0"/>
              </a:rPr>
              <a:t>CLOSED</a:t>
            </a:r>
          </a:p>
        </p:txBody>
      </p:sp>
      <p:pic>
        <p:nvPicPr>
          <p:cNvPr id="20" name="Picture 19">
            <a:extLst>
              <a:ext uri="{FF2B5EF4-FFF2-40B4-BE49-F238E27FC236}">
                <a16:creationId xmlns:a16="http://schemas.microsoft.com/office/drawing/2014/main" id="{ECEC189A-B2FD-4AC8-B9C0-9B90B07905B9}"/>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7955"/>
                    </a14:imgEffect>
                    <a14:imgEffect>
                      <a14:saturation sat="188000"/>
                    </a14:imgEffect>
                    <a14:imgEffect>
                      <a14:brightnessContrast bright="18000"/>
                    </a14:imgEffect>
                  </a14:imgLayer>
                </a14:imgProps>
              </a:ext>
              <a:ext uri="{28A0092B-C50C-407E-A947-70E740481C1C}">
                <a14:useLocalDpi xmlns:a14="http://schemas.microsoft.com/office/drawing/2010/main" val="0"/>
              </a:ext>
            </a:extLst>
          </a:blip>
          <a:stretch>
            <a:fillRect/>
          </a:stretch>
        </p:blipFill>
        <p:spPr>
          <a:xfrm>
            <a:off x="2256403" y="980417"/>
            <a:ext cx="4631191" cy="2901823"/>
          </a:xfrm>
          <a:prstGeom prst="rect">
            <a:avLst/>
          </a:prstGeom>
          <a:ln>
            <a:solidFill>
              <a:schemeClr val="tx1"/>
            </a:solidFill>
          </a:ln>
        </p:spPr>
      </p:pic>
      <p:pic>
        <p:nvPicPr>
          <p:cNvPr id="21" name="Picture 4">
            <a:extLst>
              <a:ext uri="{FF2B5EF4-FFF2-40B4-BE49-F238E27FC236}">
                <a16:creationId xmlns:a16="http://schemas.microsoft.com/office/drawing/2014/main" id="{3996EB5A-1DDB-4F78-9252-76FD2E94F8DA}"/>
              </a:ext>
            </a:extLst>
          </p:cNvPr>
          <p:cNvPicPr>
            <a:picLocks noChangeAspect="1" noChangeArrowheads="1"/>
          </p:cNvPicPr>
          <p:nvPr/>
        </p:nvPicPr>
        <p:blipFill>
          <a:blip r:embed="rId5" cstate="print"/>
          <a:srcRect/>
          <a:stretch>
            <a:fillRect/>
          </a:stretch>
        </p:blipFill>
        <p:spPr bwMode="auto">
          <a:xfrm>
            <a:off x="2519849" y="3286157"/>
            <a:ext cx="3892702" cy="556219"/>
          </a:xfrm>
          <a:prstGeom prst="rect">
            <a:avLst/>
          </a:prstGeom>
          <a:noFill/>
          <a:ln w="9525">
            <a:solidFill>
              <a:schemeClr val="tx1"/>
            </a:solidFill>
            <a:miter lim="800000"/>
            <a:headEnd/>
            <a:tailEnd/>
          </a:ln>
        </p:spPr>
      </p:pic>
      <p:sp>
        <p:nvSpPr>
          <p:cNvPr id="22" name="TextBox 21">
            <a:extLst>
              <a:ext uri="{FF2B5EF4-FFF2-40B4-BE49-F238E27FC236}">
                <a16:creationId xmlns:a16="http://schemas.microsoft.com/office/drawing/2014/main" id="{96579C25-024D-4671-A98D-A70BC0346F8F}"/>
              </a:ext>
            </a:extLst>
          </p:cNvPr>
          <p:cNvSpPr txBox="1"/>
          <p:nvPr/>
        </p:nvSpPr>
        <p:spPr>
          <a:xfrm>
            <a:off x="2751702" y="990600"/>
            <a:ext cx="3505203" cy="830997"/>
          </a:xfrm>
          <a:prstGeom prst="rect">
            <a:avLst/>
          </a:prstGeom>
          <a:solidFill>
            <a:srgbClr val="FF0000"/>
          </a:solidFill>
          <a:ln w="19050">
            <a:solidFill>
              <a:schemeClr val="tx1"/>
            </a:solidFill>
          </a:ln>
        </p:spPr>
        <p:txBody>
          <a:bodyPr wrap="square" rtlCol="0">
            <a:spAutoFit/>
          </a:bodyPr>
          <a:lstStyle/>
          <a:p>
            <a:pPr algn="ctr"/>
            <a:r>
              <a:rPr lang="en-US" dirty="0">
                <a:solidFill>
                  <a:schemeClr val="bg1"/>
                </a:solidFill>
                <a:latin typeface="Calibri" panose="020F0502020204030204" pitchFamily="34" charset="0"/>
              </a:rPr>
              <a:t>Instrument Landing System (ILS) Critical Areas</a:t>
            </a:r>
          </a:p>
        </p:txBody>
      </p:sp>
    </p:spTree>
    <p:custDataLst>
      <p:tags r:id="rId1"/>
    </p:custDataLst>
    <p:extLst>
      <p:ext uri="{BB962C8B-B14F-4D97-AF65-F5344CB8AC3E}">
        <p14:creationId xmlns:p14="http://schemas.microsoft.com/office/powerpoint/2010/main" val="2822029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52</a:t>
            </a:fld>
            <a:endParaRPr lang="en-US"/>
          </a:p>
        </p:txBody>
      </p:sp>
      <p:sp>
        <p:nvSpPr>
          <p:cNvPr id="2" name="Rectangle 1">
            <a:extLst>
              <a:ext uri="{FF2B5EF4-FFF2-40B4-BE49-F238E27FC236}">
                <a16:creationId xmlns:a16="http://schemas.microsoft.com/office/drawing/2014/main" id="{E2760140-F5D5-472C-8589-5D5E026BF5C3}"/>
              </a:ext>
            </a:extLst>
          </p:cNvPr>
          <p:cNvSpPr/>
          <p:nvPr/>
        </p:nvSpPr>
        <p:spPr>
          <a:xfrm>
            <a:off x="952500" y="947594"/>
            <a:ext cx="7239000" cy="2185214"/>
          </a:xfrm>
          <a:prstGeom prst="rect">
            <a:avLst/>
          </a:prstGeom>
        </p:spPr>
        <p:txBody>
          <a:bodyPr wrap="square">
            <a:spAutoFit/>
          </a:bodyPr>
          <a:lstStyle/>
          <a:p>
            <a:pPr marL="342900" lvl="0" indent="-342900" eaLnBrk="1" hangingPunct="1">
              <a:spcBef>
                <a:spcPts val="600"/>
              </a:spcBef>
              <a:buFontTx/>
              <a:buChar char="•"/>
            </a:pPr>
            <a:r>
              <a:rPr lang="en-US" sz="1800" kern="0" dirty="0">
                <a:solidFill>
                  <a:srgbClr val="002060"/>
                </a:solidFill>
                <a:latin typeface="Arial Rounded MT Bold" pitchFamily="34" charset="0"/>
              </a:rPr>
              <a:t>Why is it important to </a:t>
            </a:r>
            <a:r>
              <a:rPr lang="en-US" sz="1800" u="sng" kern="0" dirty="0">
                <a:solidFill>
                  <a:srgbClr val="002060"/>
                </a:solidFill>
                <a:latin typeface="Arial Rounded MT Bold" pitchFamily="34" charset="0"/>
              </a:rPr>
              <a:t>not</a:t>
            </a:r>
            <a:r>
              <a:rPr lang="en-US" sz="1800" kern="0" dirty="0">
                <a:solidFill>
                  <a:srgbClr val="002060"/>
                </a:solidFill>
                <a:latin typeface="Arial Rounded MT Bold" pitchFamily="34" charset="0"/>
              </a:rPr>
              <a:t> go into an ILS critical area unless authorized?</a:t>
            </a:r>
          </a:p>
          <a:p>
            <a:pPr marL="342900" lvl="0" indent="-342900" eaLnBrk="1" hangingPunct="1">
              <a:spcBef>
                <a:spcPts val="600"/>
              </a:spcBef>
              <a:buFontTx/>
              <a:buChar char="•"/>
            </a:pPr>
            <a:r>
              <a:rPr lang="en-US" sz="1800" kern="0" dirty="0">
                <a:solidFill>
                  <a:srgbClr val="002060"/>
                </a:solidFill>
                <a:latin typeface="Arial Rounded MT Bold" pitchFamily="34" charset="0"/>
              </a:rPr>
              <a:t>How can a vehicle operator determine whether the ILS is operating and in use by an aircraft?</a:t>
            </a:r>
          </a:p>
          <a:p>
            <a:pPr marL="342900" lvl="0" indent="-342900" eaLnBrk="1" hangingPunct="1">
              <a:spcBef>
                <a:spcPts val="600"/>
              </a:spcBef>
              <a:buFontTx/>
              <a:buChar char="•"/>
            </a:pPr>
            <a:r>
              <a:rPr lang="en-US" sz="1800" kern="0" dirty="0">
                <a:solidFill>
                  <a:srgbClr val="002060"/>
                </a:solidFill>
                <a:latin typeface="Arial Rounded MT Bold" pitchFamily="34" charset="0"/>
              </a:rPr>
              <a:t>What has to be done if a vehicle or equipment will be remaining in an ILS critical area after the runway is reopened?</a:t>
            </a:r>
          </a:p>
        </p:txBody>
      </p:sp>
      <p:sp>
        <p:nvSpPr>
          <p:cNvPr id="11" name="TextBox 10">
            <a:extLst>
              <a:ext uri="{FF2B5EF4-FFF2-40B4-BE49-F238E27FC236}">
                <a16:creationId xmlns:a16="http://schemas.microsoft.com/office/drawing/2014/main" id="{214D3344-4EB7-4D61-969D-0921E8D7AD25}"/>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
        <p:nvSpPr>
          <p:cNvPr id="7" name="Text Box 22">
            <a:extLst>
              <a:ext uri="{FF2B5EF4-FFF2-40B4-BE49-F238E27FC236}">
                <a16:creationId xmlns:a16="http://schemas.microsoft.com/office/drawing/2014/main" id="{B306173A-6546-46E2-81B0-0684652EF46B}"/>
              </a:ext>
            </a:extLst>
          </p:cNvPr>
          <p:cNvSpPr txBox="1">
            <a:spLocks noChangeArrowheads="1"/>
          </p:cNvSpPr>
          <p:nvPr/>
        </p:nvSpPr>
        <p:spPr bwMode="auto">
          <a:xfrm>
            <a:off x="1695450" y="366680"/>
            <a:ext cx="5295900" cy="461665"/>
          </a:xfrm>
          <a:prstGeom prst="rect">
            <a:avLst/>
          </a:prstGeom>
          <a:solidFill>
            <a:schemeClr val="bg1"/>
          </a:solidFill>
          <a:ln>
            <a:solidFill>
              <a:schemeClr val="tx1"/>
            </a:solidFill>
            <a:headEnd type="none" w="sm" len="sm"/>
            <a:tailEnd type="none" w="sm" len="sm"/>
          </a:ln>
        </p:spPr>
        <p:style>
          <a:lnRef idx="1">
            <a:schemeClr val="accent2"/>
          </a:lnRef>
          <a:fillRef idx="1002">
            <a:schemeClr val="lt2"/>
          </a:fillRef>
          <a:effectRef idx="2">
            <a:schemeClr val="accent2"/>
          </a:effectRef>
          <a:fontRef idx="minor">
            <a:schemeClr val="lt1"/>
          </a:fontRef>
        </p:style>
        <p:txBody>
          <a:bodyPr wrap="square">
            <a:spAutoFit/>
          </a:bodyPr>
          <a:lstStyle/>
          <a:p>
            <a:pPr algn="ctr" eaLnBrk="0" hangingPunct="0">
              <a:spcBef>
                <a:spcPts val="600"/>
              </a:spcBef>
            </a:pPr>
            <a:r>
              <a:rPr lang="en-US" b="1" dirty="0">
                <a:solidFill>
                  <a:srgbClr val="FF0000"/>
                </a:solidFill>
                <a:latin typeface="Arial Rounded MT Bold" pitchFamily="34" charset="0"/>
              </a:rPr>
              <a:t>Runway Protected Areas</a:t>
            </a:r>
          </a:p>
        </p:txBody>
      </p:sp>
    </p:spTree>
    <p:custDataLst>
      <p:tags r:id="rId1"/>
    </p:custDataLst>
    <p:extLst>
      <p:ext uri="{BB962C8B-B14F-4D97-AF65-F5344CB8AC3E}">
        <p14:creationId xmlns:p14="http://schemas.microsoft.com/office/powerpoint/2010/main" val="3904308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a:xfrm>
            <a:off x="647700" y="828018"/>
            <a:ext cx="7848600" cy="4800601"/>
          </a:xfrm>
        </p:spPr>
        <p:txBody>
          <a:bodyPr/>
          <a:lstStyle/>
          <a:p>
            <a:pPr>
              <a:spcBef>
                <a:spcPts val="1200"/>
              </a:spcBef>
            </a:pPr>
            <a:r>
              <a:rPr lang="en-US" sz="1800" dirty="0">
                <a:solidFill>
                  <a:srgbClr val="002060"/>
                </a:solidFill>
                <a:latin typeface="Arial Rounded MT Bold" pitchFamily="34" charset="0"/>
              </a:rPr>
              <a:t>Vehicles, aircraft, equipment, or other objects in an ILS critical area could interfere with an ILS signal and pose a safety hazard to aircraft using the ILS.</a:t>
            </a:r>
          </a:p>
          <a:p>
            <a:pPr>
              <a:spcBef>
                <a:spcPts val="1200"/>
              </a:spcBef>
            </a:pPr>
            <a:r>
              <a:rPr lang="en-US" sz="1800" dirty="0">
                <a:solidFill>
                  <a:srgbClr val="002060"/>
                </a:solidFill>
                <a:latin typeface="Arial Rounded MT Bold" pitchFamily="34" charset="0"/>
              </a:rPr>
              <a:t>Aircraft can use ILS signals to land at any time, regardless of weather conditions.  Good weather is NOT an indication that an ILS is not being used.</a:t>
            </a:r>
          </a:p>
          <a:p>
            <a:pPr>
              <a:spcBef>
                <a:spcPts val="1200"/>
              </a:spcBef>
            </a:pPr>
            <a:r>
              <a:rPr lang="en-US" sz="1800" dirty="0">
                <a:solidFill>
                  <a:srgbClr val="002060"/>
                </a:solidFill>
                <a:latin typeface="Arial Rounded MT Bold" pitchFamily="34" charset="0"/>
              </a:rPr>
              <a:t>Vehicle operators have no way of knowing when an aircraft is using an ILS.  </a:t>
            </a:r>
          </a:p>
          <a:p>
            <a:pPr>
              <a:spcBef>
                <a:spcPts val="1200"/>
              </a:spcBef>
            </a:pPr>
            <a:r>
              <a:rPr lang="en-US" sz="1800" dirty="0">
                <a:solidFill>
                  <a:srgbClr val="002060"/>
                </a:solidFill>
                <a:latin typeface="Arial Rounded MT Bold" pitchFamily="34" charset="0"/>
              </a:rPr>
              <a:t>All vehicle operators must contact Ground for clearance into and/or through an ILS critical area, unless the runway is </a:t>
            </a:r>
            <a:r>
              <a:rPr lang="en-US" sz="1800" u="sng" dirty="0">
                <a:solidFill>
                  <a:srgbClr val="002060"/>
                </a:solidFill>
                <a:latin typeface="Arial Rounded MT Bold" pitchFamily="34" charset="0"/>
              </a:rPr>
              <a:t>closed</a:t>
            </a:r>
            <a:r>
              <a:rPr lang="en-US" sz="1800" dirty="0">
                <a:solidFill>
                  <a:srgbClr val="002060"/>
                </a:solidFill>
                <a:latin typeface="Arial Rounded MT Bold" pitchFamily="34" charset="0"/>
              </a:rPr>
              <a:t>.  </a:t>
            </a:r>
          </a:p>
          <a:p>
            <a:pPr>
              <a:spcBef>
                <a:spcPts val="1200"/>
              </a:spcBef>
            </a:pPr>
            <a:r>
              <a:rPr lang="en-US" sz="1800" dirty="0">
                <a:solidFill>
                  <a:srgbClr val="002060"/>
                </a:solidFill>
                <a:latin typeface="Arial Rounded MT Bold" pitchFamily="34" charset="0"/>
              </a:rPr>
              <a:t>When a runway is being reopened, if any vehicles will be remaining in an ILS critical area, Ground must be notified.  </a:t>
            </a:r>
          </a:p>
          <a:p>
            <a:pPr>
              <a:spcBef>
                <a:spcPts val="1200"/>
              </a:spcBef>
            </a:pPr>
            <a:r>
              <a:rPr lang="en-US" sz="1800" dirty="0">
                <a:solidFill>
                  <a:srgbClr val="002060"/>
                </a:solidFill>
                <a:latin typeface="Arial Rounded MT Bold" pitchFamily="34" charset="0"/>
              </a:rPr>
              <a:t>At least 24-hour notice must be given to FAA Tech Ops before conducting mowing operations around ILS localizer antennas.</a:t>
            </a:r>
            <a:endParaRPr lang="en-US" sz="2000" dirty="0">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53</a:t>
            </a:fld>
            <a:endParaRPr lang="en-US"/>
          </a:p>
        </p:txBody>
      </p:sp>
      <p:sp>
        <p:nvSpPr>
          <p:cNvPr id="8" name="TextBox 7">
            <a:extLst>
              <a:ext uri="{FF2B5EF4-FFF2-40B4-BE49-F238E27FC236}">
                <a16:creationId xmlns:a16="http://schemas.microsoft.com/office/drawing/2014/main" id="{FDBD6A3B-5969-4C98-B758-AF287FC40F90}"/>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20D066D9-0988-4F90-816F-B5772DAE04EC}"/>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104A600E-24AB-4CE4-BEC3-7B8F88B5C43D}"/>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2" name="Rectangle 11">
            <a:extLst>
              <a:ext uri="{FF2B5EF4-FFF2-40B4-BE49-F238E27FC236}">
                <a16:creationId xmlns:a16="http://schemas.microsoft.com/office/drawing/2014/main" id="{6D549E2A-FB74-41A7-B637-563558DCCD31}"/>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spTree>
    <p:custDataLst>
      <p:tags r:id="rId1"/>
    </p:custDataLst>
    <p:extLst>
      <p:ext uri="{BB962C8B-B14F-4D97-AF65-F5344CB8AC3E}">
        <p14:creationId xmlns:p14="http://schemas.microsoft.com/office/powerpoint/2010/main" val="2637820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51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4515">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4515">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451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451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a:xfrm>
            <a:off x="647700" y="828018"/>
            <a:ext cx="7848600" cy="3352801"/>
          </a:xfrm>
        </p:spPr>
        <p:txBody>
          <a:bodyPr/>
          <a:lstStyle/>
          <a:p>
            <a:pPr>
              <a:spcBef>
                <a:spcPts val="1200"/>
              </a:spcBef>
            </a:pPr>
            <a:r>
              <a:rPr lang="en-US" sz="1800" dirty="0">
                <a:solidFill>
                  <a:srgbClr val="002060"/>
                </a:solidFill>
                <a:latin typeface="Arial Rounded MT Bold" pitchFamily="34" charset="0"/>
              </a:rPr>
              <a:t>Vehicles, aircraft, equipment, or other objects in an ILS critical area could interfere with an ILS signal and pose a safety hazard to aircraft using the ILS.</a:t>
            </a:r>
          </a:p>
          <a:p>
            <a:pPr>
              <a:spcBef>
                <a:spcPts val="1200"/>
              </a:spcBef>
            </a:pPr>
            <a:r>
              <a:rPr lang="en-US" sz="1800" dirty="0">
                <a:solidFill>
                  <a:srgbClr val="002060"/>
                </a:solidFill>
                <a:latin typeface="Arial Rounded MT Bold" pitchFamily="34" charset="0"/>
              </a:rPr>
              <a:t>Aircraft can use ILS signals to land at any time, regardless of weather conditions.  Good weather is NOT an indication that an ILS is not being used.</a:t>
            </a:r>
          </a:p>
          <a:p>
            <a:pPr>
              <a:spcBef>
                <a:spcPts val="1200"/>
              </a:spcBef>
            </a:pPr>
            <a:r>
              <a:rPr lang="en-US" sz="1800" dirty="0">
                <a:solidFill>
                  <a:srgbClr val="002060"/>
                </a:solidFill>
                <a:latin typeface="Arial Rounded MT Bold" pitchFamily="34" charset="0"/>
              </a:rPr>
              <a:t>Vehicle operators have no way of knowing when an aircraft is using an ILS.  </a:t>
            </a:r>
          </a:p>
          <a:p>
            <a:pPr>
              <a:spcBef>
                <a:spcPts val="1200"/>
              </a:spcBef>
            </a:pPr>
            <a:r>
              <a:rPr lang="en-US" sz="1800" dirty="0">
                <a:solidFill>
                  <a:srgbClr val="002060"/>
                </a:solidFill>
                <a:latin typeface="Arial Rounded MT Bold" pitchFamily="34" charset="0"/>
              </a:rPr>
              <a:t>All vehicle operators must contact Ground for clearance into and/or through an ILS critical area, unless the runway is </a:t>
            </a:r>
            <a:r>
              <a:rPr lang="en-US" sz="1800" u="sng" dirty="0">
                <a:solidFill>
                  <a:srgbClr val="002060"/>
                </a:solidFill>
                <a:latin typeface="Arial Rounded MT Bold" pitchFamily="34" charset="0"/>
              </a:rPr>
              <a:t>closed</a:t>
            </a:r>
            <a:r>
              <a:rPr lang="en-US" sz="1800" dirty="0">
                <a:solidFill>
                  <a:srgbClr val="002060"/>
                </a:solidFill>
                <a:latin typeface="Arial Rounded MT Bold" pitchFamily="34" charset="0"/>
              </a:rPr>
              <a:t>.  </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54</a:t>
            </a:fld>
            <a:endParaRPr lang="en-US"/>
          </a:p>
        </p:txBody>
      </p:sp>
      <p:sp>
        <p:nvSpPr>
          <p:cNvPr id="8" name="Rectangle 7">
            <a:extLst>
              <a:ext uri="{FF2B5EF4-FFF2-40B4-BE49-F238E27FC236}">
                <a16:creationId xmlns:a16="http://schemas.microsoft.com/office/drawing/2014/main" id="{C2C4DBBC-BCDB-48F6-92E3-C1EC7DE9399A}"/>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spTree>
    <p:custDataLst>
      <p:tags r:id="rId1"/>
    </p:custDataLst>
    <p:extLst>
      <p:ext uri="{BB962C8B-B14F-4D97-AF65-F5344CB8AC3E}">
        <p14:creationId xmlns:p14="http://schemas.microsoft.com/office/powerpoint/2010/main" val="1334764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51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4515">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451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55</a:t>
            </a:fld>
            <a:endParaRPr lang="en-US"/>
          </a:p>
        </p:txBody>
      </p:sp>
      <p:sp>
        <p:nvSpPr>
          <p:cNvPr id="7" name="Rectangle 6">
            <a:extLst>
              <a:ext uri="{FF2B5EF4-FFF2-40B4-BE49-F238E27FC236}">
                <a16:creationId xmlns:a16="http://schemas.microsoft.com/office/drawing/2014/main" id="{F93856ED-6A20-4150-9FA0-6CCD8E8653D0}"/>
              </a:ext>
            </a:extLst>
          </p:cNvPr>
          <p:cNvSpPr/>
          <p:nvPr/>
        </p:nvSpPr>
        <p:spPr>
          <a:xfrm>
            <a:off x="723900" y="1066800"/>
            <a:ext cx="7696200" cy="1200329"/>
          </a:xfrm>
          <a:prstGeom prst="rect">
            <a:avLst/>
          </a:prstGeom>
        </p:spPr>
        <p:txBody>
          <a:bodyPr wrap="square">
            <a:spAutoFit/>
          </a:bodyPr>
          <a:lstStyle/>
          <a:p>
            <a:pPr marL="342900" lvl="0" indent="-342900" eaLnBrk="1" hangingPunct="1">
              <a:spcBef>
                <a:spcPts val="1200"/>
              </a:spcBef>
              <a:buFontTx/>
              <a:buChar char="•"/>
            </a:pPr>
            <a:r>
              <a:rPr lang="en-US" sz="1800" kern="0" dirty="0">
                <a:solidFill>
                  <a:srgbClr val="002060"/>
                </a:solidFill>
                <a:latin typeface="Arial Rounded MT Bold" pitchFamily="34" charset="0"/>
              </a:rPr>
              <a:t>You are being directed by ATCT to take a specific route that requires you to go through an ILS critical area before crossing a runway.  The controller will tell you to do one of three things before arriving at the ILS hold position.  What are they?</a:t>
            </a:r>
          </a:p>
        </p:txBody>
      </p:sp>
      <p:sp>
        <p:nvSpPr>
          <p:cNvPr id="12" name="TextBox 11">
            <a:extLst>
              <a:ext uri="{FF2B5EF4-FFF2-40B4-BE49-F238E27FC236}">
                <a16:creationId xmlns:a16="http://schemas.microsoft.com/office/drawing/2014/main" id="{43A4E8B3-8C00-4F43-A8F7-D0BB7878E0DE}"/>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
        <p:nvSpPr>
          <p:cNvPr id="8" name="Text Box 22">
            <a:extLst>
              <a:ext uri="{FF2B5EF4-FFF2-40B4-BE49-F238E27FC236}">
                <a16:creationId xmlns:a16="http://schemas.microsoft.com/office/drawing/2014/main" id="{8277FC6D-7D4D-43A9-8919-D5A6654D18AD}"/>
              </a:ext>
            </a:extLst>
          </p:cNvPr>
          <p:cNvSpPr txBox="1">
            <a:spLocks noChangeArrowheads="1"/>
          </p:cNvSpPr>
          <p:nvPr/>
        </p:nvSpPr>
        <p:spPr bwMode="auto">
          <a:xfrm>
            <a:off x="1695450" y="366680"/>
            <a:ext cx="5295900" cy="461665"/>
          </a:xfrm>
          <a:prstGeom prst="rect">
            <a:avLst/>
          </a:prstGeom>
          <a:solidFill>
            <a:schemeClr val="bg1"/>
          </a:solidFill>
          <a:ln>
            <a:solidFill>
              <a:schemeClr val="tx1"/>
            </a:solidFill>
            <a:headEnd type="none" w="sm" len="sm"/>
            <a:tailEnd type="none" w="sm" len="sm"/>
          </a:ln>
        </p:spPr>
        <p:style>
          <a:lnRef idx="1">
            <a:schemeClr val="accent2"/>
          </a:lnRef>
          <a:fillRef idx="1002">
            <a:schemeClr val="lt2"/>
          </a:fillRef>
          <a:effectRef idx="2">
            <a:schemeClr val="accent2"/>
          </a:effectRef>
          <a:fontRef idx="minor">
            <a:schemeClr val="lt1"/>
          </a:fontRef>
        </p:style>
        <p:txBody>
          <a:bodyPr wrap="square">
            <a:spAutoFit/>
          </a:bodyPr>
          <a:lstStyle/>
          <a:p>
            <a:pPr algn="ctr" eaLnBrk="0" hangingPunct="0">
              <a:spcBef>
                <a:spcPts val="600"/>
              </a:spcBef>
            </a:pPr>
            <a:r>
              <a:rPr lang="en-US" b="1" dirty="0">
                <a:solidFill>
                  <a:srgbClr val="FF0000"/>
                </a:solidFill>
                <a:latin typeface="Arial Rounded MT Bold" pitchFamily="34" charset="0"/>
              </a:rPr>
              <a:t>Runway Protected Areas</a:t>
            </a:r>
          </a:p>
        </p:txBody>
      </p:sp>
    </p:spTree>
    <p:custDataLst>
      <p:tags r:id="rId1"/>
    </p:custDataLst>
    <p:extLst>
      <p:ext uri="{BB962C8B-B14F-4D97-AF65-F5344CB8AC3E}">
        <p14:creationId xmlns:p14="http://schemas.microsoft.com/office/powerpoint/2010/main" val="517158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056B8C31-5EF2-4A5A-8AB4-4930E59EED70}" type="slidenum">
              <a:rPr lang="en-US" smtClean="0"/>
              <a:pPr>
                <a:defRPr/>
              </a:pPr>
              <a:t>56</a:t>
            </a:fld>
            <a:endParaRPr lang="en-US"/>
          </a:p>
        </p:txBody>
      </p:sp>
      <p:sp>
        <p:nvSpPr>
          <p:cNvPr id="12" name="TextBox 11">
            <a:extLst>
              <a:ext uri="{FF2B5EF4-FFF2-40B4-BE49-F238E27FC236}">
                <a16:creationId xmlns:a16="http://schemas.microsoft.com/office/drawing/2014/main" id="{F9F65699-5241-42A2-8446-5D23A2AC7355}"/>
              </a:ext>
            </a:extLst>
          </p:cNvPr>
          <p:cNvSpPr txBox="1"/>
          <p:nvPr/>
        </p:nvSpPr>
        <p:spPr>
          <a:xfrm>
            <a:off x="587184" y="4375362"/>
            <a:ext cx="7512431" cy="1631216"/>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rgbClr val="002060"/>
                </a:solidFill>
                <a:latin typeface="Arial Rounded MT Bold" pitchFamily="34" charset="0"/>
              </a:rPr>
              <a:t>What type of protected area does this sign protect?</a:t>
            </a:r>
          </a:p>
          <a:p>
            <a:pPr marL="342900" indent="-342900">
              <a:buFont typeface="Arial" panose="020B0604020202020204" pitchFamily="34" charset="0"/>
              <a:buChar char="•"/>
            </a:pPr>
            <a:r>
              <a:rPr lang="en-US" sz="2000" dirty="0">
                <a:solidFill>
                  <a:srgbClr val="002060"/>
                </a:solidFill>
                <a:latin typeface="Arial Rounded MT Bold" pitchFamily="34" charset="0"/>
              </a:rPr>
              <a:t>Where is this sign located?</a:t>
            </a:r>
          </a:p>
          <a:p>
            <a:pPr marL="342900" indent="-342900">
              <a:buFont typeface="Arial" panose="020B0604020202020204" pitchFamily="34" charset="0"/>
              <a:buChar char="•"/>
            </a:pPr>
            <a:r>
              <a:rPr lang="en-US" sz="2000" dirty="0">
                <a:solidFill>
                  <a:srgbClr val="002060"/>
                </a:solidFill>
                <a:latin typeface="Arial Rounded MT Bold" pitchFamily="34" charset="0"/>
              </a:rPr>
              <a:t>When can a vehicle go past this sign at DTW?</a:t>
            </a:r>
          </a:p>
          <a:p>
            <a:pPr marL="342900" indent="-342900">
              <a:buFont typeface="Arial" panose="020B0604020202020204" pitchFamily="34" charset="0"/>
              <a:buChar char="•"/>
            </a:pPr>
            <a:r>
              <a:rPr lang="en-US" sz="2000" dirty="0">
                <a:solidFill>
                  <a:srgbClr val="002060"/>
                </a:solidFill>
                <a:latin typeface="Arial Rounded MT Bold" pitchFamily="34" charset="0"/>
              </a:rPr>
              <a:t>What marking is associated with this sign?  What does it look like?</a:t>
            </a:r>
          </a:p>
        </p:txBody>
      </p:sp>
      <p:graphicFrame>
        <p:nvGraphicFramePr>
          <p:cNvPr id="8" name="Object 3">
            <a:extLst>
              <a:ext uri="{FF2B5EF4-FFF2-40B4-BE49-F238E27FC236}">
                <a16:creationId xmlns:a16="http://schemas.microsoft.com/office/drawing/2014/main" id="{74C142A4-C013-44B0-877F-EE79F20EBB74}"/>
              </a:ext>
            </a:extLst>
          </p:cNvPr>
          <p:cNvGraphicFramePr>
            <a:graphicFrameLocks noChangeAspect="1"/>
          </p:cNvGraphicFramePr>
          <p:nvPr>
            <p:extLst>
              <p:ext uri="{D42A27DB-BD31-4B8C-83A1-F6EECF244321}">
                <p14:modId xmlns:p14="http://schemas.microsoft.com/office/powerpoint/2010/main" val="168471400"/>
              </p:ext>
            </p:extLst>
          </p:nvPr>
        </p:nvGraphicFramePr>
        <p:xfrm>
          <a:off x="1904998" y="1105097"/>
          <a:ext cx="4876801" cy="3163317"/>
        </p:xfrm>
        <a:graphic>
          <a:graphicData uri="http://schemas.openxmlformats.org/presentationml/2006/ole">
            <mc:AlternateContent xmlns:mc="http://schemas.openxmlformats.org/markup-compatibility/2006">
              <mc:Choice xmlns:v="urn:schemas-microsoft-com:vml" Requires="v">
                <p:oleObj spid="_x0000_s2099" name="Clip" r:id="rId5" imgW="6095238" imgH="4571429" progId="">
                  <p:embed/>
                </p:oleObj>
              </mc:Choice>
              <mc:Fallback>
                <p:oleObj name="Clip" r:id="rId5" imgW="6095238" imgH="4571429" progId="">
                  <p:embed/>
                  <p:pic>
                    <p:nvPicPr>
                      <p:cNvPr id="40963"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04998" y="1105097"/>
                        <a:ext cx="4876801" cy="3163317"/>
                      </a:xfrm>
                      <a:prstGeom prst="rect">
                        <a:avLst/>
                      </a:prstGeom>
                      <a:noFill/>
                      <a:ln>
                        <a:solidFill>
                          <a:schemeClr val="tx1"/>
                        </a:solidFill>
                      </a:ln>
                    </p:spPr>
                  </p:pic>
                </p:oleObj>
              </mc:Fallback>
            </mc:AlternateContent>
          </a:graphicData>
        </a:graphic>
      </p:graphicFrame>
      <p:sp>
        <p:nvSpPr>
          <p:cNvPr id="15" name="TextBox 14">
            <a:extLst>
              <a:ext uri="{FF2B5EF4-FFF2-40B4-BE49-F238E27FC236}">
                <a16:creationId xmlns:a16="http://schemas.microsoft.com/office/drawing/2014/main" id="{E43F954A-A0F4-477E-B387-0945B82A0874}"/>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
        <p:nvSpPr>
          <p:cNvPr id="11" name="Text Box 22">
            <a:extLst>
              <a:ext uri="{FF2B5EF4-FFF2-40B4-BE49-F238E27FC236}">
                <a16:creationId xmlns:a16="http://schemas.microsoft.com/office/drawing/2014/main" id="{AC3B8E8D-6D4D-4A60-8682-F61B68E1E781}"/>
              </a:ext>
            </a:extLst>
          </p:cNvPr>
          <p:cNvSpPr txBox="1">
            <a:spLocks noChangeArrowheads="1"/>
          </p:cNvSpPr>
          <p:nvPr/>
        </p:nvSpPr>
        <p:spPr bwMode="auto">
          <a:xfrm>
            <a:off x="1695450" y="366680"/>
            <a:ext cx="5295900" cy="461665"/>
          </a:xfrm>
          <a:prstGeom prst="rect">
            <a:avLst/>
          </a:prstGeom>
          <a:solidFill>
            <a:schemeClr val="bg1"/>
          </a:solidFill>
          <a:ln>
            <a:solidFill>
              <a:schemeClr val="tx1"/>
            </a:solidFill>
            <a:headEnd type="none" w="sm" len="sm"/>
            <a:tailEnd type="none" w="sm" len="sm"/>
          </a:ln>
        </p:spPr>
        <p:style>
          <a:lnRef idx="1">
            <a:schemeClr val="accent2"/>
          </a:lnRef>
          <a:fillRef idx="1002">
            <a:schemeClr val="lt2"/>
          </a:fillRef>
          <a:effectRef idx="2">
            <a:schemeClr val="accent2"/>
          </a:effectRef>
          <a:fontRef idx="minor">
            <a:schemeClr val="lt1"/>
          </a:fontRef>
        </p:style>
        <p:txBody>
          <a:bodyPr wrap="square">
            <a:spAutoFit/>
          </a:bodyPr>
          <a:lstStyle/>
          <a:p>
            <a:pPr algn="ctr" eaLnBrk="0" hangingPunct="0">
              <a:spcBef>
                <a:spcPts val="600"/>
              </a:spcBef>
            </a:pPr>
            <a:r>
              <a:rPr lang="en-US" b="1" dirty="0">
                <a:solidFill>
                  <a:srgbClr val="FF0000"/>
                </a:solidFill>
                <a:latin typeface="Arial Rounded MT Bold" pitchFamily="34" charset="0"/>
              </a:rPr>
              <a:t>Runway Protected Areas</a:t>
            </a:r>
          </a:p>
        </p:txBody>
      </p:sp>
    </p:spTree>
    <p:custDataLst>
      <p:tags r:id="rId2"/>
    </p:custDataLst>
    <p:extLst>
      <p:ext uri="{BB962C8B-B14F-4D97-AF65-F5344CB8AC3E}">
        <p14:creationId xmlns:p14="http://schemas.microsoft.com/office/powerpoint/2010/main" val="2082189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056B8C31-5EF2-4A5A-8AB4-4930E59EED70}" type="slidenum">
              <a:rPr lang="en-US" smtClean="0"/>
              <a:pPr>
                <a:defRPr/>
              </a:pPr>
              <a:t>57</a:t>
            </a:fld>
            <a:endParaRPr lang="en-US"/>
          </a:p>
        </p:txBody>
      </p:sp>
      <p:sp>
        <p:nvSpPr>
          <p:cNvPr id="11" name="TextBox 10">
            <a:extLst>
              <a:ext uri="{FF2B5EF4-FFF2-40B4-BE49-F238E27FC236}">
                <a16:creationId xmlns:a16="http://schemas.microsoft.com/office/drawing/2014/main" id="{A0EB4768-3137-4870-AE3D-CB8410EB371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D5548871-82B8-4377-836B-F1473C64BBF7}"/>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7" name="Rectangle 16">
            <a:extLst>
              <a:ext uri="{FF2B5EF4-FFF2-40B4-BE49-F238E27FC236}">
                <a16:creationId xmlns:a16="http://schemas.microsoft.com/office/drawing/2014/main" id="{54F17D7F-90D4-4AD6-A4C6-674F70ADA9EA}"/>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graphicFrame>
        <p:nvGraphicFramePr>
          <p:cNvPr id="19" name="Object 3">
            <a:extLst>
              <a:ext uri="{FF2B5EF4-FFF2-40B4-BE49-F238E27FC236}">
                <a16:creationId xmlns:a16="http://schemas.microsoft.com/office/drawing/2014/main" id="{43CE9078-73EE-4239-BC6F-4BD3A96AEA7B}"/>
              </a:ext>
            </a:extLst>
          </p:cNvPr>
          <p:cNvGraphicFramePr>
            <a:graphicFrameLocks noChangeAspect="1"/>
          </p:cNvGraphicFramePr>
          <p:nvPr>
            <p:extLst>
              <p:ext uri="{D42A27DB-BD31-4B8C-83A1-F6EECF244321}">
                <p14:modId xmlns:p14="http://schemas.microsoft.com/office/powerpoint/2010/main" val="1495101861"/>
              </p:ext>
            </p:extLst>
          </p:nvPr>
        </p:nvGraphicFramePr>
        <p:xfrm>
          <a:off x="2256404" y="963248"/>
          <a:ext cx="4631190" cy="2899105"/>
        </p:xfrm>
        <a:graphic>
          <a:graphicData uri="http://schemas.openxmlformats.org/presentationml/2006/ole">
            <mc:AlternateContent xmlns:mc="http://schemas.openxmlformats.org/markup-compatibility/2006">
              <mc:Choice xmlns:v="urn:schemas-microsoft-com:vml" Requires="v">
                <p:oleObj spid="_x0000_s3126" name="Clip" r:id="rId4" imgW="6095238" imgH="4571429" progId="">
                  <p:embed/>
                </p:oleObj>
              </mc:Choice>
              <mc:Fallback>
                <p:oleObj name="Clip" r:id="rId4" imgW="6095238" imgH="4571429" progId="">
                  <p:embed/>
                  <p:pic>
                    <p:nvPicPr>
                      <p:cNvPr id="23" name="Object 3">
                        <a:extLst>
                          <a:ext uri="{FF2B5EF4-FFF2-40B4-BE49-F238E27FC236}">
                            <a16:creationId xmlns:a16="http://schemas.microsoft.com/office/drawing/2014/main" id="{6A97D058-6CFC-4344-9413-A330846C1C5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56404" y="963248"/>
                        <a:ext cx="4631190" cy="2899105"/>
                      </a:xfrm>
                      <a:prstGeom prst="rect">
                        <a:avLst/>
                      </a:prstGeom>
                      <a:noFill/>
                      <a:ln>
                        <a:solidFill>
                          <a:schemeClr val="tx1"/>
                        </a:solidFill>
                      </a:ln>
                    </p:spPr>
                  </p:pic>
                </p:oleObj>
              </mc:Fallback>
            </mc:AlternateContent>
          </a:graphicData>
        </a:graphic>
      </p:graphicFrame>
      <p:sp>
        <p:nvSpPr>
          <p:cNvPr id="20" name="TextBox 19">
            <a:extLst>
              <a:ext uri="{FF2B5EF4-FFF2-40B4-BE49-F238E27FC236}">
                <a16:creationId xmlns:a16="http://schemas.microsoft.com/office/drawing/2014/main" id="{5DD176C8-0B6F-48E0-AEF5-862FC3DF44C9}"/>
              </a:ext>
            </a:extLst>
          </p:cNvPr>
          <p:cNvSpPr txBox="1"/>
          <p:nvPr/>
        </p:nvSpPr>
        <p:spPr>
          <a:xfrm>
            <a:off x="1256363" y="4033023"/>
            <a:ext cx="6819900" cy="1184940"/>
          </a:xfrm>
          <a:prstGeom prst="rect">
            <a:avLst/>
          </a:prstGeom>
          <a:solidFill>
            <a:srgbClr val="FF0000"/>
          </a:solidFill>
          <a:ln w="19050">
            <a:solidFill>
              <a:schemeClr val="tx1"/>
            </a:solidFill>
          </a:ln>
        </p:spPr>
        <p:txBody>
          <a:bodyPr wrap="square" rtlCol="0">
            <a:spAutoFit/>
          </a:bodyPr>
          <a:lstStyle/>
          <a:p>
            <a:pPr algn="ctr">
              <a:spcBef>
                <a:spcPts val="600"/>
              </a:spcBef>
            </a:pPr>
            <a:r>
              <a:rPr lang="en-US" sz="2200" dirty="0">
                <a:solidFill>
                  <a:schemeClr val="bg1"/>
                </a:solidFill>
                <a:latin typeface="Calibri" panose="020F0502020204030204" pitchFamily="34" charset="0"/>
              </a:rPr>
              <a:t>This is the </a:t>
            </a:r>
            <a:r>
              <a:rPr lang="en-US" sz="2200" u="sng" dirty="0">
                <a:solidFill>
                  <a:schemeClr val="bg1"/>
                </a:solidFill>
                <a:latin typeface="Calibri" panose="020F0502020204030204" pitchFamily="34" charset="0"/>
              </a:rPr>
              <a:t>ONLY</a:t>
            </a:r>
            <a:r>
              <a:rPr lang="en-US" sz="2200" dirty="0">
                <a:solidFill>
                  <a:schemeClr val="bg1"/>
                </a:solidFill>
                <a:latin typeface="Calibri" panose="020F0502020204030204" pitchFamily="34" charset="0"/>
              </a:rPr>
              <a:t> type of red-face sign at DTW that you may pass without ATCT permission, </a:t>
            </a:r>
          </a:p>
          <a:p>
            <a:pPr algn="ctr">
              <a:spcBef>
                <a:spcPts val="600"/>
              </a:spcBef>
            </a:pPr>
            <a:r>
              <a:rPr lang="en-US" sz="2200" u="sng" dirty="0">
                <a:solidFill>
                  <a:schemeClr val="bg1"/>
                </a:solidFill>
                <a:latin typeface="Calibri" panose="020F0502020204030204" pitchFamily="34" charset="0"/>
              </a:rPr>
              <a:t>as long as you do not enter any other protected areas.</a:t>
            </a:r>
          </a:p>
        </p:txBody>
      </p:sp>
      <p:sp>
        <p:nvSpPr>
          <p:cNvPr id="21" name="TextBox 20">
            <a:extLst>
              <a:ext uri="{FF2B5EF4-FFF2-40B4-BE49-F238E27FC236}">
                <a16:creationId xmlns:a16="http://schemas.microsoft.com/office/drawing/2014/main" id="{E892A455-9C65-4CEC-AE94-2102E6E6E081}"/>
              </a:ext>
            </a:extLst>
          </p:cNvPr>
          <p:cNvSpPr txBox="1"/>
          <p:nvPr/>
        </p:nvSpPr>
        <p:spPr>
          <a:xfrm>
            <a:off x="2884391" y="970627"/>
            <a:ext cx="3375216" cy="461665"/>
          </a:xfrm>
          <a:prstGeom prst="rect">
            <a:avLst/>
          </a:prstGeom>
          <a:solidFill>
            <a:srgbClr val="FF0000"/>
          </a:solidFill>
          <a:ln w="19050">
            <a:solidFill>
              <a:schemeClr val="tx1"/>
            </a:solidFill>
          </a:ln>
        </p:spPr>
        <p:txBody>
          <a:bodyPr wrap="square" rtlCol="0">
            <a:spAutoFit/>
          </a:bodyPr>
          <a:lstStyle/>
          <a:p>
            <a:pPr algn="ctr"/>
            <a:r>
              <a:rPr lang="en-US" dirty="0">
                <a:solidFill>
                  <a:schemeClr val="bg1"/>
                </a:solidFill>
                <a:latin typeface="Calibri" panose="020F0502020204030204" pitchFamily="34" charset="0"/>
              </a:rPr>
              <a:t>Runway Protection Zone</a:t>
            </a:r>
          </a:p>
        </p:txBody>
      </p:sp>
      <p:pic>
        <p:nvPicPr>
          <p:cNvPr id="22" name="Picture 3">
            <a:extLst>
              <a:ext uri="{FF2B5EF4-FFF2-40B4-BE49-F238E27FC236}">
                <a16:creationId xmlns:a16="http://schemas.microsoft.com/office/drawing/2014/main" id="{88717543-0753-4738-8478-82E73DDFB029}"/>
              </a:ext>
            </a:extLst>
          </p:cNvPr>
          <p:cNvPicPr>
            <a:picLocks noChangeAspect="1" noChangeArrowheads="1"/>
          </p:cNvPicPr>
          <p:nvPr/>
        </p:nvPicPr>
        <p:blipFill>
          <a:blip r:embed="rId6" cstate="print"/>
          <a:srcRect/>
          <a:stretch>
            <a:fillRect/>
          </a:stretch>
        </p:blipFill>
        <p:spPr bwMode="auto">
          <a:xfrm>
            <a:off x="2577295" y="3344070"/>
            <a:ext cx="3878232" cy="518283"/>
          </a:xfrm>
          <a:prstGeom prst="rect">
            <a:avLst/>
          </a:prstGeom>
          <a:noFill/>
          <a:ln w="9525">
            <a:solidFill>
              <a:schemeClr val="tx1"/>
            </a:solidFill>
            <a:miter lim="800000"/>
            <a:headEnd/>
            <a:tailEnd/>
          </a:ln>
        </p:spPr>
      </p:pic>
    </p:spTree>
    <p:custDataLst>
      <p:tags r:id="rId2"/>
    </p:custDataLst>
    <p:extLst>
      <p:ext uri="{BB962C8B-B14F-4D97-AF65-F5344CB8AC3E}">
        <p14:creationId xmlns:p14="http://schemas.microsoft.com/office/powerpoint/2010/main" val="648251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Box 6"/>
          <p:cNvSpPr txBox="1">
            <a:spLocks noChangeArrowheads="1"/>
          </p:cNvSpPr>
          <p:nvPr/>
        </p:nvSpPr>
        <p:spPr bwMode="auto">
          <a:xfrm>
            <a:off x="560218" y="4980056"/>
            <a:ext cx="3589175" cy="1015663"/>
          </a:xfrm>
          <a:prstGeom prst="rect">
            <a:avLst/>
          </a:prstGeom>
          <a:noFill/>
          <a:ln w="38100" cap="sq">
            <a:solidFill>
              <a:srgbClr val="FF0066"/>
            </a:solidFill>
            <a:miter lim="800000"/>
            <a:headEnd type="none" w="sm" len="sm"/>
            <a:tailEnd type="none" w="sm" len="sm"/>
          </a:ln>
        </p:spPr>
        <p:txBody>
          <a:bodyPr wrap="square">
            <a:spAutoFit/>
          </a:bodyPr>
          <a:lstStyle/>
          <a:p>
            <a:r>
              <a:rPr lang="en-US" b="1" dirty="0">
                <a:solidFill>
                  <a:srgbClr val="FF0066"/>
                </a:solidFill>
              </a:rPr>
              <a:t>RPZ: </a:t>
            </a:r>
            <a:r>
              <a:rPr lang="en-US" sz="1800" b="1" dirty="0">
                <a:solidFill>
                  <a:srgbClr val="FF0066"/>
                </a:solidFill>
              </a:rPr>
              <a:t>Do not penetrate this imaginary surface without ATCT clearance</a:t>
            </a:r>
          </a:p>
        </p:txBody>
      </p:sp>
      <p:sp>
        <p:nvSpPr>
          <p:cNvPr id="13" name="Rectangle 12"/>
          <p:cNvSpPr/>
          <p:nvPr/>
        </p:nvSpPr>
        <p:spPr>
          <a:xfrm>
            <a:off x="560218" y="836038"/>
            <a:ext cx="8496300" cy="877163"/>
          </a:xfrm>
          <a:prstGeom prst="rect">
            <a:avLst/>
          </a:prstGeom>
        </p:spPr>
        <p:txBody>
          <a:bodyPr wrap="square">
            <a:spAutoFit/>
          </a:bodyPr>
          <a:lstStyle/>
          <a:p>
            <a:r>
              <a:rPr lang="en-US" sz="1700" dirty="0">
                <a:solidFill>
                  <a:srgbClr val="002060"/>
                </a:solidFill>
                <a:latin typeface="Arial Rounded MT Bold" pitchFamily="34" charset="0"/>
              </a:rPr>
              <a:t>A Runway Protected Zone (RPZ) is an area off the runway end used to help protect people and property under the approach to the runway.  The RPZ is trapezoidal in shape and centered on the extended runway centerline.  </a:t>
            </a:r>
          </a:p>
        </p:txBody>
      </p:sp>
      <p:sp>
        <p:nvSpPr>
          <p:cNvPr id="4" name="Slide Number Placeholder 3"/>
          <p:cNvSpPr>
            <a:spLocks noGrp="1"/>
          </p:cNvSpPr>
          <p:nvPr>
            <p:ph type="sldNum" sz="quarter" idx="12"/>
          </p:nvPr>
        </p:nvSpPr>
        <p:spPr/>
        <p:txBody>
          <a:bodyPr/>
          <a:lstStyle/>
          <a:p>
            <a:pPr>
              <a:defRPr/>
            </a:pPr>
            <a:fld id="{87AC2567-2415-4655-997C-393FD947644B}" type="slidenum">
              <a:rPr lang="en-US" smtClean="0"/>
              <a:pPr>
                <a:defRPr/>
              </a:pPr>
              <a:t>58</a:t>
            </a:fld>
            <a:endParaRPr lang="en-US"/>
          </a:p>
        </p:txBody>
      </p:sp>
      <p:sp>
        <p:nvSpPr>
          <p:cNvPr id="5" name="TextBox 4">
            <a:extLst>
              <a:ext uri="{FF2B5EF4-FFF2-40B4-BE49-F238E27FC236}">
                <a16:creationId xmlns:a16="http://schemas.microsoft.com/office/drawing/2014/main" id="{0C5C09B6-3A54-40FF-B92C-9A240184804C}"/>
              </a:ext>
            </a:extLst>
          </p:cNvPr>
          <p:cNvSpPr txBox="1"/>
          <p:nvPr/>
        </p:nvSpPr>
        <p:spPr>
          <a:xfrm>
            <a:off x="4503574" y="1700851"/>
            <a:ext cx="4108091" cy="4585871"/>
          </a:xfrm>
          <a:prstGeom prst="rect">
            <a:avLst/>
          </a:prstGeom>
          <a:noFill/>
        </p:spPr>
        <p:txBody>
          <a:bodyPr wrap="square" rtlCol="0">
            <a:spAutoFit/>
          </a:bodyPr>
          <a:lstStyle/>
          <a:p>
            <a:pPr>
              <a:spcBef>
                <a:spcPts val="1200"/>
              </a:spcBef>
            </a:pPr>
            <a:r>
              <a:rPr lang="en-US" sz="1700" dirty="0">
                <a:solidFill>
                  <a:srgbClr val="002060"/>
                </a:solidFill>
                <a:latin typeface="Arial Rounded MT Bold" pitchFamily="34" charset="0"/>
              </a:rPr>
              <a:t>The approach above the RPZ is protected by an </a:t>
            </a:r>
            <a:r>
              <a:rPr lang="en-US" sz="1700" u="sng" dirty="0">
                <a:solidFill>
                  <a:srgbClr val="002060"/>
                </a:solidFill>
                <a:latin typeface="Arial Rounded MT Bold" pitchFamily="34" charset="0"/>
              </a:rPr>
              <a:t>imaginary surface</a:t>
            </a:r>
            <a:r>
              <a:rPr lang="en-US" sz="1700" dirty="0">
                <a:solidFill>
                  <a:srgbClr val="002060"/>
                </a:solidFill>
                <a:latin typeface="Arial Rounded MT Bold" pitchFamily="34" charset="0"/>
              </a:rPr>
              <a:t>.  The surface starts at ground level 200 feet from the threshold of the runway and slopes up and away from the runway.</a:t>
            </a:r>
          </a:p>
          <a:p>
            <a:pPr>
              <a:spcBef>
                <a:spcPts val="1200"/>
              </a:spcBef>
            </a:pPr>
            <a:r>
              <a:rPr lang="en-US" sz="1700" dirty="0">
                <a:solidFill>
                  <a:srgbClr val="002060"/>
                </a:solidFill>
                <a:latin typeface="Arial Rounded MT Bold" pitchFamily="34" charset="0"/>
              </a:rPr>
              <a:t>The surface cannot be penetrated by aircraft, vehicles, or other objects without ATCT permission. </a:t>
            </a:r>
          </a:p>
          <a:p>
            <a:pPr>
              <a:spcBef>
                <a:spcPts val="1200"/>
              </a:spcBef>
            </a:pPr>
            <a:r>
              <a:rPr lang="en-US" sz="1700" dirty="0">
                <a:solidFill>
                  <a:srgbClr val="002060"/>
                </a:solidFill>
                <a:latin typeface="Arial Rounded MT Bold" pitchFamily="34" charset="0"/>
              </a:rPr>
              <a:t>However, aircraft, vehicles, or other objects that are short enough to pass </a:t>
            </a:r>
            <a:r>
              <a:rPr lang="en-US" sz="1700" u="sng" dirty="0">
                <a:solidFill>
                  <a:srgbClr val="002060"/>
                </a:solidFill>
                <a:latin typeface="Arial Rounded MT Bold" pitchFamily="34" charset="0"/>
              </a:rPr>
              <a:t>below</a:t>
            </a:r>
            <a:r>
              <a:rPr lang="en-US" sz="1700" dirty="0">
                <a:solidFill>
                  <a:srgbClr val="002060"/>
                </a:solidFill>
                <a:latin typeface="Arial Rounded MT Bold" pitchFamily="34" charset="0"/>
              </a:rPr>
              <a:t> the imaginary surface may do so without ATCT permission, </a:t>
            </a:r>
            <a:r>
              <a:rPr lang="en-US" sz="1700" u="sng" dirty="0">
                <a:solidFill>
                  <a:srgbClr val="002060"/>
                </a:solidFill>
                <a:latin typeface="Arial Rounded MT Bold" pitchFamily="34" charset="0"/>
              </a:rPr>
              <a:t>as long as they do not enter any other protected areas (for example, RSAs) without permission.</a:t>
            </a:r>
            <a:endParaRPr lang="en-US" sz="1700" dirty="0">
              <a:solidFill>
                <a:srgbClr val="002060"/>
              </a:solidFill>
              <a:latin typeface="Arial Rounded MT Bold" pitchFamily="34" charset="0"/>
            </a:endParaRPr>
          </a:p>
        </p:txBody>
      </p:sp>
      <p:pic>
        <p:nvPicPr>
          <p:cNvPr id="16" name="Picture 4">
            <a:extLst>
              <a:ext uri="{FF2B5EF4-FFF2-40B4-BE49-F238E27FC236}">
                <a16:creationId xmlns:a16="http://schemas.microsoft.com/office/drawing/2014/main" id="{E1713DB2-E877-40FD-83D6-F6BA807D5B09}"/>
              </a:ext>
            </a:extLst>
          </p:cNvPr>
          <p:cNvPicPr>
            <a:picLocks noChangeAspect="1" noChangeArrowheads="1"/>
          </p:cNvPicPr>
          <p:nvPr/>
        </p:nvPicPr>
        <p:blipFill>
          <a:blip r:embed="rId3" cstate="print"/>
          <a:srcRect/>
          <a:stretch>
            <a:fillRect/>
          </a:stretch>
        </p:blipFill>
        <p:spPr bwMode="auto">
          <a:xfrm>
            <a:off x="457496" y="1700851"/>
            <a:ext cx="3794621" cy="3034129"/>
          </a:xfrm>
          <a:prstGeom prst="rect">
            <a:avLst/>
          </a:prstGeom>
          <a:noFill/>
          <a:ln w="9525">
            <a:noFill/>
            <a:miter lim="800000"/>
            <a:headEnd/>
            <a:tailEnd/>
          </a:ln>
        </p:spPr>
      </p:pic>
      <p:sp>
        <p:nvSpPr>
          <p:cNvPr id="18" name="Oval 17">
            <a:extLst>
              <a:ext uri="{FF2B5EF4-FFF2-40B4-BE49-F238E27FC236}">
                <a16:creationId xmlns:a16="http://schemas.microsoft.com/office/drawing/2014/main" id="{CDAEA312-884F-4B68-AEFC-A36E7A2E6048}"/>
              </a:ext>
            </a:extLst>
          </p:cNvPr>
          <p:cNvSpPr>
            <a:spLocks noChangeArrowheads="1"/>
          </p:cNvSpPr>
          <p:nvPr/>
        </p:nvSpPr>
        <p:spPr bwMode="auto">
          <a:xfrm rot="19468205">
            <a:off x="2704905" y="3664194"/>
            <a:ext cx="490019" cy="501436"/>
          </a:xfrm>
          <a:prstGeom prst="ellipse">
            <a:avLst/>
          </a:prstGeom>
          <a:noFill/>
          <a:ln w="38100">
            <a:solidFill>
              <a:srgbClr val="FF0066"/>
            </a:solidFill>
            <a:round/>
            <a:headEnd type="none" w="sm" len="sm"/>
            <a:tailEnd type="none" w="sm" len="sm"/>
          </a:ln>
        </p:spPr>
        <p:txBody>
          <a:bodyPr wrap="none" anchor="ctr"/>
          <a:lstStyle/>
          <a:p>
            <a:endParaRPr lang="en-US" dirty="0"/>
          </a:p>
        </p:txBody>
      </p:sp>
      <p:sp>
        <p:nvSpPr>
          <p:cNvPr id="19" name="Oval 18">
            <a:extLst>
              <a:ext uri="{FF2B5EF4-FFF2-40B4-BE49-F238E27FC236}">
                <a16:creationId xmlns:a16="http://schemas.microsoft.com/office/drawing/2014/main" id="{0961A808-86DE-4F31-AB1A-2BB478D60D48}"/>
              </a:ext>
            </a:extLst>
          </p:cNvPr>
          <p:cNvSpPr>
            <a:spLocks noChangeArrowheads="1"/>
          </p:cNvSpPr>
          <p:nvPr/>
        </p:nvSpPr>
        <p:spPr bwMode="auto">
          <a:xfrm flipH="1">
            <a:off x="2538747" y="2247257"/>
            <a:ext cx="365309" cy="401677"/>
          </a:xfrm>
          <a:prstGeom prst="ellipse">
            <a:avLst/>
          </a:prstGeom>
          <a:noFill/>
          <a:ln w="38100">
            <a:solidFill>
              <a:srgbClr val="FF0066"/>
            </a:solidFill>
            <a:round/>
            <a:headEnd type="none" w="sm" len="sm"/>
            <a:tailEnd type="none" w="sm" len="sm"/>
          </a:ln>
        </p:spPr>
        <p:txBody>
          <a:bodyPr wrap="none" anchor="ctr"/>
          <a:lstStyle/>
          <a:p>
            <a:endParaRPr lang="en-US" dirty="0"/>
          </a:p>
        </p:txBody>
      </p:sp>
      <p:sp>
        <p:nvSpPr>
          <p:cNvPr id="20" name="Line 5">
            <a:extLst>
              <a:ext uri="{FF2B5EF4-FFF2-40B4-BE49-F238E27FC236}">
                <a16:creationId xmlns:a16="http://schemas.microsoft.com/office/drawing/2014/main" id="{2A75E16F-C1BA-4306-A22E-D3D202B0799A}"/>
              </a:ext>
            </a:extLst>
          </p:cNvPr>
          <p:cNvSpPr>
            <a:spLocks noChangeShapeType="1"/>
          </p:cNvSpPr>
          <p:nvPr/>
        </p:nvSpPr>
        <p:spPr bwMode="auto">
          <a:xfrm flipH="1">
            <a:off x="2599246" y="2648934"/>
            <a:ext cx="5574" cy="2331122"/>
          </a:xfrm>
          <a:prstGeom prst="line">
            <a:avLst/>
          </a:prstGeom>
          <a:noFill/>
          <a:ln w="28575" cap="sq">
            <a:solidFill>
              <a:srgbClr val="FF0066"/>
            </a:solidFill>
            <a:round/>
            <a:headEnd type="triangle" w="med" len="med"/>
            <a:tailEnd type="none" w="sm" len="sm"/>
          </a:ln>
        </p:spPr>
        <p:txBody>
          <a:bodyPr wrap="none" anchor="ctr"/>
          <a:lstStyle/>
          <a:p>
            <a:endParaRPr lang="en-US" dirty="0"/>
          </a:p>
        </p:txBody>
      </p:sp>
      <p:sp>
        <p:nvSpPr>
          <p:cNvPr id="21" name="Line 5">
            <a:extLst>
              <a:ext uri="{FF2B5EF4-FFF2-40B4-BE49-F238E27FC236}">
                <a16:creationId xmlns:a16="http://schemas.microsoft.com/office/drawing/2014/main" id="{6391EE9D-A7F1-40FD-87DE-B44BDDB6B870}"/>
              </a:ext>
            </a:extLst>
          </p:cNvPr>
          <p:cNvSpPr>
            <a:spLocks noChangeShapeType="1"/>
          </p:cNvSpPr>
          <p:nvPr/>
        </p:nvSpPr>
        <p:spPr bwMode="auto">
          <a:xfrm>
            <a:off x="2953428" y="4191000"/>
            <a:ext cx="5574" cy="789056"/>
          </a:xfrm>
          <a:prstGeom prst="line">
            <a:avLst/>
          </a:prstGeom>
          <a:noFill/>
          <a:ln w="28575" cap="sq">
            <a:solidFill>
              <a:srgbClr val="FF0066"/>
            </a:solidFill>
            <a:round/>
            <a:headEnd type="triangle" w="med" len="med"/>
            <a:tailEnd type="none" w="sm" len="sm"/>
          </a:ln>
        </p:spPr>
        <p:txBody>
          <a:bodyPr wrap="none" anchor="ctr"/>
          <a:lstStyle/>
          <a:p>
            <a:endParaRPr lang="en-US" dirty="0"/>
          </a:p>
        </p:txBody>
      </p:sp>
      <p:sp>
        <p:nvSpPr>
          <p:cNvPr id="14" name="TextBox 13">
            <a:extLst>
              <a:ext uri="{FF2B5EF4-FFF2-40B4-BE49-F238E27FC236}">
                <a16:creationId xmlns:a16="http://schemas.microsoft.com/office/drawing/2014/main" id="{832D946B-3FF1-46DB-B672-130994CF089C}"/>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2" name="TextBox 21">
            <a:extLst>
              <a:ext uri="{FF2B5EF4-FFF2-40B4-BE49-F238E27FC236}">
                <a16:creationId xmlns:a16="http://schemas.microsoft.com/office/drawing/2014/main" id="{1E6554DD-4D10-45F4-9483-561354CDB025}"/>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25" name="Rectangle 24">
            <a:extLst>
              <a:ext uri="{FF2B5EF4-FFF2-40B4-BE49-F238E27FC236}">
                <a16:creationId xmlns:a16="http://schemas.microsoft.com/office/drawing/2014/main" id="{9CFC1631-BA80-47FE-9F80-9C2DD31DFD6C}"/>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spTree>
    <p:custDataLst>
      <p:tags r:id="rId1"/>
    </p:custDataLst>
    <p:extLst>
      <p:ext uri="{BB962C8B-B14F-4D97-AF65-F5344CB8AC3E}">
        <p14:creationId xmlns:p14="http://schemas.microsoft.com/office/powerpoint/2010/main" val="3097067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0" grpId="0" animBg="1"/>
      <p:bldP spid="21"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42" name="Picture 1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533448" y="1520900"/>
            <a:ext cx="5858594" cy="3333905"/>
          </a:xfrm>
          <a:prstGeom prst="rect">
            <a:avLst/>
          </a:prstGeom>
          <a:noFill/>
          <a:ln w="12700">
            <a:solidFill>
              <a:schemeClr val="tx1"/>
            </a:solidFill>
            <a:miter lim="800000"/>
            <a:headEnd/>
            <a:tailEnd/>
          </a:ln>
        </p:spPr>
      </p:pic>
      <p:sp>
        <p:nvSpPr>
          <p:cNvPr id="116745" name="Rectangle 15"/>
          <p:cNvSpPr>
            <a:spLocks noChangeArrowheads="1"/>
          </p:cNvSpPr>
          <p:nvPr/>
        </p:nvSpPr>
        <p:spPr bwMode="auto">
          <a:xfrm>
            <a:off x="3828156" y="2100764"/>
            <a:ext cx="1277244" cy="526663"/>
          </a:xfrm>
          <a:prstGeom prst="rect">
            <a:avLst/>
          </a:prstGeom>
          <a:solidFill>
            <a:srgbClr val="FFFFFF"/>
          </a:solidFill>
          <a:ln w="9525">
            <a:solidFill>
              <a:srgbClr val="FFFFFF"/>
            </a:solidFill>
            <a:miter lim="800000"/>
            <a:headEnd/>
            <a:tailEnd/>
          </a:ln>
        </p:spPr>
        <p:txBody>
          <a:bodyPr wrap="none" anchor="ctr"/>
          <a:lstStyle/>
          <a:p>
            <a:endParaRPr lang="en-US" dirty="0"/>
          </a:p>
        </p:txBody>
      </p:sp>
      <p:sp>
        <p:nvSpPr>
          <p:cNvPr id="116749" name="Text Box 19"/>
          <p:cNvSpPr txBox="1">
            <a:spLocks noChangeArrowheads="1"/>
          </p:cNvSpPr>
          <p:nvPr/>
        </p:nvSpPr>
        <p:spPr bwMode="auto">
          <a:xfrm>
            <a:off x="2018031" y="822187"/>
            <a:ext cx="5107937" cy="461665"/>
          </a:xfrm>
          <a:prstGeom prst="rect">
            <a:avLst/>
          </a:prstGeom>
          <a:noFill/>
          <a:ln w="9525">
            <a:noFill/>
            <a:miter lim="800000"/>
            <a:headEnd/>
            <a:tailEnd/>
          </a:ln>
        </p:spPr>
        <p:txBody>
          <a:bodyPr wrap="none">
            <a:spAutoFit/>
          </a:bodyPr>
          <a:lstStyle/>
          <a:p>
            <a:r>
              <a:rPr lang="en-US" dirty="0">
                <a:solidFill>
                  <a:srgbClr val="002060"/>
                </a:solidFill>
                <a:latin typeface="Arial Rounded MT Bold" pitchFamily="34" charset="0"/>
              </a:rPr>
              <a:t>RPZ - Taxiway K @ 22L Approach</a:t>
            </a:r>
          </a:p>
        </p:txBody>
      </p:sp>
      <p:sp>
        <p:nvSpPr>
          <p:cNvPr id="116759" name="AutoShape 29"/>
          <p:cNvSpPr>
            <a:spLocks noChangeArrowheads="1"/>
          </p:cNvSpPr>
          <p:nvPr/>
        </p:nvSpPr>
        <p:spPr bwMode="auto">
          <a:xfrm rot="5400000">
            <a:off x="4198464" y="683057"/>
            <a:ext cx="2862985" cy="352417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00CC99">
              <a:alpha val="0"/>
            </a:srgbClr>
          </a:solidFill>
          <a:ln w="38100">
            <a:solidFill>
              <a:srgbClr val="FF0000"/>
            </a:solidFill>
            <a:miter lim="800000"/>
            <a:headEnd/>
            <a:tailEnd/>
          </a:ln>
        </p:spPr>
        <p:txBody>
          <a:bodyPr wrap="none" anchor="ctr"/>
          <a:lstStyle/>
          <a:p>
            <a:endParaRPr lang="en-US" dirty="0"/>
          </a:p>
        </p:txBody>
      </p:sp>
      <p:sp>
        <p:nvSpPr>
          <p:cNvPr id="23" name="TextBox 22"/>
          <p:cNvSpPr txBox="1"/>
          <p:nvPr/>
        </p:nvSpPr>
        <p:spPr>
          <a:xfrm>
            <a:off x="2619946" y="4967823"/>
            <a:ext cx="4364736" cy="1200329"/>
          </a:xfrm>
          <a:prstGeom prst="rect">
            <a:avLst/>
          </a:prstGeom>
          <a:solidFill>
            <a:schemeClr val="bg1"/>
          </a:solidFill>
          <a:ln w="19050">
            <a:solidFill>
              <a:srgbClr val="FF0000"/>
            </a:solidFill>
          </a:ln>
        </p:spPr>
        <p:txBody>
          <a:bodyPr wrap="square" rtlCol="0">
            <a:spAutoFit/>
          </a:bodyPr>
          <a:lstStyle/>
          <a:p>
            <a:pPr algn="ctr"/>
            <a:r>
              <a:rPr lang="en-US" dirty="0">
                <a:solidFill>
                  <a:srgbClr val="FF0000"/>
                </a:solidFill>
                <a:latin typeface="Calibri" panose="020F0502020204030204" pitchFamily="34" charset="0"/>
              </a:rPr>
              <a:t>Remain on pavement when passing the                   signs to pass </a:t>
            </a:r>
            <a:r>
              <a:rPr lang="en-US" u="sng" dirty="0">
                <a:solidFill>
                  <a:srgbClr val="FF0000"/>
                </a:solidFill>
                <a:latin typeface="Calibri" panose="020F0502020204030204" pitchFamily="34" charset="0"/>
              </a:rPr>
              <a:t>under</a:t>
            </a:r>
            <a:r>
              <a:rPr lang="en-US" dirty="0">
                <a:solidFill>
                  <a:srgbClr val="FF0000"/>
                </a:solidFill>
                <a:latin typeface="Calibri" panose="020F0502020204030204" pitchFamily="34" charset="0"/>
              </a:rPr>
              <a:t> the imaginary surface.</a:t>
            </a:r>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l="6711" t="21898" r="6209" b="24605"/>
          <a:stretch/>
        </p:blipFill>
        <p:spPr>
          <a:xfrm rot="5400000">
            <a:off x="3537889" y="3414930"/>
            <a:ext cx="694944" cy="196682"/>
          </a:xfrm>
          <a:prstGeom prst="rect">
            <a:avLst/>
          </a:prstGeom>
        </p:spPr>
      </p:pic>
      <p:pic>
        <p:nvPicPr>
          <p:cNvPr id="27" name="Picture 26"/>
          <p:cNvPicPr>
            <a:picLocks noChangeAspect="1"/>
          </p:cNvPicPr>
          <p:nvPr/>
        </p:nvPicPr>
        <p:blipFill rotWithShape="1">
          <a:blip r:embed="rId5" cstate="print">
            <a:extLst>
              <a:ext uri="{28A0092B-C50C-407E-A947-70E740481C1C}">
                <a14:useLocalDpi xmlns:a14="http://schemas.microsoft.com/office/drawing/2010/main" val="0"/>
              </a:ext>
            </a:extLst>
          </a:blip>
          <a:srcRect l="6711" t="21898" r="6209" b="24605"/>
          <a:stretch/>
        </p:blipFill>
        <p:spPr>
          <a:xfrm rot="16200000">
            <a:off x="5538257" y="3397952"/>
            <a:ext cx="696677" cy="197173"/>
          </a:xfrm>
          <a:prstGeom prst="rect">
            <a:avLst/>
          </a:prstGeom>
        </p:spPr>
      </p:pic>
      <p:pic>
        <p:nvPicPr>
          <p:cNvPr id="28" name="Picture 27"/>
          <p:cNvPicPr>
            <a:picLocks noChangeAspect="1"/>
          </p:cNvPicPr>
          <p:nvPr/>
        </p:nvPicPr>
        <p:blipFill rotWithShape="1">
          <a:blip r:embed="rId6" cstate="print">
            <a:extLst>
              <a:ext uri="{28A0092B-C50C-407E-A947-70E740481C1C}">
                <a14:useLocalDpi xmlns:a14="http://schemas.microsoft.com/office/drawing/2010/main" val="0"/>
              </a:ext>
            </a:extLst>
          </a:blip>
          <a:srcRect l="6711" t="21898" r="6209" b="24605"/>
          <a:stretch/>
        </p:blipFill>
        <p:spPr>
          <a:xfrm>
            <a:off x="4462745" y="5434669"/>
            <a:ext cx="1107197" cy="313358"/>
          </a:xfrm>
          <a:prstGeom prst="rect">
            <a:avLst/>
          </a:prstGeom>
        </p:spPr>
      </p:pic>
      <p:sp>
        <p:nvSpPr>
          <p:cNvPr id="36" name="TextBox 35"/>
          <p:cNvSpPr txBox="1"/>
          <p:nvPr/>
        </p:nvSpPr>
        <p:spPr>
          <a:xfrm>
            <a:off x="6848552" y="2273484"/>
            <a:ext cx="1524000" cy="707886"/>
          </a:xfrm>
          <a:prstGeom prst="rect">
            <a:avLst/>
          </a:prstGeom>
          <a:solidFill>
            <a:srgbClr val="FFFFFF"/>
          </a:solidFill>
          <a:ln w="28575">
            <a:solidFill>
              <a:srgbClr val="FF0000"/>
            </a:solidFill>
          </a:ln>
        </p:spPr>
        <p:txBody>
          <a:bodyPr wrap="square" rtlCol="0">
            <a:spAutoFit/>
          </a:bodyPr>
          <a:lstStyle/>
          <a:p>
            <a:r>
              <a:rPr lang="en-US" sz="2000" dirty="0">
                <a:solidFill>
                  <a:srgbClr val="FF0000"/>
                </a:solidFill>
                <a:latin typeface="Arial Rounded MT Bold" panose="020F0704030504030204" pitchFamily="34" charset="0"/>
              </a:rPr>
              <a:t>Imaginary surface</a:t>
            </a:r>
          </a:p>
        </p:txBody>
      </p:sp>
      <p:sp>
        <p:nvSpPr>
          <p:cNvPr id="3" name="Slide Number Placeholder 2"/>
          <p:cNvSpPr>
            <a:spLocks noGrp="1"/>
          </p:cNvSpPr>
          <p:nvPr>
            <p:ph type="sldNum" sz="quarter" idx="12"/>
          </p:nvPr>
        </p:nvSpPr>
        <p:spPr/>
        <p:txBody>
          <a:bodyPr/>
          <a:lstStyle/>
          <a:p>
            <a:pPr>
              <a:defRPr/>
            </a:pPr>
            <a:fld id="{056B8C31-5EF2-4A5A-8AB4-4930E59EED70}" type="slidenum">
              <a:rPr lang="en-US" smtClean="0"/>
              <a:pPr>
                <a:defRPr/>
              </a:pPr>
              <a:t>59</a:t>
            </a:fld>
            <a:endParaRPr lang="en-US"/>
          </a:p>
        </p:txBody>
      </p:sp>
      <p:sp>
        <p:nvSpPr>
          <p:cNvPr id="17" name="TextBox 16">
            <a:extLst>
              <a:ext uri="{FF2B5EF4-FFF2-40B4-BE49-F238E27FC236}">
                <a16:creationId xmlns:a16="http://schemas.microsoft.com/office/drawing/2014/main" id="{B9D9D706-0E99-4F31-AAFD-F47CF0AFC3DE}"/>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1" name="TextBox 20">
            <a:extLst>
              <a:ext uri="{FF2B5EF4-FFF2-40B4-BE49-F238E27FC236}">
                <a16:creationId xmlns:a16="http://schemas.microsoft.com/office/drawing/2014/main" id="{39864D4B-DC59-42E9-AC02-B43F3C8BE6A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29" name="Rectangle 28">
            <a:extLst>
              <a:ext uri="{FF2B5EF4-FFF2-40B4-BE49-F238E27FC236}">
                <a16:creationId xmlns:a16="http://schemas.microsoft.com/office/drawing/2014/main" id="{B7E3C45D-D28B-4EAF-BF9A-F4EE36418B80}"/>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sp>
        <p:nvSpPr>
          <p:cNvPr id="7" name="Rectangle 6">
            <a:extLst>
              <a:ext uri="{FF2B5EF4-FFF2-40B4-BE49-F238E27FC236}">
                <a16:creationId xmlns:a16="http://schemas.microsoft.com/office/drawing/2014/main" id="{05D84D54-1148-4B9E-9768-77DC38A1802C}"/>
              </a:ext>
            </a:extLst>
          </p:cNvPr>
          <p:cNvSpPr/>
          <p:nvPr/>
        </p:nvSpPr>
        <p:spPr bwMode="auto">
          <a:xfrm>
            <a:off x="4020207" y="3148199"/>
            <a:ext cx="1731297" cy="603202"/>
          </a:xfrm>
          <a:prstGeom prst="rect">
            <a:avLst/>
          </a:prstGeom>
          <a:noFill/>
          <a:ln w="57150"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30" name="Rectangle 29">
            <a:extLst>
              <a:ext uri="{FF2B5EF4-FFF2-40B4-BE49-F238E27FC236}">
                <a16:creationId xmlns:a16="http://schemas.microsoft.com/office/drawing/2014/main" id="{F867BE95-4F8B-4E80-8F06-2BA62B0EA878}"/>
              </a:ext>
            </a:extLst>
          </p:cNvPr>
          <p:cNvSpPr/>
          <p:nvPr/>
        </p:nvSpPr>
        <p:spPr>
          <a:xfrm>
            <a:off x="2692480" y="2233583"/>
            <a:ext cx="1011815" cy="276999"/>
          </a:xfrm>
          <a:prstGeom prst="rect">
            <a:avLst/>
          </a:prstGeom>
          <a:solidFill>
            <a:srgbClr val="C00000"/>
          </a:solidFill>
          <a:ln w="9525">
            <a:solidFill>
              <a:schemeClr val="tx1"/>
            </a:solidFill>
          </a:ln>
        </p:spPr>
        <p:txBody>
          <a:bodyPr wrap="none">
            <a:spAutoFit/>
          </a:bodyPr>
          <a:lstStyle/>
          <a:p>
            <a:r>
              <a:rPr lang="en-US" sz="1200" dirty="0" err="1">
                <a:solidFill>
                  <a:srgbClr val="EAEAEA"/>
                </a:solidFill>
                <a:latin typeface="Calibri" panose="020F0502020204030204" pitchFamily="34" charset="0"/>
              </a:rPr>
              <a:t>Rwy</a:t>
            </a:r>
            <a:r>
              <a:rPr lang="en-US" sz="1200" dirty="0">
                <a:solidFill>
                  <a:srgbClr val="EAEAEA"/>
                </a:solidFill>
                <a:latin typeface="Calibri" panose="020F0502020204030204" pitchFamily="34" charset="0"/>
              </a:rPr>
              <a:t> 4R – 22L</a:t>
            </a:r>
            <a:endParaRPr lang="en-US" sz="1200" dirty="0"/>
          </a:p>
        </p:txBody>
      </p:sp>
    </p:spTree>
    <p:custDataLst>
      <p:tags r:id="rId1"/>
    </p:custDataLst>
    <p:extLst>
      <p:ext uri="{BB962C8B-B14F-4D97-AF65-F5344CB8AC3E}">
        <p14:creationId xmlns:p14="http://schemas.microsoft.com/office/powerpoint/2010/main" val="1858346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675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par>
                                <p:cTn id="15" presetID="2"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1000" fill="hold"/>
                                        <p:tgtEl>
                                          <p:spTgt spid="4"/>
                                        </p:tgtEl>
                                        <p:attrNameLst>
                                          <p:attrName>ppt_x</p:attrName>
                                        </p:attrNameLst>
                                      </p:cBhvr>
                                      <p:tavLst>
                                        <p:tav tm="0">
                                          <p:val>
                                            <p:strVal val="0-#ppt_w/2"/>
                                          </p:val>
                                        </p:tav>
                                        <p:tav tm="100000">
                                          <p:val>
                                            <p:strVal val="#ppt_x"/>
                                          </p:val>
                                        </p:tav>
                                      </p:tavLst>
                                    </p:anim>
                                    <p:anim calcmode="lin" valueType="num">
                                      <p:cBhvr additive="base">
                                        <p:cTn id="18" dur="1000" fill="hold"/>
                                        <p:tgtEl>
                                          <p:spTgt spid="4"/>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1000" fill="hold"/>
                                        <p:tgtEl>
                                          <p:spTgt spid="27"/>
                                        </p:tgtEl>
                                        <p:attrNameLst>
                                          <p:attrName>ppt_x</p:attrName>
                                        </p:attrNameLst>
                                      </p:cBhvr>
                                      <p:tavLst>
                                        <p:tav tm="0">
                                          <p:val>
                                            <p:strVal val="1+#ppt_w/2"/>
                                          </p:val>
                                        </p:tav>
                                        <p:tav tm="100000">
                                          <p:val>
                                            <p:strVal val="#ppt_x"/>
                                          </p:val>
                                        </p:tav>
                                      </p:tavLst>
                                    </p:anim>
                                    <p:anim calcmode="lin" valueType="num">
                                      <p:cBhvr additive="base">
                                        <p:cTn id="22" dur="1000" fill="hold"/>
                                        <p:tgtEl>
                                          <p:spTgt spid="27"/>
                                        </p:tgtEl>
                                        <p:attrNameLst>
                                          <p:attrName>ppt_y</p:attrName>
                                        </p:attrNameLst>
                                      </p:cBhvr>
                                      <p:tavLst>
                                        <p:tav tm="0">
                                          <p:val>
                                            <p:strVal val="#ppt_y"/>
                                          </p:val>
                                        </p:tav>
                                        <p:tav tm="100000">
                                          <p:val>
                                            <p:strVal val="#ppt_y"/>
                                          </p:val>
                                        </p:tav>
                                      </p:tavLst>
                                    </p:anim>
                                  </p:childTnLst>
                                </p:cTn>
                              </p:par>
                              <p:par>
                                <p:cTn id="23" presetID="2" presetClass="entr" presetSubtype="4" fill="hold" grpId="0" nodeType="withEffect">
                                  <p:stCondLst>
                                    <p:cond delay="75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1000" fill="hold"/>
                                        <p:tgtEl>
                                          <p:spTgt spid="7"/>
                                        </p:tgtEl>
                                        <p:attrNameLst>
                                          <p:attrName>ppt_x</p:attrName>
                                        </p:attrNameLst>
                                      </p:cBhvr>
                                      <p:tavLst>
                                        <p:tav tm="0">
                                          <p:val>
                                            <p:strVal val="#ppt_x"/>
                                          </p:val>
                                        </p:tav>
                                        <p:tav tm="100000">
                                          <p:val>
                                            <p:strVal val="#ppt_x"/>
                                          </p:val>
                                        </p:tav>
                                      </p:tavLst>
                                    </p:anim>
                                    <p:anim calcmode="lin" valueType="num">
                                      <p:cBhvr additive="base">
                                        <p:cTn id="26" dur="1000" fill="hold"/>
                                        <p:tgtEl>
                                          <p:spTgt spid="7"/>
                                        </p:tgtEl>
                                        <p:attrNameLst>
                                          <p:attrName>ppt_y</p:attrName>
                                        </p:attrNameLst>
                                      </p:cBhvr>
                                      <p:tavLst>
                                        <p:tav tm="0">
                                          <p:val>
                                            <p:strVal val="1+#ppt_h/2"/>
                                          </p:val>
                                        </p:tav>
                                        <p:tav tm="100000">
                                          <p:val>
                                            <p:strVal val="#ppt_y"/>
                                          </p:val>
                                        </p:tav>
                                      </p:tavLst>
                                    </p:anim>
                                  </p:childTnLst>
                                </p:cTn>
                              </p:par>
                              <p:par>
                                <p:cTn id="27" presetID="1" presetClass="entr" presetSubtype="0" fill="hold" grpId="0" nodeType="withEffect">
                                  <p:stCondLst>
                                    <p:cond delay="0"/>
                                  </p:stCondLst>
                                  <p:childTnLst>
                                    <p:set>
                                      <p:cBhvr>
                                        <p:cTn id="28"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59" grpId="0" animBg="1"/>
      <p:bldP spid="23" grpId="0" animBg="1"/>
      <p:bldP spid="36" grpId="0" animBg="1"/>
      <p:bldP spid="7" grpId="0" animBg="1"/>
      <p:bldP spid="30"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40"/>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370351" y="365956"/>
            <a:ext cx="4392852" cy="6742519"/>
          </a:xfrm>
          <a:prstGeom prst="rect">
            <a:avLst/>
          </a:prstGeom>
          <a:solidFill>
            <a:srgbClr val="008000">
              <a:alpha val="30000"/>
            </a:srgbClr>
          </a:solidFill>
          <a:ln>
            <a:noFill/>
          </a:ln>
        </p:spPr>
      </p:pic>
      <p:sp>
        <p:nvSpPr>
          <p:cNvPr id="7" name="Rectangle 41"/>
          <p:cNvSpPr>
            <a:spLocks noChangeArrowheads="1"/>
          </p:cNvSpPr>
          <p:nvPr/>
        </p:nvSpPr>
        <p:spPr bwMode="auto">
          <a:xfrm rot="1739043">
            <a:off x="5233133" y="2525224"/>
            <a:ext cx="171309" cy="2639269"/>
          </a:xfrm>
          <a:prstGeom prst="rect">
            <a:avLst/>
          </a:prstGeom>
          <a:solidFill>
            <a:srgbClr val="FF0000">
              <a:alpha val="37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atin typeface="Calibri" panose="020F0502020204030204" pitchFamily="34" charset="0"/>
            </a:endParaRPr>
          </a:p>
        </p:txBody>
      </p:sp>
      <p:sp>
        <p:nvSpPr>
          <p:cNvPr id="8" name="Rectangle 42"/>
          <p:cNvSpPr>
            <a:spLocks noChangeArrowheads="1"/>
          </p:cNvSpPr>
          <p:nvPr/>
        </p:nvSpPr>
        <p:spPr bwMode="auto">
          <a:xfrm rot="5274375">
            <a:off x="7147438" y="2269413"/>
            <a:ext cx="114300" cy="2717800"/>
          </a:xfrm>
          <a:prstGeom prst="rect">
            <a:avLst/>
          </a:prstGeom>
          <a:solidFill>
            <a:srgbClr val="FF0000">
              <a:alpha val="41000"/>
            </a:srgbClr>
          </a:solidFill>
          <a:ln>
            <a:noFill/>
          </a:ln>
        </p:spPr>
        <p:txBody>
          <a:bodyPr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atin typeface="Calibri" panose="020F0502020204030204" pitchFamily="34" charset="0"/>
            </a:endParaRPr>
          </a:p>
        </p:txBody>
      </p:sp>
      <p:sp>
        <p:nvSpPr>
          <p:cNvPr id="9" name="Rectangle 43"/>
          <p:cNvSpPr>
            <a:spLocks noChangeArrowheads="1"/>
          </p:cNvSpPr>
          <p:nvPr/>
        </p:nvSpPr>
        <p:spPr bwMode="auto">
          <a:xfrm rot="5280000">
            <a:off x="7177188" y="3883258"/>
            <a:ext cx="114300" cy="2717800"/>
          </a:xfrm>
          <a:prstGeom prst="rect">
            <a:avLst/>
          </a:prstGeom>
          <a:solidFill>
            <a:srgbClr val="FF0000">
              <a:alpha val="42000"/>
            </a:srgbClr>
          </a:solidFill>
          <a:ln>
            <a:noFill/>
          </a:ln>
        </p:spPr>
        <p:txBody>
          <a:bodyPr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atin typeface="Calibri" panose="020F0502020204030204" pitchFamily="34" charset="0"/>
            </a:endParaRPr>
          </a:p>
        </p:txBody>
      </p:sp>
      <p:sp>
        <p:nvSpPr>
          <p:cNvPr id="10" name="Rectangle 44"/>
          <p:cNvSpPr>
            <a:spLocks noChangeArrowheads="1"/>
          </p:cNvSpPr>
          <p:nvPr/>
        </p:nvSpPr>
        <p:spPr bwMode="auto">
          <a:xfrm rot="1739043">
            <a:off x="6111619" y="2080846"/>
            <a:ext cx="159972" cy="3281414"/>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atin typeface="Calibri" panose="020F0502020204030204" pitchFamily="34" charset="0"/>
            </a:endParaRPr>
          </a:p>
        </p:txBody>
      </p:sp>
      <p:sp>
        <p:nvSpPr>
          <p:cNvPr id="11" name="Rectangle 45"/>
          <p:cNvSpPr>
            <a:spLocks noChangeArrowheads="1"/>
          </p:cNvSpPr>
          <p:nvPr/>
        </p:nvSpPr>
        <p:spPr bwMode="auto">
          <a:xfrm rot="1744596">
            <a:off x="7296580" y="2204953"/>
            <a:ext cx="114300" cy="2717800"/>
          </a:xfrm>
          <a:prstGeom prst="rect">
            <a:avLst/>
          </a:prstGeom>
          <a:solidFill>
            <a:srgbClr val="FF0000">
              <a:alpha val="50000"/>
            </a:srgbClr>
          </a:solidFill>
          <a:ln w="9525" algn="ctr">
            <a:noFill/>
            <a:miter lim="800000"/>
            <a:headEnd/>
            <a:tailEnd/>
          </a:ln>
          <a:effectLst/>
          <a:scene3d>
            <a:camera prst="orthographicFront">
              <a:rot lat="0" lon="0" rev="0"/>
            </a:camera>
            <a:lightRig rig="threePt" dir="t"/>
          </a:scene3d>
        </p:spPr>
        <p:txBody>
          <a:bodyPr anchor="ctr">
            <a:spAutoFit/>
          </a:bodyPr>
          <a:lstStyle/>
          <a:p>
            <a:pPr eaLnBrk="0" fontAlgn="auto" hangingPunct="0">
              <a:spcBef>
                <a:spcPts val="0"/>
              </a:spcBef>
              <a:spcAft>
                <a:spcPts val="0"/>
              </a:spcAft>
              <a:defRPr/>
            </a:pPr>
            <a:endParaRPr lang="en-US">
              <a:latin typeface="+mn-lt"/>
            </a:endParaRPr>
          </a:p>
        </p:txBody>
      </p:sp>
      <p:sp>
        <p:nvSpPr>
          <p:cNvPr id="12" name="Rectangle 46"/>
          <p:cNvSpPr>
            <a:spLocks noChangeArrowheads="1"/>
          </p:cNvSpPr>
          <p:nvPr/>
        </p:nvSpPr>
        <p:spPr bwMode="auto">
          <a:xfrm rot="1744596">
            <a:off x="7373667" y="2931694"/>
            <a:ext cx="114300" cy="3028950"/>
          </a:xfrm>
          <a:prstGeom prst="rect">
            <a:avLst/>
          </a:prstGeom>
          <a:solidFill>
            <a:srgbClr val="FF0000">
              <a:alpha val="41000"/>
            </a:srgbClr>
          </a:solidFill>
          <a:ln>
            <a:noFill/>
          </a:ln>
        </p:spPr>
        <p:txBody>
          <a:bodyPr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atin typeface="Calibri" panose="020F0502020204030204" pitchFamily="34" charset="0"/>
            </a:endParaRPr>
          </a:p>
        </p:txBody>
      </p:sp>
      <p:sp>
        <p:nvSpPr>
          <p:cNvPr id="14" name="Rectangle 41"/>
          <p:cNvSpPr>
            <a:spLocks noChangeArrowheads="1"/>
          </p:cNvSpPr>
          <p:nvPr/>
        </p:nvSpPr>
        <p:spPr bwMode="auto">
          <a:xfrm rot="1739043">
            <a:off x="4846523" y="4631604"/>
            <a:ext cx="101255" cy="461962"/>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atin typeface="Calibri" panose="020F0502020204030204" pitchFamily="34" charset="0"/>
            </a:endParaRPr>
          </a:p>
        </p:txBody>
      </p:sp>
      <p:sp>
        <p:nvSpPr>
          <p:cNvPr id="15" name="Rectangle 41"/>
          <p:cNvSpPr>
            <a:spLocks noChangeArrowheads="1"/>
          </p:cNvSpPr>
          <p:nvPr/>
        </p:nvSpPr>
        <p:spPr bwMode="auto">
          <a:xfrm rot="1739043">
            <a:off x="5841061" y="2854294"/>
            <a:ext cx="81447"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atin typeface="Calibri" panose="020F0502020204030204" pitchFamily="34" charset="0"/>
            </a:endParaRPr>
          </a:p>
        </p:txBody>
      </p:sp>
      <p:sp>
        <p:nvSpPr>
          <p:cNvPr id="16" name="Rectangle 41"/>
          <p:cNvSpPr>
            <a:spLocks noChangeArrowheads="1"/>
          </p:cNvSpPr>
          <p:nvPr/>
        </p:nvSpPr>
        <p:spPr bwMode="auto">
          <a:xfrm rot="1739043">
            <a:off x="6738356" y="2242884"/>
            <a:ext cx="144546" cy="249092"/>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atin typeface="Calibri" panose="020F0502020204030204" pitchFamily="34" charset="0"/>
            </a:endParaRPr>
          </a:p>
        </p:txBody>
      </p:sp>
      <p:sp>
        <p:nvSpPr>
          <p:cNvPr id="17" name="Rectangle 41"/>
          <p:cNvSpPr>
            <a:spLocks noChangeArrowheads="1"/>
          </p:cNvSpPr>
          <p:nvPr/>
        </p:nvSpPr>
        <p:spPr bwMode="auto">
          <a:xfrm rot="1739043">
            <a:off x="8095971" y="3145901"/>
            <a:ext cx="88900" cy="461963"/>
          </a:xfrm>
          <a:prstGeom prst="rect">
            <a:avLst/>
          </a:prstGeom>
          <a:solidFill>
            <a:srgbClr val="FF9900">
              <a:alpha val="72156"/>
            </a:srgbClr>
          </a:solidFill>
          <a:ln w="9525" algn="ctr">
            <a:solidFill>
              <a:srgbClr val="FF9900"/>
            </a:solidFill>
            <a:miter lim="800000"/>
            <a:headEnd/>
            <a:tailEnd/>
          </a:ln>
        </p:spPr>
        <p:txBody>
          <a:bodyPr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atin typeface="Calibri" panose="020F0502020204030204" pitchFamily="34" charset="0"/>
            </a:endParaRPr>
          </a:p>
        </p:txBody>
      </p:sp>
      <p:sp>
        <p:nvSpPr>
          <p:cNvPr id="18" name="Rectangle 17"/>
          <p:cNvSpPr/>
          <p:nvPr/>
        </p:nvSpPr>
        <p:spPr bwMode="auto">
          <a:xfrm>
            <a:off x="576187" y="2565441"/>
            <a:ext cx="2971800" cy="381000"/>
          </a:xfrm>
          <a:prstGeom prst="rect">
            <a:avLst/>
          </a:prstGeom>
          <a:solidFill>
            <a:srgbClr val="FF0000">
              <a:alpha val="30000"/>
            </a:srgbClr>
          </a:solidFill>
          <a:ln>
            <a:solidFill>
              <a:srgbClr val="C000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fontAlgn="auto" hangingPunct="0">
              <a:lnSpc>
                <a:spcPct val="120000"/>
              </a:lnSpc>
              <a:spcBef>
                <a:spcPts val="0"/>
              </a:spcBef>
              <a:spcAft>
                <a:spcPts val="0"/>
              </a:spcAft>
              <a:defRPr/>
            </a:pPr>
            <a:r>
              <a:rPr lang="en-US" sz="2000" dirty="0">
                <a:latin typeface="Arial Rounded MT Bold" pitchFamily="34" charset="0"/>
              </a:rPr>
              <a:t>Runway Safety Areas</a:t>
            </a:r>
          </a:p>
        </p:txBody>
      </p:sp>
      <p:sp>
        <p:nvSpPr>
          <p:cNvPr id="19" name="Rectangle 18"/>
          <p:cNvSpPr/>
          <p:nvPr/>
        </p:nvSpPr>
        <p:spPr bwMode="auto">
          <a:xfrm>
            <a:off x="576187" y="3196431"/>
            <a:ext cx="2971800" cy="381000"/>
          </a:xfrm>
          <a:prstGeom prst="rect">
            <a:avLst/>
          </a:prstGeom>
          <a:solidFill>
            <a:srgbClr val="FF9900">
              <a:alpha val="70000"/>
            </a:srgbClr>
          </a:solidFill>
          <a:ln>
            <a:solidFill>
              <a:srgbClr val="CC66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fontAlgn="auto" hangingPunct="0">
              <a:lnSpc>
                <a:spcPct val="120000"/>
              </a:lnSpc>
              <a:spcBef>
                <a:spcPts val="0"/>
              </a:spcBef>
              <a:spcAft>
                <a:spcPts val="0"/>
              </a:spcAft>
              <a:defRPr/>
            </a:pPr>
            <a:r>
              <a:rPr lang="en-US" sz="2000" dirty="0">
                <a:latin typeface="Arial Rounded MT Bold" pitchFamily="34" charset="0"/>
              </a:rPr>
              <a:t>ILS Critical Areas</a:t>
            </a:r>
          </a:p>
        </p:txBody>
      </p:sp>
      <p:sp>
        <p:nvSpPr>
          <p:cNvPr id="48143" name="Title 1"/>
          <p:cNvSpPr>
            <a:spLocks noGrp="1"/>
          </p:cNvSpPr>
          <p:nvPr>
            <p:ph type="title"/>
          </p:nvPr>
        </p:nvSpPr>
        <p:spPr>
          <a:xfrm>
            <a:off x="0" y="501135"/>
            <a:ext cx="3733800" cy="1569660"/>
          </a:xfrm>
          <a:extLst>
            <a:ext uri="{91240B29-F687-4F45-9708-019B960494DF}">
              <a14:hiddenLine xmlns:a14="http://schemas.microsoft.com/office/drawing/2010/main" w="28575">
                <a:solidFill>
                  <a:srgbClr val="000000"/>
                </a:solidFill>
                <a:miter lim="800000"/>
                <a:headEnd/>
                <a:tailEnd/>
              </a14:hiddenLine>
            </a:ext>
          </a:extLst>
        </p:spPr>
        <p:txBody>
          <a:bodyPr wrap="square">
            <a:spAutoFit/>
          </a:bodyPr>
          <a:lstStyle/>
          <a:p>
            <a:r>
              <a:rPr lang="en-US" sz="2400" b="1" u="sng" dirty="0">
                <a:solidFill>
                  <a:srgbClr val="002060"/>
                </a:solidFill>
                <a:latin typeface="Arial Rounded MT Bold" panose="020F0704030504030204" pitchFamily="34" charset="0"/>
              </a:rPr>
              <a:t>Overview of Runway Safety Areas (RSAs) and ILS Critical Areas at DTW</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60</a:t>
            </a:fld>
            <a:endParaRPr lang="en-US"/>
          </a:p>
        </p:txBody>
      </p:sp>
      <p:sp>
        <p:nvSpPr>
          <p:cNvPr id="21" name="Rectangle 41">
            <a:extLst>
              <a:ext uri="{FF2B5EF4-FFF2-40B4-BE49-F238E27FC236}">
                <a16:creationId xmlns:a16="http://schemas.microsoft.com/office/drawing/2014/main" id="{7750FD41-B648-4EFB-A6E6-F5A426A0480D}"/>
              </a:ext>
            </a:extLst>
          </p:cNvPr>
          <p:cNvSpPr>
            <a:spLocks noChangeArrowheads="1"/>
          </p:cNvSpPr>
          <p:nvPr/>
        </p:nvSpPr>
        <p:spPr bwMode="auto">
          <a:xfrm rot="5173520">
            <a:off x="8060340" y="3518913"/>
            <a:ext cx="93768" cy="362626"/>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atin typeface="Calibri" panose="020F0502020204030204" pitchFamily="34" charset="0"/>
            </a:endParaRPr>
          </a:p>
        </p:txBody>
      </p:sp>
      <p:sp>
        <p:nvSpPr>
          <p:cNvPr id="20" name="TextBox 19">
            <a:extLst>
              <a:ext uri="{FF2B5EF4-FFF2-40B4-BE49-F238E27FC236}">
                <a16:creationId xmlns:a16="http://schemas.microsoft.com/office/drawing/2014/main" id="{A6CEF0B6-A35C-4882-A7C7-3F3651D4F9EA}"/>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4" name="TextBox 23">
            <a:extLst>
              <a:ext uri="{FF2B5EF4-FFF2-40B4-BE49-F238E27FC236}">
                <a16:creationId xmlns:a16="http://schemas.microsoft.com/office/drawing/2014/main" id="{2DDBAD46-5867-420E-86E7-F2A9F0040C8E}"/>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1452958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nodeType="after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par>
                                <p:cTn id="14" presetID="22" presetClass="entr" presetSubtype="4"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down)">
                                      <p:cBhvr>
                                        <p:cTn id="16" dur="500"/>
                                        <p:tgtEl>
                                          <p:spTgt spid="11"/>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down)">
                                      <p:cBhvr>
                                        <p:cTn id="19" dur="500"/>
                                        <p:tgtEl>
                                          <p:spTgt spid="12"/>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left)">
                                      <p:cBhvr>
                                        <p:cTn id="30" dur="500"/>
                                        <p:tgtEl>
                                          <p:spTgt spid="19"/>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down)">
                                      <p:cBhvr>
                                        <p:cTn id="33" dur="500"/>
                                        <p:tgtEl>
                                          <p:spTgt spid="14"/>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down)">
                                      <p:cBhvr>
                                        <p:cTn id="36" dur="500"/>
                                        <p:tgtEl>
                                          <p:spTgt spid="15"/>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500"/>
                                        <p:tgtEl>
                                          <p:spTgt spid="16"/>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2" grpId="0" animBg="1"/>
      <p:bldP spid="14" grpId="0" animBg="1"/>
      <p:bldP spid="15" grpId="0" animBg="1"/>
      <p:bldP spid="16" grpId="0" animBg="1"/>
      <p:bldP spid="17" grpId="0" animBg="1"/>
      <p:bldP spid="18" grpId="0" animBg="1"/>
      <p:bldP spid="19" grpId="0" animBg="1"/>
      <p:bldP spid="21" grpId="0" animBg="1"/>
    </p:bldLst>
  </p:timing>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6" name="Title 1"/>
          <p:cNvSpPr txBox="1">
            <a:spLocks/>
          </p:cNvSpPr>
          <p:nvPr/>
        </p:nvSpPr>
        <p:spPr bwMode="auto">
          <a:xfrm>
            <a:off x="685800" y="0"/>
            <a:ext cx="77724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b="1" i="0" u="sng" strike="noStrike" kern="1200" cap="none" spc="0" normalizeH="0" baseline="0" noProof="0" dirty="0">
                <a:ln>
                  <a:noFill/>
                </a:ln>
                <a:solidFill>
                  <a:srgbClr val="002060"/>
                </a:solidFill>
                <a:effectLst/>
                <a:uLnTx/>
                <a:uFillTx/>
                <a:latin typeface="Arial Rounded MT Bold" pitchFamily="34" charset="0"/>
                <a:ea typeface="+mj-ea"/>
                <a:cs typeface="+mj-cs"/>
              </a:rPr>
              <a:t>ILS Critical Areas and RSAs at YIP</a:t>
            </a:r>
          </a:p>
        </p:txBody>
      </p:sp>
      <p:sp>
        <p:nvSpPr>
          <p:cNvPr id="3" name="Slide Number Placeholder 2"/>
          <p:cNvSpPr>
            <a:spLocks noGrp="1"/>
          </p:cNvSpPr>
          <p:nvPr>
            <p:ph type="sldNum" sz="quarter" idx="12"/>
          </p:nvPr>
        </p:nvSpPr>
        <p:spPr/>
        <p:txBody>
          <a:bodyPr/>
          <a:lstStyle/>
          <a:p>
            <a:pPr>
              <a:defRPr/>
            </a:pPr>
            <a:fld id="{47E18135-D7E4-4EEB-BA37-BED4ACE2C4FF}" type="slidenum">
              <a:rPr lang="en-US" smtClean="0"/>
              <a:pPr>
                <a:defRPr/>
              </a:pPr>
              <a:t>61</a:t>
            </a:fld>
            <a:endParaRPr lang="en-US"/>
          </a:p>
        </p:txBody>
      </p:sp>
      <p:sp>
        <p:nvSpPr>
          <p:cNvPr id="32" name="TextBox 31">
            <a:extLst>
              <a:ext uri="{FF2B5EF4-FFF2-40B4-BE49-F238E27FC236}">
                <a16:creationId xmlns:a16="http://schemas.microsoft.com/office/drawing/2014/main" id="{BB6DC7C0-C3AB-48A4-84C2-8A9709C6B2D1}"/>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pic>
        <p:nvPicPr>
          <p:cNvPr id="8" name="Picture 7" descr="Diagram&#10;&#10;Description automatically generated">
            <a:extLst>
              <a:ext uri="{FF2B5EF4-FFF2-40B4-BE49-F238E27FC236}">
                <a16:creationId xmlns:a16="http://schemas.microsoft.com/office/drawing/2014/main" id="{8F1240D8-A9B8-4459-88F3-7E57F078D6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8798" y="609600"/>
            <a:ext cx="7626404" cy="5719803"/>
          </a:xfrm>
          <a:prstGeom prst="rect">
            <a:avLst/>
          </a:prstGeom>
          <a:ln>
            <a:solidFill>
              <a:schemeClr val="tx1"/>
            </a:solidFill>
          </a:ln>
        </p:spPr>
      </p:pic>
      <p:sp>
        <p:nvSpPr>
          <p:cNvPr id="33" name="Rectangle 32">
            <a:extLst>
              <a:ext uri="{FF2B5EF4-FFF2-40B4-BE49-F238E27FC236}">
                <a16:creationId xmlns:a16="http://schemas.microsoft.com/office/drawing/2014/main" id="{7C0DF1A1-AEE3-4BA2-AAA8-DA61B1FDA7F4}"/>
              </a:ext>
            </a:extLst>
          </p:cNvPr>
          <p:cNvSpPr/>
          <p:nvPr/>
        </p:nvSpPr>
        <p:spPr bwMode="auto">
          <a:xfrm rot="21480000">
            <a:off x="2277096" y="2059519"/>
            <a:ext cx="1799374" cy="381000"/>
          </a:xfrm>
          <a:prstGeom prst="rect">
            <a:avLst/>
          </a:prstGeom>
          <a:solidFill>
            <a:srgbClr val="FF0000">
              <a:alpha val="30000"/>
            </a:srgbClr>
          </a:solidFill>
          <a:ln>
            <a:solidFill>
              <a:srgbClr val="C000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fontAlgn="auto" hangingPunct="0">
              <a:lnSpc>
                <a:spcPct val="120000"/>
              </a:lnSpc>
              <a:spcBef>
                <a:spcPts val="0"/>
              </a:spcBef>
              <a:spcAft>
                <a:spcPts val="0"/>
              </a:spcAft>
              <a:defRPr/>
            </a:pPr>
            <a:r>
              <a:rPr lang="en-US" sz="1200" dirty="0">
                <a:latin typeface="Arial Rounded MT Bold" pitchFamily="34" charset="0"/>
              </a:rPr>
              <a:t>Runway Safety Areas</a:t>
            </a:r>
          </a:p>
        </p:txBody>
      </p:sp>
      <p:sp>
        <p:nvSpPr>
          <p:cNvPr id="34" name="Rectangle 33">
            <a:extLst>
              <a:ext uri="{FF2B5EF4-FFF2-40B4-BE49-F238E27FC236}">
                <a16:creationId xmlns:a16="http://schemas.microsoft.com/office/drawing/2014/main" id="{DDF98E0E-3841-4BB9-8C1F-889DFD27DA9A}"/>
              </a:ext>
            </a:extLst>
          </p:cNvPr>
          <p:cNvSpPr/>
          <p:nvPr/>
        </p:nvSpPr>
        <p:spPr bwMode="auto">
          <a:xfrm rot="-60000">
            <a:off x="3654386" y="3512042"/>
            <a:ext cx="1224803" cy="381000"/>
          </a:xfrm>
          <a:prstGeom prst="rect">
            <a:avLst/>
          </a:prstGeom>
          <a:solidFill>
            <a:srgbClr val="FF9900">
              <a:alpha val="70000"/>
            </a:srgbClr>
          </a:solidFill>
          <a:ln>
            <a:solidFill>
              <a:srgbClr val="CC66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fontAlgn="auto" hangingPunct="0">
              <a:lnSpc>
                <a:spcPct val="120000"/>
              </a:lnSpc>
              <a:spcBef>
                <a:spcPts val="0"/>
              </a:spcBef>
              <a:spcAft>
                <a:spcPts val="0"/>
              </a:spcAft>
              <a:defRPr/>
            </a:pPr>
            <a:r>
              <a:rPr lang="en-US" sz="1200" dirty="0">
                <a:latin typeface="Arial Rounded MT Bold" pitchFamily="34" charset="0"/>
              </a:rPr>
              <a:t>ILS Critical Areas</a:t>
            </a:r>
          </a:p>
        </p:txBody>
      </p:sp>
      <p:sp>
        <p:nvSpPr>
          <p:cNvPr id="38" name="Rectangle 37">
            <a:extLst>
              <a:ext uri="{FF2B5EF4-FFF2-40B4-BE49-F238E27FC236}">
                <a16:creationId xmlns:a16="http://schemas.microsoft.com/office/drawing/2014/main" id="{1AFA8426-B648-4BAB-AA1E-6113DE5A56EA}"/>
              </a:ext>
            </a:extLst>
          </p:cNvPr>
          <p:cNvSpPr/>
          <p:nvPr/>
        </p:nvSpPr>
        <p:spPr bwMode="auto">
          <a:xfrm rot="8194116">
            <a:off x="5092417" y="1718126"/>
            <a:ext cx="797218" cy="179680"/>
          </a:xfrm>
          <a:prstGeom prst="rect">
            <a:avLst/>
          </a:prstGeom>
          <a:solidFill>
            <a:srgbClr val="FF9900">
              <a:alpha val="49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9" name="Rectangle 8">
            <a:extLst>
              <a:ext uri="{FF2B5EF4-FFF2-40B4-BE49-F238E27FC236}">
                <a16:creationId xmlns:a16="http://schemas.microsoft.com/office/drawing/2014/main" id="{9459E028-2890-4446-B009-7CC61B259E2D}"/>
              </a:ext>
            </a:extLst>
          </p:cNvPr>
          <p:cNvSpPr/>
          <p:nvPr/>
        </p:nvSpPr>
        <p:spPr bwMode="auto">
          <a:xfrm rot="21480000">
            <a:off x="1635290" y="1525187"/>
            <a:ext cx="3243012" cy="292608"/>
          </a:xfrm>
          <a:prstGeom prst="rect">
            <a:avLst/>
          </a:prstGeom>
          <a:solidFill>
            <a:srgbClr val="FF99CC">
              <a:alpha val="51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40" name="Rectangle 39">
            <a:extLst>
              <a:ext uri="{FF2B5EF4-FFF2-40B4-BE49-F238E27FC236}">
                <a16:creationId xmlns:a16="http://schemas.microsoft.com/office/drawing/2014/main" id="{AE3BE8B1-1D70-4A5C-B3E1-49CEB1D8470A}"/>
              </a:ext>
            </a:extLst>
          </p:cNvPr>
          <p:cNvSpPr/>
          <p:nvPr/>
        </p:nvSpPr>
        <p:spPr bwMode="auto">
          <a:xfrm rot="19004220">
            <a:off x="1560388" y="2749640"/>
            <a:ext cx="4849872" cy="289913"/>
          </a:xfrm>
          <a:prstGeom prst="rect">
            <a:avLst/>
          </a:prstGeom>
          <a:solidFill>
            <a:srgbClr val="FF99CC">
              <a:alpha val="51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41" name="Rectangle 40">
            <a:extLst>
              <a:ext uri="{FF2B5EF4-FFF2-40B4-BE49-F238E27FC236}">
                <a16:creationId xmlns:a16="http://schemas.microsoft.com/office/drawing/2014/main" id="{7852B890-46C3-488B-A284-52C6D9A959AF}"/>
              </a:ext>
            </a:extLst>
          </p:cNvPr>
          <p:cNvSpPr/>
          <p:nvPr/>
        </p:nvSpPr>
        <p:spPr bwMode="auto">
          <a:xfrm rot="8194116">
            <a:off x="2339075" y="4299334"/>
            <a:ext cx="797218" cy="179680"/>
          </a:xfrm>
          <a:prstGeom prst="rect">
            <a:avLst/>
          </a:prstGeom>
          <a:solidFill>
            <a:srgbClr val="FF9900">
              <a:alpha val="49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3" name="TextBox 12">
            <a:extLst>
              <a:ext uri="{FF2B5EF4-FFF2-40B4-BE49-F238E27FC236}">
                <a16:creationId xmlns:a16="http://schemas.microsoft.com/office/drawing/2014/main" id="{1608F0FA-D68F-4FE5-9997-CD6FAEE19C15}"/>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extLst>
      <p:ext uri="{BB962C8B-B14F-4D97-AF65-F5344CB8AC3E}">
        <p14:creationId xmlns:p14="http://schemas.microsoft.com/office/powerpoint/2010/main" val="18498715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childTnLst>
                                    <p:set>
                                      <p:cBhvr>
                                        <p:cTn id="6" dur="1" fill="hold">
                                          <p:stCondLst>
                                            <p:cond delay="0"/>
                                          </p:stCondLst>
                                        </p:cTn>
                                        <p:tgtEl>
                                          <p:spTgt spid="33"/>
                                        </p:tgtEl>
                                        <p:attrNameLst>
                                          <p:attrName>style.visibility</p:attrName>
                                        </p:attrNameLst>
                                      </p:cBhvr>
                                      <p:to>
                                        <p:strVal val="visible"/>
                                      </p:to>
                                    </p:set>
                                  </p:childTnLst>
                                </p:cTn>
                              </p:par>
                              <p:par>
                                <p:cTn id="7" presetID="1" presetClass="entr" presetSubtype="0" fill="hold" grpId="0" nodeType="withEffect">
                                  <p:stCondLst>
                                    <p:cond delay="50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500"/>
                                  </p:stCondLst>
                                  <p:childTnLst>
                                    <p:set>
                                      <p:cBhvr>
                                        <p:cTn id="10" dur="1" fill="hold">
                                          <p:stCondLst>
                                            <p:cond delay="0"/>
                                          </p:stCondLst>
                                        </p:cTn>
                                        <p:tgtEl>
                                          <p:spTgt spid="4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8" grpId="0" animBg="1"/>
      <p:bldP spid="9" grpId="0" animBg="1"/>
      <p:bldP spid="40" grpId="0" animBg="1"/>
      <p:bldP spid="41"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noChangeArrowheads="1"/>
          </p:cNvPicPr>
          <p:nvPr/>
        </p:nvPicPr>
        <p:blipFill>
          <a:blip r:embed="rId4" cstate="print"/>
          <a:srcRect/>
          <a:stretch>
            <a:fillRect/>
          </a:stretch>
        </p:blipFill>
        <p:spPr bwMode="auto">
          <a:xfrm>
            <a:off x="663241" y="4243663"/>
            <a:ext cx="2604796" cy="695325"/>
          </a:xfrm>
          <a:prstGeom prst="rect">
            <a:avLst/>
          </a:prstGeom>
          <a:noFill/>
          <a:ln w="9525">
            <a:solidFill>
              <a:schemeClr val="tx1"/>
            </a:solidFill>
            <a:miter lim="800000"/>
            <a:headEnd/>
            <a:tailEnd/>
          </a:ln>
        </p:spPr>
      </p:pic>
      <p:pic>
        <p:nvPicPr>
          <p:cNvPr id="4" name="Picture 6" descr="photo of clear or white runway edge lighting"/>
          <p:cNvPicPr>
            <a:picLocks noChangeAspect="1" noChangeArrowheads="1"/>
          </p:cNvPicPr>
          <p:nvPr/>
        </p:nvPicPr>
        <p:blipFill>
          <a:blip r:embed="rId5" cstate="print">
            <a:lum contrast="30000"/>
            <a:extLst>
              <a:ext uri="{28A0092B-C50C-407E-A947-70E740481C1C}">
                <a14:useLocalDpi xmlns:a14="http://schemas.microsoft.com/office/drawing/2010/main" val="0"/>
              </a:ext>
            </a:extLst>
          </a:blip>
          <a:srcRect/>
          <a:stretch>
            <a:fillRect/>
          </a:stretch>
        </p:blipFill>
        <p:spPr>
          <a:xfrm>
            <a:off x="3381121" y="4243663"/>
            <a:ext cx="2314575" cy="173593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 name="Picture 6" descr="A:\MVC-010F.JPG"/>
          <p:cNvPicPr>
            <a:picLocks noChangeAspect="1" noChangeArrowheads="1"/>
          </p:cNvPicPr>
          <p:nvPr/>
        </p:nvPicPr>
        <p:blipFill>
          <a:blip r:embed="rId6" cstate="print">
            <a:lum contrast="60000"/>
            <a:extLst>
              <a:ext uri="{28A0092B-C50C-407E-A947-70E740481C1C}">
                <a14:useLocalDpi xmlns:a14="http://schemas.microsoft.com/office/drawing/2010/main" val="0"/>
              </a:ext>
            </a:extLst>
          </a:blip>
          <a:srcRect/>
          <a:stretch>
            <a:fillRect/>
          </a:stretch>
        </p:blipFill>
        <p:spPr>
          <a:xfrm>
            <a:off x="5943600" y="4243663"/>
            <a:ext cx="2398377" cy="173593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Text Box 22"/>
          <p:cNvSpPr txBox="1">
            <a:spLocks noChangeArrowheads="1"/>
          </p:cNvSpPr>
          <p:nvPr/>
        </p:nvSpPr>
        <p:spPr bwMode="auto">
          <a:xfrm>
            <a:off x="757400" y="262910"/>
            <a:ext cx="73152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 Lights, and Signs</a:t>
            </a:r>
          </a:p>
        </p:txBody>
      </p:sp>
      <p:sp>
        <p:nvSpPr>
          <p:cNvPr id="2" name="Rectangle 1"/>
          <p:cNvSpPr/>
          <p:nvPr/>
        </p:nvSpPr>
        <p:spPr>
          <a:xfrm>
            <a:off x="564600" y="724575"/>
            <a:ext cx="7700800" cy="3475567"/>
          </a:xfrm>
          <a:prstGeom prst="rect">
            <a:avLst/>
          </a:prstGeom>
        </p:spPr>
        <p:txBody>
          <a:bodyPr wrap="square">
            <a:spAutoFit/>
          </a:bodyPr>
          <a:lstStyle/>
          <a:p>
            <a:pPr marL="0" marR="0" algn="just">
              <a:lnSpc>
                <a:spcPct val="115000"/>
              </a:lnSpc>
              <a:spcBef>
                <a:spcPts val="600"/>
              </a:spcBef>
              <a:spcAft>
                <a:spcPts val="0"/>
              </a:spcAft>
            </a:pPr>
            <a:r>
              <a:rPr lang="en-US" sz="1700" b="1" dirty="0">
                <a:latin typeface="Arial Rounded MT Bold" panose="020F0704030504030204" pitchFamily="34" charset="0"/>
                <a:ea typeface="Calibri" panose="020F0502020204030204" pitchFamily="34" charset="0"/>
                <a:cs typeface="Times New Roman" panose="02020603050405020304" pitchFamily="18" charset="0"/>
              </a:rPr>
              <a:t>§ 139.303 Personnel. </a:t>
            </a:r>
            <a:endParaRPr lang="en-US" sz="1700" dirty="0">
              <a:latin typeface="Arial Rounded MT Bold" panose="020F0704030504030204" pitchFamily="34" charset="0"/>
              <a:ea typeface="Calibri" panose="020F0502020204030204" pitchFamily="34" charset="0"/>
              <a:cs typeface="Times New Roman" panose="02020603050405020304" pitchFamily="18" charset="0"/>
            </a:endParaRPr>
          </a:p>
          <a:p>
            <a:pPr marL="0" marR="0" indent="635" algn="just">
              <a:spcBef>
                <a:spcPts val="600"/>
              </a:spcBef>
              <a:spcAft>
                <a:spcPts val="0"/>
              </a:spcAft>
            </a:pPr>
            <a:r>
              <a:rPr lang="en-US" sz="1700" dirty="0">
                <a:latin typeface="Arial Rounded MT Bold" panose="020F0704030504030204" pitchFamily="34" charset="0"/>
                <a:ea typeface="Calibri" panose="020F0502020204030204" pitchFamily="34" charset="0"/>
                <a:cs typeface="Times New Roman" panose="02020603050405020304" pitchFamily="18" charset="0"/>
              </a:rPr>
              <a:t>In a manner authorized by the Administrator, each certificate holder must― </a:t>
            </a:r>
          </a:p>
          <a:p>
            <a:pPr marL="0" marR="0" algn="just">
              <a:lnSpc>
                <a:spcPct val="115000"/>
              </a:lnSpc>
              <a:spcBef>
                <a:spcPts val="600"/>
              </a:spcBef>
              <a:spcAft>
                <a:spcPts val="0"/>
              </a:spcAft>
            </a:pPr>
            <a:r>
              <a:rPr lang="en-US" sz="1700" dirty="0">
                <a:latin typeface="Arial Rounded MT Bold" panose="020F0704030504030204" pitchFamily="34" charset="0"/>
                <a:ea typeface="Calibri" panose="020F0502020204030204" pitchFamily="34" charset="0"/>
                <a:cs typeface="Times New Roman" panose="02020603050405020304" pitchFamily="18" charset="0"/>
              </a:rPr>
              <a:t>(c) Train all personnel who access movement areas and safety areas and perform duties in compliance with the requirements of the Airport Certification Manual and the requirements of this part. This training must be completed prior to the initial performance of such duties and at least once every 12 consecutive calendar months. The curriculum for initial and recurrent training must include at least the following areas: </a:t>
            </a:r>
          </a:p>
          <a:p>
            <a:pPr>
              <a:spcBef>
                <a:spcPts val="600"/>
              </a:spcBef>
            </a:pPr>
            <a:r>
              <a:rPr lang="en-US" sz="1700" dirty="0">
                <a:latin typeface="Arial Rounded MT Bold" panose="020F0704030504030204" pitchFamily="34" charset="0"/>
                <a:ea typeface="Calibri" panose="020F0502020204030204" pitchFamily="34" charset="0"/>
              </a:rPr>
              <a:t>(1) </a:t>
            </a:r>
            <a:r>
              <a:rPr lang="en-US" sz="1700" b="1" u="sng" dirty="0">
                <a:latin typeface="Arial Rounded MT Bold" panose="020F0704030504030204" pitchFamily="34" charset="0"/>
                <a:ea typeface="Calibri" panose="020F0502020204030204" pitchFamily="34" charset="0"/>
              </a:rPr>
              <a:t>Airport familiarization, including airport marking, lighting, and signs system. </a:t>
            </a:r>
            <a:endParaRPr lang="en-US" sz="1700" b="1" u="sng" dirty="0">
              <a:latin typeface="Arial Rounded MT Bold" panose="020F0704030504030204" pitchFamily="34" charset="0"/>
            </a:endParaRPr>
          </a:p>
        </p:txBody>
      </p:sp>
      <p:sp>
        <p:nvSpPr>
          <p:cNvPr id="9" name="Slide Number Placeholder 8"/>
          <p:cNvSpPr>
            <a:spLocks noGrp="1"/>
          </p:cNvSpPr>
          <p:nvPr>
            <p:ph type="sldNum" sz="quarter" idx="12"/>
          </p:nvPr>
        </p:nvSpPr>
        <p:spPr/>
        <p:txBody>
          <a:bodyPr/>
          <a:lstStyle/>
          <a:p>
            <a:pPr>
              <a:defRPr/>
            </a:pPr>
            <a:fld id="{056B8C31-5EF2-4A5A-8AB4-4930E59EED70}" type="slidenum">
              <a:rPr lang="en-US" smtClean="0"/>
              <a:pPr>
                <a:defRPr/>
              </a:pPr>
              <a:t>62</a:t>
            </a:fld>
            <a:endParaRPr lang="en-US"/>
          </a:p>
        </p:txBody>
      </p:sp>
      <p:sp>
        <p:nvSpPr>
          <p:cNvPr id="11" name="TextBox 10">
            <a:extLst>
              <a:ext uri="{FF2B5EF4-FFF2-40B4-BE49-F238E27FC236}">
                <a16:creationId xmlns:a16="http://schemas.microsoft.com/office/drawing/2014/main" id="{91E44574-DF8D-4145-A7E0-7C14F5F24CDF}"/>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74541AE4-B7ED-4FEB-B0BF-F64FC2C94F2A}"/>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3" name="TextBox 12">
            <a:extLst>
              <a:ext uri="{FF2B5EF4-FFF2-40B4-BE49-F238E27FC236}">
                <a16:creationId xmlns:a16="http://schemas.microsoft.com/office/drawing/2014/main" id="{138D78DC-DA57-4C22-8F33-7E4BDB04D97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3760964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095497" y="188646"/>
            <a:ext cx="5029202"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05098" y="1246856"/>
            <a:ext cx="3810000" cy="2109788"/>
          </a:xfrm>
          <a:prstGeom prst="rect">
            <a:avLst/>
          </a:prstGeom>
          <a:ln w="9525">
            <a:solidFill>
              <a:schemeClr val="tx1"/>
            </a:solidFill>
          </a:ln>
        </p:spPr>
      </p:pic>
      <p:sp>
        <p:nvSpPr>
          <p:cNvPr id="5" name="TextBox 4"/>
          <p:cNvSpPr txBox="1"/>
          <p:nvPr/>
        </p:nvSpPr>
        <p:spPr>
          <a:xfrm>
            <a:off x="457199" y="3429000"/>
            <a:ext cx="8305800" cy="2862322"/>
          </a:xfrm>
          <a:prstGeom prst="rect">
            <a:avLst/>
          </a:prstGeom>
          <a:solidFill>
            <a:schemeClr val="tx1"/>
          </a:solidFill>
          <a:ln>
            <a:solidFill>
              <a:schemeClr val="bg1"/>
            </a:solidFill>
          </a:ln>
        </p:spPr>
        <p:txBody>
          <a:bodyPr wrap="square" rtlCol="0">
            <a:spAutoFit/>
          </a:bodyPr>
          <a:lstStyle/>
          <a:p>
            <a:pPr>
              <a:spcBef>
                <a:spcPts val="600"/>
              </a:spcBef>
            </a:pPr>
            <a:r>
              <a:rPr lang="en-US" sz="1900" dirty="0">
                <a:solidFill>
                  <a:schemeClr val="bg1"/>
                </a:solidFill>
                <a:latin typeface="Arial Rounded MT Bold" panose="020F0704030504030204" pitchFamily="34" charset="0"/>
              </a:rPr>
              <a:t>Zipper roads are located on non-movement areas next to terminals.  </a:t>
            </a:r>
          </a:p>
          <a:p>
            <a:pPr>
              <a:spcBef>
                <a:spcPts val="600"/>
              </a:spcBef>
            </a:pPr>
            <a:r>
              <a:rPr lang="en-US" sz="1900" dirty="0">
                <a:solidFill>
                  <a:schemeClr val="bg1"/>
                </a:solidFill>
                <a:latin typeface="Arial Rounded MT Bold" panose="020F0704030504030204" pitchFamily="34" charset="0"/>
              </a:rPr>
              <a:t>At DTW, some zipper roads cross </a:t>
            </a:r>
            <a:r>
              <a:rPr lang="en-US" sz="1900" dirty="0" err="1">
                <a:solidFill>
                  <a:schemeClr val="bg1"/>
                </a:solidFill>
                <a:latin typeface="Arial Rounded MT Bold" panose="020F0704030504030204" pitchFamily="34" charset="0"/>
              </a:rPr>
              <a:t>taxilanes</a:t>
            </a:r>
            <a:r>
              <a:rPr lang="en-US" sz="1900" dirty="0">
                <a:solidFill>
                  <a:schemeClr val="bg1"/>
                </a:solidFill>
                <a:latin typeface="Arial Rounded MT Bold" panose="020F0704030504030204" pitchFamily="34" charset="0"/>
              </a:rPr>
              <a:t> between terminals.</a:t>
            </a:r>
          </a:p>
          <a:p>
            <a:pPr>
              <a:spcBef>
                <a:spcPts val="600"/>
              </a:spcBef>
            </a:pPr>
            <a:r>
              <a:rPr lang="en-US" sz="1900" dirty="0">
                <a:solidFill>
                  <a:schemeClr val="bg1"/>
                </a:solidFill>
                <a:latin typeface="Arial Rounded MT Bold" panose="020F0704030504030204" pitchFamily="34" charset="0"/>
              </a:rPr>
              <a:t>Vehicles on a zipper road </a:t>
            </a:r>
            <a:r>
              <a:rPr lang="en-US" sz="1900" u="sng" dirty="0">
                <a:solidFill>
                  <a:schemeClr val="bg1"/>
                </a:solidFill>
                <a:latin typeface="Arial Rounded MT Bold" panose="020F0704030504030204" pitchFamily="34" charset="0"/>
              </a:rPr>
              <a:t>must give way to</a:t>
            </a:r>
            <a:r>
              <a:rPr lang="en-US" sz="1900" dirty="0">
                <a:solidFill>
                  <a:schemeClr val="bg1"/>
                </a:solidFill>
                <a:latin typeface="Arial Rounded MT Bold" panose="020F0704030504030204" pitchFamily="34" charset="0"/>
              </a:rPr>
              <a:t>:</a:t>
            </a:r>
          </a:p>
          <a:p>
            <a:pPr marL="342900" indent="-342900">
              <a:spcBef>
                <a:spcPts val="600"/>
              </a:spcBef>
              <a:buFont typeface="Arial" panose="020B0604020202020204" pitchFamily="34" charset="0"/>
              <a:buChar char="•"/>
            </a:pPr>
            <a:r>
              <a:rPr lang="en-US" sz="1900" dirty="0">
                <a:solidFill>
                  <a:schemeClr val="bg1"/>
                </a:solidFill>
                <a:latin typeface="Arial Rounded MT Bold" panose="020F0704030504030204" pitchFamily="34" charset="0"/>
              </a:rPr>
              <a:t>ALL aircraft that are crossing or about to cross a zipper road, include aircraft that are pushing back from a gate. </a:t>
            </a:r>
          </a:p>
          <a:p>
            <a:pPr>
              <a:spcBef>
                <a:spcPts val="600"/>
              </a:spcBef>
            </a:pPr>
            <a:endParaRPr lang="en-US" sz="2000" dirty="0">
              <a:solidFill>
                <a:schemeClr val="bg1"/>
              </a:solidFill>
              <a:latin typeface="Arial Rounded MT Bold" panose="020F0704030504030204" pitchFamily="34" charset="0"/>
            </a:endParaRPr>
          </a:p>
          <a:p>
            <a:pPr marL="342900" indent="-342900">
              <a:spcBef>
                <a:spcPts val="600"/>
              </a:spcBef>
              <a:buFont typeface="Arial" panose="020B0604020202020204" pitchFamily="34" charset="0"/>
              <a:buChar char="•"/>
            </a:pPr>
            <a:r>
              <a:rPr lang="en-US" sz="1900" dirty="0">
                <a:solidFill>
                  <a:schemeClr val="bg1"/>
                </a:solidFill>
                <a:latin typeface="Arial Rounded MT Bold" panose="020F0704030504030204" pitchFamily="34" charset="0"/>
              </a:rPr>
              <a:t>ALL vehicles that are on a </a:t>
            </a:r>
            <a:r>
              <a:rPr lang="en-US" sz="1900" dirty="0" err="1">
                <a:solidFill>
                  <a:schemeClr val="bg1"/>
                </a:solidFill>
                <a:latin typeface="Arial Rounded MT Bold" panose="020F0704030504030204" pitchFamily="34" charset="0"/>
              </a:rPr>
              <a:t>taxilane</a:t>
            </a:r>
            <a:r>
              <a:rPr lang="en-US" sz="1900" dirty="0">
                <a:solidFill>
                  <a:schemeClr val="bg1"/>
                </a:solidFill>
                <a:latin typeface="Arial Rounded MT Bold" panose="020F0704030504030204" pitchFamily="34" charset="0"/>
              </a:rPr>
              <a:t> and crossing or about to cross a zipper road.  </a:t>
            </a:r>
          </a:p>
        </p:txBody>
      </p:sp>
      <p:sp>
        <p:nvSpPr>
          <p:cNvPr id="10" name="TextBox 9"/>
          <p:cNvSpPr txBox="1"/>
          <p:nvPr/>
        </p:nvSpPr>
        <p:spPr>
          <a:xfrm>
            <a:off x="2590798" y="774390"/>
            <a:ext cx="4038600" cy="400110"/>
          </a:xfrm>
          <a:prstGeom prst="rect">
            <a:avLst/>
          </a:prstGeom>
          <a:solidFill>
            <a:schemeClr val="tx1"/>
          </a:solidFill>
        </p:spPr>
        <p:txBody>
          <a:bodyPr wrap="square" rtlCol="0">
            <a:spAutoFit/>
          </a:bodyPr>
          <a:lstStyle/>
          <a:p>
            <a:pPr algn="ctr"/>
            <a:r>
              <a:rPr lang="en-US" sz="2000" dirty="0">
                <a:solidFill>
                  <a:schemeClr val="bg1"/>
                </a:solidFill>
                <a:latin typeface="Arial Rounded MT Bold" panose="020F0704030504030204" pitchFamily="34" charset="0"/>
              </a:rPr>
              <a:t>Vehicle access (zipper) road</a:t>
            </a:r>
          </a:p>
        </p:txBody>
      </p:sp>
      <p:sp>
        <p:nvSpPr>
          <p:cNvPr id="6" name="Rectangle 5"/>
          <p:cNvSpPr/>
          <p:nvPr/>
        </p:nvSpPr>
        <p:spPr bwMode="auto">
          <a:xfrm>
            <a:off x="3162297" y="5232453"/>
            <a:ext cx="2895601" cy="381000"/>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000" dirty="0">
                <a:solidFill>
                  <a:srgbClr val="FF0000"/>
                </a:solidFill>
                <a:latin typeface="Arial Rounded MT Bold" panose="020F0704030504030204" pitchFamily="34" charset="0"/>
              </a:rPr>
              <a:t>NO EXCEPTIONS!</a:t>
            </a:r>
            <a:endParaRPr kumimoji="0" lang="en-US" sz="2000" b="0" i="0" u="none" strike="noStrike" cap="none" normalizeH="0" baseline="0" dirty="0">
              <a:ln>
                <a:noFill/>
              </a:ln>
              <a:solidFill>
                <a:srgbClr val="FF0000"/>
              </a:solidFill>
              <a:effectLst/>
              <a:latin typeface="Arial Rounded MT Bold" panose="020F0704030504030204" pitchFamily="34" charset="0"/>
            </a:endParaRPr>
          </a:p>
        </p:txBody>
      </p:sp>
      <p:sp>
        <p:nvSpPr>
          <p:cNvPr id="7" name="Slide Number Placeholder 6"/>
          <p:cNvSpPr>
            <a:spLocks noGrp="1"/>
          </p:cNvSpPr>
          <p:nvPr>
            <p:ph type="sldNum" sz="quarter" idx="12"/>
          </p:nvPr>
        </p:nvSpPr>
        <p:spPr/>
        <p:txBody>
          <a:bodyPr/>
          <a:lstStyle/>
          <a:p>
            <a:pPr>
              <a:defRPr/>
            </a:pPr>
            <a:fld id="{2079FB3E-AF70-44EA-A201-58D0D3F1C38E}" type="slidenum">
              <a:rPr lang="en-US" smtClean="0"/>
              <a:pPr>
                <a:defRPr/>
              </a:pPr>
              <a:t>63</a:t>
            </a:fld>
            <a:endParaRPr lang="en-US"/>
          </a:p>
        </p:txBody>
      </p:sp>
      <p:sp>
        <p:nvSpPr>
          <p:cNvPr id="12" name="TextBox 11">
            <a:extLst>
              <a:ext uri="{FF2B5EF4-FFF2-40B4-BE49-F238E27FC236}">
                <a16:creationId xmlns:a16="http://schemas.microsoft.com/office/drawing/2014/main" id="{1BB63933-B95A-4376-B950-234C2E675CF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E954433C-5D38-46E2-90A9-26288F7DBE1D}"/>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4" name="TextBox 13">
            <a:extLst>
              <a:ext uri="{FF2B5EF4-FFF2-40B4-BE49-F238E27FC236}">
                <a16:creationId xmlns:a16="http://schemas.microsoft.com/office/drawing/2014/main" id="{45E3A368-DB03-4FC3-8738-A81025DB37A7}"/>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3633645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3" end="3"/>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Markings</a:t>
            </a:r>
          </a:p>
        </p:txBody>
      </p:sp>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Runway Holding Position</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64</a:t>
            </a:fld>
            <a:endParaRPr lang="en-US"/>
          </a:p>
        </p:txBody>
      </p:sp>
      <p:sp>
        <p:nvSpPr>
          <p:cNvPr id="16" name="Rectangle 15">
            <a:extLst>
              <a:ext uri="{FF2B5EF4-FFF2-40B4-BE49-F238E27FC236}">
                <a16:creationId xmlns:a16="http://schemas.microsoft.com/office/drawing/2014/main" id="{6610C637-7B96-4BF8-BFCF-2A3CEB2D5D2B}"/>
              </a:ext>
            </a:extLst>
          </p:cNvPr>
          <p:cNvSpPr/>
          <p:nvPr/>
        </p:nvSpPr>
        <p:spPr>
          <a:xfrm>
            <a:off x="1028699" y="1323552"/>
            <a:ext cx="6896101" cy="1354217"/>
          </a:xfrm>
          <a:prstGeom prst="rect">
            <a:avLst/>
          </a:prstGeom>
        </p:spPr>
        <p:txBody>
          <a:bodyPr wrap="square">
            <a:spAutoFit/>
          </a:bodyPr>
          <a:lstStyle/>
          <a:p>
            <a:pPr marL="342900" lvl="0" indent="-342900" eaLnBrk="1" hangingPunct="1">
              <a:spcBef>
                <a:spcPts val="600"/>
              </a:spcBef>
              <a:buFontTx/>
              <a:buChar char="•"/>
            </a:pPr>
            <a:r>
              <a:rPr lang="en-US" sz="1800" kern="0" dirty="0">
                <a:solidFill>
                  <a:srgbClr val="002060"/>
                </a:solidFill>
                <a:latin typeface="Arial Rounded MT Bold" pitchFamily="34" charset="0"/>
              </a:rPr>
              <a:t>What does a runway hold position marking look like?</a:t>
            </a:r>
          </a:p>
          <a:p>
            <a:pPr marL="342900" lvl="0" indent="-342900" eaLnBrk="1" hangingPunct="1">
              <a:spcBef>
                <a:spcPts val="600"/>
              </a:spcBef>
              <a:buFontTx/>
              <a:buChar char="•"/>
            </a:pPr>
            <a:r>
              <a:rPr lang="en-US" sz="1800" kern="0" dirty="0">
                <a:solidFill>
                  <a:srgbClr val="002060"/>
                </a:solidFill>
                <a:latin typeface="Arial Rounded MT Bold" pitchFamily="34" charset="0"/>
              </a:rPr>
              <a:t>Which side of the marking do you hold on?</a:t>
            </a:r>
          </a:p>
          <a:p>
            <a:pPr marL="342900" lvl="0" indent="-342900" eaLnBrk="1" hangingPunct="1">
              <a:spcBef>
                <a:spcPts val="600"/>
              </a:spcBef>
              <a:buFontTx/>
              <a:buChar char="•"/>
            </a:pPr>
            <a:r>
              <a:rPr lang="en-US" sz="1800" kern="0" dirty="0">
                <a:solidFill>
                  <a:srgbClr val="002060"/>
                </a:solidFill>
                <a:latin typeface="Arial Rounded MT Bold" pitchFamily="34" charset="0"/>
              </a:rPr>
              <a:t>One of two things is required to cross the marking.  What are they?</a:t>
            </a:r>
          </a:p>
        </p:txBody>
      </p:sp>
      <p:sp>
        <p:nvSpPr>
          <p:cNvPr id="12" name="TextBox 11">
            <a:extLst>
              <a:ext uri="{FF2B5EF4-FFF2-40B4-BE49-F238E27FC236}">
                <a16:creationId xmlns:a16="http://schemas.microsoft.com/office/drawing/2014/main" id="{9B6F24FC-DF60-4A51-A7D9-007242D17260}"/>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1480413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pic>
        <p:nvPicPr>
          <p:cNvPr id="1027" name="Picture 3"/>
          <p:cNvPicPr>
            <a:picLocks noChangeAspect="1" noChangeArrowheads="1"/>
          </p:cNvPicPr>
          <p:nvPr/>
        </p:nvPicPr>
        <p:blipFill>
          <a:blip r:embed="rId4" cstate="print"/>
          <a:srcRect/>
          <a:stretch>
            <a:fillRect/>
          </a:stretch>
        </p:blipFill>
        <p:spPr bwMode="auto">
          <a:xfrm>
            <a:off x="1039995" y="1357445"/>
            <a:ext cx="6965685" cy="1381780"/>
          </a:xfrm>
          <a:prstGeom prst="rect">
            <a:avLst/>
          </a:prstGeom>
          <a:noFill/>
          <a:ln w="9525">
            <a:solidFill>
              <a:schemeClr val="tx1"/>
            </a:solidFill>
            <a:miter lim="800000"/>
            <a:headEnd/>
            <a:tailEnd/>
          </a:ln>
        </p:spPr>
      </p:pic>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Runway Holding Position</a:t>
            </a:r>
          </a:p>
        </p:txBody>
      </p:sp>
      <p:sp>
        <p:nvSpPr>
          <p:cNvPr id="23" name="Rectangle 4"/>
          <p:cNvSpPr txBox="1">
            <a:spLocks noChangeArrowheads="1"/>
          </p:cNvSpPr>
          <p:nvPr/>
        </p:nvSpPr>
        <p:spPr bwMode="auto">
          <a:xfrm>
            <a:off x="4248896" y="3245559"/>
            <a:ext cx="3858549" cy="22860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Identifies the position at which pilots and vehicle operators must hold short of a runway safety area or other protected area.</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You must            at the holding position until given permission to cross by ATCT!  </a:t>
            </a:r>
          </a:p>
        </p:txBody>
      </p:sp>
      <p:pic>
        <p:nvPicPr>
          <p:cNvPr id="25" name="Picture 24" descr="Photo of hold bars"/>
          <p:cNvPicPr>
            <a:picLocks noChangeAspect="1" noChangeArrowheads="1"/>
          </p:cNvPicPr>
          <p:nvPr/>
        </p:nvPicPr>
        <p:blipFill>
          <a:blip r:embed="rId5">
            <a:lum contrast="36000"/>
            <a:extLst>
              <a:ext uri="{28A0092B-C50C-407E-A947-70E740481C1C}">
                <a14:useLocalDpi xmlns:a14="http://schemas.microsoft.com/office/drawing/2010/main" val="0"/>
              </a:ext>
            </a:extLst>
          </a:blip>
          <a:srcRect/>
          <a:stretch>
            <a:fillRect/>
          </a:stretch>
        </p:blipFill>
        <p:spPr bwMode="auto">
          <a:xfrm>
            <a:off x="720462" y="3245559"/>
            <a:ext cx="3048000" cy="2286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 name="TextBox 5"/>
          <p:cNvSpPr txBox="1"/>
          <p:nvPr/>
        </p:nvSpPr>
        <p:spPr>
          <a:xfrm>
            <a:off x="2727223" y="2636547"/>
            <a:ext cx="3581400" cy="461665"/>
          </a:xfrm>
          <a:prstGeom prst="rect">
            <a:avLst/>
          </a:prstGeom>
          <a:solidFill>
            <a:srgbClr val="FF0000"/>
          </a:solidFill>
          <a:ln w="19050">
            <a:solidFill>
              <a:schemeClr val="tx1"/>
            </a:solidFill>
          </a:ln>
        </p:spPr>
        <p:txBody>
          <a:bodyPr wrap="square" rtlCol="0">
            <a:spAutoFit/>
          </a:bodyPr>
          <a:lstStyle/>
          <a:p>
            <a:pPr algn="ctr"/>
            <a:r>
              <a:rPr lang="en-US" dirty="0">
                <a:solidFill>
                  <a:schemeClr val="bg1"/>
                </a:solidFill>
                <a:latin typeface="Calibri" panose="020F0502020204030204" pitchFamily="34" charset="0"/>
              </a:rPr>
              <a:t>Hold Short on This Side</a:t>
            </a:r>
          </a:p>
        </p:txBody>
      </p:sp>
      <p:sp>
        <p:nvSpPr>
          <p:cNvPr id="26" name="TextBox 25"/>
          <p:cNvSpPr txBox="1"/>
          <p:nvPr/>
        </p:nvSpPr>
        <p:spPr>
          <a:xfrm>
            <a:off x="2133600" y="5691605"/>
            <a:ext cx="4648200" cy="461665"/>
          </a:xfrm>
          <a:prstGeom prst="rect">
            <a:avLst/>
          </a:prstGeom>
          <a:solidFill>
            <a:srgbClr val="FF0000"/>
          </a:solidFill>
          <a:ln w="19050">
            <a:solidFill>
              <a:schemeClr val="tx1"/>
            </a:solidFill>
          </a:ln>
        </p:spPr>
        <p:txBody>
          <a:bodyPr wrap="square" rtlCol="0">
            <a:spAutoFit/>
          </a:bodyPr>
          <a:lstStyle/>
          <a:p>
            <a:pPr algn="ctr"/>
            <a:r>
              <a:rPr lang="en-US" dirty="0">
                <a:solidFill>
                  <a:schemeClr val="bg1"/>
                </a:solidFill>
                <a:latin typeface="Calibri" panose="020F0502020204030204" pitchFamily="34" charset="0"/>
              </a:rPr>
              <a:t>Which side do you hold short of?</a:t>
            </a:r>
          </a:p>
        </p:txBody>
      </p:sp>
      <p:pic>
        <p:nvPicPr>
          <p:cNvPr id="10" name="Picture 9"/>
          <p:cNvPicPr>
            <a:picLocks noChangeAspect="1"/>
          </p:cNvPicPr>
          <p:nvPr/>
        </p:nvPicPr>
        <p:blipFill>
          <a:blip r:embed="rId6"/>
          <a:stretch>
            <a:fillRect/>
          </a:stretch>
        </p:blipFill>
        <p:spPr>
          <a:xfrm>
            <a:off x="5399454" y="4463290"/>
            <a:ext cx="516194" cy="439994"/>
          </a:xfrm>
          <a:prstGeom prst="rect">
            <a:avLst/>
          </a:prstGeom>
        </p:spPr>
      </p:pic>
      <p:cxnSp>
        <p:nvCxnSpPr>
          <p:cNvPr id="3" name="Straight Arrow Connector 2"/>
          <p:cNvCxnSpPr>
            <a:stCxn id="6" idx="3"/>
          </p:cNvCxnSpPr>
          <p:nvPr/>
        </p:nvCxnSpPr>
        <p:spPr bwMode="auto">
          <a:xfrm flipV="1">
            <a:off x="6308623" y="2514600"/>
            <a:ext cx="358877" cy="35278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2" name="Straight Arrow Connector 11"/>
          <p:cNvCxnSpPr>
            <a:stCxn id="6" idx="1"/>
          </p:cNvCxnSpPr>
          <p:nvPr/>
        </p:nvCxnSpPr>
        <p:spPr bwMode="auto">
          <a:xfrm flipH="1" flipV="1">
            <a:off x="2349911" y="2536641"/>
            <a:ext cx="377312" cy="33073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p:cNvCxnSpPr/>
          <p:nvPr/>
        </p:nvCxnSpPr>
        <p:spPr bwMode="auto">
          <a:xfrm flipH="1">
            <a:off x="3207657" y="3098213"/>
            <a:ext cx="1121610" cy="176998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4" name="Slide Number Placeholder 3"/>
          <p:cNvSpPr>
            <a:spLocks noGrp="1"/>
          </p:cNvSpPr>
          <p:nvPr>
            <p:ph type="sldNum" sz="quarter" idx="12"/>
          </p:nvPr>
        </p:nvSpPr>
        <p:spPr>
          <a:xfrm>
            <a:off x="6541070" y="6245085"/>
            <a:ext cx="1905000" cy="457200"/>
          </a:xfrm>
        </p:spPr>
        <p:txBody>
          <a:bodyPr/>
          <a:lstStyle/>
          <a:p>
            <a:pPr>
              <a:defRPr/>
            </a:pPr>
            <a:fld id="{2079FB3E-AF70-44EA-A201-58D0D3F1C38E}" type="slidenum">
              <a:rPr lang="en-US" smtClean="0"/>
              <a:pPr>
                <a:defRPr/>
              </a:pPr>
              <a:t>65</a:t>
            </a:fld>
            <a:endParaRPr lang="en-US"/>
          </a:p>
        </p:txBody>
      </p:sp>
      <p:sp>
        <p:nvSpPr>
          <p:cNvPr id="16" name="TextBox 15">
            <a:extLst>
              <a:ext uri="{FF2B5EF4-FFF2-40B4-BE49-F238E27FC236}">
                <a16:creationId xmlns:a16="http://schemas.microsoft.com/office/drawing/2014/main" id="{3704370E-3F03-4FFE-9A28-1C92B721E37C}"/>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7" name="TextBox 16">
            <a:extLst>
              <a:ext uri="{FF2B5EF4-FFF2-40B4-BE49-F238E27FC236}">
                <a16:creationId xmlns:a16="http://schemas.microsoft.com/office/drawing/2014/main" id="{EFE2819E-67C4-46A1-B3B3-B93015EACE00}"/>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8" name="TextBox 17">
            <a:extLst>
              <a:ext uri="{FF2B5EF4-FFF2-40B4-BE49-F238E27FC236}">
                <a16:creationId xmlns:a16="http://schemas.microsoft.com/office/drawing/2014/main" id="{479964FA-3C4B-4574-BE58-30EBAA7EA33C}"/>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18056414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6" grpId="0" animBg="1"/>
    </p:bldLst>
  </p:timing>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Markings</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66</a:t>
            </a:fld>
            <a:endParaRPr lang="en-US"/>
          </a:p>
        </p:txBody>
      </p:sp>
      <p:sp>
        <p:nvSpPr>
          <p:cNvPr id="16" name="Rectangle 15">
            <a:extLst>
              <a:ext uri="{FF2B5EF4-FFF2-40B4-BE49-F238E27FC236}">
                <a16:creationId xmlns:a16="http://schemas.microsoft.com/office/drawing/2014/main" id="{6610C637-7B96-4BF8-BFCF-2A3CEB2D5D2B}"/>
              </a:ext>
            </a:extLst>
          </p:cNvPr>
          <p:cNvSpPr/>
          <p:nvPr/>
        </p:nvSpPr>
        <p:spPr>
          <a:xfrm>
            <a:off x="1028699" y="1323552"/>
            <a:ext cx="6896101" cy="2616101"/>
          </a:xfrm>
          <a:prstGeom prst="rect">
            <a:avLst/>
          </a:prstGeom>
        </p:spPr>
        <p:txBody>
          <a:bodyPr wrap="square">
            <a:spAutoFit/>
          </a:bodyPr>
          <a:lstStyle/>
          <a:p>
            <a:pPr marL="342900" lvl="0" indent="-342900" eaLnBrk="1" hangingPunct="1">
              <a:spcBef>
                <a:spcPts val="600"/>
              </a:spcBef>
              <a:buFontTx/>
              <a:buChar char="•"/>
            </a:pPr>
            <a:r>
              <a:rPr lang="en-US" sz="1800" kern="0" dirty="0">
                <a:solidFill>
                  <a:srgbClr val="002060"/>
                </a:solidFill>
                <a:latin typeface="Arial Rounded MT Bold" pitchFamily="34" charset="0"/>
              </a:rPr>
              <a:t>What does a non-movement area boundary marking look like?</a:t>
            </a:r>
          </a:p>
          <a:p>
            <a:pPr marL="342900" lvl="0" indent="-342900" eaLnBrk="1" hangingPunct="1">
              <a:spcBef>
                <a:spcPts val="600"/>
              </a:spcBef>
              <a:buFontTx/>
              <a:buChar char="•"/>
            </a:pPr>
            <a:r>
              <a:rPr lang="en-US" sz="1800" kern="0" dirty="0">
                <a:solidFill>
                  <a:srgbClr val="002060"/>
                </a:solidFill>
                <a:latin typeface="Arial Rounded MT Bold" pitchFamily="34" charset="0"/>
              </a:rPr>
              <a:t>Which side of the marking do you hold on?</a:t>
            </a:r>
          </a:p>
          <a:p>
            <a:pPr marL="342900" lvl="0" indent="-342900" eaLnBrk="1" hangingPunct="1">
              <a:spcBef>
                <a:spcPts val="600"/>
              </a:spcBef>
              <a:buFontTx/>
              <a:buChar char="•"/>
            </a:pPr>
            <a:r>
              <a:rPr lang="en-US" sz="1800" kern="0" dirty="0">
                <a:solidFill>
                  <a:srgbClr val="002060"/>
                </a:solidFill>
                <a:latin typeface="Arial Rounded MT Bold" pitchFamily="34" charset="0"/>
              </a:rPr>
              <a:t>At DTW, when is it permissible to cross the marking without ATCT permission?</a:t>
            </a:r>
          </a:p>
          <a:p>
            <a:pPr marL="342900" lvl="0" indent="-342900" eaLnBrk="1" hangingPunct="1">
              <a:spcBef>
                <a:spcPts val="600"/>
              </a:spcBef>
              <a:buFontTx/>
              <a:buChar char="•"/>
            </a:pPr>
            <a:r>
              <a:rPr lang="en-US" sz="1800" kern="0" dirty="0">
                <a:solidFill>
                  <a:srgbClr val="002060"/>
                </a:solidFill>
                <a:latin typeface="Arial Rounded MT Bold" pitchFamily="34" charset="0"/>
              </a:rPr>
              <a:t>At YIP, when is it permissible to cross the marking without ATCT permission?</a:t>
            </a:r>
          </a:p>
          <a:p>
            <a:pPr lvl="0" eaLnBrk="1" hangingPunct="1">
              <a:spcBef>
                <a:spcPts val="600"/>
              </a:spcBef>
            </a:pPr>
            <a:endParaRPr lang="en-US" sz="1800" kern="0" dirty="0">
              <a:solidFill>
                <a:srgbClr val="002060"/>
              </a:solidFill>
              <a:latin typeface="Arial Rounded MT Bold" pitchFamily="34" charset="0"/>
            </a:endParaRPr>
          </a:p>
        </p:txBody>
      </p:sp>
      <p:sp>
        <p:nvSpPr>
          <p:cNvPr id="8" name="TextBox 7">
            <a:extLst>
              <a:ext uri="{FF2B5EF4-FFF2-40B4-BE49-F238E27FC236}">
                <a16:creationId xmlns:a16="http://schemas.microsoft.com/office/drawing/2014/main" id="{22987A2D-7189-4247-8335-D550CCEC3E81}"/>
              </a:ext>
            </a:extLst>
          </p:cNvPr>
          <p:cNvSpPr txBox="1"/>
          <p:nvPr/>
        </p:nvSpPr>
        <p:spPr>
          <a:xfrm>
            <a:off x="2135073" y="824907"/>
            <a:ext cx="4873854"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Non-Movement</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Area</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Boundary </a:t>
            </a:r>
          </a:p>
        </p:txBody>
      </p:sp>
      <p:sp>
        <p:nvSpPr>
          <p:cNvPr id="12" name="TextBox 11">
            <a:extLst>
              <a:ext uri="{FF2B5EF4-FFF2-40B4-BE49-F238E27FC236}">
                <a16:creationId xmlns:a16="http://schemas.microsoft.com/office/drawing/2014/main" id="{2394C466-5555-4775-8FB7-B16C8729941B}"/>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1408125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990850" y="234201"/>
            <a:ext cx="32766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pic>
        <p:nvPicPr>
          <p:cNvPr id="1037" name="Picture 13"/>
          <p:cNvPicPr>
            <a:picLocks noChangeAspect="1" noChangeArrowheads="1"/>
          </p:cNvPicPr>
          <p:nvPr/>
        </p:nvPicPr>
        <p:blipFill>
          <a:blip r:embed="rId4" cstate="print"/>
          <a:srcRect/>
          <a:stretch>
            <a:fillRect/>
          </a:stretch>
        </p:blipFill>
        <p:spPr bwMode="auto">
          <a:xfrm>
            <a:off x="1201502" y="1384961"/>
            <a:ext cx="6768030" cy="696709"/>
          </a:xfrm>
          <a:prstGeom prst="rect">
            <a:avLst/>
          </a:prstGeom>
          <a:noFill/>
          <a:ln w="6350">
            <a:solidFill>
              <a:schemeClr val="tx1"/>
            </a:solidFill>
            <a:miter lim="800000"/>
            <a:headEnd/>
            <a:tailEnd/>
          </a:ln>
        </p:spPr>
      </p:pic>
      <p:sp>
        <p:nvSpPr>
          <p:cNvPr id="24" name="TextBox 23"/>
          <p:cNvSpPr txBox="1"/>
          <p:nvPr/>
        </p:nvSpPr>
        <p:spPr>
          <a:xfrm>
            <a:off x="2135073" y="824907"/>
            <a:ext cx="4873854"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Non-Movement</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Area</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Boundary </a:t>
            </a:r>
          </a:p>
        </p:txBody>
      </p:sp>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8590" y="2350778"/>
            <a:ext cx="2555610" cy="3370970"/>
          </a:xfrm>
          <a:prstGeom prst="rect">
            <a:avLst/>
          </a:prstGeom>
          <a:ln w="6350">
            <a:solidFill>
              <a:schemeClr val="tx1"/>
            </a:solidFill>
          </a:ln>
        </p:spPr>
      </p:pic>
      <p:sp>
        <p:nvSpPr>
          <p:cNvPr id="25" name="Rectangle 4"/>
          <p:cNvSpPr txBox="1">
            <a:spLocks noChangeArrowheads="1"/>
          </p:cNvSpPr>
          <p:nvPr/>
        </p:nvSpPr>
        <p:spPr bwMode="auto">
          <a:xfrm>
            <a:off x="3638575" y="2346890"/>
            <a:ext cx="5105400" cy="3378746"/>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600" dirty="0">
                <a:solidFill>
                  <a:srgbClr val="FFFF00"/>
                </a:solidFill>
                <a:latin typeface="Arial Rounded MT Bold" panose="020F0704030504030204" pitchFamily="34" charset="0"/>
              </a:rPr>
              <a:t>Marks the boundary between movement and non-movement areas.</a:t>
            </a:r>
          </a:p>
          <a:p>
            <a:pPr marL="0" indent="0">
              <a:lnSpc>
                <a:spcPct val="90000"/>
              </a:lnSpc>
              <a:buNone/>
            </a:pPr>
            <a:endParaRPr lang="en-US" sz="1000" dirty="0">
              <a:solidFill>
                <a:srgbClr val="FFFF00"/>
              </a:solidFill>
              <a:latin typeface="Arial Rounded MT Bold" panose="020F0704030504030204" pitchFamily="34" charset="0"/>
            </a:endParaRPr>
          </a:p>
          <a:p>
            <a:pPr marL="0" indent="0">
              <a:buNone/>
            </a:pPr>
            <a:r>
              <a:rPr lang="en-US" sz="1600" dirty="0">
                <a:solidFill>
                  <a:srgbClr val="FFFF00"/>
                </a:solidFill>
                <a:latin typeface="Arial Rounded MT Bold" panose="020F0704030504030204" pitchFamily="34" charset="0"/>
              </a:rPr>
              <a:t>Authorized WCAA/FAA vehicle operators at DTW may access movement areas (</a:t>
            </a:r>
            <a:r>
              <a:rPr lang="en-US" sz="1600" u="sng" dirty="0">
                <a:solidFill>
                  <a:srgbClr val="FFFF00"/>
                </a:solidFill>
                <a:latin typeface="Arial Rounded MT Bold" panose="020F0704030504030204" pitchFamily="34" charset="0"/>
              </a:rPr>
              <a:t>except for open runways</a:t>
            </a:r>
            <a:r>
              <a:rPr lang="en-US" sz="1600" dirty="0">
                <a:solidFill>
                  <a:srgbClr val="FFFF00"/>
                </a:solidFill>
                <a:latin typeface="Arial Rounded MT Bold" panose="020F0704030504030204" pitchFamily="34" charset="0"/>
              </a:rPr>
              <a:t>) by monitoring the appropriate ground control frequency.</a:t>
            </a:r>
          </a:p>
          <a:p>
            <a:pPr marL="0" indent="0">
              <a:buNone/>
            </a:pPr>
            <a:endParaRPr lang="en-US" sz="1000" dirty="0">
              <a:solidFill>
                <a:srgbClr val="FFFF00"/>
              </a:solidFill>
              <a:latin typeface="Arial Rounded MT Bold" panose="020F0704030504030204" pitchFamily="34" charset="0"/>
            </a:endParaRPr>
          </a:p>
          <a:p>
            <a:pPr marL="0" indent="0">
              <a:buNone/>
            </a:pPr>
            <a:r>
              <a:rPr lang="en-US" sz="1600" dirty="0">
                <a:solidFill>
                  <a:srgbClr val="FFFF00"/>
                </a:solidFill>
                <a:latin typeface="Arial Rounded MT Bold" panose="020F0704030504030204" pitchFamily="34" charset="0"/>
              </a:rPr>
              <a:t>Vehicle operators who are escorting other vehicles must contact ATCT before entering the movement area.</a:t>
            </a:r>
          </a:p>
          <a:p>
            <a:pPr marL="0" indent="0">
              <a:buNone/>
            </a:pPr>
            <a:endParaRPr lang="en-US" sz="1000" dirty="0">
              <a:solidFill>
                <a:srgbClr val="FFFF00"/>
              </a:solidFill>
              <a:latin typeface="Arial Rounded MT Bold" panose="020F0704030504030204" pitchFamily="34" charset="0"/>
            </a:endParaRPr>
          </a:p>
          <a:p>
            <a:pPr marL="0" indent="0">
              <a:buNone/>
            </a:pPr>
            <a:r>
              <a:rPr lang="en-US" sz="1600" dirty="0">
                <a:solidFill>
                  <a:srgbClr val="FFFF00"/>
                </a:solidFill>
                <a:latin typeface="Arial Rounded MT Bold" panose="020F0704030504030204" pitchFamily="34" charset="0"/>
              </a:rPr>
              <a:t>Vehicles operating at YIP must contact ATCT </a:t>
            </a:r>
            <a:r>
              <a:rPr lang="en-US" sz="1600" b="1" i="1" u="sng" dirty="0">
                <a:solidFill>
                  <a:srgbClr val="FFFF00"/>
                </a:solidFill>
                <a:latin typeface="Arial Rounded MT Bold" panose="020F0704030504030204" pitchFamily="34" charset="0"/>
              </a:rPr>
              <a:t>before entering the movement area.</a:t>
            </a:r>
          </a:p>
          <a:p>
            <a:pPr marL="0" indent="0">
              <a:buNone/>
            </a:pPr>
            <a:endParaRPr lang="en-US" sz="1600" dirty="0">
              <a:solidFill>
                <a:srgbClr val="FFFF00"/>
              </a:solidFill>
              <a:latin typeface="Arial Rounded MT Bold" panose="020F0704030504030204" pitchFamily="34" charset="0"/>
            </a:endParaRPr>
          </a:p>
          <a:p>
            <a:pPr marL="0" indent="0">
              <a:buNone/>
            </a:pPr>
            <a:endParaRPr lang="en-US" sz="1800" dirty="0">
              <a:solidFill>
                <a:srgbClr val="FFFF00"/>
              </a:solidFill>
              <a:latin typeface="Arial Rounded MT Bold" panose="020F0704030504030204" pitchFamily="34" charset="0"/>
            </a:endParaRPr>
          </a:p>
          <a:p>
            <a:pPr marL="0" indent="0">
              <a:buNone/>
            </a:pPr>
            <a:endParaRPr lang="en-US" sz="1800" dirty="0">
              <a:solidFill>
                <a:srgbClr val="FFFF00"/>
              </a:solidFill>
              <a:latin typeface="Arial Rounded MT Bold" panose="020F0704030504030204" pitchFamily="34" charset="0"/>
            </a:endParaRP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endParaRPr lang="en-US" sz="1800" dirty="0">
              <a:solidFill>
                <a:srgbClr val="FFC000"/>
              </a:solidFill>
              <a:latin typeface="Arial Rounded MT Bold" panose="020F0704030504030204" pitchFamily="34" charset="0"/>
            </a:endParaRPr>
          </a:p>
        </p:txBody>
      </p:sp>
      <p:sp>
        <p:nvSpPr>
          <p:cNvPr id="26" name="TextBox 25"/>
          <p:cNvSpPr txBox="1"/>
          <p:nvPr/>
        </p:nvSpPr>
        <p:spPr>
          <a:xfrm>
            <a:off x="2019300" y="5887369"/>
            <a:ext cx="5219700" cy="461665"/>
          </a:xfrm>
          <a:prstGeom prst="rect">
            <a:avLst/>
          </a:prstGeom>
          <a:solidFill>
            <a:srgbClr val="FF0000"/>
          </a:solidFill>
          <a:ln w="19050">
            <a:solidFill>
              <a:schemeClr val="tx1"/>
            </a:solidFill>
          </a:ln>
        </p:spPr>
        <p:txBody>
          <a:bodyPr wrap="square" rtlCol="0">
            <a:spAutoFit/>
          </a:bodyPr>
          <a:lstStyle/>
          <a:p>
            <a:pPr algn="ctr"/>
            <a:r>
              <a:rPr lang="en-US" dirty="0">
                <a:solidFill>
                  <a:schemeClr val="bg1"/>
                </a:solidFill>
                <a:latin typeface="Calibri" panose="020F0502020204030204" pitchFamily="34" charset="0"/>
              </a:rPr>
              <a:t>Which side is the non-movement side?</a:t>
            </a:r>
          </a:p>
        </p:txBody>
      </p:sp>
      <p:sp>
        <p:nvSpPr>
          <p:cNvPr id="27" name="TextBox 26"/>
          <p:cNvSpPr txBox="1"/>
          <p:nvPr/>
        </p:nvSpPr>
        <p:spPr>
          <a:xfrm>
            <a:off x="3048688" y="1907416"/>
            <a:ext cx="3073659" cy="430887"/>
          </a:xfrm>
          <a:prstGeom prst="rect">
            <a:avLst/>
          </a:prstGeom>
          <a:solidFill>
            <a:srgbClr val="FF0000"/>
          </a:solidFill>
          <a:ln w="19050">
            <a:solidFill>
              <a:schemeClr val="tx1"/>
            </a:solidFill>
          </a:ln>
        </p:spPr>
        <p:txBody>
          <a:bodyPr wrap="square" rtlCol="0">
            <a:spAutoFit/>
          </a:bodyPr>
          <a:lstStyle/>
          <a:p>
            <a:pPr algn="ctr"/>
            <a:r>
              <a:rPr lang="en-US" sz="2200" dirty="0">
                <a:solidFill>
                  <a:schemeClr val="bg1"/>
                </a:solidFill>
                <a:latin typeface="Calibri" panose="020F0502020204030204" pitchFamily="34" charset="0"/>
              </a:rPr>
              <a:t>Non-movement side</a:t>
            </a:r>
          </a:p>
        </p:txBody>
      </p:sp>
      <p:cxnSp>
        <p:nvCxnSpPr>
          <p:cNvPr id="10" name="Straight Arrow Connector 9"/>
          <p:cNvCxnSpPr/>
          <p:nvPr/>
        </p:nvCxnSpPr>
        <p:spPr bwMode="auto">
          <a:xfrm flipH="1">
            <a:off x="1066800" y="2495112"/>
            <a:ext cx="2149765" cy="1841435"/>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2" name="Straight Arrow Connector 11"/>
          <p:cNvCxnSpPr>
            <a:cxnSpLocks/>
            <a:stCxn id="27" idx="1"/>
          </p:cNvCxnSpPr>
          <p:nvPr/>
        </p:nvCxnSpPr>
        <p:spPr bwMode="auto">
          <a:xfrm flipH="1" flipV="1">
            <a:off x="2438400" y="1877497"/>
            <a:ext cx="610288" cy="245363"/>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5" name="Straight Arrow Connector 14"/>
          <p:cNvCxnSpPr>
            <a:cxnSpLocks/>
          </p:cNvCxnSpPr>
          <p:nvPr/>
        </p:nvCxnSpPr>
        <p:spPr bwMode="auto">
          <a:xfrm flipV="1">
            <a:off x="6191275" y="1877497"/>
            <a:ext cx="561024" cy="234092"/>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67</a:t>
            </a:fld>
            <a:endParaRPr lang="en-US"/>
          </a:p>
        </p:txBody>
      </p:sp>
      <p:sp>
        <p:nvSpPr>
          <p:cNvPr id="17" name="TextBox 16">
            <a:extLst>
              <a:ext uri="{FF2B5EF4-FFF2-40B4-BE49-F238E27FC236}">
                <a16:creationId xmlns:a16="http://schemas.microsoft.com/office/drawing/2014/main" id="{203DE897-9FB9-4CC3-BBF8-4594109AA1C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8" name="TextBox 17">
            <a:extLst>
              <a:ext uri="{FF2B5EF4-FFF2-40B4-BE49-F238E27FC236}">
                <a16:creationId xmlns:a16="http://schemas.microsoft.com/office/drawing/2014/main" id="{8C9EDFDE-AF36-4257-BD84-07FB85F57BC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9" name="TextBox 18">
            <a:extLst>
              <a:ext uri="{FF2B5EF4-FFF2-40B4-BE49-F238E27FC236}">
                <a16:creationId xmlns:a16="http://schemas.microsoft.com/office/drawing/2014/main" id="{45CBD4D3-FF0F-4183-B2F1-C7CC828979D7}"/>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1386895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xEl>
                                              <p:pRg st="6" end="6"/>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Lst>
  </p:timing>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solidFill>
            <a:schemeClr val="bg1"/>
          </a:solidFill>
          <a:ln w="127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Markings</a:t>
            </a:r>
          </a:p>
        </p:txBody>
      </p:sp>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ILS Critical Area Marking</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68</a:t>
            </a:fld>
            <a:endParaRPr lang="en-US"/>
          </a:p>
        </p:txBody>
      </p:sp>
      <p:sp>
        <p:nvSpPr>
          <p:cNvPr id="16" name="Rectangle 15">
            <a:extLst>
              <a:ext uri="{FF2B5EF4-FFF2-40B4-BE49-F238E27FC236}">
                <a16:creationId xmlns:a16="http://schemas.microsoft.com/office/drawing/2014/main" id="{6610C637-7B96-4BF8-BFCF-2A3CEB2D5D2B}"/>
              </a:ext>
            </a:extLst>
          </p:cNvPr>
          <p:cNvSpPr/>
          <p:nvPr/>
        </p:nvSpPr>
        <p:spPr>
          <a:xfrm>
            <a:off x="1028699" y="1323552"/>
            <a:ext cx="6896101" cy="1354217"/>
          </a:xfrm>
          <a:prstGeom prst="rect">
            <a:avLst/>
          </a:prstGeom>
        </p:spPr>
        <p:txBody>
          <a:bodyPr wrap="square">
            <a:spAutoFit/>
          </a:bodyPr>
          <a:lstStyle/>
          <a:p>
            <a:pPr marL="342900" lvl="0" indent="-342900" eaLnBrk="1" hangingPunct="1">
              <a:spcBef>
                <a:spcPts val="600"/>
              </a:spcBef>
              <a:buFontTx/>
              <a:buChar char="•"/>
            </a:pPr>
            <a:r>
              <a:rPr lang="en-US" sz="1800" kern="0" dirty="0">
                <a:solidFill>
                  <a:srgbClr val="002060"/>
                </a:solidFill>
                <a:latin typeface="Arial Rounded MT Bold" pitchFamily="34" charset="0"/>
              </a:rPr>
              <a:t>What does an ILS critical area marking look like?</a:t>
            </a:r>
          </a:p>
          <a:p>
            <a:pPr marL="342900" lvl="0" indent="-342900" eaLnBrk="1" hangingPunct="1">
              <a:spcBef>
                <a:spcPts val="600"/>
              </a:spcBef>
              <a:buFontTx/>
              <a:buChar char="•"/>
            </a:pPr>
            <a:r>
              <a:rPr lang="en-US" sz="1800" kern="0" dirty="0">
                <a:solidFill>
                  <a:srgbClr val="002060"/>
                </a:solidFill>
                <a:latin typeface="Arial Rounded MT Bold" pitchFamily="34" charset="0"/>
              </a:rPr>
              <a:t>Which side of the marking do you hold on?</a:t>
            </a:r>
          </a:p>
          <a:p>
            <a:pPr marL="342900" lvl="0" indent="-342900" eaLnBrk="1" hangingPunct="1">
              <a:spcBef>
                <a:spcPts val="600"/>
              </a:spcBef>
              <a:buFontTx/>
              <a:buChar char="•"/>
            </a:pPr>
            <a:r>
              <a:rPr lang="en-US" sz="1800" kern="0" dirty="0">
                <a:solidFill>
                  <a:srgbClr val="002060"/>
                </a:solidFill>
                <a:latin typeface="Arial Rounded MT Bold" pitchFamily="34" charset="0"/>
              </a:rPr>
              <a:t>One of two things is required to cross the marking.  What are they?</a:t>
            </a:r>
          </a:p>
        </p:txBody>
      </p:sp>
      <p:sp>
        <p:nvSpPr>
          <p:cNvPr id="12" name="TextBox 11">
            <a:extLst>
              <a:ext uri="{FF2B5EF4-FFF2-40B4-BE49-F238E27FC236}">
                <a16:creationId xmlns:a16="http://schemas.microsoft.com/office/drawing/2014/main" id="{76AD3551-76A6-4FB9-9FEB-5718020EDE2B}"/>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7638297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3009899" y="138148"/>
            <a:ext cx="3162301"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pic>
        <p:nvPicPr>
          <p:cNvPr id="1028" name="Picture 4"/>
          <p:cNvPicPr>
            <a:picLocks noChangeAspect="1" noChangeArrowheads="1"/>
          </p:cNvPicPr>
          <p:nvPr/>
        </p:nvPicPr>
        <p:blipFill>
          <a:blip r:embed="rId5" cstate="print"/>
          <a:srcRect/>
          <a:stretch>
            <a:fillRect/>
          </a:stretch>
        </p:blipFill>
        <p:spPr bwMode="auto">
          <a:xfrm>
            <a:off x="1564504" y="1676400"/>
            <a:ext cx="6053089" cy="1458167"/>
          </a:xfrm>
          <a:prstGeom prst="rect">
            <a:avLst/>
          </a:prstGeom>
          <a:noFill/>
          <a:ln w="6350">
            <a:solidFill>
              <a:schemeClr val="tx1"/>
            </a:solidFill>
            <a:miter lim="800000"/>
            <a:headEnd/>
            <a:tailEnd/>
          </a:ln>
        </p:spPr>
      </p:pic>
      <p:sp>
        <p:nvSpPr>
          <p:cNvPr id="9" name="TextBox 8"/>
          <p:cNvSpPr txBox="1"/>
          <p:nvPr/>
        </p:nvSpPr>
        <p:spPr>
          <a:xfrm>
            <a:off x="1564503" y="938051"/>
            <a:ext cx="6053089"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ILS</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Critical</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Area Holding Position</a:t>
            </a:r>
          </a:p>
        </p:txBody>
      </p:sp>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sp>
        <p:nvSpPr>
          <p:cNvPr id="6" name="Rectangle 4"/>
          <p:cNvSpPr txBox="1">
            <a:spLocks noChangeArrowheads="1"/>
          </p:cNvSpPr>
          <p:nvPr/>
        </p:nvSpPr>
        <p:spPr bwMode="auto">
          <a:xfrm>
            <a:off x="4800600" y="3386353"/>
            <a:ext cx="3886200" cy="2785847"/>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Protects the area through which ILS signals are transmitted.</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Vehicles and aircraft in the ILS critical area can interfere with the signals.</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Do not cross this marking without permission from ATCT, unless the runway is </a:t>
            </a:r>
            <a:r>
              <a:rPr lang="en-US" sz="1800" u="sng" dirty="0">
                <a:solidFill>
                  <a:srgbClr val="FFFF00"/>
                </a:solidFill>
                <a:latin typeface="Arial Rounded MT Bold" panose="020F0704030504030204" pitchFamily="34" charset="0"/>
              </a:rPr>
              <a:t>closed</a:t>
            </a:r>
            <a:r>
              <a:rPr lang="en-US" sz="1800" dirty="0">
                <a:solidFill>
                  <a:srgbClr val="FFFF00"/>
                </a:solidFill>
                <a:latin typeface="Arial Rounded MT Bold" panose="020F0704030504030204" pitchFamily="34" charset="0"/>
              </a:rPr>
              <a:t>. </a:t>
            </a:r>
          </a:p>
        </p:txBody>
      </p:sp>
      <p:graphicFrame>
        <p:nvGraphicFramePr>
          <p:cNvPr id="7" name="Object 2"/>
          <p:cNvGraphicFramePr>
            <a:graphicFrameLocks noChangeAspect="1"/>
          </p:cNvGraphicFramePr>
          <p:nvPr/>
        </p:nvGraphicFramePr>
        <p:xfrm>
          <a:off x="838200" y="3380388"/>
          <a:ext cx="3387389" cy="2498894"/>
        </p:xfrm>
        <a:graphic>
          <a:graphicData uri="http://schemas.openxmlformats.org/presentationml/2006/ole">
            <mc:AlternateContent xmlns:mc="http://schemas.openxmlformats.org/markup-compatibility/2006">
              <mc:Choice xmlns:v="urn:schemas-microsoft-com:vml" Requires="v">
                <p:oleObj spid="_x0000_s4149" name="Clip" r:id="rId6" imgW="6095238" imgH="4571429" progId="">
                  <p:embed/>
                </p:oleObj>
              </mc:Choice>
              <mc:Fallback>
                <p:oleObj name="Clip" r:id="rId6" imgW="6095238" imgH="4571429" progId="">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8200" y="3380388"/>
                        <a:ext cx="3387389" cy="2498894"/>
                      </a:xfrm>
                      <a:prstGeom prst="rect">
                        <a:avLst/>
                      </a:prstGeom>
                      <a:noFill/>
                      <a:ln w="6350">
                        <a:solidFill>
                          <a:schemeClr val="tx1"/>
                        </a:solidFill>
                      </a:ln>
                    </p:spPr>
                  </p:pic>
                </p:oleObj>
              </mc:Fallback>
            </mc:AlternateContent>
          </a:graphicData>
        </a:graphic>
      </p:graphicFrame>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69</a:t>
            </a:fld>
            <a:endParaRPr lang="en-US"/>
          </a:p>
        </p:txBody>
      </p:sp>
      <p:sp>
        <p:nvSpPr>
          <p:cNvPr id="11" name="TextBox 10">
            <a:extLst>
              <a:ext uri="{FF2B5EF4-FFF2-40B4-BE49-F238E27FC236}">
                <a16:creationId xmlns:a16="http://schemas.microsoft.com/office/drawing/2014/main" id="{5B9F26A4-701C-4A04-B89A-E10D70C5FDAF}"/>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711A106F-1477-49FD-B65B-19D40220BD3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3" name="TextBox 12">
            <a:extLst>
              <a:ext uri="{FF2B5EF4-FFF2-40B4-BE49-F238E27FC236}">
                <a16:creationId xmlns:a16="http://schemas.microsoft.com/office/drawing/2014/main" id="{404B5EEA-23CF-4D68-8F5F-A35EA6474EDD}"/>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2"/>
    </p:custDataLst>
    <p:extLst>
      <p:ext uri="{BB962C8B-B14F-4D97-AF65-F5344CB8AC3E}">
        <p14:creationId xmlns:p14="http://schemas.microsoft.com/office/powerpoint/2010/main" val="3643905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Markings</a:t>
            </a:r>
          </a:p>
        </p:txBody>
      </p:sp>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Taxiway Edge Marking</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70</a:t>
            </a:fld>
            <a:endParaRPr lang="en-US"/>
          </a:p>
        </p:txBody>
      </p:sp>
      <p:sp>
        <p:nvSpPr>
          <p:cNvPr id="16" name="Rectangle 15">
            <a:extLst>
              <a:ext uri="{FF2B5EF4-FFF2-40B4-BE49-F238E27FC236}">
                <a16:creationId xmlns:a16="http://schemas.microsoft.com/office/drawing/2014/main" id="{6610C637-7B96-4BF8-BFCF-2A3CEB2D5D2B}"/>
              </a:ext>
            </a:extLst>
          </p:cNvPr>
          <p:cNvSpPr/>
          <p:nvPr/>
        </p:nvSpPr>
        <p:spPr>
          <a:xfrm>
            <a:off x="1028699" y="1323552"/>
            <a:ext cx="6896101" cy="1631216"/>
          </a:xfrm>
          <a:prstGeom prst="rect">
            <a:avLst/>
          </a:prstGeom>
        </p:spPr>
        <p:txBody>
          <a:bodyPr wrap="square">
            <a:spAutoFit/>
          </a:bodyPr>
          <a:lstStyle/>
          <a:p>
            <a:pPr marL="342900" lvl="0" indent="-342900" eaLnBrk="1" hangingPunct="1">
              <a:spcBef>
                <a:spcPts val="600"/>
              </a:spcBef>
              <a:buFontTx/>
              <a:buChar char="•"/>
            </a:pPr>
            <a:r>
              <a:rPr lang="en-US" sz="1800" kern="0" dirty="0">
                <a:solidFill>
                  <a:srgbClr val="002060"/>
                </a:solidFill>
                <a:latin typeface="Arial Rounded MT Bold" pitchFamily="34" charset="0"/>
              </a:rPr>
              <a:t>There are two types of taxiway edge markings.  What do they look like?</a:t>
            </a:r>
          </a:p>
          <a:p>
            <a:pPr marL="342900" lvl="0" indent="-342900" eaLnBrk="1" hangingPunct="1">
              <a:spcBef>
                <a:spcPts val="600"/>
              </a:spcBef>
              <a:buFontTx/>
              <a:buChar char="•"/>
            </a:pPr>
            <a:r>
              <a:rPr lang="en-US" sz="1800" kern="0" dirty="0">
                <a:solidFill>
                  <a:srgbClr val="002060"/>
                </a:solidFill>
                <a:latin typeface="Arial Rounded MT Bold" pitchFamily="34" charset="0"/>
              </a:rPr>
              <a:t>One type is placed between pavement usable by aircraft and pavement </a:t>
            </a:r>
            <a:r>
              <a:rPr lang="en-US" sz="1800" u="sng" kern="0" dirty="0">
                <a:solidFill>
                  <a:srgbClr val="002060"/>
                </a:solidFill>
                <a:latin typeface="Arial Rounded MT Bold" pitchFamily="34" charset="0"/>
              </a:rPr>
              <a:t>NOT</a:t>
            </a:r>
            <a:r>
              <a:rPr lang="en-US" sz="1800" kern="0" dirty="0">
                <a:solidFill>
                  <a:srgbClr val="002060"/>
                </a:solidFill>
                <a:latin typeface="Arial Rounded MT Bold" pitchFamily="34" charset="0"/>
              </a:rPr>
              <a:t> usable by aircraft.  Which type is it?</a:t>
            </a:r>
          </a:p>
          <a:p>
            <a:pPr marL="342900" lvl="0" indent="-342900" eaLnBrk="1" hangingPunct="1">
              <a:spcBef>
                <a:spcPts val="600"/>
              </a:spcBef>
              <a:buFontTx/>
              <a:buChar char="•"/>
            </a:pPr>
            <a:endParaRPr lang="en-US" sz="1800" kern="0" dirty="0">
              <a:solidFill>
                <a:srgbClr val="002060"/>
              </a:solidFill>
              <a:latin typeface="Arial Rounded MT Bold" pitchFamily="34" charset="0"/>
            </a:endParaRPr>
          </a:p>
        </p:txBody>
      </p:sp>
      <p:sp>
        <p:nvSpPr>
          <p:cNvPr id="12" name="TextBox 11">
            <a:extLst>
              <a:ext uri="{FF2B5EF4-FFF2-40B4-BE49-F238E27FC236}">
                <a16:creationId xmlns:a16="http://schemas.microsoft.com/office/drawing/2014/main" id="{895F85BF-F26D-4D44-A431-60379628BCA0}"/>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2345318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304800" y="76200"/>
            <a:ext cx="86106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pic>
        <p:nvPicPr>
          <p:cNvPr id="1029" name="Picture 5"/>
          <p:cNvPicPr>
            <a:picLocks noChangeAspect="1" noChangeArrowheads="1"/>
          </p:cNvPicPr>
          <p:nvPr/>
        </p:nvPicPr>
        <p:blipFill>
          <a:blip r:embed="rId4" cstate="print"/>
          <a:srcRect/>
          <a:stretch>
            <a:fillRect/>
          </a:stretch>
        </p:blipFill>
        <p:spPr bwMode="auto">
          <a:xfrm>
            <a:off x="457200" y="1627986"/>
            <a:ext cx="3609975" cy="428625"/>
          </a:xfrm>
          <a:prstGeom prst="rect">
            <a:avLst/>
          </a:prstGeom>
          <a:noFill/>
          <a:ln w="9525">
            <a:solidFill>
              <a:schemeClr val="tx1"/>
            </a:solidFill>
            <a:miter lim="800000"/>
            <a:headEnd/>
            <a:tailEnd/>
          </a:ln>
        </p:spPr>
      </p:pic>
      <p:sp>
        <p:nvSpPr>
          <p:cNvPr id="12" name="TextBox 11"/>
          <p:cNvSpPr txBox="1"/>
          <p:nvPr/>
        </p:nvSpPr>
        <p:spPr>
          <a:xfrm>
            <a:off x="457200" y="2124058"/>
            <a:ext cx="3605059" cy="400110"/>
          </a:xfrm>
          <a:prstGeom prst="rect">
            <a:avLst/>
          </a:prstGeom>
          <a:solidFill>
            <a:schemeClr val="tx1"/>
          </a:solidFill>
        </p:spPr>
        <p:txBody>
          <a:bodyPr wrap="square" rtlCol="0">
            <a:spAutoFit/>
          </a:bodyPr>
          <a:lstStyle/>
          <a:p>
            <a:pPr algn="ctr"/>
            <a:r>
              <a:rPr lang="en-US" sz="2000" b="1" dirty="0">
                <a:solidFill>
                  <a:srgbClr val="FFFF00"/>
                </a:solidFill>
                <a:latin typeface="Arial" pitchFamily="34" charset="0"/>
                <a:cs typeface="Arial" pitchFamily="34" charset="0"/>
              </a:rPr>
              <a:t>Continuous</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t>
            </a:r>
            <a:r>
              <a:rPr lang="en-US" sz="2000" dirty="0">
                <a:solidFill>
                  <a:srgbClr val="FFFF00"/>
                </a:solidFill>
                <a:latin typeface="Arial" pitchFamily="34" charset="0"/>
                <a:cs typeface="Arial" pitchFamily="34" charset="0"/>
              </a:rPr>
              <a:t>a</a:t>
            </a:r>
            <a:r>
              <a:rPr lang="en-US" sz="2000" b="1" dirty="0">
                <a:solidFill>
                  <a:srgbClr val="FFFF00"/>
                </a:solidFill>
                <a:latin typeface="Arial" pitchFamily="34" charset="0"/>
                <a:cs typeface="Arial" pitchFamily="34" charset="0"/>
              </a:rPr>
              <a:t>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14" name="TextBox 13"/>
          <p:cNvSpPr txBox="1"/>
          <p:nvPr/>
        </p:nvSpPr>
        <p:spPr>
          <a:xfrm>
            <a:off x="452283" y="4087616"/>
            <a:ext cx="3609975" cy="400110"/>
          </a:xfrm>
          <a:prstGeom prst="rect">
            <a:avLst/>
          </a:prstGeom>
          <a:solidFill>
            <a:schemeClr val="tx1"/>
          </a:solidFill>
        </p:spPr>
        <p:txBody>
          <a:bodyPr wrap="square" rtlCol="0">
            <a:spAutoFit/>
          </a:bodyPr>
          <a:lstStyle/>
          <a:p>
            <a:pPr algn="ct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033" name="Picture 9"/>
          <p:cNvPicPr>
            <a:picLocks noChangeAspect="1" noChangeArrowheads="1"/>
          </p:cNvPicPr>
          <p:nvPr/>
        </p:nvPicPr>
        <p:blipFill>
          <a:blip r:embed="rId5" cstate="print"/>
          <a:srcRect/>
          <a:stretch>
            <a:fillRect/>
          </a:stretch>
        </p:blipFill>
        <p:spPr bwMode="auto">
          <a:xfrm>
            <a:off x="452283" y="4777385"/>
            <a:ext cx="3609975" cy="352425"/>
          </a:xfrm>
          <a:prstGeom prst="rect">
            <a:avLst/>
          </a:prstGeom>
          <a:noFill/>
          <a:ln w="6350">
            <a:solidFill>
              <a:schemeClr val="tx1"/>
            </a:solidFill>
            <a:miter lim="800000"/>
            <a:headEnd/>
            <a:tailEnd/>
          </a:ln>
        </p:spPr>
      </p:pic>
      <p:pic>
        <p:nvPicPr>
          <p:cNvPr id="1034" name="Picture 10"/>
          <p:cNvPicPr>
            <a:picLocks noChangeAspect="1" noChangeArrowheads="1"/>
          </p:cNvPicPr>
          <p:nvPr/>
        </p:nvPicPr>
        <p:blipFill>
          <a:blip r:embed="rId6" cstate="print"/>
          <a:srcRect/>
          <a:stretch>
            <a:fillRect/>
          </a:stretch>
        </p:blipFill>
        <p:spPr bwMode="auto">
          <a:xfrm>
            <a:off x="452284" y="3690607"/>
            <a:ext cx="3609975" cy="342900"/>
          </a:xfrm>
          <a:prstGeom prst="rect">
            <a:avLst/>
          </a:prstGeom>
          <a:noFill/>
          <a:ln w="9525">
            <a:solidFill>
              <a:schemeClr val="tx1"/>
            </a:solidFill>
            <a:miter lim="800000"/>
            <a:headEnd/>
            <a:tailEnd/>
          </a:ln>
        </p:spPr>
      </p:pic>
      <p:sp>
        <p:nvSpPr>
          <p:cNvPr id="18" name="TextBox 17"/>
          <p:cNvSpPr txBox="1"/>
          <p:nvPr/>
        </p:nvSpPr>
        <p:spPr>
          <a:xfrm>
            <a:off x="452284" y="5196845"/>
            <a:ext cx="3609974" cy="400110"/>
          </a:xfrm>
          <a:prstGeom prst="rect">
            <a:avLst/>
          </a:prstGeom>
          <a:solidFill>
            <a:schemeClr val="tx1"/>
          </a:solidFill>
        </p:spPr>
        <p:txBody>
          <a:bodyPr wrap="square" rtlCol="0">
            <a:spAutoFit/>
          </a:bodyPr>
          <a:lstStyle/>
          <a:p>
            <a:pPr algn="ctr"/>
            <a:r>
              <a:rPr lang="en-US" sz="2000" b="1" dirty="0">
                <a:solidFill>
                  <a:srgbClr val="FFFF00"/>
                </a:solidFill>
                <a:latin typeface="Arial" pitchFamily="34" charset="0"/>
                <a:cs typeface="Arial" pitchFamily="34" charset="0"/>
              </a:rPr>
              <a:t>Alt</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sp>
        <p:nvSpPr>
          <p:cNvPr id="25" name="TextBox 24"/>
          <p:cNvSpPr txBox="1"/>
          <p:nvPr/>
        </p:nvSpPr>
        <p:spPr>
          <a:xfrm>
            <a:off x="857057" y="617844"/>
            <a:ext cx="7341507" cy="830997"/>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Taxiway</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Edge Marking</a:t>
            </a:r>
          </a:p>
          <a:p>
            <a:pPr algn="ctr"/>
            <a:r>
              <a:rPr lang="en-US" dirty="0">
                <a:solidFill>
                  <a:srgbClr val="FFFF00"/>
                </a:solidFill>
                <a:latin typeface="Arial Rounded MT Bold" panose="020F0704030504030204" pitchFamily="34" charset="0"/>
              </a:rPr>
              <a:t>Two types of lines – continuous, and dashed.</a:t>
            </a:r>
            <a:endParaRPr lang="en-US" b="1" dirty="0">
              <a:solidFill>
                <a:srgbClr val="FFFF00"/>
              </a:solidFill>
              <a:latin typeface="Arial" pitchFamily="34" charset="0"/>
              <a:cs typeface="Arial" pitchFamily="34" charset="0"/>
            </a:endParaRPr>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808531" y="1597402"/>
            <a:ext cx="2116269" cy="1889297"/>
          </a:xfrm>
          <a:prstGeom prst="rect">
            <a:avLst/>
          </a:prstGeom>
          <a:ln w="6350">
            <a:solidFill>
              <a:schemeClr val="tx1"/>
            </a:solidFill>
          </a:ln>
        </p:spPr>
      </p:pic>
      <p:pic>
        <p:nvPicPr>
          <p:cNvPr id="4" name="Picture 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08531" y="3563642"/>
            <a:ext cx="2587608" cy="2227557"/>
          </a:xfrm>
          <a:prstGeom prst="rect">
            <a:avLst/>
          </a:prstGeom>
          <a:ln w="6350">
            <a:solidFill>
              <a:schemeClr val="tx1"/>
            </a:solidFill>
          </a:ln>
        </p:spPr>
      </p:pic>
      <p:sp>
        <p:nvSpPr>
          <p:cNvPr id="15" name="TextBox 14"/>
          <p:cNvSpPr txBox="1"/>
          <p:nvPr/>
        </p:nvSpPr>
        <p:spPr>
          <a:xfrm>
            <a:off x="4535184" y="1600476"/>
            <a:ext cx="1077073" cy="584775"/>
          </a:xfrm>
          <a:prstGeom prst="rect">
            <a:avLst/>
          </a:prstGeom>
          <a:solidFill>
            <a:schemeClr val="tx1"/>
          </a:solidFill>
        </p:spPr>
        <p:txBody>
          <a:bodyPr wrap="square" rtlCol="0">
            <a:spAutoFit/>
          </a:bodyPr>
          <a:lstStyle/>
          <a:p>
            <a:pPr algn="ctr"/>
            <a:r>
              <a:rPr lang="en-US" sz="1600" b="1" dirty="0">
                <a:solidFill>
                  <a:srgbClr val="FFFF00"/>
                </a:solidFill>
                <a:latin typeface="Arial" pitchFamily="34" charset="0"/>
                <a:cs typeface="Arial" pitchFamily="34" charset="0"/>
              </a:rPr>
              <a:t>Aircraft - yes</a:t>
            </a:r>
          </a:p>
        </p:txBody>
      </p:sp>
      <p:sp>
        <p:nvSpPr>
          <p:cNvPr id="16" name="TextBox 15"/>
          <p:cNvSpPr txBox="1"/>
          <p:nvPr/>
        </p:nvSpPr>
        <p:spPr>
          <a:xfrm>
            <a:off x="7997038" y="1596913"/>
            <a:ext cx="1081374" cy="584775"/>
          </a:xfrm>
          <a:prstGeom prst="rect">
            <a:avLst/>
          </a:prstGeom>
          <a:solidFill>
            <a:schemeClr val="tx1"/>
          </a:solidFill>
        </p:spPr>
        <p:txBody>
          <a:bodyPr wrap="square" rtlCol="0">
            <a:spAutoFit/>
          </a:bodyPr>
          <a:lstStyle/>
          <a:p>
            <a:pPr algn="ctr"/>
            <a:r>
              <a:rPr lang="en-US" sz="1600" b="1" dirty="0">
                <a:solidFill>
                  <a:srgbClr val="FFFF00"/>
                </a:solidFill>
                <a:latin typeface="Arial" pitchFamily="34" charset="0"/>
                <a:cs typeface="Arial" pitchFamily="34" charset="0"/>
              </a:rPr>
              <a:t>Aircraft - no</a:t>
            </a:r>
          </a:p>
        </p:txBody>
      </p:sp>
      <p:cxnSp>
        <p:nvCxnSpPr>
          <p:cNvPr id="7" name="Straight Arrow Connector 6"/>
          <p:cNvCxnSpPr/>
          <p:nvPr/>
        </p:nvCxnSpPr>
        <p:spPr bwMode="auto">
          <a:xfrm>
            <a:off x="5579931" y="1902833"/>
            <a:ext cx="632665" cy="19783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9" name="Straight Arrow Connector 18"/>
          <p:cNvCxnSpPr/>
          <p:nvPr/>
        </p:nvCxnSpPr>
        <p:spPr bwMode="auto">
          <a:xfrm flipH="1">
            <a:off x="7433779" y="1849431"/>
            <a:ext cx="628413" cy="263975"/>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sp>
        <p:nvSpPr>
          <p:cNvPr id="22" name="TextBox 21"/>
          <p:cNvSpPr txBox="1"/>
          <p:nvPr/>
        </p:nvSpPr>
        <p:spPr>
          <a:xfrm>
            <a:off x="4535184" y="3565499"/>
            <a:ext cx="1081374" cy="830997"/>
          </a:xfrm>
          <a:prstGeom prst="rect">
            <a:avLst/>
          </a:prstGeom>
          <a:solidFill>
            <a:schemeClr val="tx1"/>
          </a:solidFill>
        </p:spPr>
        <p:txBody>
          <a:bodyPr wrap="square" rtlCol="0">
            <a:spAutoFit/>
          </a:bodyPr>
          <a:lstStyle/>
          <a:p>
            <a:pPr algn="ctr"/>
            <a:r>
              <a:rPr lang="en-US" sz="1600" b="1" dirty="0">
                <a:solidFill>
                  <a:srgbClr val="FFFF00"/>
                </a:solidFill>
                <a:latin typeface="Arial" pitchFamily="34" charset="0"/>
                <a:cs typeface="Arial" pitchFamily="34" charset="0"/>
              </a:rPr>
              <a:t>Aircraft – OK both sides</a:t>
            </a:r>
          </a:p>
        </p:txBody>
      </p:sp>
      <p:cxnSp>
        <p:nvCxnSpPr>
          <p:cNvPr id="24" name="Straight Arrow Connector 23"/>
          <p:cNvCxnSpPr>
            <a:stCxn id="22" idx="3"/>
          </p:cNvCxnSpPr>
          <p:nvPr/>
        </p:nvCxnSpPr>
        <p:spPr bwMode="auto">
          <a:xfrm>
            <a:off x="5616558" y="3980998"/>
            <a:ext cx="1746273" cy="30667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26" name="Straight Arrow Connector 25"/>
          <p:cNvCxnSpPr>
            <a:stCxn id="22" idx="3"/>
          </p:cNvCxnSpPr>
          <p:nvPr/>
        </p:nvCxnSpPr>
        <p:spPr bwMode="auto">
          <a:xfrm>
            <a:off x="5616558" y="3980998"/>
            <a:ext cx="596038" cy="480564"/>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sp>
        <p:nvSpPr>
          <p:cNvPr id="30" name="Rectangle 4"/>
          <p:cNvSpPr txBox="1">
            <a:spLocks noChangeArrowheads="1"/>
          </p:cNvSpPr>
          <p:nvPr/>
        </p:nvSpPr>
        <p:spPr bwMode="auto">
          <a:xfrm>
            <a:off x="457200" y="2579693"/>
            <a:ext cx="4980142" cy="58783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spcBef>
                <a:spcPts val="0"/>
              </a:spcBef>
              <a:buNone/>
            </a:pPr>
            <a:r>
              <a:rPr lang="en-US" sz="1800" dirty="0">
                <a:solidFill>
                  <a:srgbClr val="FFFF00"/>
                </a:solidFill>
                <a:latin typeface="Arial Rounded MT Bold" panose="020F0704030504030204" pitchFamily="34" charset="0"/>
              </a:rPr>
              <a:t>No useable pavement for aircraft on the other side of the line.</a:t>
            </a:r>
          </a:p>
          <a:p>
            <a:pPr marL="0" indent="0">
              <a:lnSpc>
                <a:spcPct val="90000"/>
              </a:lnSpc>
              <a:spcBef>
                <a:spcPts val="0"/>
              </a:spcBef>
              <a:buNone/>
            </a:pPr>
            <a:endParaRPr lang="en-US" sz="1000" dirty="0">
              <a:solidFill>
                <a:srgbClr val="FFFF00"/>
              </a:solidFill>
              <a:latin typeface="Arial Rounded MT Bold" panose="020F0704030504030204" pitchFamily="34" charset="0"/>
            </a:endParaRPr>
          </a:p>
        </p:txBody>
      </p:sp>
      <p:sp>
        <p:nvSpPr>
          <p:cNvPr id="35" name="Rectangle 4"/>
          <p:cNvSpPr txBox="1">
            <a:spLocks noChangeArrowheads="1"/>
          </p:cNvSpPr>
          <p:nvPr/>
        </p:nvSpPr>
        <p:spPr bwMode="auto">
          <a:xfrm>
            <a:off x="455135" y="5654392"/>
            <a:ext cx="5134999" cy="56871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spcBef>
                <a:spcPts val="0"/>
              </a:spcBef>
              <a:buNone/>
            </a:pPr>
            <a:r>
              <a:rPr lang="en-US" sz="1800" dirty="0">
                <a:solidFill>
                  <a:srgbClr val="FFFF00"/>
                </a:solidFill>
                <a:latin typeface="Arial Rounded MT Bold" panose="020F0704030504030204" pitchFamily="34" charset="0"/>
              </a:rPr>
              <a:t>Dashed - aircraft can use pavement on both sides of the line.</a:t>
            </a:r>
          </a:p>
        </p:txBody>
      </p:sp>
      <p:sp>
        <p:nvSpPr>
          <p:cNvPr id="6" name="Slide Number Placeholder 5"/>
          <p:cNvSpPr>
            <a:spLocks noGrp="1"/>
          </p:cNvSpPr>
          <p:nvPr>
            <p:ph type="sldNum" sz="quarter" idx="12"/>
          </p:nvPr>
        </p:nvSpPr>
        <p:spPr/>
        <p:txBody>
          <a:bodyPr/>
          <a:lstStyle/>
          <a:p>
            <a:pPr>
              <a:defRPr/>
            </a:pPr>
            <a:fld id="{2079FB3E-AF70-44EA-A201-58D0D3F1C38E}" type="slidenum">
              <a:rPr lang="en-US" smtClean="0"/>
              <a:pPr>
                <a:defRPr/>
              </a:pPr>
              <a:t>71</a:t>
            </a:fld>
            <a:endParaRPr lang="en-US"/>
          </a:p>
        </p:txBody>
      </p:sp>
      <p:sp>
        <p:nvSpPr>
          <p:cNvPr id="28" name="TextBox 27">
            <a:extLst>
              <a:ext uri="{FF2B5EF4-FFF2-40B4-BE49-F238E27FC236}">
                <a16:creationId xmlns:a16="http://schemas.microsoft.com/office/drawing/2014/main" id="{46F97B1B-9D95-4DA4-9DF5-174ED19D49A5}"/>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9" name="TextBox 28">
            <a:extLst>
              <a:ext uri="{FF2B5EF4-FFF2-40B4-BE49-F238E27FC236}">
                <a16:creationId xmlns:a16="http://schemas.microsoft.com/office/drawing/2014/main" id="{EA5F4243-408F-4188-A207-283738CC5AF8}"/>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31" name="TextBox 30">
            <a:extLst>
              <a:ext uri="{FF2B5EF4-FFF2-40B4-BE49-F238E27FC236}">
                <a16:creationId xmlns:a16="http://schemas.microsoft.com/office/drawing/2014/main" id="{414D4627-A91A-47CC-A36A-D246492AEA8C}"/>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745750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9"/>
                                          </p:stCondLst>
                                        </p:cTn>
                                        <p:tgtEl>
                                          <p:spTgt spid="1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3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3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animBg="1"/>
      <p:bldP spid="15" grpId="0" animBg="1"/>
      <p:bldP spid="16" grpId="0" animBg="1"/>
      <p:bldP spid="22" grpId="0" animBg="1"/>
      <p:bldP spid="35"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304800" y="76200"/>
            <a:ext cx="86106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72</a:t>
            </a:fld>
            <a:endParaRPr lang="en-US"/>
          </a:p>
        </p:txBody>
      </p:sp>
      <p:sp>
        <p:nvSpPr>
          <p:cNvPr id="11" name="Text Box 22">
            <a:extLst>
              <a:ext uri="{FF2B5EF4-FFF2-40B4-BE49-F238E27FC236}">
                <a16:creationId xmlns:a16="http://schemas.microsoft.com/office/drawing/2014/main" id="{A74BF974-55D9-4118-B4EF-73B85D390A2A}"/>
              </a:ext>
            </a:extLst>
          </p:cNvPr>
          <p:cNvSpPr txBox="1">
            <a:spLocks noChangeArrowheads="1"/>
          </p:cNvSpPr>
          <p:nvPr/>
        </p:nvSpPr>
        <p:spPr bwMode="auto">
          <a:xfrm>
            <a:off x="3467100" y="579760"/>
            <a:ext cx="2209800" cy="769441"/>
          </a:xfrm>
          <a:prstGeom prst="rect">
            <a:avLst/>
          </a:prstGeom>
          <a:noFill/>
          <a:ln w="38100" cap="sq">
            <a:noFill/>
            <a:miter lim="800000"/>
            <a:headEnd type="none" w="sm" len="sm"/>
            <a:tailEnd type="none" w="sm" len="sm"/>
          </a:ln>
        </p:spPr>
        <p:txBody>
          <a:bodyPr wrap="square">
            <a:spAutoFit/>
          </a:bodyPr>
          <a:lstStyle/>
          <a:p>
            <a:pPr algn="ctr"/>
            <a:r>
              <a:rPr lang="en-US" sz="4400" b="1" u="sng" dirty="0">
                <a:solidFill>
                  <a:srgbClr val="002060"/>
                </a:solidFill>
                <a:latin typeface="Arial Rounded MT Bold" pitchFamily="34" charset="0"/>
                <a:ea typeface="+mj-ea"/>
                <a:cs typeface="+mj-cs"/>
              </a:rPr>
              <a:t>Oops!</a:t>
            </a:r>
          </a:p>
        </p:txBody>
      </p:sp>
      <p:sp>
        <p:nvSpPr>
          <p:cNvPr id="7" name="TextBox 6">
            <a:extLst>
              <a:ext uri="{FF2B5EF4-FFF2-40B4-BE49-F238E27FC236}">
                <a16:creationId xmlns:a16="http://schemas.microsoft.com/office/drawing/2014/main" id="{D5E51FD7-8BD1-42AA-95F8-EDB3EB186F6A}"/>
              </a:ext>
            </a:extLst>
          </p:cNvPr>
          <p:cNvSpPr txBox="1"/>
          <p:nvPr/>
        </p:nvSpPr>
        <p:spPr>
          <a:xfrm>
            <a:off x="228598" y="2891878"/>
            <a:ext cx="1447802" cy="923330"/>
          </a:xfrm>
          <a:prstGeom prst="rect">
            <a:avLst/>
          </a:prstGeom>
          <a:noFill/>
        </p:spPr>
        <p:txBody>
          <a:bodyPr wrap="square" rtlCol="0">
            <a:spAutoFit/>
          </a:bodyPr>
          <a:lstStyle/>
          <a:p>
            <a:pPr algn="ctr"/>
            <a:r>
              <a:rPr lang="en-US" sz="1800" dirty="0">
                <a:solidFill>
                  <a:srgbClr val="002060"/>
                </a:solidFill>
                <a:latin typeface="Arial Rounded MT Bold" panose="020F0704030504030204" pitchFamily="34" charset="0"/>
              </a:rPr>
              <a:t>Taxiway Edge Marking</a:t>
            </a:r>
          </a:p>
        </p:txBody>
      </p:sp>
      <p:cxnSp>
        <p:nvCxnSpPr>
          <p:cNvPr id="10" name="Straight Arrow Connector 9">
            <a:extLst>
              <a:ext uri="{FF2B5EF4-FFF2-40B4-BE49-F238E27FC236}">
                <a16:creationId xmlns:a16="http://schemas.microsoft.com/office/drawing/2014/main" id="{2DD6AED7-F3C1-4735-8D56-F3DB055ADE0A}"/>
              </a:ext>
            </a:extLst>
          </p:cNvPr>
          <p:cNvCxnSpPr/>
          <p:nvPr/>
        </p:nvCxnSpPr>
        <p:spPr bwMode="auto">
          <a:xfrm>
            <a:off x="1371600" y="3353543"/>
            <a:ext cx="457200" cy="0"/>
          </a:xfrm>
          <a:prstGeom prst="straightConnector1">
            <a:avLst/>
          </a:prstGeom>
          <a:solidFill>
            <a:schemeClr val="accent1"/>
          </a:solidFill>
          <a:ln w="38100" cap="flat" cmpd="sng" algn="ctr">
            <a:solidFill>
              <a:srgbClr val="002060"/>
            </a:solidFill>
            <a:prstDash val="solid"/>
            <a:round/>
            <a:headEnd type="none" w="med" len="med"/>
            <a:tailEnd type="triangle"/>
          </a:ln>
          <a:effectLst/>
        </p:spPr>
      </p:cxnSp>
      <p:pic>
        <p:nvPicPr>
          <p:cNvPr id="12" name="Picture 11">
            <a:extLst>
              <a:ext uri="{FF2B5EF4-FFF2-40B4-BE49-F238E27FC236}">
                <a16:creationId xmlns:a16="http://schemas.microsoft.com/office/drawing/2014/main" id="{5414CF38-A21A-4132-938B-48E2685CBF30}"/>
              </a:ext>
            </a:extLst>
          </p:cNvPr>
          <p:cNvPicPr>
            <a:picLocks noChangeAspect="1"/>
          </p:cNvPicPr>
          <p:nvPr/>
        </p:nvPicPr>
        <p:blipFill>
          <a:blip r:embed="rId4"/>
          <a:stretch>
            <a:fillRect/>
          </a:stretch>
        </p:blipFill>
        <p:spPr>
          <a:xfrm>
            <a:off x="1828800" y="1447800"/>
            <a:ext cx="6282406" cy="4267200"/>
          </a:xfrm>
          <a:prstGeom prst="rect">
            <a:avLst/>
          </a:prstGeom>
          <a:ln>
            <a:solidFill>
              <a:srgbClr val="002060"/>
            </a:solidFill>
          </a:ln>
        </p:spPr>
      </p:pic>
      <p:sp>
        <p:nvSpPr>
          <p:cNvPr id="13" name="TextBox 12">
            <a:extLst>
              <a:ext uri="{FF2B5EF4-FFF2-40B4-BE49-F238E27FC236}">
                <a16:creationId xmlns:a16="http://schemas.microsoft.com/office/drawing/2014/main" id="{E66CF6A3-A13B-4F80-A1DC-002432FDB0F9}"/>
              </a:ext>
            </a:extLst>
          </p:cNvPr>
          <p:cNvSpPr txBox="1"/>
          <p:nvPr/>
        </p:nvSpPr>
        <p:spPr>
          <a:xfrm>
            <a:off x="2493503" y="5780658"/>
            <a:ext cx="4953000" cy="307777"/>
          </a:xfrm>
          <a:prstGeom prst="rect">
            <a:avLst/>
          </a:prstGeom>
          <a:noFill/>
        </p:spPr>
        <p:txBody>
          <a:bodyPr wrap="square" rtlCol="0">
            <a:spAutoFit/>
          </a:bodyPr>
          <a:lstStyle/>
          <a:p>
            <a:r>
              <a:rPr lang="en-US" sz="1400" dirty="0">
                <a:solidFill>
                  <a:srgbClr val="002060"/>
                </a:solidFill>
                <a:latin typeface="Arial Rounded MT Bold" panose="020F0704030504030204" pitchFamily="34" charset="0"/>
              </a:rPr>
              <a:t>Photo on Airliners.net by </a:t>
            </a:r>
            <a:r>
              <a:rPr lang="en-US" sz="1400" dirty="0" err="1">
                <a:solidFill>
                  <a:srgbClr val="002060"/>
                </a:solidFill>
                <a:latin typeface="Arial Rounded MT Bold" panose="020F0704030504030204" pitchFamily="34" charset="0"/>
              </a:rPr>
              <a:t>SkyArts</a:t>
            </a:r>
            <a:r>
              <a:rPr lang="en-US" sz="1400" dirty="0">
                <a:solidFill>
                  <a:srgbClr val="002060"/>
                </a:solidFill>
                <a:latin typeface="Arial Rounded MT Bold" panose="020F0704030504030204" pitchFamily="34" charset="0"/>
              </a:rPr>
              <a:t> Aviation Photography</a:t>
            </a:r>
          </a:p>
        </p:txBody>
      </p:sp>
      <p:sp>
        <p:nvSpPr>
          <p:cNvPr id="14" name="TextBox 13">
            <a:extLst>
              <a:ext uri="{FF2B5EF4-FFF2-40B4-BE49-F238E27FC236}">
                <a16:creationId xmlns:a16="http://schemas.microsoft.com/office/drawing/2014/main" id="{C574F89E-FF9F-4CF4-975A-1D18BB801E3C}"/>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6" name="TextBox 15">
            <a:extLst>
              <a:ext uri="{FF2B5EF4-FFF2-40B4-BE49-F238E27FC236}">
                <a16:creationId xmlns:a16="http://schemas.microsoft.com/office/drawing/2014/main" id="{EAC96C60-C96F-4787-ADC9-BA6632534C0F}"/>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7" name="TextBox 16">
            <a:extLst>
              <a:ext uri="{FF2B5EF4-FFF2-40B4-BE49-F238E27FC236}">
                <a16:creationId xmlns:a16="http://schemas.microsoft.com/office/drawing/2014/main" id="{7BCAC24E-0D67-42CA-9D7D-21FC794CCF2B}"/>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1315814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3039397" y="605135"/>
            <a:ext cx="3180735"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Markings</a:t>
            </a:r>
          </a:p>
        </p:txBody>
      </p:sp>
      <p:pic>
        <p:nvPicPr>
          <p:cNvPr id="1036" name="Picture 12"/>
          <p:cNvPicPr>
            <a:picLocks noChangeAspect="1" noChangeArrowheads="1"/>
          </p:cNvPicPr>
          <p:nvPr/>
        </p:nvPicPr>
        <p:blipFill>
          <a:blip r:embed="rId4" cstate="print"/>
          <a:srcRect/>
          <a:stretch>
            <a:fillRect/>
          </a:stretch>
        </p:blipFill>
        <p:spPr bwMode="auto">
          <a:xfrm>
            <a:off x="949179" y="1270781"/>
            <a:ext cx="7361172" cy="815285"/>
          </a:xfrm>
          <a:prstGeom prst="rect">
            <a:avLst/>
          </a:prstGeom>
          <a:noFill/>
          <a:ln w="9525">
            <a:solidFill>
              <a:schemeClr val="tx1"/>
            </a:solidFill>
            <a:miter lim="800000"/>
            <a:headEnd/>
            <a:tailEnd/>
          </a:ln>
        </p:spPr>
      </p:pic>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73</a:t>
            </a:fld>
            <a:endParaRPr lang="en-US"/>
          </a:p>
        </p:txBody>
      </p:sp>
      <p:sp>
        <p:nvSpPr>
          <p:cNvPr id="10" name="Rectangle 9">
            <a:extLst>
              <a:ext uri="{FF2B5EF4-FFF2-40B4-BE49-F238E27FC236}">
                <a16:creationId xmlns:a16="http://schemas.microsoft.com/office/drawing/2014/main" id="{ABFD3EB2-A7E7-4547-9CFC-F102DF4BFF6A}"/>
              </a:ext>
            </a:extLst>
          </p:cNvPr>
          <p:cNvSpPr/>
          <p:nvPr/>
        </p:nvSpPr>
        <p:spPr>
          <a:xfrm>
            <a:off x="949179" y="2142847"/>
            <a:ext cx="6896101" cy="723275"/>
          </a:xfrm>
          <a:prstGeom prst="rect">
            <a:avLst/>
          </a:prstGeom>
        </p:spPr>
        <p:txBody>
          <a:bodyPr wrap="square">
            <a:spAutoFit/>
          </a:bodyPr>
          <a:lstStyle/>
          <a:p>
            <a:pPr marL="342900" lvl="0" indent="-342900" eaLnBrk="1" hangingPunct="1">
              <a:spcBef>
                <a:spcPts val="600"/>
              </a:spcBef>
              <a:buFontTx/>
              <a:buChar char="•"/>
            </a:pPr>
            <a:r>
              <a:rPr lang="en-US" sz="1800" kern="0" dirty="0">
                <a:solidFill>
                  <a:srgbClr val="002060"/>
                </a:solidFill>
                <a:latin typeface="Arial Rounded MT Bold" pitchFamily="34" charset="0"/>
              </a:rPr>
              <a:t>What marking is this?</a:t>
            </a:r>
          </a:p>
          <a:p>
            <a:pPr marL="342900" lvl="0" indent="-342900" eaLnBrk="1" hangingPunct="1">
              <a:spcBef>
                <a:spcPts val="600"/>
              </a:spcBef>
              <a:buFontTx/>
              <a:buChar char="•"/>
            </a:pPr>
            <a:r>
              <a:rPr lang="en-US" sz="1800" kern="0" dirty="0">
                <a:solidFill>
                  <a:srgbClr val="002060"/>
                </a:solidFill>
                <a:latin typeface="Arial Rounded MT Bold" pitchFamily="34" charset="0"/>
              </a:rPr>
              <a:t>What is it used for?</a:t>
            </a:r>
          </a:p>
        </p:txBody>
      </p:sp>
      <p:sp>
        <p:nvSpPr>
          <p:cNvPr id="13" name="TextBox 12">
            <a:extLst>
              <a:ext uri="{FF2B5EF4-FFF2-40B4-BE49-F238E27FC236}">
                <a16:creationId xmlns:a16="http://schemas.microsoft.com/office/drawing/2014/main" id="{EDFA93DC-868F-4E0E-B871-EFB5F5B823C2}"/>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1049768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304800" y="76200"/>
            <a:ext cx="8610600" cy="523220"/>
          </a:xfrm>
          <a:prstGeom prst="rect">
            <a:avLst/>
          </a:prstGeom>
          <a:noFill/>
          <a:ln w="38100" cap="sq">
            <a:noFill/>
            <a:miter lim="800000"/>
            <a:headEnd type="none" w="sm" len="sm"/>
            <a:tailEnd type="none" w="sm" len="sm"/>
          </a:ln>
        </p:spPr>
        <p:txBody>
          <a:bodyPr wrap="square">
            <a:spAutoFit/>
          </a:bodyPr>
          <a:lstStyle/>
          <a:p>
            <a:pPr algn="ctr"/>
            <a:r>
              <a:rPr lang="en-US" sz="2800" b="1" u="sng" dirty="0">
                <a:solidFill>
                  <a:srgbClr val="002060"/>
                </a:solidFill>
                <a:latin typeface="Arial Rounded MT Bold" pitchFamily="34" charset="0"/>
                <a:ea typeface="+mj-ea"/>
                <a:cs typeface="+mj-cs"/>
              </a:rPr>
              <a:t>Airfield Markings</a:t>
            </a:r>
          </a:p>
        </p:txBody>
      </p:sp>
      <p:pic>
        <p:nvPicPr>
          <p:cNvPr id="1036" name="Picture 12"/>
          <p:cNvPicPr>
            <a:picLocks noChangeAspect="1" noChangeArrowheads="1"/>
          </p:cNvPicPr>
          <p:nvPr/>
        </p:nvPicPr>
        <p:blipFill>
          <a:blip r:embed="rId4" cstate="print"/>
          <a:srcRect/>
          <a:stretch>
            <a:fillRect/>
          </a:stretch>
        </p:blipFill>
        <p:spPr bwMode="auto">
          <a:xfrm>
            <a:off x="929514" y="1600200"/>
            <a:ext cx="7361172" cy="815285"/>
          </a:xfrm>
          <a:prstGeom prst="rect">
            <a:avLst/>
          </a:prstGeom>
          <a:noFill/>
          <a:ln w="9525">
            <a:solidFill>
              <a:schemeClr val="tx1"/>
            </a:solidFill>
            <a:miter lim="800000"/>
            <a:headEnd/>
            <a:tailEnd/>
          </a:ln>
        </p:spPr>
      </p:pic>
      <p:sp>
        <p:nvSpPr>
          <p:cNvPr id="22" name="TextBox 21"/>
          <p:cNvSpPr txBox="1"/>
          <p:nvPr/>
        </p:nvSpPr>
        <p:spPr>
          <a:xfrm>
            <a:off x="949179" y="943358"/>
            <a:ext cx="7341507" cy="461665"/>
          </a:xfrm>
          <a:prstGeom prst="rect">
            <a:avLst/>
          </a:prstGeom>
          <a:solidFill>
            <a:schemeClr val="tx1"/>
          </a:solidFill>
        </p:spPr>
        <p:txBody>
          <a:bodyPr wrap="square" rtlCol="0">
            <a:spAutoFit/>
          </a:bodyPr>
          <a:lstStyle/>
          <a:p>
            <a:pPr algn="ctr"/>
            <a:r>
              <a:rPr lang="en-US" b="1">
                <a:solidFill>
                  <a:srgbClr val="FFFF00"/>
                </a:solidFill>
                <a:latin typeface="Arial" pitchFamily="34" charset="0"/>
                <a:cs typeface="Arial" pitchFamily="34" charset="0"/>
              </a:rPr>
              <a:t>Taxiway</a:t>
            </a:r>
            <a:r>
              <a:rPr lang="en-US" b="1">
                <a:solidFill>
                  <a:srgbClr val="CC9900"/>
                </a:solidFill>
                <a:latin typeface="Arial" pitchFamily="34" charset="0"/>
                <a:cs typeface="Arial" pitchFamily="34" charset="0"/>
              </a:rPr>
              <a:t> </a:t>
            </a:r>
            <a:r>
              <a:rPr lang="en-US" b="1">
                <a:solidFill>
                  <a:srgbClr val="FFFF00"/>
                </a:solidFill>
                <a:latin typeface="Arial" pitchFamily="34" charset="0"/>
                <a:cs typeface="Arial" pitchFamily="34" charset="0"/>
              </a:rPr>
              <a:t>Holding</a:t>
            </a:r>
            <a:r>
              <a:rPr lang="en-US" b="1">
                <a:solidFill>
                  <a:srgbClr val="CC9900"/>
                </a:solidFill>
                <a:latin typeface="Arial" pitchFamily="34" charset="0"/>
                <a:cs typeface="Arial" pitchFamily="34" charset="0"/>
              </a:rPr>
              <a:t> </a:t>
            </a:r>
            <a:r>
              <a:rPr lang="en-US" b="1">
                <a:solidFill>
                  <a:srgbClr val="FFFF00"/>
                </a:solidFill>
                <a:latin typeface="Arial" pitchFamily="34" charset="0"/>
                <a:cs typeface="Arial" pitchFamily="34" charset="0"/>
              </a:rPr>
              <a:t>Position</a:t>
            </a:r>
            <a:endParaRPr lang="en-US" b="1" dirty="0">
              <a:solidFill>
                <a:srgbClr val="FFFF00"/>
              </a:solidFill>
              <a:latin typeface="Arial" pitchFamily="34" charset="0"/>
              <a:cs typeface="Arial" pitchFamily="34" charset="0"/>
            </a:endParaRPr>
          </a:p>
        </p:txBody>
      </p:sp>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000" y="2672291"/>
            <a:ext cx="3955344" cy="2966508"/>
          </a:xfrm>
          <a:prstGeom prst="rect">
            <a:avLst/>
          </a:prstGeom>
          <a:ln w="6350">
            <a:solidFill>
              <a:schemeClr val="tx1"/>
            </a:solidFill>
          </a:ln>
        </p:spPr>
      </p:pic>
      <p:sp>
        <p:nvSpPr>
          <p:cNvPr id="23" name="Rectangle 4"/>
          <p:cNvSpPr txBox="1">
            <a:spLocks noChangeArrowheads="1"/>
          </p:cNvSpPr>
          <p:nvPr/>
        </p:nvSpPr>
        <p:spPr bwMode="auto">
          <a:xfrm>
            <a:off x="4876800" y="2672292"/>
            <a:ext cx="3962400" cy="3271308"/>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Can be seen approaching a taxiway intersection where ATCT normally holds aircraft short of a taxiway intersection</a:t>
            </a:r>
            <a:r>
              <a:rPr lang="en-US" sz="1800" dirty="0">
                <a:solidFill>
                  <a:srgbClr val="FFFF00"/>
                </a:solidFill>
              </a:rPr>
              <a:t>.</a:t>
            </a:r>
          </a:p>
          <a:p>
            <a:pPr marL="0" indent="0">
              <a:lnSpc>
                <a:spcPct val="90000"/>
              </a:lnSpc>
              <a:buNone/>
            </a:pPr>
            <a:endParaRPr lang="en-US" sz="10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Allows adequate wingtip clearance for aircraft passing through the intersection.</a:t>
            </a:r>
          </a:p>
          <a:p>
            <a:pPr marL="0" indent="0">
              <a:lnSpc>
                <a:spcPct val="90000"/>
              </a:lnSpc>
              <a:buNone/>
            </a:pPr>
            <a:endParaRPr lang="en-US" sz="10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Do not confuse this marking with </a:t>
            </a:r>
            <a:r>
              <a:rPr lang="en-US" sz="1800" u="sng" dirty="0">
                <a:solidFill>
                  <a:srgbClr val="FFFF00"/>
                </a:solidFill>
                <a:latin typeface="Arial Rounded MT Bold" panose="020F0704030504030204" pitchFamily="34" charset="0"/>
              </a:rPr>
              <a:t>movement/non-movement area boundary markings</a:t>
            </a:r>
            <a:r>
              <a:rPr lang="en-US" sz="1800" dirty="0">
                <a:solidFill>
                  <a:srgbClr val="FFFF00"/>
                </a:solidFill>
                <a:latin typeface="Arial Rounded MT Bold" panose="020F0704030504030204" pitchFamily="34" charset="0"/>
              </a:rPr>
              <a:t> OR </a:t>
            </a:r>
            <a:r>
              <a:rPr lang="en-US" sz="1800" u="sng" dirty="0">
                <a:solidFill>
                  <a:srgbClr val="FFFF00"/>
                </a:solidFill>
                <a:latin typeface="Arial Rounded MT Bold" panose="020F0704030504030204" pitchFamily="34" charset="0"/>
              </a:rPr>
              <a:t>dashed taxiway edge lines.</a:t>
            </a: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74</a:t>
            </a:fld>
            <a:endParaRPr lang="en-US"/>
          </a:p>
        </p:txBody>
      </p:sp>
      <p:sp>
        <p:nvSpPr>
          <p:cNvPr id="11" name="TextBox 10">
            <a:extLst>
              <a:ext uri="{FF2B5EF4-FFF2-40B4-BE49-F238E27FC236}">
                <a16:creationId xmlns:a16="http://schemas.microsoft.com/office/drawing/2014/main" id="{CC60E7D8-0F9C-4A51-A2ED-BFE600145D0B}"/>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DBAA1491-1A82-4F51-B624-15BEC89400FF}"/>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1162478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17918" y="138398"/>
            <a:ext cx="3200400"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Markings</a:t>
            </a:r>
            <a:endParaRPr lang="en-US" b="1" u="sng" dirty="0">
              <a:solidFill>
                <a:srgbClr val="002060"/>
              </a:solidFill>
              <a:latin typeface="Arial Rounded MT Bold" pitchFamily="34" charset="0"/>
              <a:ea typeface="+mj-ea"/>
              <a:cs typeface="+mj-cs"/>
            </a:endParaRPr>
          </a:p>
        </p:txBody>
      </p:sp>
      <p:pic>
        <p:nvPicPr>
          <p:cNvPr id="1035" name="Picture 11"/>
          <p:cNvPicPr>
            <a:picLocks noChangeAspect="1" noChangeArrowheads="1"/>
          </p:cNvPicPr>
          <p:nvPr/>
        </p:nvPicPr>
        <p:blipFill>
          <a:blip r:embed="rId4" cstate="print"/>
          <a:srcRect/>
          <a:stretch>
            <a:fillRect/>
          </a:stretch>
        </p:blipFill>
        <p:spPr bwMode="auto">
          <a:xfrm>
            <a:off x="897194" y="1346012"/>
            <a:ext cx="7041848" cy="352425"/>
          </a:xfrm>
          <a:prstGeom prst="rect">
            <a:avLst/>
          </a:prstGeom>
          <a:noFill/>
          <a:ln w="9525">
            <a:solidFill>
              <a:schemeClr val="tx1"/>
            </a:solidFill>
            <a:miter lim="800000"/>
            <a:headEnd/>
            <a:tailEnd/>
          </a:ln>
        </p:spPr>
      </p:pic>
      <p:sp>
        <p:nvSpPr>
          <p:cNvPr id="20" name="TextBox 19"/>
          <p:cNvSpPr txBox="1"/>
          <p:nvPr/>
        </p:nvSpPr>
        <p:spPr>
          <a:xfrm>
            <a:off x="897194" y="785571"/>
            <a:ext cx="7041848"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Taxiway</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Centerline</a:t>
            </a:r>
          </a:p>
        </p:txBody>
      </p:sp>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75</a:t>
            </a:fld>
            <a:endParaRPr lang="en-US"/>
          </a:p>
        </p:txBody>
      </p:sp>
      <p:sp>
        <p:nvSpPr>
          <p:cNvPr id="11" name="Rectangle 10">
            <a:extLst>
              <a:ext uri="{FF2B5EF4-FFF2-40B4-BE49-F238E27FC236}">
                <a16:creationId xmlns:a16="http://schemas.microsoft.com/office/drawing/2014/main" id="{7D7B7046-D097-4BC1-A98E-EB01944914B0}"/>
              </a:ext>
            </a:extLst>
          </p:cNvPr>
          <p:cNvSpPr/>
          <p:nvPr/>
        </p:nvSpPr>
        <p:spPr>
          <a:xfrm>
            <a:off x="897194" y="1945721"/>
            <a:ext cx="6896101" cy="1277273"/>
          </a:xfrm>
          <a:prstGeom prst="rect">
            <a:avLst/>
          </a:prstGeom>
        </p:spPr>
        <p:txBody>
          <a:bodyPr wrap="square">
            <a:spAutoFit/>
          </a:bodyPr>
          <a:lstStyle/>
          <a:p>
            <a:pPr marL="342900" lvl="0" indent="-342900" eaLnBrk="1" hangingPunct="1">
              <a:spcBef>
                <a:spcPts val="600"/>
              </a:spcBef>
              <a:buFontTx/>
              <a:buChar char="•"/>
            </a:pPr>
            <a:r>
              <a:rPr lang="en-US" sz="1800" kern="0" dirty="0">
                <a:solidFill>
                  <a:srgbClr val="002060"/>
                </a:solidFill>
                <a:latin typeface="Arial Rounded MT Bold" pitchFamily="34" charset="0"/>
              </a:rPr>
              <a:t>Are vehicle operators required to follow this line when driving on a taxiway or </a:t>
            </a:r>
            <a:r>
              <a:rPr lang="en-US" sz="1800" kern="0" dirty="0" err="1">
                <a:solidFill>
                  <a:srgbClr val="002060"/>
                </a:solidFill>
                <a:latin typeface="Arial Rounded MT Bold" pitchFamily="34" charset="0"/>
              </a:rPr>
              <a:t>taxilane</a:t>
            </a:r>
            <a:r>
              <a:rPr lang="en-US" sz="1800" kern="0" dirty="0">
                <a:solidFill>
                  <a:srgbClr val="002060"/>
                </a:solidFill>
                <a:latin typeface="Arial Rounded MT Bold" pitchFamily="34" charset="0"/>
              </a:rPr>
              <a:t>?</a:t>
            </a:r>
          </a:p>
          <a:p>
            <a:pPr marL="342900" lvl="0" indent="-342900" eaLnBrk="1" hangingPunct="1">
              <a:spcBef>
                <a:spcPts val="600"/>
              </a:spcBef>
              <a:buFontTx/>
              <a:buChar char="•"/>
            </a:pPr>
            <a:r>
              <a:rPr lang="en-US" sz="1800" kern="0" dirty="0">
                <a:solidFill>
                  <a:srgbClr val="002060"/>
                </a:solidFill>
                <a:latin typeface="Arial Rounded MT Bold" pitchFamily="34" charset="0"/>
              </a:rPr>
              <a:t>Bonus question:  are aircraft required to follow this line when taxiing?</a:t>
            </a:r>
          </a:p>
        </p:txBody>
      </p:sp>
      <p:sp>
        <p:nvSpPr>
          <p:cNvPr id="14" name="TextBox 13">
            <a:extLst>
              <a:ext uri="{FF2B5EF4-FFF2-40B4-BE49-F238E27FC236}">
                <a16:creationId xmlns:a16="http://schemas.microsoft.com/office/drawing/2014/main" id="{9A71A924-0136-47BA-ADB8-3F84249E64EA}"/>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2424633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304800" y="76200"/>
            <a:ext cx="8610600" cy="892552"/>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a:p>
            <a:pPr algn="ctr"/>
            <a:endParaRPr lang="en-US" sz="2800" b="1" u="sng" dirty="0">
              <a:solidFill>
                <a:srgbClr val="002060"/>
              </a:solidFill>
              <a:latin typeface="Arial Rounded MT Bold" pitchFamily="34" charset="0"/>
              <a:ea typeface="+mj-ea"/>
              <a:cs typeface="+mj-cs"/>
            </a:endParaRPr>
          </a:p>
        </p:txBody>
      </p:sp>
      <p:pic>
        <p:nvPicPr>
          <p:cNvPr id="1035" name="Picture 11"/>
          <p:cNvPicPr>
            <a:picLocks noChangeAspect="1" noChangeArrowheads="1"/>
          </p:cNvPicPr>
          <p:nvPr/>
        </p:nvPicPr>
        <p:blipFill>
          <a:blip r:embed="rId4" cstate="print"/>
          <a:srcRect/>
          <a:stretch>
            <a:fillRect/>
          </a:stretch>
        </p:blipFill>
        <p:spPr bwMode="auto">
          <a:xfrm>
            <a:off x="1051076" y="1126508"/>
            <a:ext cx="7041848" cy="352425"/>
          </a:xfrm>
          <a:prstGeom prst="rect">
            <a:avLst/>
          </a:prstGeom>
          <a:noFill/>
          <a:ln w="9525">
            <a:solidFill>
              <a:schemeClr val="tx1"/>
            </a:solidFill>
            <a:miter lim="800000"/>
            <a:headEnd/>
            <a:tailEnd/>
          </a:ln>
        </p:spPr>
      </p:pic>
      <p:sp>
        <p:nvSpPr>
          <p:cNvPr id="20" name="TextBox 19"/>
          <p:cNvSpPr txBox="1"/>
          <p:nvPr/>
        </p:nvSpPr>
        <p:spPr>
          <a:xfrm>
            <a:off x="1051076" y="566067"/>
            <a:ext cx="7041848"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Taxiway</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Centerline</a:t>
            </a:r>
          </a:p>
        </p:txBody>
      </p:sp>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sp>
        <p:nvSpPr>
          <p:cNvPr id="23" name="Rectangle 4"/>
          <p:cNvSpPr txBox="1">
            <a:spLocks noChangeArrowheads="1"/>
          </p:cNvSpPr>
          <p:nvPr/>
        </p:nvSpPr>
        <p:spPr bwMode="auto">
          <a:xfrm>
            <a:off x="1296882" y="1790194"/>
            <a:ext cx="6584648" cy="88590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2000" dirty="0">
                <a:solidFill>
                  <a:srgbClr val="FFFF00"/>
                </a:solidFill>
                <a:latin typeface="Arial Rounded MT Bold" panose="020F0704030504030204" pitchFamily="34" charset="0"/>
              </a:rPr>
              <a:t>Provides pilots a visual cue to permit taxiing along a designated path.</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0224" y="3043429"/>
            <a:ext cx="7323551" cy="2674206"/>
          </a:xfrm>
          <a:prstGeom prst="rect">
            <a:avLst/>
          </a:prstGeom>
          <a:ln w="6350">
            <a:solidFill>
              <a:schemeClr val="tx1"/>
            </a:solidFill>
          </a:ln>
        </p:spPr>
      </p:pic>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76</a:t>
            </a:fld>
            <a:endParaRPr lang="en-US"/>
          </a:p>
        </p:txBody>
      </p:sp>
      <p:sp>
        <p:nvSpPr>
          <p:cNvPr id="11" name="TextBox 10">
            <a:extLst>
              <a:ext uri="{FF2B5EF4-FFF2-40B4-BE49-F238E27FC236}">
                <a16:creationId xmlns:a16="http://schemas.microsoft.com/office/drawing/2014/main" id="{EC1806A3-8BFB-4F57-B881-BE521DADA48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DDA3ADB5-21AD-40A1-B294-2A50898D0588}"/>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3" name="TextBox 12">
            <a:extLst>
              <a:ext uri="{FF2B5EF4-FFF2-40B4-BE49-F238E27FC236}">
                <a16:creationId xmlns:a16="http://schemas.microsoft.com/office/drawing/2014/main" id="{B9070BEC-B0BE-4744-BFEC-02AA030B56FC}"/>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3257379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965205" y="533400"/>
            <a:ext cx="3213590"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Markings</a:t>
            </a:r>
          </a:p>
        </p:txBody>
      </p:sp>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sp>
        <p:nvSpPr>
          <p:cNvPr id="9" name="Slide Number Placeholder 8"/>
          <p:cNvSpPr>
            <a:spLocks noGrp="1"/>
          </p:cNvSpPr>
          <p:nvPr>
            <p:ph type="sldNum" sz="quarter" idx="12"/>
          </p:nvPr>
        </p:nvSpPr>
        <p:spPr/>
        <p:txBody>
          <a:bodyPr/>
          <a:lstStyle/>
          <a:p>
            <a:pPr>
              <a:defRPr/>
            </a:pPr>
            <a:fld id="{2079FB3E-AF70-44EA-A201-58D0D3F1C38E}" type="slidenum">
              <a:rPr lang="en-US" smtClean="0"/>
              <a:pPr>
                <a:defRPr/>
              </a:pPr>
              <a:t>77</a:t>
            </a:fld>
            <a:endParaRPr lang="en-US"/>
          </a:p>
        </p:txBody>
      </p:sp>
      <p:sp>
        <p:nvSpPr>
          <p:cNvPr id="12" name="Rectangle 11">
            <a:extLst>
              <a:ext uri="{FF2B5EF4-FFF2-40B4-BE49-F238E27FC236}">
                <a16:creationId xmlns:a16="http://schemas.microsoft.com/office/drawing/2014/main" id="{D859F01F-C848-4040-8D00-8502354C798D}"/>
              </a:ext>
            </a:extLst>
          </p:cNvPr>
          <p:cNvSpPr/>
          <p:nvPr/>
        </p:nvSpPr>
        <p:spPr>
          <a:xfrm>
            <a:off x="735621" y="1056620"/>
            <a:ext cx="7722579" cy="1431161"/>
          </a:xfrm>
          <a:prstGeom prst="rect">
            <a:avLst/>
          </a:prstGeom>
        </p:spPr>
        <p:txBody>
          <a:bodyPr wrap="square">
            <a:spAutoFit/>
          </a:bodyPr>
          <a:lstStyle/>
          <a:p>
            <a:pPr marL="342900" lvl="0" indent="-342900" eaLnBrk="1" hangingPunct="1">
              <a:spcBef>
                <a:spcPts val="600"/>
              </a:spcBef>
              <a:buFontTx/>
              <a:buChar char="•"/>
            </a:pPr>
            <a:r>
              <a:rPr lang="en-US" sz="1800" kern="0" dirty="0">
                <a:solidFill>
                  <a:srgbClr val="002060"/>
                </a:solidFill>
                <a:latin typeface="Arial Rounded MT Bold" pitchFamily="34" charset="0"/>
              </a:rPr>
              <a:t>What does an enhanced taxiway centerline look like?</a:t>
            </a:r>
          </a:p>
          <a:p>
            <a:pPr marL="342900" lvl="0" indent="-342900" eaLnBrk="1" hangingPunct="1">
              <a:spcBef>
                <a:spcPts val="600"/>
              </a:spcBef>
              <a:buFontTx/>
              <a:buChar char="•"/>
            </a:pPr>
            <a:r>
              <a:rPr lang="en-US" sz="1800" kern="0" dirty="0">
                <a:solidFill>
                  <a:srgbClr val="002060"/>
                </a:solidFill>
                <a:latin typeface="Arial Rounded MT Bold" pitchFamily="34" charset="0"/>
              </a:rPr>
              <a:t>Where is it found?</a:t>
            </a:r>
          </a:p>
          <a:p>
            <a:pPr marL="342900" lvl="0" indent="-342900" eaLnBrk="1" hangingPunct="1">
              <a:spcBef>
                <a:spcPts val="600"/>
              </a:spcBef>
              <a:buFontTx/>
              <a:buChar char="•"/>
            </a:pPr>
            <a:r>
              <a:rPr lang="en-US" sz="1800" kern="0" dirty="0">
                <a:solidFill>
                  <a:srgbClr val="002060"/>
                </a:solidFill>
                <a:latin typeface="Arial Rounded MT Bold" pitchFamily="34" charset="0"/>
              </a:rPr>
              <a:t>Why can it be valuable to a vehicle operator?</a:t>
            </a:r>
          </a:p>
          <a:p>
            <a:pPr marL="342900" lvl="0" indent="-342900" eaLnBrk="1" hangingPunct="1">
              <a:spcBef>
                <a:spcPts val="600"/>
              </a:spcBef>
              <a:buFontTx/>
              <a:buChar char="•"/>
            </a:pPr>
            <a:r>
              <a:rPr lang="en-US" sz="1800" kern="0" dirty="0">
                <a:solidFill>
                  <a:srgbClr val="002060"/>
                </a:solidFill>
                <a:latin typeface="Arial Rounded MT Bold" pitchFamily="34" charset="0"/>
              </a:rPr>
              <a:t>Bonus question – how long is it?</a:t>
            </a:r>
          </a:p>
        </p:txBody>
      </p:sp>
      <p:sp>
        <p:nvSpPr>
          <p:cNvPr id="13" name="TextBox 12">
            <a:extLst>
              <a:ext uri="{FF2B5EF4-FFF2-40B4-BE49-F238E27FC236}">
                <a16:creationId xmlns:a16="http://schemas.microsoft.com/office/drawing/2014/main" id="{D941926E-FAEC-43B5-A8C4-37575A0B21FB}"/>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935886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304800" y="76200"/>
            <a:ext cx="86106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t="45740" r="24371"/>
          <a:stretch/>
        </p:blipFill>
        <p:spPr>
          <a:xfrm>
            <a:off x="2705099" y="1189748"/>
            <a:ext cx="3886201" cy="1100396"/>
          </a:xfrm>
          <a:prstGeom prst="rect">
            <a:avLst/>
          </a:prstGeom>
          <a:ln>
            <a:solidFill>
              <a:schemeClr val="tx1"/>
            </a:solidFill>
          </a:ln>
        </p:spPr>
      </p:pic>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sp>
        <p:nvSpPr>
          <p:cNvPr id="5" name="Rectangle 4"/>
          <p:cNvSpPr/>
          <p:nvPr/>
        </p:nvSpPr>
        <p:spPr bwMode="auto">
          <a:xfrm>
            <a:off x="2362200" y="539127"/>
            <a:ext cx="4572000" cy="444547"/>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b="1" dirty="0">
                <a:solidFill>
                  <a:srgbClr val="FFFF00"/>
                </a:solidFill>
                <a:latin typeface="Arial" pitchFamily="34" charset="0"/>
                <a:cs typeface="Arial" pitchFamily="34" charset="0"/>
              </a:rPr>
              <a:t>Enhanced Taxiway</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Centerline</a:t>
            </a:r>
          </a:p>
        </p:txBody>
      </p:sp>
      <p:sp>
        <p:nvSpPr>
          <p:cNvPr id="23" name="Rectangle 4"/>
          <p:cNvSpPr txBox="1">
            <a:spLocks noChangeArrowheads="1"/>
          </p:cNvSpPr>
          <p:nvPr/>
        </p:nvSpPr>
        <p:spPr bwMode="auto">
          <a:xfrm>
            <a:off x="3162300" y="2503005"/>
            <a:ext cx="2971800" cy="340696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Gives warning that a runway hold short position marking is located ahead.  Especially helpful during conditions of reduced visibility.</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Be prepared to            at the runway hold short position until cleared onto or across the runway by ATCT.</a:t>
            </a:r>
          </a:p>
          <a:p>
            <a:pPr marL="0" indent="0">
              <a:lnSpc>
                <a:spcPct val="90000"/>
              </a:lnSpc>
              <a:buNone/>
            </a:pPr>
            <a:endParaRPr lang="en-US" sz="1800" dirty="0">
              <a:solidFill>
                <a:srgbClr val="FFFF00"/>
              </a:solidFill>
              <a:latin typeface="Arial Rounded MT Bold" panose="020F0704030504030204" pitchFamily="34" charset="0"/>
            </a:endParaRPr>
          </a:p>
        </p:txBody>
      </p:sp>
      <p:pic>
        <p:nvPicPr>
          <p:cNvPr id="8" name="Picture 7"/>
          <p:cNvPicPr>
            <a:picLocks noChangeAspect="1"/>
          </p:cNvPicPr>
          <p:nvPr/>
        </p:nvPicPr>
        <p:blipFill>
          <a:blip r:embed="rId5"/>
          <a:stretch>
            <a:fillRect/>
          </a:stretch>
        </p:blipFill>
        <p:spPr>
          <a:xfrm>
            <a:off x="4991100" y="4385965"/>
            <a:ext cx="516194" cy="439994"/>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86500" y="2499611"/>
            <a:ext cx="2766644" cy="2038754"/>
          </a:xfrm>
          <a:prstGeom prst="rect">
            <a:avLst/>
          </a:prstGeom>
          <a:ln w="9525">
            <a:solidFill>
              <a:schemeClr val="tx1"/>
            </a:solidFill>
          </a:ln>
        </p:spPr>
      </p:pic>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90500" y="2499611"/>
            <a:ext cx="2742955" cy="2038754"/>
          </a:xfrm>
          <a:prstGeom prst="rect">
            <a:avLst/>
          </a:prstGeom>
          <a:ln w="9525">
            <a:solidFill>
              <a:schemeClr val="tx1"/>
            </a:solidFill>
          </a:ln>
        </p:spPr>
      </p:pic>
      <p:sp>
        <p:nvSpPr>
          <p:cNvPr id="9" name="Slide Number Placeholder 8"/>
          <p:cNvSpPr>
            <a:spLocks noGrp="1"/>
          </p:cNvSpPr>
          <p:nvPr>
            <p:ph type="sldNum" sz="quarter" idx="12"/>
          </p:nvPr>
        </p:nvSpPr>
        <p:spPr/>
        <p:txBody>
          <a:bodyPr/>
          <a:lstStyle/>
          <a:p>
            <a:pPr>
              <a:defRPr/>
            </a:pPr>
            <a:fld id="{2079FB3E-AF70-44EA-A201-58D0D3F1C38E}" type="slidenum">
              <a:rPr lang="en-US" smtClean="0"/>
              <a:pPr>
                <a:defRPr/>
              </a:pPr>
              <a:t>78</a:t>
            </a:fld>
            <a:endParaRPr lang="en-US"/>
          </a:p>
        </p:txBody>
      </p:sp>
      <p:sp>
        <p:nvSpPr>
          <p:cNvPr id="13" name="TextBox 12">
            <a:extLst>
              <a:ext uri="{FF2B5EF4-FFF2-40B4-BE49-F238E27FC236}">
                <a16:creationId xmlns:a16="http://schemas.microsoft.com/office/drawing/2014/main" id="{2416F1F4-854A-4FB1-80C6-B1D6B0F820EF}"/>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4" name="TextBox 13">
            <a:extLst>
              <a:ext uri="{FF2B5EF4-FFF2-40B4-BE49-F238E27FC236}">
                <a16:creationId xmlns:a16="http://schemas.microsoft.com/office/drawing/2014/main" id="{97D723EE-D3CF-405B-8F41-23BEDE4B5BC7}"/>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5" name="TextBox 14">
            <a:extLst>
              <a:ext uri="{FF2B5EF4-FFF2-40B4-BE49-F238E27FC236}">
                <a16:creationId xmlns:a16="http://schemas.microsoft.com/office/drawing/2014/main" id="{FE90A634-1ECC-4C86-BFB3-1274984EB088}"/>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797350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Markings  </a:t>
            </a:r>
          </a:p>
        </p:txBody>
      </p:sp>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Geographic Position Marking (“Spots”)</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79</a:t>
            </a:fld>
            <a:endParaRPr lang="en-US"/>
          </a:p>
        </p:txBody>
      </p:sp>
      <p:sp>
        <p:nvSpPr>
          <p:cNvPr id="8" name="Rectangle 7">
            <a:extLst>
              <a:ext uri="{FF2B5EF4-FFF2-40B4-BE49-F238E27FC236}">
                <a16:creationId xmlns:a16="http://schemas.microsoft.com/office/drawing/2014/main" id="{9212F02F-7AC6-431C-BCFC-D31133660CED}"/>
              </a:ext>
            </a:extLst>
          </p:cNvPr>
          <p:cNvSpPr/>
          <p:nvPr/>
        </p:nvSpPr>
        <p:spPr>
          <a:xfrm>
            <a:off x="663677" y="1431385"/>
            <a:ext cx="7794523" cy="1985159"/>
          </a:xfrm>
          <a:prstGeom prst="rect">
            <a:avLst/>
          </a:prstGeom>
        </p:spPr>
        <p:txBody>
          <a:bodyPr wrap="square">
            <a:spAutoFit/>
          </a:bodyPr>
          <a:lstStyle/>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spot numbers are found at the north and south ends of the McNamara Terminal?</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spot numbers are found on the Runway 22L deice pad?</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spot numbers are found on </a:t>
            </a:r>
            <a:r>
              <a:rPr lang="en-US" sz="1800" dirty="0" err="1">
                <a:solidFill>
                  <a:srgbClr val="002060"/>
                </a:solidFill>
                <a:latin typeface="Arial Rounded MT Bold" pitchFamily="34" charset="0"/>
              </a:rPr>
              <a:t>Taxilane</a:t>
            </a:r>
            <a:r>
              <a:rPr lang="en-US" sz="1800" dirty="0">
                <a:solidFill>
                  <a:srgbClr val="002060"/>
                </a:solidFill>
                <a:latin typeface="Arial Rounded MT Bold" pitchFamily="34" charset="0"/>
              </a:rPr>
              <a:t> E next to the North Terminal?</a:t>
            </a:r>
          </a:p>
          <a:p>
            <a:pPr marL="285750" indent="-285750">
              <a:spcAft>
                <a:spcPts val="600"/>
              </a:spcAft>
              <a:buFont typeface="Arial" panose="020B0604020202020204" pitchFamily="34" charset="0"/>
              <a:buChar char="•"/>
            </a:pPr>
            <a:endParaRPr lang="en-US" sz="1800" dirty="0"/>
          </a:p>
        </p:txBody>
      </p:sp>
      <p:sp>
        <p:nvSpPr>
          <p:cNvPr id="13" name="TextBox 12">
            <a:extLst>
              <a:ext uri="{FF2B5EF4-FFF2-40B4-BE49-F238E27FC236}">
                <a16:creationId xmlns:a16="http://schemas.microsoft.com/office/drawing/2014/main" id="{AE72168F-75BE-4B54-9474-4FDAD1184619}"/>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1428238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  </a:t>
            </a:r>
          </a:p>
        </p:txBody>
      </p:sp>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Geographic Position Marking (“Spots”)</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80</a:t>
            </a:fld>
            <a:endParaRPr lang="en-US"/>
          </a:p>
        </p:txBody>
      </p:sp>
      <p:sp>
        <p:nvSpPr>
          <p:cNvPr id="8" name="Rectangle 7">
            <a:extLst>
              <a:ext uri="{FF2B5EF4-FFF2-40B4-BE49-F238E27FC236}">
                <a16:creationId xmlns:a16="http://schemas.microsoft.com/office/drawing/2014/main" id="{9212F02F-7AC6-431C-BCFC-D31133660CED}"/>
              </a:ext>
            </a:extLst>
          </p:cNvPr>
          <p:cNvSpPr/>
          <p:nvPr/>
        </p:nvSpPr>
        <p:spPr>
          <a:xfrm>
            <a:off x="674738" y="1304115"/>
            <a:ext cx="7794523" cy="4585871"/>
          </a:xfrm>
          <a:prstGeom prst="rect">
            <a:avLst/>
          </a:prstGeom>
        </p:spPr>
        <p:txBody>
          <a:bodyPr wrap="square">
            <a:spAutoFit/>
          </a:bodyPr>
          <a:lstStyle/>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Spots are “shorthand” for giving locations on selected </a:t>
            </a:r>
            <a:r>
              <a:rPr lang="en-US" sz="1800" dirty="0" err="1">
                <a:solidFill>
                  <a:srgbClr val="002060"/>
                </a:solidFill>
                <a:latin typeface="Arial Rounded MT Bold" pitchFamily="34" charset="0"/>
              </a:rPr>
              <a:t>taxilanes</a:t>
            </a:r>
            <a:r>
              <a:rPr lang="en-US" sz="1800" dirty="0">
                <a:solidFill>
                  <a:srgbClr val="002060"/>
                </a:solidFill>
                <a:latin typeface="Arial Rounded MT Bold" pitchFamily="34" charset="0"/>
              </a:rPr>
              <a:t>.</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Two spots near the 22L deice pad.</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Four spots parallel to and west of the North Terminal (</a:t>
            </a:r>
            <a:r>
              <a:rPr lang="en-US" sz="1800" dirty="0" err="1">
                <a:solidFill>
                  <a:srgbClr val="002060"/>
                </a:solidFill>
                <a:latin typeface="Arial Rounded MT Bold" pitchFamily="34" charset="0"/>
              </a:rPr>
              <a:t>Taxilane</a:t>
            </a:r>
            <a:r>
              <a:rPr lang="en-US" sz="1800" dirty="0">
                <a:solidFill>
                  <a:srgbClr val="002060"/>
                </a:solidFill>
                <a:latin typeface="Arial Rounded MT Bold" pitchFamily="34" charset="0"/>
              </a:rPr>
              <a:t> E).</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Two spots on </a:t>
            </a:r>
            <a:r>
              <a:rPr lang="en-US" sz="1800" dirty="0" err="1">
                <a:solidFill>
                  <a:srgbClr val="002060"/>
                </a:solidFill>
                <a:latin typeface="Arial Rounded MT Bold" pitchFamily="34" charset="0"/>
              </a:rPr>
              <a:t>taxilanes</a:t>
            </a:r>
            <a:r>
              <a:rPr lang="en-US" sz="1800" dirty="0">
                <a:solidFill>
                  <a:srgbClr val="002060"/>
                </a:solidFill>
                <a:latin typeface="Arial Rounded MT Bold" pitchFamily="34" charset="0"/>
              </a:rPr>
              <a:t> at the north end of the North Terminal (</a:t>
            </a:r>
            <a:r>
              <a:rPr lang="en-US" sz="1800" dirty="0" err="1">
                <a:solidFill>
                  <a:srgbClr val="002060"/>
                </a:solidFill>
                <a:latin typeface="Arial Rounded MT Bold" pitchFamily="34" charset="0"/>
              </a:rPr>
              <a:t>Taxilanes</a:t>
            </a:r>
            <a:r>
              <a:rPr lang="en-US" sz="1800" dirty="0">
                <a:solidFill>
                  <a:srgbClr val="002060"/>
                </a:solidFill>
                <a:latin typeface="Arial Rounded MT Bold" pitchFamily="34" charset="0"/>
              </a:rPr>
              <a:t> E-7 and E-8).</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Four spots on </a:t>
            </a:r>
            <a:r>
              <a:rPr lang="en-US" sz="1800" dirty="0" err="1">
                <a:solidFill>
                  <a:srgbClr val="002060"/>
                </a:solidFill>
                <a:latin typeface="Arial Rounded MT Bold" pitchFamily="34" charset="0"/>
              </a:rPr>
              <a:t>taxilanes</a:t>
            </a:r>
            <a:r>
              <a:rPr lang="en-US" sz="1800" dirty="0">
                <a:solidFill>
                  <a:srgbClr val="002060"/>
                </a:solidFill>
                <a:latin typeface="Arial Rounded MT Bold" pitchFamily="34" charset="0"/>
              </a:rPr>
              <a:t> at the south end of the McNamara Terminals (J-7, J-8, U-9, Q).</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Four spots on </a:t>
            </a:r>
            <a:r>
              <a:rPr lang="en-US" sz="1800" dirty="0" err="1">
                <a:solidFill>
                  <a:srgbClr val="002060"/>
                </a:solidFill>
                <a:latin typeface="Arial Rounded MT Bold" pitchFamily="34" charset="0"/>
              </a:rPr>
              <a:t>taxilanes</a:t>
            </a:r>
            <a:r>
              <a:rPr lang="en-US" sz="1800" dirty="0">
                <a:solidFill>
                  <a:srgbClr val="002060"/>
                </a:solidFill>
                <a:latin typeface="Arial Rounded MT Bold" pitchFamily="34" charset="0"/>
              </a:rPr>
              <a:t> at the north end of the McNamara Terminals (U-7, U-8, U-9, Q).</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Each spot at the North Terminal is a </a:t>
            </a:r>
            <a:r>
              <a:rPr lang="en-US" sz="1800" dirty="0">
                <a:latin typeface="Arial Rounded MT Bold" pitchFamily="34" charset="0"/>
              </a:rPr>
              <a:t>black</a:t>
            </a:r>
            <a:r>
              <a:rPr lang="en-US" sz="1800" dirty="0">
                <a:solidFill>
                  <a:srgbClr val="002060"/>
                </a:solidFill>
                <a:latin typeface="Arial Rounded MT Bold" pitchFamily="34" charset="0"/>
              </a:rPr>
              <a:t> number on </a:t>
            </a:r>
            <a:r>
              <a:rPr lang="en-US" sz="1800" dirty="0">
                <a:ln>
                  <a:solidFill>
                    <a:sysClr val="windowText" lastClr="000000"/>
                  </a:solidFill>
                </a:ln>
                <a:solidFill>
                  <a:srgbClr val="FFC000"/>
                </a:solidFill>
                <a:latin typeface="Arial Rounded MT Bold" pitchFamily="34" charset="0"/>
              </a:rPr>
              <a:t>yellow</a:t>
            </a:r>
            <a:r>
              <a:rPr lang="en-US" sz="1800" dirty="0">
                <a:solidFill>
                  <a:srgbClr val="002060"/>
                </a:solidFill>
                <a:latin typeface="Arial Rounded MT Bold" pitchFamily="34" charset="0"/>
              </a:rPr>
              <a:t> background.</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Each spot at the McNamara Terminal is a </a:t>
            </a:r>
            <a:r>
              <a:rPr lang="en-US" sz="1800" dirty="0">
                <a:ln>
                  <a:solidFill>
                    <a:sysClr val="windowText" lastClr="000000"/>
                  </a:solidFill>
                </a:ln>
                <a:solidFill>
                  <a:srgbClr val="FFC000"/>
                </a:solidFill>
                <a:latin typeface="Arial Rounded MT Bold" pitchFamily="34" charset="0"/>
              </a:rPr>
              <a:t>yellow</a:t>
            </a:r>
            <a:r>
              <a:rPr lang="en-US" sz="1800" dirty="0">
                <a:solidFill>
                  <a:srgbClr val="002060"/>
                </a:solidFill>
                <a:latin typeface="Arial Rounded MT Bold" pitchFamily="34" charset="0"/>
              </a:rPr>
              <a:t> number &amp; letter in an open circle.</a:t>
            </a:r>
          </a:p>
          <a:p>
            <a:pPr marL="285750" indent="-285750">
              <a:spcAft>
                <a:spcPts val="600"/>
              </a:spcAft>
              <a:buFont typeface="Arial" panose="020B0604020202020204" pitchFamily="34" charset="0"/>
              <a:buChar char="•"/>
            </a:pPr>
            <a:endParaRPr lang="en-US" sz="1800" dirty="0"/>
          </a:p>
        </p:txBody>
      </p:sp>
      <p:sp>
        <p:nvSpPr>
          <p:cNvPr id="10" name="TextBox 9">
            <a:extLst>
              <a:ext uri="{FF2B5EF4-FFF2-40B4-BE49-F238E27FC236}">
                <a16:creationId xmlns:a16="http://schemas.microsoft.com/office/drawing/2014/main" id="{8DA46B2C-EB16-479E-B326-99B8B5D1553B}"/>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C8FCCBF5-9F95-4780-9F94-2F2D0689F9D2}"/>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3160219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  </a:t>
            </a:r>
          </a:p>
        </p:txBody>
      </p:sp>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Geographic Position Marking</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81</a:t>
            </a:fld>
            <a:endParaRPr lang="en-US"/>
          </a:p>
        </p:txBody>
      </p:sp>
      <p:sp>
        <p:nvSpPr>
          <p:cNvPr id="8" name="Rectangle 7">
            <a:extLst>
              <a:ext uri="{FF2B5EF4-FFF2-40B4-BE49-F238E27FC236}">
                <a16:creationId xmlns:a16="http://schemas.microsoft.com/office/drawing/2014/main" id="{9212F02F-7AC6-431C-BCFC-D31133660CED}"/>
              </a:ext>
            </a:extLst>
          </p:cNvPr>
          <p:cNvSpPr/>
          <p:nvPr/>
        </p:nvSpPr>
        <p:spPr>
          <a:xfrm>
            <a:off x="663676" y="1309647"/>
            <a:ext cx="7360665" cy="1200329"/>
          </a:xfrm>
          <a:prstGeom prst="rect">
            <a:avLst/>
          </a:prstGeom>
        </p:spPr>
        <p:txBody>
          <a:bodyPr wrap="square">
            <a:spAutoFit/>
          </a:bodyPr>
          <a:lstStyle/>
          <a:p>
            <a:pPr marL="285750" indent="-285750">
              <a:spcAft>
                <a:spcPts val="0"/>
              </a:spcAft>
              <a:buFont typeface="Arial" panose="020B0604020202020204" pitchFamily="34" charset="0"/>
              <a:buChar char="•"/>
            </a:pPr>
            <a:r>
              <a:rPr lang="en-US" sz="1800" dirty="0">
                <a:solidFill>
                  <a:srgbClr val="002060"/>
                </a:solidFill>
                <a:latin typeface="Arial Rounded MT Bold" pitchFamily="34" charset="0"/>
              </a:rPr>
              <a:t>Spots are “shorthand” for giving locations on selected </a:t>
            </a:r>
            <a:r>
              <a:rPr lang="en-US" sz="1800" dirty="0" err="1">
                <a:solidFill>
                  <a:srgbClr val="002060"/>
                </a:solidFill>
                <a:latin typeface="Arial Rounded MT Bold" pitchFamily="34" charset="0"/>
              </a:rPr>
              <a:t>taxilanes</a:t>
            </a:r>
            <a:r>
              <a:rPr lang="en-US" sz="1800" dirty="0">
                <a:solidFill>
                  <a:srgbClr val="002060"/>
                </a:solidFill>
                <a:latin typeface="Arial Rounded MT Bold" pitchFamily="34" charset="0"/>
              </a:rPr>
              <a:t>.</a:t>
            </a:r>
          </a:p>
          <a:p>
            <a:pPr marL="285750" indent="-285750">
              <a:spcAft>
                <a:spcPts val="0"/>
              </a:spcAft>
              <a:buFont typeface="Arial" panose="020B0604020202020204" pitchFamily="34" charset="0"/>
              <a:buChar char="•"/>
            </a:pPr>
            <a:r>
              <a:rPr lang="en-US" sz="1800" dirty="0">
                <a:solidFill>
                  <a:srgbClr val="002060"/>
                </a:solidFill>
                <a:latin typeface="Arial Rounded MT Bold" pitchFamily="34" charset="0"/>
              </a:rPr>
              <a:t>Always placed with a non-movement area boundary marking     </a:t>
            </a:r>
          </a:p>
          <a:p>
            <a:pPr>
              <a:spcAft>
                <a:spcPts val="0"/>
              </a:spcAft>
            </a:pPr>
            <a:r>
              <a:rPr lang="en-US" sz="1800" dirty="0">
                <a:solidFill>
                  <a:srgbClr val="002060"/>
                </a:solidFill>
                <a:latin typeface="Arial Rounded MT Bold" pitchFamily="34" charset="0"/>
              </a:rPr>
              <a:t>     </a:t>
            </a:r>
            <a:r>
              <a:rPr lang="en-US" sz="1800" u="sng" dirty="0">
                <a:solidFill>
                  <a:srgbClr val="002060"/>
                </a:solidFill>
                <a:latin typeface="Arial Rounded MT Bold" pitchFamily="34" charset="0"/>
              </a:rPr>
              <a:t>or</a:t>
            </a:r>
            <a:r>
              <a:rPr lang="en-US" sz="1800" dirty="0">
                <a:solidFill>
                  <a:srgbClr val="002060"/>
                </a:solidFill>
                <a:latin typeface="Arial Rounded MT Bold" pitchFamily="34" charset="0"/>
              </a:rPr>
              <a:t> taxiway hold position marking.</a:t>
            </a:r>
            <a:endParaRPr lang="en-US" sz="1800" dirty="0"/>
          </a:p>
        </p:txBody>
      </p:sp>
      <p:pic>
        <p:nvPicPr>
          <p:cNvPr id="18" name="Picture 12">
            <a:extLst>
              <a:ext uri="{FF2B5EF4-FFF2-40B4-BE49-F238E27FC236}">
                <a16:creationId xmlns:a16="http://schemas.microsoft.com/office/drawing/2014/main" id="{B3F57025-132F-4961-BC16-C632623D5A68}"/>
              </a:ext>
            </a:extLst>
          </p:cNvPr>
          <p:cNvPicPr>
            <a:picLocks noChangeAspect="1" noChangeArrowheads="1"/>
          </p:cNvPicPr>
          <p:nvPr/>
        </p:nvPicPr>
        <p:blipFill>
          <a:blip r:embed="rId4" cstate="print"/>
          <a:srcRect/>
          <a:stretch>
            <a:fillRect/>
          </a:stretch>
        </p:blipFill>
        <p:spPr bwMode="auto">
          <a:xfrm flipV="1">
            <a:off x="5288448" y="2720907"/>
            <a:ext cx="2529504" cy="252834"/>
          </a:xfrm>
          <a:prstGeom prst="rect">
            <a:avLst/>
          </a:prstGeom>
          <a:noFill/>
          <a:ln w="9525">
            <a:solidFill>
              <a:schemeClr val="tx1"/>
            </a:solidFill>
            <a:miter lim="800000"/>
            <a:headEnd/>
            <a:tailEnd/>
          </a:ln>
        </p:spPr>
      </p:pic>
      <p:pic>
        <p:nvPicPr>
          <p:cNvPr id="19" name="Picture 13">
            <a:extLst>
              <a:ext uri="{FF2B5EF4-FFF2-40B4-BE49-F238E27FC236}">
                <a16:creationId xmlns:a16="http://schemas.microsoft.com/office/drawing/2014/main" id="{3643986F-36AF-40D1-B51A-7110D6745690}"/>
              </a:ext>
            </a:extLst>
          </p:cNvPr>
          <p:cNvPicPr>
            <a:picLocks noChangeAspect="1" noChangeArrowheads="1"/>
          </p:cNvPicPr>
          <p:nvPr/>
        </p:nvPicPr>
        <p:blipFill>
          <a:blip r:embed="rId5" cstate="print"/>
          <a:srcRect/>
          <a:stretch>
            <a:fillRect/>
          </a:stretch>
        </p:blipFill>
        <p:spPr bwMode="auto">
          <a:xfrm>
            <a:off x="964794" y="2720907"/>
            <a:ext cx="2864865" cy="252834"/>
          </a:xfrm>
          <a:prstGeom prst="rect">
            <a:avLst/>
          </a:prstGeom>
          <a:noFill/>
          <a:ln w="6350">
            <a:solidFill>
              <a:schemeClr val="tx1"/>
            </a:solidFill>
            <a:miter lim="800000"/>
            <a:headEnd/>
            <a:tailEnd/>
          </a:ln>
        </p:spPr>
      </p:pic>
      <p:pic>
        <p:nvPicPr>
          <p:cNvPr id="9" name="Picture 8">
            <a:extLst>
              <a:ext uri="{FF2B5EF4-FFF2-40B4-BE49-F238E27FC236}">
                <a16:creationId xmlns:a16="http://schemas.microsoft.com/office/drawing/2014/main" id="{3A050459-9782-49B8-AB77-37C3C49D46D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13353" y="3133611"/>
            <a:ext cx="3479694" cy="1957328"/>
          </a:xfrm>
          <a:prstGeom prst="rect">
            <a:avLst/>
          </a:prstGeom>
          <a:ln>
            <a:solidFill>
              <a:schemeClr val="tx1"/>
            </a:solidFill>
          </a:ln>
        </p:spPr>
      </p:pic>
      <p:pic>
        <p:nvPicPr>
          <p:cNvPr id="3" name="Picture 2">
            <a:extLst>
              <a:ext uri="{FF2B5EF4-FFF2-40B4-BE49-F238E27FC236}">
                <a16:creationId xmlns:a16="http://schemas.microsoft.com/office/drawing/2014/main" id="{F42F1339-1D28-4DB8-9769-037C7758E8A4}"/>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t="19645" b="20833"/>
          <a:stretch/>
        </p:blipFill>
        <p:spPr>
          <a:xfrm>
            <a:off x="450446" y="3124200"/>
            <a:ext cx="3893563" cy="1966739"/>
          </a:xfrm>
          <a:prstGeom prst="rect">
            <a:avLst/>
          </a:prstGeom>
          <a:ln>
            <a:solidFill>
              <a:schemeClr val="tx1"/>
            </a:solidFill>
          </a:ln>
        </p:spPr>
      </p:pic>
      <p:sp>
        <p:nvSpPr>
          <p:cNvPr id="11" name="TextBox 10">
            <a:extLst>
              <a:ext uri="{FF2B5EF4-FFF2-40B4-BE49-F238E27FC236}">
                <a16:creationId xmlns:a16="http://schemas.microsoft.com/office/drawing/2014/main" id="{E915C4FE-228F-4054-A8DA-2561E8F259CF}"/>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4" name="TextBox 13">
            <a:extLst>
              <a:ext uri="{FF2B5EF4-FFF2-40B4-BE49-F238E27FC236}">
                <a16:creationId xmlns:a16="http://schemas.microsoft.com/office/drawing/2014/main" id="{A4E164A3-DD1A-40B8-BA63-6AE185E448DA}"/>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3008592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  </a:t>
            </a:r>
          </a:p>
        </p:txBody>
      </p:sp>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Geographic Position Marking</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82</a:t>
            </a:fld>
            <a:endParaRPr lang="en-US"/>
          </a:p>
        </p:txBody>
      </p:sp>
      <p:pic>
        <p:nvPicPr>
          <p:cNvPr id="5" name="Picture 4">
            <a:extLst>
              <a:ext uri="{FF2B5EF4-FFF2-40B4-BE49-F238E27FC236}">
                <a16:creationId xmlns:a16="http://schemas.microsoft.com/office/drawing/2014/main" id="{6059155A-3D29-4E26-9E91-EB29E3A830E9}"/>
              </a:ext>
            </a:extLst>
          </p:cNvPr>
          <p:cNvPicPr>
            <a:picLocks noChangeAspect="1"/>
          </p:cNvPicPr>
          <p:nvPr/>
        </p:nvPicPr>
        <p:blipFill rotWithShape="1">
          <a:blip r:embed="rId4"/>
          <a:srcRect t="2039" b="26532"/>
          <a:stretch/>
        </p:blipFill>
        <p:spPr>
          <a:xfrm>
            <a:off x="810855" y="1524000"/>
            <a:ext cx="7423966" cy="2667000"/>
          </a:xfrm>
          <a:prstGeom prst="rect">
            <a:avLst/>
          </a:prstGeom>
          <a:ln>
            <a:solidFill>
              <a:schemeClr val="tx1"/>
            </a:solidFill>
          </a:ln>
        </p:spPr>
      </p:pic>
      <p:sp>
        <p:nvSpPr>
          <p:cNvPr id="11" name="TextBox 10">
            <a:extLst>
              <a:ext uri="{FF2B5EF4-FFF2-40B4-BE49-F238E27FC236}">
                <a16:creationId xmlns:a16="http://schemas.microsoft.com/office/drawing/2014/main" id="{0F557922-E0C0-48FE-8756-B7C662967717}"/>
              </a:ext>
            </a:extLst>
          </p:cNvPr>
          <p:cNvSpPr txBox="1"/>
          <p:nvPr/>
        </p:nvSpPr>
        <p:spPr>
          <a:xfrm>
            <a:off x="1636214" y="2084270"/>
            <a:ext cx="2612448"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r>
              <a:rPr lang="en-US" sz="2000" dirty="0"/>
              <a:t>McNamara Terminal</a:t>
            </a:r>
          </a:p>
        </p:txBody>
      </p:sp>
      <p:pic>
        <p:nvPicPr>
          <p:cNvPr id="12" name="Picture 11">
            <a:extLst>
              <a:ext uri="{FF2B5EF4-FFF2-40B4-BE49-F238E27FC236}">
                <a16:creationId xmlns:a16="http://schemas.microsoft.com/office/drawing/2014/main" id="{91104A7F-BAD1-478E-8D36-8938003906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616635">
            <a:off x="7468478" y="1524876"/>
            <a:ext cx="740831" cy="740831"/>
          </a:xfrm>
          <a:prstGeom prst="rect">
            <a:avLst/>
          </a:prstGeom>
          <a:ln>
            <a:solidFill>
              <a:schemeClr val="tx2"/>
            </a:solidFill>
          </a:ln>
        </p:spPr>
      </p:pic>
      <p:sp>
        <p:nvSpPr>
          <p:cNvPr id="14" name="TextBox 13">
            <a:extLst>
              <a:ext uri="{FF2B5EF4-FFF2-40B4-BE49-F238E27FC236}">
                <a16:creationId xmlns:a16="http://schemas.microsoft.com/office/drawing/2014/main" id="{757512F5-5C2F-4C66-9411-A554162CE190}"/>
              </a:ext>
            </a:extLst>
          </p:cNvPr>
          <p:cNvSpPr txBox="1"/>
          <p:nvPr/>
        </p:nvSpPr>
        <p:spPr>
          <a:xfrm>
            <a:off x="5298479" y="3162846"/>
            <a:ext cx="2207221" cy="707886"/>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r>
              <a:rPr lang="en-US" sz="2000" dirty="0"/>
              <a:t>22L Pad and </a:t>
            </a:r>
          </a:p>
          <a:p>
            <a:r>
              <a:rPr lang="en-US" sz="2000" dirty="0"/>
              <a:t>North </a:t>
            </a:r>
            <a:r>
              <a:rPr lang="en-US" sz="1800" dirty="0"/>
              <a:t>Terminal</a:t>
            </a:r>
            <a:r>
              <a:rPr lang="en-US" sz="2000" dirty="0"/>
              <a:t> </a:t>
            </a:r>
          </a:p>
        </p:txBody>
      </p:sp>
      <p:sp>
        <p:nvSpPr>
          <p:cNvPr id="8" name="Rectangle 7">
            <a:extLst>
              <a:ext uri="{FF2B5EF4-FFF2-40B4-BE49-F238E27FC236}">
                <a16:creationId xmlns:a16="http://schemas.microsoft.com/office/drawing/2014/main" id="{12A28526-080A-4452-B2D6-F79970C81FD4}"/>
              </a:ext>
            </a:extLst>
          </p:cNvPr>
          <p:cNvSpPr/>
          <p:nvPr/>
        </p:nvSpPr>
        <p:spPr bwMode="auto">
          <a:xfrm>
            <a:off x="1371600" y="2591892"/>
            <a:ext cx="838200" cy="1141909"/>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5" name="Rectangle 14">
            <a:extLst>
              <a:ext uri="{FF2B5EF4-FFF2-40B4-BE49-F238E27FC236}">
                <a16:creationId xmlns:a16="http://schemas.microsoft.com/office/drawing/2014/main" id="{DB9A6936-20BE-42BD-80C8-A9D8E9270B7C}"/>
              </a:ext>
            </a:extLst>
          </p:cNvPr>
          <p:cNvSpPr/>
          <p:nvPr/>
        </p:nvSpPr>
        <p:spPr bwMode="auto">
          <a:xfrm>
            <a:off x="3700070" y="2591893"/>
            <a:ext cx="838200" cy="1141908"/>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0" name="Rectangle 9">
            <a:extLst>
              <a:ext uri="{FF2B5EF4-FFF2-40B4-BE49-F238E27FC236}">
                <a16:creationId xmlns:a16="http://schemas.microsoft.com/office/drawing/2014/main" id="{554BF95D-2407-4736-88CF-543108679EFB}"/>
              </a:ext>
            </a:extLst>
          </p:cNvPr>
          <p:cNvSpPr/>
          <p:nvPr/>
        </p:nvSpPr>
        <p:spPr bwMode="auto">
          <a:xfrm>
            <a:off x="4879379" y="2418984"/>
            <a:ext cx="2969221" cy="562374"/>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9" name="TextBox 18">
            <a:extLst>
              <a:ext uri="{FF2B5EF4-FFF2-40B4-BE49-F238E27FC236}">
                <a16:creationId xmlns:a16="http://schemas.microsoft.com/office/drawing/2014/main" id="{E0BEA3B7-7381-48DF-ADEB-AC740F3406FC}"/>
              </a:ext>
            </a:extLst>
          </p:cNvPr>
          <p:cNvSpPr txBox="1"/>
          <p:nvPr/>
        </p:nvSpPr>
        <p:spPr>
          <a:xfrm>
            <a:off x="4902397" y="1937398"/>
            <a:ext cx="2129230"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algn="l"/>
            <a:r>
              <a:rPr lang="en-US" sz="2000" dirty="0"/>
              <a:t>Spots 1-8</a:t>
            </a:r>
          </a:p>
        </p:txBody>
      </p:sp>
      <p:cxnSp>
        <p:nvCxnSpPr>
          <p:cNvPr id="25" name="Straight Arrow Connector 24">
            <a:extLst>
              <a:ext uri="{FF2B5EF4-FFF2-40B4-BE49-F238E27FC236}">
                <a16:creationId xmlns:a16="http://schemas.microsoft.com/office/drawing/2014/main" id="{6E18BE28-8822-4DEA-AD9F-A8E7E6366AFE}"/>
              </a:ext>
            </a:extLst>
          </p:cNvPr>
          <p:cNvCxnSpPr>
            <a:cxnSpLocks/>
          </p:cNvCxnSpPr>
          <p:nvPr/>
        </p:nvCxnSpPr>
        <p:spPr bwMode="auto">
          <a:xfrm>
            <a:off x="6163831" y="2137453"/>
            <a:ext cx="738663" cy="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27" name="TextBox 26">
            <a:extLst>
              <a:ext uri="{FF2B5EF4-FFF2-40B4-BE49-F238E27FC236}">
                <a16:creationId xmlns:a16="http://schemas.microsoft.com/office/drawing/2014/main" id="{58DD03D0-330F-492F-AFBC-BE87F85064B5}"/>
              </a:ext>
            </a:extLst>
          </p:cNvPr>
          <p:cNvSpPr txBox="1"/>
          <p:nvPr/>
        </p:nvSpPr>
        <p:spPr>
          <a:xfrm rot="16200000">
            <a:off x="2137336" y="3626750"/>
            <a:ext cx="2469827"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algn="l"/>
            <a:r>
              <a:rPr lang="en-US" sz="2000" dirty="0"/>
              <a:t>Spots 1N-4N</a:t>
            </a:r>
          </a:p>
        </p:txBody>
      </p:sp>
      <p:cxnSp>
        <p:nvCxnSpPr>
          <p:cNvPr id="28" name="Straight Arrow Connector 27">
            <a:extLst>
              <a:ext uri="{FF2B5EF4-FFF2-40B4-BE49-F238E27FC236}">
                <a16:creationId xmlns:a16="http://schemas.microsoft.com/office/drawing/2014/main" id="{3F68EC76-0CDD-4952-92F5-7FAB2E0FB472}"/>
              </a:ext>
            </a:extLst>
          </p:cNvPr>
          <p:cNvCxnSpPr>
            <a:cxnSpLocks/>
          </p:cNvCxnSpPr>
          <p:nvPr/>
        </p:nvCxnSpPr>
        <p:spPr bwMode="auto">
          <a:xfrm flipV="1">
            <a:off x="3372249" y="2642755"/>
            <a:ext cx="0" cy="63799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20" name="TextBox 19">
            <a:extLst>
              <a:ext uri="{FF2B5EF4-FFF2-40B4-BE49-F238E27FC236}">
                <a16:creationId xmlns:a16="http://schemas.microsoft.com/office/drawing/2014/main" id="{4355F8A5-E1D2-4C19-8B7D-438C1A194FD8}"/>
              </a:ext>
            </a:extLst>
          </p:cNvPr>
          <p:cNvSpPr txBox="1"/>
          <p:nvPr/>
        </p:nvSpPr>
        <p:spPr>
          <a:xfrm rot="16200000">
            <a:off x="-192829" y="3626749"/>
            <a:ext cx="2469827"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algn="l"/>
            <a:r>
              <a:rPr lang="en-US" sz="2000" dirty="0"/>
              <a:t>Spots 1S-4S</a:t>
            </a:r>
          </a:p>
        </p:txBody>
      </p:sp>
      <p:cxnSp>
        <p:nvCxnSpPr>
          <p:cNvPr id="21" name="Straight Arrow Connector 20">
            <a:extLst>
              <a:ext uri="{FF2B5EF4-FFF2-40B4-BE49-F238E27FC236}">
                <a16:creationId xmlns:a16="http://schemas.microsoft.com/office/drawing/2014/main" id="{D0774033-E510-4A62-9ECC-A832813D781C}"/>
              </a:ext>
            </a:extLst>
          </p:cNvPr>
          <p:cNvCxnSpPr>
            <a:cxnSpLocks/>
          </p:cNvCxnSpPr>
          <p:nvPr/>
        </p:nvCxnSpPr>
        <p:spPr bwMode="auto">
          <a:xfrm flipV="1">
            <a:off x="1042084" y="2642755"/>
            <a:ext cx="0" cy="63799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3" name="Freeform: Shape 2">
            <a:extLst>
              <a:ext uri="{FF2B5EF4-FFF2-40B4-BE49-F238E27FC236}">
                <a16:creationId xmlns:a16="http://schemas.microsoft.com/office/drawing/2014/main" id="{04E01C8B-0670-43B1-ABBA-50935CDB2583}"/>
              </a:ext>
            </a:extLst>
          </p:cNvPr>
          <p:cNvSpPr/>
          <p:nvPr/>
        </p:nvSpPr>
        <p:spPr bwMode="auto">
          <a:xfrm>
            <a:off x="7019925" y="2647950"/>
            <a:ext cx="488950" cy="314325"/>
          </a:xfrm>
          <a:custGeom>
            <a:avLst/>
            <a:gdLst>
              <a:gd name="connsiteX0" fmla="*/ 0 w 488950"/>
              <a:gd name="connsiteY0" fmla="*/ 200025 h 314325"/>
              <a:gd name="connsiteX1" fmla="*/ 69850 w 488950"/>
              <a:gd name="connsiteY1" fmla="*/ 314325 h 314325"/>
              <a:gd name="connsiteX2" fmla="*/ 225425 w 488950"/>
              <a:gd name="connsiteY2" fmla="*/ 241300 h 314325"/>
              <a:gd name="connsiteX3" fmla="*/ 225425 w 488950"/>
              <a:gd name="connsiteY3" fmla="*/ 133350 h 314325"/>
              <a:gd name="connsiteX4" fmla="*/ 488950 w 488950"/>
              <a:gd name="connsiteY4" fmla="*/ 133350 h 314325"/>
              <a:gd name="connsiteX5" fmla="*/ 485775 w 488950"/>
              <a:gd name="connsiteY5" fmla="*/ 0 h 314325"/>
              <a:gd name="connsiteX6" fmla="*/ 155575 w 488950"/>
              <a:gd name="connsiteY6" fmla="*/ 3175 h 314325"/>
              <a:gd name="connsiteX7" fmla="*/ 0 w 488950"/>
              <a:gd name="connsiteY7" fmla="*/ 200025 h 3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8950" h="314325">
                <a:moveTo>
                  <a:pt x="0" y="200025"/>
                </a:moveTo>
                <a:lnTo>
                  <a:pt x="69850" y="314325"/>
                </a:lnTo>
                <a:lnTo>
                  <a:pt x="225425" y="241300"/>
                </a:lnTo>
                <a:lnTo>
                  <a:pt x="225425" y="133350"/>
                </a:lnTo>
                <a:lnTo>
                  <a:pt x="488950" y="133350"/>
                </a:lnTo>
                <a:cubicBezTo>
                  <a:pt x="487892" y="88900"/>
                  <a:pt x="486833" y="44450"/>
                  <a:pt x="485775" y="0"/>
                </a:cubicBezTo>
                <a:lnTo>
                  <a:pt x="155575" y="3175"/>
                </a:lnTo>
                <a:lnTo>
                  <a:pt x="0" y="200025"/>
                </a:lnTo>
                <a:close/>
              </a:path>
            </a:pathLst>
          </a:custGeom>
          <a:solidFill>
            <a:srgbClr val="C9C9C9"/>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pic>
        <p:nvPicPr>
          <p:cNvPr id="9" name="Picture 8">
            <a:extLst>
              <a:ext uri="{FF2B5EF4-FFF2-40B4-BE49-F238E27FC236}">
                <a16:creationId xmlns:a16="http://schemas.microsoft.com/office/drawing/2014/main" id="{1C93D239-578F-4EE1-A934-C8782713E95B}"/>
              </a:ext>
            </a:extLst>
          </p:cNvPr>
          <p:cNvPicPr>
            <a:picLocks noChangeAspect="1"/>
          </p:cNvPicPr>
          <p:nvPr/>
        </p:nvPicPr>
        <p:blipFill>
          <a:blip r:embed="rId6"/>
          <a:stretch>
            <a:fillRect/>
          </a:stretch>
        </p:blipFill>
        <p:spPr>
          <a:xfrm>
            <a:off x="7124091" y="2529018"/>
            <a:ext cx="181051" cy="164592"/>
          </a:xfrm>
          <a:prstGeom prst="rect">
            <a:avLst/>
          </a:prstGeom>
        </p:spPr>
      </p:pic>
      <p:pic>
        <p:nvPicPr>
          <p:cNvPr id="23" name="Picture 22">
            <a:extLst>
              <a:ext uri="{FF2B5EF4-FFF2-40B4-BE49-F238E27FC236}">
                <a16:creationId xmlns:a16="http://schemas.microsoft.com/office/drawing/2014/main" id="{44B4C8EA-E13D-444E-801A-CC3AA5C63DD3}"/>
              </a:ext>
            </a:extLst>
          </p:cNvPr>
          <p:cNvPicPr>
            <a:picLocks noChangeAspect="1"/>
          </p:cNvPicPr>
          <p:nvPr/>
        </p:nvPicPr>
        <p:blipFill>
          <a:blip r:embed="rId6"/>
          <a:stretch>
            <a:fillRect/>
          </a:stretch>
        </p:blipFill>
        <p:spPr>
          <a:xfrm>
            <a:off x="7309805" y="2533945"/>
            <a:ext cx="181051" cy="164592"/>
          </a:xfrm>
          <a:prstGeom prst="rect">
            <a:avLst/>
          </a:prstGeom>
        </p:spPr>
      </p:pic>
      <p:sp>
        <p:nvSpPr>
          <p:cNvPr id="24" name="TextBox 23">
            <a:extLst>
              <a:ext uri="{FF2B5EF4-FFF2-40B4-BE49-F238E27FC236}">
                <a16:creationId xmlns:a16="http://schemas.microsoft.com/office/drawing/2014/main" id="{540C39BA-DE8F-44AE-8CFB-D593C7B28C52}"/>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9" name="TextBox 28">
            <a:extLst>
              <a:ext uri="{FF2B5EF4-FFF2-40B4-BE49-F238E27FC236}">
                <a16:creationId xmlns:a16="http://schemas.microsoft.com/office/drawing/2014/main" id="{B6066EC1-A1ED-467C-8003-7206F5710B55}"/>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2674039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animBg="1"/>
      <p:bldP spid="15" grpId="0" animBg="1"/>
      <p:bldP spid="27" grpId="0" animBg="1"/>
      <p:bldP spid="20"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Geographic Position Marking</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83</a:t>
            </a:fld>
            <a:endParaRPr lang="en-US"/>
          </a:p>
        </p:txBody>
      </p:sp>
      <p:sp>
        <p:nvSpPr>
          <p:cNvPr id="8" name="Rectangle 7">
            <a:extLst>
              <a:ext uri="{FF2B5EF4-FFF2-40B4-BE49-F238E27FC236}">
                <a16:creationId xmlns:a16="http://schemas.microsoft.com/office/drawing/2014/main" id="{9212F02F-7AC6-431C-BCFC-D31133660CED}"/>
              </a:ext>
            </a:extLst>
          </p:cNvPr>
          <p:cNvSpPr/>
          <p:nvPr/>
        </p:nvSpPr>
        <p:spPr>
          <a:xfrm>
            <a:off x="658123" y="1320636"/>
            <a:ext cx="7800077" cy="723275"/>
          </a:xfrm>
          <a:prstGeom prst="rect">
            <a:avLst/>
          </a:prstGeom>
        </p:spPr>
        <p:txBody>
          <a:bodyPr wrap="square">
            <a:spAutoFit/>
          </a:bodyPr>
          <a:lstStyle/>
          <a:p>
            <a:pPr>
              <a:spcAft>
                <a:spcPts val="600"/>
              </a:spcAft>
            </a:pPr>
            <a:r>
              <a:rPr lang="en-US" sz="1800" dirty="0">
                <a:solidFill>
                  <a:srgbClr val="002060"/>
                </a:solidFill>
                <a:latin typeface="Arial Rounded MT Bold" pitchFamily="34" charset="0"/>
              </a:rPr>
              <a:t>22L pad and North Terminal spots (see DTW movement area map).</a:t>
            </a:r>
          </a:p>
          <a:p>
            <a:pPr>
              <a:spcAft>
                <a:spcPts val="600"/>
              </a:spcAft>
            </a:pPr>
            <a:r>
              <a:rPr lang="en-US" sz="1800" dirty="0">
                <a:solidFill>
                  <a:srgbClr val="002060"/>
                </a:solidFill>
                <a:latin typeface="Arial Rounded MT Bold" pitchFamily="34" charset="0"/>
              </a:rPr>
              <a:t>Single-digit numbers, numbered south to north.</a:t>
            </a:r>
          </a:p>
        </p:txBody>
      </p:sp>
      <p:sp>
        <p:nvSpPr>
          <p:cNvPr id="26" name="Rectangle 25">
            <a:extLst>
              <a:ext uri="{FF2B5EF4-FFF2-40B4-BE49-F238E27FC236}">
                <a16:creationId xmlns:a16="http://schemas.microsoft.com/office/drawing/2014/main" id="{FF7F2E7B-D9F2-4DF7-9819-5048C11ADD9F}"/>
              </a:ext>
            </a:extLst>
          </p:cNvPr>
          <p:cNvSpPr/>
          <p:nvPr/>
        </p:nvSpPr>
        <p:spPr>
          <a:xfrm>
            <a:off x="4087347" y="4018615"/>
            <a:ext cx="3565476" cy="461665"/>
          </a:xfrm>
          <a:prstGeom prst="rect">
            <a:avLst/>
          </a:prstGeom>
          <a:solidFill>
            <a:srgbClr val="FFFFFF"/>
          </a:solidFill>
          <a:ln>
            <a:solidFill>
              <a:schemeClr val="tx1"/>
            </a:solidFill>
          </a:ln>
        </p:spPr>
        <p:txBody>
          <a:bodyPr wrap="square">
            <a:spAutoFit/>
          </a:bodyPr>
          <a:lstStyle/>
          <a:p>
            <a:pPr algn="ctr"/>
            <a:r>
              <a:rPr lang="en-US" b="1" dirty="0">
                <a:latin typeface="Arial" panose="020B0604020202020204" pitchFamily="34" charset="0"/>
                <a:cs typeface="Arial" panose="020B0604020202020204" pitchFamily="34" charset="0"/>
              </a:rPr>
              <a:t>North Terminal</a:t>
            </a:r>
          </a:p>
        </p:txBody>
      </p:sp>
      <p:sp>
        <p:nvSpPr>
          <p:cNvPr id="29" name="Rectangle 28">
            <a:extLst>
              <a:ext uri="{FF2B5EF4-FFF2-40B4-BE49-F238E27FC236}">
                <a16:creationId xmlns:a16="http://schemas.microsoft.com/office/drawing/2014/main" id="{4517AFBC-1F15-4E53-8AA7-73EC5A8D901A}"/>
              </a:ext>
            </a:extLst>
          </p:cNvPr>
          <p:cNvSpPr/>
          <p:nvPr/>
        </p:nvSpPr>
        <p:spPr>
          <a:xfrm>
            <a:off x="228600" y="4008155"/>
            <a:ext cx="2324100" cy="461665"/>
          </a:xfrm>
          <a:prstGeom prst="rect">
            <a:avLst/>
          </a:prstGeom>
          <a:solidFill>
            <a:srgbClr val="FFFFFF"/>
          </a:solidFill>
          <a:ln>
            <a:solidFill>
              <a:schemeClr val="tx1"/>
            </a:solidFill>
          </a:ln>
        </p:spPr>
        <p:txBody>
          <a:bodyPr wrap="square">
            <a:spAutoFit/>
          </a:bodyPr>
          <a:lstStyle/>
          <a:p>
            <a:r>
              <a:rPr lang="en-US" b="1" dirty="0">
                <a:latin typeface="Arial" panose="020B0604020202020204" pitchFamily="34" charset="0"/>
                <a:cs typeface="Arial" panose="020B0604020202020204" pitchFamily="34" charset="0"/>
              </a:rPr>
              <a:t>22L Deice Pad</a:t>
            </a:r>
          </a:p>
        </p:txBody>
      </p:sp>
      <p:pic>
        <p:nvPicPr>
          <p:cNvPr id="6" name="Picture 5">
            <a:extLst>
              <a:ext uri="{FF2B5EF4-FFF2-40B4-BE49-F238E27FC236}">
                <a16:creationId xmlns:a16="http://schemas.microsoft.com/office/drawing/2014/main" id="{E4C83B83-28EA-46A2-91C3-95F0C4706D6A}"/>
              </a:ext>
            </a:extLst>
          </p:cNvPr>
          <p:cNvPicPr>
            <a:picLocks noChangeAspect="1"/>
          </p:cNvPicPr>
          <p:nvPr/>
        </p:nvPicPr>
        <p:blipFill>
          <a:blip r:embed="rId4"/>
          <a:stretch>
            <a:fillRect/>
          </a:stretch>
        </p:blipFill>
        <p:spPr>
          <a:xfrm>
            <a:off x="426690" y="2335060"/>
            <a:ext cx="8290620" cy="1316300"/>
          </a:xfrm>
          <a:prstGeom prst="rect">
            <a:avLst/>
          </a:prstGeom>
          <a:ln>
            <a:solidFill>
              <a:schemeClr val="tx1"/>
            </a:solidFill>
          </a:ln>
        </p:spPr>
      </p:pic>
      <p:sp>
        <p:nvSpPr>
          <p:cNvPr id="40" name="Arrow: Down 39">
            <a:extLst>
              <a:ext uri="{FF2B5EF4-FFF2-40B4-BE49-F238E27FC236}">
                <a16:creationId xmlns:a16="http://schemas.microsoft.com/office/drawing/2014/main" id="{4E6F082B-8087-4C10-9A84-E186EABCCE0F}"/>
              </a:ext>
            </a:extLst>
          </p:cNvPr>
          <p:cNvSpPr/>
          <p:nvPr/>
        </p:nvSpPr>
        <p:spPr bwMode="auto">
          <a:xfrm rot="10800000">
            <a:off x="7571232" y="2702786"/>
            <a:ext cx="163184" cy="1183414"/>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41" name="Arrow: Down 40">
            <a:extLst>
              <a:ext uri="{FF2B5EF4-FFF2-40B4-BE49-F238E27FC236}">
                <a16:creationId xmlns:a16="http://schemas.microsoft.com/office/drawing/2014/main" id="{A60B7046-6A5B-4DCD-B615-A260FCA6E51C}"/>
              </a:ext>
            </a:extLst>
          </p:cNvPr>
          <p:cNvSpPr/>
          <p:nvPr/>
        </p:nvSpPr>
        <p:spPr bwMode="auto">
          <a:xfrm rot="10800000">
            <a:off x="7891272" y="2702786"/>
            <a:ext cx="163184" cy="1183414"/>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42" name="Arrow: Down 41">
            <a:extLst>
              <a:ext uri="{FF2B5EF4-FFF2-40B4-BE49-F238E27FC236}">
                <a16:creationId xmlns:a16="http://schemas.microsoft.com/office/drawing/2014/main" id="{5933790A-55F3-40F8-968C-DC617F9C25A4}"/>
              </a:ext>
            </a:extLst>
          </p:cNvPr>
          <p:cNvSpPr/>
          <p:nvPr/>
        </p:nvSpPr>
        <p:spPr bwMode="auto">
          <a:xfrm rot="10800000">
            <a:off x="6437376" y="2775500"/>
            <a:ext cx="163184" cy="1110700"/>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43" name="Arrow: Down 42">
            <a:extLst>
              <a:ext uri="{FF2B5EF4-FFF2-40B4-BE49-F238E27FC236}">
                <a16:creationId xmlns:a16="http://schemas.microsoft.com/office/drawing/2014/main" id="{07D931BF-3F1E-48FB-8008-63D1213952D5}"/>
              </a:ext>
            </a:extLst>
          </p:cNvPr>
          <p:cNvSpPr/>
          <p:nvPr/>
        </p:nvSpPr>
        <p:spPr bwMode="auto">
          <a:xfrm rot="10800000">
            <a:off x="5077011" y="2776298"/>
            <a:ext cx="163184" cy="1109902"/>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44" name="Arrow: Down 43">
            <a:extLst>
              <a:ext uri="{FF2B5EF4-FFF2-40B4-BE49-F238E27FC236}">
                <a16:creationId xmlns:a16="http://schemas.microsoft.com/office/drawing/2014/main" id="{6CE12DBE-5547-4F59-81A4-89AAE85796BC}"/>
              </a:ext>
            </a:extLst>
          </p:cNvPr>
          <p:cNvSpPr/>
          <p:nvPr/>
        </p:nvSpPr>
        <p:spPr bwMode="auto">
          <a:xfrm rot="10800000">
            <a:off x="4142232" y="2775500"/>
            <a:ext cx="163184" cy="1109902"/>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45" name="Arrow: Down 44">
            <a:extLst>
              <a:ext uri="{FF2B5EF4-FFF2-40B4-BE49-F238E27FC236}">
                <a16:creationId xmlns:a16="http://schemas.microsoft.com/office/drawing/2014/main" id="{7FA1D783-34A6-404C-BDEB-ACA4A2EE6CD9}"/>
              </a:ext>
            </a:extLst>
          </p:cNvPr>
          <p:cNvSpPr/>
          <p:nvPr/>
        </p:nvSpPr>
        <p:spPr bwMode="auto">
          <a:xfrm rot="10800000">
            <a:off x="1960187" y="2702785"/>
            <a:ext cx="163184" cy="1182617"/>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46" name="Arrow: Down 45">
            <a:extLst>
              <a:ext uri="{FF2B5EF4-FFF2-40B4-BE49-F238E27FC236}">
                <a16:creationId xmlns:a16="http://schemas.microsoft.com/office/drawing/2014/main" id="{336BB652-99B7-455C-B831-927E0B48F838}"/>
              </a:ext>
            </a:extLst>
          </p:cNvPr>
          <p:cNvSpPr/>
          <p:nvPr/>
        </p:nvSpPr>
        <p:spPr bwMode="auto">
          <a:xfrm rot="10800000">
            <a:off x="3646112" y="2775501"/>
            <a:ext cx="163184" cy="1109902"/>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47" name="Arrow: Down 46">
            <a:extLst>
              <a:ext uri="{FF2B5EF4-FFF2-40B4-BE49-F238E27FC236}">
                <a16:creationId xmlns:a16="http://schemas.microsoft.com/office/drawing/2014/main" id="{30CE6C43-5C00-4E75-95EB-10F4063D7588}"/>
              </a:ext>
            </a:extLst>
          </p:cNvPr>
          <p:cNvSpPr/>
          <p:nvPr/>
        </p:nvSpPr>
        <p:spPr bwMode="auto">
          <a:xfrm rot="10800000">
            <a:off x="731024" y="3520979"/>
            <a:ext cx="163184" cy="364424"/>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8" name="TextBox 17">
            <a:extLst>
              <a:ext uri="{FF2B5EF4-FFF2-40B4-BE49-F238E27FC236}">
                <a16:creationId xmlns:a16="http://schemas.microsoft.com/office/drawing/2014/main" id="{81875994-C39A-44C0-AB2D-95053AB12DC8}"/>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0" name="TextBox 19">
            <a:extLst>
              <a:ext uri="{FF2B5EF4-FFF2-40B4-BE49-F238E27FC236}">
                <a16:creationId xmlns:a16="http://schemas.microsoft.com/office/drawing/2014/main" id="{D75F290E-2F03-41C3-A48C-BD1E51BAA48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3416369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40" grpId="0" animBg="1"/>
      <p:bldP spid="41" grpId="0" animBg="1"/>
      <p:bldP spid="42" grpId="0" animBg="1"/>
      <p:bldP spid="43" grpId="0" animBg="1"/>
      <p:bldP spid="44" grpId="0" animBg="1"/>
      <p:bldP spid="46"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Geographic Position Marking</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84</a:t>
            </a:fld>
            <a:endParaRPr lang="en-US"/>
          </a:p>
        </p:txBody>
      </p:sp>
      <p:sp>
        <p:nvSpPr>
          <p:cNvPr id="8" name="Rectangle 7">
            <a:extLst>
              <a:ext uri="{FF2B5EF4-FFF2-40B4-BE49-F238E27FC236}">
                <a16:creationId xmlns:a16="http://schemas.microsoft.com/office/drawing/2014/main" id="{9212F02F-7AC6-431C-BCFC-D31133660CED}"/>
              </a:ext>
            </a:extLst>
          </p:cNvPr>
          <p:cNvSpPr/>
          <p:nvPr/>
        </p:nvSpPr>
        <p:spPr>
          <a:xfrm>
            <a:off x="663677" y="1431385"/>
            <a:ext cx="7360665" cy="2062103"/>
          </a:xfrm>
          <a:prstGeom prst="rect">
            <a:avLst/>
          </a:prstGeom>
        </p:spPr>
        <p:txBody>
          <a:bodyPr wrap="square">
            <a:spAutoFit/>
          </a:bodyPr>
          <a:lstStyle/>
          <a:p>
            <a:pPr>
              <a:spcAft>
                <a:spcPts val="600"/>
              </a:spcAft>
            </a:pPr>
            <a:r>
              <a:rPr lang="en-US" sz="1800" dirty="0">
                <a:solidFill>
                  <a:srgbClr val="002060"/>
                </a:solidFill>
                <a:latin typeface="Arial Rounded MT Bold" pitchFamily="34" charset="0"/>
              </a:rPr>
              <a:t>McNamara Terminal spots – north end (see DTW movement area map)</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Combination of a number and letter, numbered east to west.</a:t>
            </a:r>
          </a:p>
          <a:p>
            <a:pPr>
              <a:spcAft>
                <a:spcPts val="600"/>
              </a:spcAft>
            </a:pPr>
            <a:r>
              <a:rPr lang="en-US" sz="1800" dirty="0">
                <a:solidFill>
                  <a:srgbClr val="002060"/>
                </a:solidFill>
                <a:latin typeface="Arial Rounded MT Bold" pitchFamily="34" charset="0"/>
              </a:rPr>
              <a:t>	</a:t>
            </a:r>
          </a:p>
          <a:p>
            <a:pPr>
              <a:spcAft>
                <a:spcPts val="600"/>
              </a:spcAft>
            </a:pPr>
            <a:endParaRPr lang="en-US" sz="1800" dirty="0">
              <a:solidFill>
                <a:srgbClr val="002060"/>
              </a:solidFill>
              <a:latin typeface="Arial Rounded MT Bold" pitchFamily="34" charset="0"/>
            </a:endParaRPr>
          </a:p>
          <a:p>
            <a:pPr>
              <a:spcAft>
                <a:spcPts val="600"/>
              </a:spcAft>
            </a:pPr>
            <a:endParaRPr lang="en-US" sz="1800" dirty="0">
              <a:solidFill>
                <a:srgbClr val="002060"/>
              </a:solidFill>
              <a:latin typeface="Arial Rounded MT Bold" pitchFamily="34" charset="0"/>
            </a:endParaRPr>
          </a:p>
        </p:txBody>
      </p:sp>
      <p:sp>
        <p:nvSpPr>
          <p:cNvPr id="2" name="Oval 1">
            <a:extLst>
              <a:ext uri="{FF2B5EF4-FFF2-40B4-BE49-F238E27FC236}">
                <a16:creationId xmlns:a16="http://schemas.microsoft.com/office/drawing/2014/main" id="{D688785C-AD67-4999-B590-FAA229D8ACE5}"/>
              </a:ext>
            </a:extLst>
          </p:cNvPr>
          <p:cNvSpPr/>
          <p:nvPr/>
        </p:nvSpPr>
        <p:spPr bwMode="auto">
          <a:xfrm>
            <a:off x="8039100" y="2570015"/>
            <a:ext cx="838200" cy="762000"/>
          </a:xfrm>
          <a:prstGeom prst="ellipse">
            <a:avLst/>
          </a:prstGeom>
          <a:solidFill>
            <a:schemeClr val="bg1">
              <a:lumMod val="75000"/>
            </a:schemeClr>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2800" dirty="0">
                <a:ln w="12700">
                  <a:solidFill>
                    <a:sysClr val="windowText" lastClr="000000"/>
                  </a:solidFill>
                </a:ln>
                <a:solidFill>
                  <a:srgbClr val="FFC000"/>
                </a:solidFill>
                <a:latin typeface="Arial Narrow" panose="020B0606020202030204" pitchFamily="34" charset="0"/>
              </a:rPr>
              <a:t>1N</a:t>
            </a:r>
          </a:p>
        </p:txBody>
      </p:sp>
      <p:sp>
        <p:nvSpPr>
          <p:cNvPr id="9" name="Oval 8">
            <a:extLst>
              <a:ext uri="{FF2B5EF4-FFF2-40B4-BE49-F238E27FC236}">
                <a16:creationId xmlns:a16="http://schemas.microsoft.com/office/drawing/2014/main" id="{92B1ABE1-6292-4C59-94A0-80ABFB72EC3D}"/>
              </a:ext>
            </a:extLst>
          </p:cNvPr>
          <p:cNvSpPr/>
          <p:nvPr/>
        </p:nvSpPr>
        <p:spPr bwMode="auto">
          <a:xfrm>
            <a:off x="5852619" y="2584825"/>
            <a:ext cx="838200" cy="762000"/>
          </a:xfrm>
          <a:prstGeom prst="ellipse">
            <a:avLst/>
          </a:prstGeom>
          <a:solidFill>
            <a:schemeClr val="bg1">
              <a:lumMod val="75000"/>
            </a:schemeClr>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800" dirty="0">
                <a:ln w="12700">
                  <a:solidFill>
                    <a:sysClr val="windowText" lastClr="000000"/>
                  </a:solidFill>
                </a:ln>
                <a:solidFill>
                  <a:srgbClr val="FFC000"/>
                </a:solidFill>
                <a:latin typeface="Arial Narrow" panose="020B0606020202030204" pitchFamily="34" charset="0"/>
              </a:rPr>
              <a:t>2N</a:t>
            </a:r>
          </a:p>
        </p:txBody>
      </p:sp>
      <p:sp>
        <p:nvSpPr>
          <p:cNvPr id="10" name="Oval 9">
            <a:extLst>
              <a:ext uri="{FF2B5EF4-FFF2-40B4-BE49-F238E27FC236}">
                <a16:creationId xmlns:a16="http://schemas.microsoft.com/office/drawing/2014/main" id="{3E0CC652-E862-4667-A810-1F926F1460CE}"/>
              </a:ext>
            </a:extLst>
          </p:cNvPr>
          <p:cNvSpPr/>
          <p:nvPr/>
        </p:nvSpPr>
        <p:spPr bwMode="auto">
          <a:xfrm>
            <a:off x="3050672" y="2584825"/>
            <a:ext cx="838200" cy="7620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2800" dirty="0">
                <a:ln w="12700">
                  <a:solidFill>
                    <a:sysClr val="windowText" lastClr="000000"/>
                  </a:solidFill>
                </a:ln>
                <a:solidFill>
                  <a:srgbClr val="FFC000"/>
                </a:solidFill>
                <a:latin typeface="Arial Narrow" panose="020B0606020202030204" pitchFamily="34" charset="0"/>
              </a:rPr>
              <a:t>3N</a:t>
            </a:r>
          </a:p>
        </p:txBody>
      </p:sp>
      <p:sp>
        <p:nvSpPr>
          <p:cNvPr id="11" name="Oval 10">
            <a:extLst>
              <a:ext uri="{FF2B5EF4-FFF2-40B4-BE49-F238E27FC236}">
                <a16:creationId xmlns:a16="http://schemas.microsoft.com/office/drawing/2014/main" id="{D76CEAC9-50E2-4B07-A458-8047A6E7B1BC}"/>
              </a:ext>
            </a:extLst>
          </p:cNvPr>
          <p:cNvSpPr/>
          <p:nvPr/>
        </p:nvSpPr>
        <p:spPr bwMode="auto">
          <a:xfrm>
            <a:off x="783188" y="2584825"/>
            <a:ext cx="851851" cy="767975"/>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2800" dirty="0">
                <a:ln w="12700">
                  <a:solidFill>
                    <a:sysClr val="windowText" lastClr="000000"/>
                  </a:solidFill>
                </a:ln>
                <a:solidFill>
                  <a:srgbClr val="FFC000"/>
                </a:solidFill>
                <a:latin typeface="Arial Narrow" panose="020B0606020202030204" pitchFamily="34" charset="0"/>
              </a:rPr>
              <a:t>4N</a:t>
            </a:r>
          </a:p>
        </p:txBody>
      </p:sp>
      <p:pic>
        <p:nvPicPr>
          <p:cNvPr id="5" name="Picture 4">
            <a:extLst>
              <a:ext uri="{FF2B5EF4-FFF2-40B4-BE49-F238E27FC236}">
                <a16:creationId xmlns:a16="http://schemas.microsoft.com/office/drawing/2014/main" id="{123F3544-1678-498E-AB71-99B2F4CCAF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5840740" y="3423055"/>
            <a:ext cx="2762614" cy="3020523"/>
          </a:xfrm>
          <a:prstGeom prst="rect">
            <a:avLst/>
          </a:prstGeom>
          <a:ln>
            <a:solidFill>
              <a:schemeClr val="tx1"/>
            </a:solidFill>
          </a:ln>
        </p:spPr>
      </p:pic>
      <p:pic>
        <p:nvPicPr>
          <p:cNvPr id="12" name="Picture 11">
            <a:extLst>
              <a:ext uri="{FF2B5EF4-FFF2-40B4-BE49-F238E27FC236}">
                <a16:creationId xmlns:a16="http://schemas.microsoft.com/office/drawing/2014/main" id="{7C13E3C7-787D-43EE-BC9D-5AF21C1B3F0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6200000">
            <a:off x="1089977" y="2922205"/>
            <a:ext cx="2758069" cy="4017679"/>
          </a:xfrm>
          <a:prstGeom prst="rect">
            <a:avLst/>
          </a:prstGeom>
          <a:ln>
            <a:solidFill>
              <a:schemeClr val="tx1"/>
            </a:solidFill>
          </a:ln>
        </p:spPr>
      </p:pic>
      <p:sp>
        <p:nvSpPr>
          <p:cNvPr id="14" name="Arrow: Down 13">
            <a:extLst>
              <a:ext uri="{FF2B5EF4-FFF2-40B4-BE49-F238E27FC236}">
                <a16:creationId xmlns:a16="http://schemas.microsoft.com/office/drawing/2014/main" id="{FDE0A646-5925-4F30-886E-04D71A03F077}"/>
              </a:ext>
            </a:extLst>
          </p:cNvPr>
          <p:cNvSpPr/>
          <p:nvPr/>
        </p:nvSpPr>
        <p:spPr bwMode="auto">
          <a:xfrm>
            <a:off x="1119658" y="3421013"/>
            <a:ext cx="178913" cy="2005602"/>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6" name="Arrow: Down 15">
            <a:extLst>
              <a:ext uri="{FF2B5EF4-FFF2-40B4-BE49-F238E27FC236}">
                <a16:creationId xmlns:a16="http://schemas.microsoft.com/office/drawing/2014/main" id="{6AF5E0AF-430B-453F-ADCD-033048CFE81F}"/>
              </a:ext>
            </a:extLst>
          </p:cNvPr>
          <p:cNvSpPr/>
          <p:nvPr/>
        </p:nvSpPr>
        <p:spPr bwMode="auto">
          <a:xfrm>
            <a:off x="3372884" y="3423282"/>
            <a:ext cx="178911" cy="843918"/>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7" name="Arrow: Down 16">
            <a:extLst>
              <a:ext uri="{FF2B5EF4-FFF2-40B4-BE49-F238E27FC236}">
                <a16:creationId xmlns:a16="http://schemas.microsoft.com/office/drawing/2014/main" id="{0343DC04-DC9A-4DF8-89E9-EC3A68343D9F}"/>
              </a:ext>
            </a:extLst>
          </p:cNvPr>
          <p:cNvSpPr/>
          <p:nvPr/>
        </p:nvSpPr>
        <p:spPr bwMode="auto">
          <a:xfrm>
            <a:off x="8383434" y="3405346"/>
            <a:ext cx="193777" cy="1207575"/>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8" name="Arrow: Down 17">
            <a:extLst>
              <a:ext uri="{FF2B5EF4-FFF2-40B4-BE49-F238E27FC236}">
                <a16:creationId xmlns:a16="http://schemas.microsoft.com/office/drawing/2014/main" id="{39BA3D84-52CF-4D03-B91E-F63BA74831C1}"/>
              </a:ext>
            </a:extLst>
          </p:cNvPr>
          <p:cNvSpPr/>
          <p:nvPr/>
        </p:nvSpPr>
        <p:spPr bwMode="auto">
          <a:xfrm>
            <a:off x="6174831" y="3423280"/>
            <a:ext cx="193777" cy="1615345"/>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22" name="TextBox 21">
            <a:extLst>
              <a:ext uri="{FF2B5EF4-FFF2-40B4-BE49-F238E27FC236}">
                <a16:creationId xmlns:a16="http://schemas.microsoft.com/office/drawing/2014/main" id="{4BFDF82D-561D-49DA-86E0-ED986ECB2C4E}"/>
              </a:ext>
            </a:extLst>
          </p:cNvPr>
          <p:cNvSpPr txBox="1"/>
          <p:nvPr/>
        </p:nvSpPr>
        <p:spPr>
          <a:xfrm>
            <a:off x="650026" y="6104200"/>
            <a:ext cx="1019292" cy="276999"/>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r>
              <a:rPr lang="en-US" dirty="0" err="1"/>
              <a:t>Taxilane</a:t>
            </a:r>
            <a:r>
              <a:rPr lang="en-US" dirty="0"/>
              <a:t> Q</a:t>
            </a:r>
          </a:p>
        </p:txBody>
      </p:sp>
      <p:sp>
        <p:nvSpPr>
          <p:cNvPr id="23" name="TextBox 22">
            <a:extLst>
              <a:ext uri="{FF2B5EF4-FFF2-40B4-BE49-F238E27FC236}">
                <a16:creationId xmlns:a16="http://schemas.microsoft.com/office/drawing/2014/main" id="{30D45287-443D-48FB-943C-549DA310E69B}"/>
              </a:ext>
            </a:extLst>
          </p:cNvPr>
          <p:cNvSpPr txBox="1"/>
          <p:nvPr/>
        </p:nvSpPr>
        <p:spPr>
          <a:xfrm>
            <a:off x="3458560" y="4946414"/>
            <a:ext cx="1113440" cy="276999"/>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r>
              <a:rPr lang="en-US" dirty="0" err="1"/>
              <a:t>Taxilane</a:t>
            </a:r>
            <a:r>
              <a:rPr lang="en-US" dirty="0"/>
              <a:t> U-9</a:t>
            </a:r>
          </a:p>
        </p:txBody>
      </p:sp>
      <p:sp>
        <p:nvSpPr>
          <p:cNvPr id="24" name="TextBox 23">
            <a:extLst>
              <a:ext uri="{FF2B5EF4-FFF2-40B4-BE49-F238E27FC236}">
                <a16:creationId xmlns:a16="http://schemas.microsoft.com/office/drawing/2014/main" id="{9C67995D-ACDD-4FD8-8802-C4B0DF1C9B33}"/>
              </a:ext>
            </a:extLst>
          </p:cNvPr>
          <p:cNvSpPr txBox="1"/>
          <p:nvPr/>
        </p:nvSpPr>
        <p:spPr>
          <a:xfrm>
            <a:off x="5715000" y="5538125"/>
            <a:ext cx="1113440" cy="276999"/>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r>
              <a:rPr lang="en-US" dirty="0" err="1"/>
              <a:t>Taxilane</a:t>
            </a:r>
            <a:r>
              <a:rPr lang="en-US" dirty="0"/>
              <a:t> U-8</a:t>
            </a:r>
          </a:p>
        </p:txBody>
      </p:sp>
      <p:sp>
        <p:nvSpPr>
          <p:cNvPr id="25" name="TextBox 24">
            <a:extLst>
              <a:ext uri="{FF2B5EF4-FFF2-40B4-BE49-F238E27FC236}">
                <a16:creationId xmlns:a16="http://schemas.microsoft.com/office/drawing/2014/main" id="{A6101BF4-EEC5-4C96-9A79-D983F7D24DC2}"/>
              </a:ext>
            </a:extLst>
          </p:cNvPr>
          <p:cNvSpPr txBox="1"/>
          <p:nvPr/>
        </p:nvSpPr>
        <p:spPr>
          <a:xfrm>
            <a:off x="7712321" y="5614619"/>
            <a:ext cx="1113440" cy="276999"/>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r>
              <a:rPr lang="en-US" dirty="0" err="1"/>
              <a:t>Taxilane</a:t>
            </a:r>
            <a:r>
              <a:rPr lang="en-US" dirty="0"/>
              <a:t> U-7</a:t>
            </a:r>
          </a:p>
        </p:txBody>
      </p:sp>
      <p:sp>
        <p:nvSpPr>
          <p:cNvPr id="26" name="TextBox 25">
            <a:extLst>
              <a:ext uri="{FF2B5EF4-FFF2-40B4-BE49-F238E27FC236}">
                <a16:creationId xmlns:a16="http://schemas.microsoft.com/office/drawing/2014/main" id="{122B0D95-6200-435A-A7E8-D026447166D7}"/>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8" name="TextBox 27">
            <a:extLst>
              <a:ext uri="{FF2B5EF4-FFF2-40B4-BE49-F238E27FC236}">
                <a16:creationId xmlns:a16="http://schemas.microsoft.com/office/drawing/2014/main" id="{DF562758-344E-48FB-8543-90E7D9CD71FC}"/>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159242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4" grpId="0" animBg="1"/>
      <p:bldP spid="16" grpId="0" animBg="1"/>
      <p:bldP spid="18" grpId="0" animBg="1"/>
      <p:bldP spid="22" grpId="0" animBg="1"/>
      <p:bldP spid="23" grpId="0" animBg="1"/>
      <p:bldP spid="24"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Geographic Position Marking</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85</a:t>
            </a:fld>
            <a:endParaRPr lang="en-US"/>
          </a:p>
        </p:txBody>
      </p:sp>
      <p:sp>
        <p:nvSpPr>
          <p:cNvPr id="8" name="Rectangle 7">
            <a:extLst>
              <a:ext uri="{FF2B5EF4-FFF2-40B4-BE49-F238E27FC236}">
                <a16:creationId xmlns:a16="http://schemas.microsoft.com/office/drawing/2014/main" id="{9212F02F-7AC6-431C-BCFC-D31133660CED}"/>
              </a:ext>
            </a:extLst>
          </p:cNvPr>
          <p:cNvSpPr/>
          <p:nvPr/>
        </p:nvSpPr>
        <p:spPr>
          <a:xfrm>
            <a:off x="663677" y="1431385"/>
            <a:ext cx="8023123" cy="369332"/>
          </a:xfrm>
          <a:prstGeom prst="rect">
            <a:avLst/>
          </a:prstGeom>
        </p:spPr>
        <p:txBody>
          <a:bodyPr wrap="square">
            <a:spAutoFit/>
          </a:bodyPr>
          <a:lstStyle/>
          <a:p>
            <a:pPr>
              <a:spcAft>
                <a:spcPts val="600"/>
              </a:spcAft>
            </a:pPr>
            <a:r>
              <a:rPr lang="en-US" sz="1800" dirty="0">
                <a:solidFill>
                  <a:srgbClr val="002060"/>
                </a:solidFill>
                <a:latin typeface="Arial Rounded MT Bold" pitchFamily="34" charset="0"/>
              </a:rPr>
              <a:t>McNamara Terminal spots – south end (see DTW movement area map)</a:t>
            </a:r>
          </a:p>
        </p:txBody>
      </p:sp>
      <p:sp>
        <p:nvSpPr>
          <p:cNvPr id="2" name="Oval 1">
            <a:extLst>
              <a:ext uri="{FF2B5EF4-FFF2-40B4-BE49-F238E27FC236}">
                <a16:creationId xmlns:a16="http://schemas.microsoft.com/office/drawing/2014/main" id="{D688785C-AD67-4999-B590-FAA229D8ACE5}"/>
              </a:ext>
            </a:extLst>
          </p:cNvPr>
          <p:cNvSpPr/>
          <p:nvPr/>
        </p:nvSpPr>
        <p:spPr bwMode="auto">
          <a:xfrm>
            <a:off x="7186142" y="2027379"/>
            <a:ext cx="838200" cy="7620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2800" dirty="0">
                <a:ln w="12700">
                  <a:solidFill>
                    <a:sysClr val="windowText" lastClr="000000"/>
                  </a:solidFill>
                </a:ln>
                <a:solidFill>
                  <a:srgbClr val="FFC000"/>
                </a:solidFill>
                <a:latin typeface="Arial Narrow" panose="020B0606020202030204" pitchFamily="34" charset="0"/>
              </a:rPr>
              <a:t>1S</a:t>
            </a:r>
          </a:p>
        </p:txBody>
      </p:sp>
      <p:sp>
        <p:nvSpPr>
          <p:cNvPr id="9" name="Oval 8">
            <a:extLst>
              <a:ext uri="{FF2B5EF4-FFF2-40B4-BE49-F238E27FC236}">
                <a16:creationId xmlns:a16="http://schemas.microsoft.com/office/drawing/2014/main" id="{92B1ABE1-6292-4C59-94A0-80ABFB72EC3D}"/>
              </a:ext>
            </a:extLst>
          </p:cNvPr>
          <p:cNvSpPr/>
          <p:nvPr/>
        </p:nvSpPr>
        <p:spPr bwMode="auto">
          <a:xfrm>
            <a:off x="5118334" y="2022200"/>
            <a:ext cx="838200" cy="7620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2800" dirty="0">
                <a:ln w="12700">
                  <a:solidFill>
                    <a:sysClr val="windowText" lastClr="000000"/>
                  </a:solidFill>
                </a:ln>
                <a:solidFill>
                  <a:srgbClr val="FFC000"/>
                </a:solidFill>
                <a:latin typeface="Arial Narrow" panose="020B0606020202030204" pitchFamily="34" charset="0"/>
              </a:rPr>
              <a:t>2S</a:t>
            </a:r>
          </a:p>
        </p:txBody>
      </p:sp>
      <p:sp>
        <p:nvSpPr>
          <p:cNvPr id="10" name="Oval 9">
            <a:extLst>
              <a:ext uri="{FF2B5EF4-FFF2-40B4-BE49-F238E27FC236}">
                <a16:creationId xmlns:a16="http://schemas.microsoft.com/office/drawing/2014/main" id="{3E0CC652-E862-4667-A810-1F926F1460CE}"/>
              </a:ext>
            </a:extLst>
          </p:cNvPr>
          <p:cNvSpPr/>
          <p:nvPr/>
        </p:nvSpPr>
        <p:spPr bwMode="auto">
          <a:xfrm>
            <a:off x="2991379" y="2048501"/>
            <a:ext cx="838200" cy="7620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2800" dirty="0">
                <a:ln w="12700">
                  <a:solidFill>
                    <a:sysClr val="windowText" lastClr="000000"/>
                  </a:solidFill>
                </a:ln>
                <a:solidFill>
                  <a:srgbClr val="FFC000"/>
                </a:solidFill>
                <a:latin typeface="Arial Narrow" panose="020B0606020202030204" pitchFamily="34" charset="0"/>
              </a:rPr>
              <a:t>3S</a:t>
            </a:r>
          </a:p>
        </p:txBody>
      </p:sp>
      <p:sp>
        <p:nvSpPr>
          <p:cNvPr id="11" name="Oval 10">
            <a:extLst>
              <a:ext uri="{FF2B5EF4-FFF2-40B4-BE49-F238E27FC236}">
                <a16:creationId xmlns:a16="http://schemas.microsoft.com/office/drawing/2014/main" id="{D76CEAC9-50E2-4B07-A458-8047A6E7B1BC}"/>
              </a:ext>
            </a:extLst>
          </p:cNvPr>
          <p:cNvSpPr/>
          <p:nvPr/>
        </p:nvSpPr>
        <p:spPr bwMode="auto">
          <a:xfrm>
            <a:off x="213981" y="2027379"/>
            <a:ext cx="838200" cy="7620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800" dirty="0">
                <a:ln w="12700">
                  <a:solidFill>
                    <a:sysClr val="windowText" lastClr="000000"/>
                  </a:solidFill>
                </a:ln>
                <a:solidFill>
                  <a:srgbClr val="FFC000"/>
                </a:solidFill>
                <a:latin typeface="Arial Narrow" panose="020B0606020202030204" pitchFamily="34" charset="0"/>
              </a:rPr>
              <a:t>4S</a:t>
            </a:r>
          </a:p>
        </p:txBody>
      </p:sp>
      <p:pic>
        <p:nvPicPr>
          <p:cNvPr id="5" name="Picture 4">
            <a:extLst>
              <a:ext uri="{FF2B5EF4-FFF2-40B4-BE49-F238E27FC236}">
                <a16:creationId xmlns:a16="http://schemas.microsoft.com/office/drawing/2014/main" id="{8A568382-D199-4E9F-A7AA-DFA891B6BA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603207" y="2842488"/>
            <a:ext cx="3106966" cy="3810002"/>
          </a:xfrm>
          <a:prstGeom prst="rect">
            <a:avLst/>
          </a:prstGeom>
          <a:solidFill>
            <a:schemeClr val="bg1"/>
          </a:solidFill>
          <a:ln>
            <a:solidFill>
              <a:schemeClr val="tx1"/>
            </a:solidFill>
          </a:ln>
        </p:spPr>
      </p:pic>
      <p:pic>
        <p:nvPicPr>
          <p:cNvPr id="12" name="Picture 11">
            <a:extLst>
              <a:ext uri="{FF2B5EF4-FFF2-40B4-BE49-F238E27FC236}">
                <a16:creationId xmlns:a16="http://schemas.microsoft.com/office/drawing/2014/main" id="{960B14AD-55DE-4819-8463-696E20C3D0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6200000">
            <a:off x="6238077" y="3966331"/>
            <a:ext cx="3106968" cy="1562318"/>
          </a:xfrm>
          <a:prstGeom prst="rect">
            <a:avLst/>
          </a:prstGeom>
          <a:ln>
            <a:solidFill>
              <a:schemeClr val="tx1"/>
            </a:solidFill>
          </a:ln>
        </p:spPr>
      </p:pic>
      <p:pic>
        <p:nvPicPr>
          <p:cNvPr id="15" name="Picture 14">
            <a:extLst>
              <a:ext uri="{FF2B5EF4-FFF2-40B4-BE49-F238E27FC236}">
                <a16:creationId xmlns:a16="http://schemas.microsoft.com/office/drawing/2014/main" id="{654C5119-949C-4446-A946-C72B548F8E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6200000">
            <a:off x="3823920" y="4094935"/>
            <a:ext cx="3106966" cy="1305107"/>
          </a:xfrm>
          <a:prstGeom prst="rect">
            <a:avLst/>
          </a:prstGeom>
          <a:ln>
            <a:solidFill>
              <a:schemeClr val="tx1"/>
            </a:solidFill>
          </a:ln>
        </p:spPr>
      </p:pic>
      <p:sp>
        <p:nvSpPr>
          <p:cNvPr id="17" name="Arrow: Down 16">
            <a:extLst>
              <a:ext uri="{FF2B5EF4-FFF2-40B4-BE49-F238E27FC236}">
                <a16:creationId xmlns:a16="http://schemas.microsoft.com/office/drawing/2014/main" id="{00B09993-3144-4DEF-B113-134D6CA622A5}"/>
              </a:ext>
            </a:extLst>
          </p:cNvPr>
          <p:cNvSpPr/>
          <p:nvPr/>
        </p:nvSpPr>
        <p:spPr bwMode="auto">
          <a:xfrm>
            <a:off x="3308348" y="2871782"/>
            <a:ext cx="204261" cy="1816943"/>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8" name="Arrow: Down 17">
            <a:extLst>
              <a:ext uri="{FF2B5EF4-FFF2-40B4-BE49-F238E27FC236}">
                <a16:creationId xmlns:a16="http://schemas.microsoft.com/office/drawing/2014/main" id="{113F5676-B8C7-4D9E-BE92-448FA1780566}"/>
              </a:ext>
            </a:extLst>
          </p:cNvPr>
          <p:cNvSpPr/>
          <p:nvPr/>
        </p:nvSpPr>
        <p:spPr bwMode="auto">
          <a:xfrm>
            <a:off x="483245" y="2882812"/>
            <a:ext cx="218375" cy="1404654"/>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9" name="Arrow: Down 18">
            <a:extLst>
              <a:ext uri="{FF2B5EF4-FFF2-40B4-BE49-F238E27FC236}">
                <a16:creationId xmlns:a16="http://schemas.microsoft.com/office/drawing/2014/main" id="{FBBC7541-20C5-4853-B776-949A431BEBE6}"/>
              </a:ext>
            </a:extLst>
          </p:cNvPr>
          <p:cNvSpPr/>
          <p:nvPr/>
        </p:nvSpPr>
        <p:spPr bwMode="auto">
          <a:xfrm>
            <a:off x="5447978" y="2862546"/>
            <a:ext cx="190822" cy="1099854"/>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20" name="Arrow: Down 19">
            <a:extLst>
              <a:ext uri="{FF2B5EF4-FFF2-40B4-BE49-F238E27FC236}">
                <a16:creationId xmlns:a16="http://schemas.microsoft.com/office/drawing/2014/main" id="{D47EE755-A4AC-45D4-B365-EE467590C20A}"/>
              </a:ext>
            </a:extLst>
          </p:cNvPr>
          <p:cNvSpPr/>
          <p:nvPr/>
        </p:nvSpPr>
        <p:spPr bwMode="auto">
          <a:xfrm>
            <a:off x="7505700" y="2862546"/>
            <a:ext cx="178912" cy="946648"/>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21" name="TextBox 20">
            <a:extLst>
              <a:ext uri="{FF2B5EF4-FFF2-40B4-BE49-F238E27FC236}">
                <a16:creationId xmlns:a16="http://schemas.microsoft.com/office/drawing/2014/main" id="{F9CE858F-B092-41CD-94D9-77DEFFBB14A8}"/>
              </a:ext>
            </a:extLst>
          </p:cNvPr>
          <p:cNvSpPr txBox="1"/>
          <p:nvPr/>
        </p:nvSpPr>
        <p:spPr>
          <a:xfrm>
            <a:off x="6255134" y="3437991"/>
            <a:ext cx="1084856" cy="276999"/>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r>
              <a:rPr lang="en-US" dirty="0" err="1"/>
              <a:t>Taxilane</a:t>
            </a:r>
            <a:r>
              <a:rPr lang="en-US" dirty="0"/>
              <a:t> J-7</a:t>
            </a:r>
          </a:p>
        </p:txBody>
      </p:sp>
      <p:sp>
        <p:nvSpPr>
          <p:cNvPr id="22" name="TextBox 21">
            <a:extLst>
              <a:ext uri="{FF2B5EF4-FFF2-40B4-BE49-F238E27FC236}">
                <a16:creationId xmlns:a16="http://schemas.microsoft.com/office/drawing/2014/main" id="{32D7B9A8-7997-4CE7-BF4A-35E4C4995FAA}"/>
              </a:ext>
            </a:extLst>
          </p:cNvPr>
          <p:cNvSpPr txBox="1"/>
          <p:nvPr/>
        </p:nvSpPr>
        <p:spPr>
          <a:xfrm>
            <a:off x="4346529" y="3593483"/>
            <a:ext cx="1058091" cy="276999"/>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r>
              <a:rPr lang="en-US" dirty="0" err="1"/>
              <a:t>Taxilane</a:t>
            </a:r>
            <a:r>
              <a:rPr lang="en-US" dirty="0"/>
              <a:t> J-8</a:t>
            </a:r>
          </a:p>
        </p:txBody>
      </p:sp>
      <p:sp>
        <p:nvSpPr>
          <p:cNvPr id="23" name="TextBox 22">
            <a:extLst>
              <a:ext uri="{FF2B5EF4-FFF2-40B4-BE49-F238E27FC236}">
                <a16:creationId xmlns:a16="http://schemas.microsoft.com/office/drawing/2014/main" id="{6C55EB9D-245F-4604-B4A8-AF7CB3DE09B1}"/>
              </a:ext>
            </a:extLst>
          </p:cNvPr>
          <p:cNvSpPr txBox="1"/>
          <p:nvPr/>
        </p:nvSpPr>
        <p:spPr>
          <a:xfrm>
            <a:off x="2130174" y="3501235"/>
            <a:ext cx="1178174" cy="276999"/>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r>
              <a:rPr lang="en-US" dirty="0" err="1"/>
              <a:t>Taxilane</a:t>
            </a:r>
            <a:r>
              <a:rPr lang="en-US" dirty="0"/>
              <a:t> U-9</a:t>
            </a:r>
          </a:p>
        </p:txBody>
      </p:sp>
      <p:sp>
        <p:nvSpPr>
          <p:cNvPr id="24" name="TextBox 23">
            <a:extLst>
              <a:ext uri="{FF2B5EF4-FFF2-40B4-BE49-F238E27FC236}">
                <a16:creationId xmlns:a16="http://schemas.microsoft.com/office/drawing/2014/main" id="{F1BEC9F8-E907-4437-8CEB-95E4D8EDA608}"/>
              </a:ext>
            </a:extLst>
          </p:cNvPr>
          <p:cNvSpPr txBox="1"/>
          <p:nvPr/>
        </p:nvSpPr>
        <p:spPr>
          <a:xfrm>
            <a:off x="701621" y="3177484"/>
            <a:ext cx="996554" cy="276999"/>
          </a:xfrm>
          <a:prstGeom prst="rect">
            <a:avLst/>
          </a:prstGeom>
          <a:solidFill>
            <a:schemeClr val="bg1"/>
          </a:solidFill>
          <a:ln>
            <a:solidFill>
              <a:schemeClr val="tx1"/>
            </a:solidFill>
          </a:ln>
        </p:spPr>
        <p:txBody>
          <a:bodyPr wrap="square" rtlCol="0">
            <a:spAutoFit/>
          </a:bodyPr>
          <a:lstStyle/>
          <a:p>
            <a:r>
              <a:rPr lang="en-US" sz="1200" b="1" dirty="0" err="1">
                <a:latin typeface="Arial" panose="020B0604020202020204" pitchFamily="34" charset="0"/>
                <a:cs typeface="Arial" panose="020B0604020202020204" pitchFamily="34" charset="0"/>
              </a:rPr>
              <a:t>Taxilane</a:t>
            </a:r>
            <a:r>
              <a:rPr lang="en-US" sz="1200" b="1" dirty="0">
                <a:latin typeface="Arial" panose="020B0604020202020204" pitchFamily="34" charset="0"/>
                <a:cs typeface="Arial" panose="020B0604020202020204" pitchFamily="34" charset="0"/>
              </a:rPr>
              <a:t> Q</a:t>
            </a:r>
          </a:p>
        </p:txBody>
      </p:sp>
      <p:sp>
        <p:nvSpPr>
          <p:cNvPr id="26" name="TextBox 25">
            <a:extLst>
              <a:ext uri="{FF2B5EF4-FFF2-40B4-BE49-F238E27FC236}">
                <a16:creationId xmlns:a16="http://schemas.microsoft.com/office/drawing/2014/main" id="{80591E71-F22A-4F4E-BD81-5F5556A9C922}"/>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8" name="TextBox 27">
            <a:extLst>
              <a:ext uri="{FF2B5EF4-FFF2-40B4-BE49-F238E27FC236}">
                <a16:creationId xmlns:a16="http://schemas.microsoft.com/office/drawing/2014/main" id="{1FBE700B-0B5C-4A34-9BCB-0216A35CF648}"/>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3558714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7" grpId="0" animBg="1"/>
      <p:bldP spid="18" grpId="0" animBg="1"/>
      <p:bldP spid="19" grpId="0" animBg="1"/>
      <p:bldP spid="22" grpId="0" animBg="1"/>
      <p:bldP spid="23" grpId="0" animBg="1"/>
      <p:bldP spid="24" grpId="0" animBg="1"/>
    </p:bldLst>
  </p:timing>
</p:sld>
</file>

<file path=ppt/slides/slide8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Rectangle 2"/>
          <p:cNvSpPr/>
          <p:nvPr/>
        </p:nvSpPr>
        <p:spPr>
          <a:xfrm>
            <a:off x="3197261" y="533400"/>
            <a:ext cx="2789161" cy="461665"/>
          </a:xfrm>
          <a:prstGeom prst="rect">
            <a:avLst/>
          </a:prstGeom>
          <a:solidFill>
            <a:schemeClr val="bg1"/>
          </a:solidFill>
          <a:ln>
            <a:solidFill>
              <a:schemeClr val="tx1"/>
            </a:solidFill>
          </a:ln>
        </p:spPr>
        <p:txBody>
          <a:bodyPr wrap="none">
            <a:spAutoFit/>
          </a:bodyPr>
          <a:lstStyle/>
          <a:p>
            <a:r>
              <a:rPr lang="en-US" altLang="en-US" b="1" u="sng" dirty="0">
                <a:solidFill>
                  <a:srgbClr val="FF0000"/>
                </a:solidFill>
                <a:latin typeface="Arial Rounded MT Bold" panose="020F0704030504030204" pitchFamily="34" charset="0"/>
              </a:rPr>
              <a:t>Airfield Markings </a:t>
            </a:r>
          </a:p>
        </p:txBody>
      </p:sp>
      <p:sp>
        <p:nvSpPr>
          <p:cNvPr id="10" name="TextBox 9"/>
          <p:cNvSpPr txBox="1"/>
          <p:nvPr/>
        </p:nvSpPr>
        <p:spPr>
          <a:xfrm>
            <a:off x="3148765" y="983635"/>
            <a:ext cx="2837657" cy="461665"/>
          </a:xfrm>
          <a:prstGeom prst="rect">
            <a:avLst/>
          </a:prstGeom>
          <a:noFill/>
        </p:spPr>
        <p:txBody>
          <a:bodyPr wrap="square" rtlCol="0">
            <a:spAutoFit/>
          </a:bodyPr>
          <a:lstStyle/>
          <a:p>
            <a:r>
              <a:rPr lang="en-US" dirty="0">
                <a:solidFill>
                  <a:srgbClr val="002060"/>
                </a:solidFill>
                <a:latin typeface="Arial Rounded MT Bold" panose="020F0704030504030204" pitchFamily="34" charset="0"/>
              </a:rPr>
              <a:t>Runway Markings</a:t>
            </a: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86</a:t>
            </a:fld>
            <a:endParaRPr lang="en-US"/>
          </a:p>
        </p:txBody>
      </p:sp>
      <p:sp>
        <p:nvSpPr>
          <p:cNvPr id="8" name="Rectangle 7">
            <a:extLst>
              <a:ext uri="{FF2B5EF4-FFF2-40B4-BE49-F238E27FC236}">
                <a16:creationId xmlns:a16="http://schemas.microsoft.com/office/drawing/2014/main" id="{16722CD5-459A-413D-B8DB-99473120C301}"/>
              </a:ext>
            </a:extLst>
          </p:cNvPr>
          <p:cNvSpPr/>
          <p:nvPr/>
        </p:nvSpPr>
        <p:spPr>
          <a:xfrm>
            <a:off x="858040" y="1456186"/>
            <a:ext cx="7467601" cy="1000274"/>
          </a:xfrm>
          <a:prstGeom prst="rect">
            <a:avLst/>
          </a:prstGeom>
        </p:spPr>
        <p:txBody>
          <a:bodyPr wrap="square">
            <a:spAutoFit/>
          </a:bodyPr>
          <a:lstStyle/>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color are runway markings?</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should you do if you see white pavement markings and have not received permission from ATCT to be there?</a:t>
            </a:r>
          </a:p>
        </p:txBody>
      </p:sp>
      <p:sp>
        <p:nvSpPr>
          <p:cNvPr id="13" name="TextBox 12">
            <a:extLst>
              <a:ext uri="{FF2B5EF4-FFF2-40B4-BE49-F238E27FC236}">
                <a16:creationId xmlns:a16="http://schemas.microsoft.com/office/drawing/2014/main" id="{E99E250C-BB77-4C35-902B-904C6CDAEBA2}"/>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2542897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294207"/>
            <a:ext cx="8134350" cy="1114425"/>
          </a:xfrm>
          <a:prstGeom prst="rect">
            <a:avLst/>
          </a:prstGeom>
        </p:spPr>
      </p:pic>
      <p:sp>
        <p:nvSpPr>
          <p:cNvPr id="10" name="TextBox 9"/>
          <p:cNvSpPr txBox="1"/>
          <p:nvPr/>
        </p:nvSpPr>
        <p:spPr>
          <a:xfrm>
            <a:off x="2972197" y="648718"/>
            <a:ext cx="2837657" cy="461665"/>
          </a:xfrm>
          <a:prstGeom prst="rect">
            <a:avLst/>
          </a:prstGeom>
          <a:solidFill>
            <a:schemeClr val="tx1"/>
          </a:solidFill>
        </p:spPr>
        <p:txBody>
          <a:bodyPr wrap="square" rtlCol="0">
            <a:spAutoFit/>
          </a:bodyPr>
          <a:lstStyle/>
          <a:p>
            <a:r>
              <a:rPr lang="en-US" dirty="0">
                <a:solidFill>
                  <a:srgbClr val="FDFDFD"/>
                </a:solidFill>
                <a:latin typeface="Arial Rounded MT Bold" panose="020F0704030504030204" pitchFamily="34" charset="0"/>
              </a:rPr>
              <a:t>Runway Markings</a:t>
            </a:r>
          </a:p>
        </p:txBody>
      </p:sp>
      <p:sp>
        <p:nvSpPr>
          <p:cNvPr id="11" name="TextBox 10"/>
          <p:cNvSpPr txBox="1"/>
          <p:nvPr/>
        </p:nvSpPr>
        <p:spPr>
          <a:xfrm>
            <a:off x="561185" y="2592456"/>
            <a:ext cx="7696200" cy="1754326"/>
          </a:xfrm>
          <a:prstGeom prst="rect">
            <a:avLst/>
          </a:prstGeom>
          <a:solidFill>
            <a:schemeClr val="tx1"/>
          </a:solidFill>
        </p:spPr>
        <p:txBody>
          <a:bodyPr wrap="square" rtlCol="0">
            <a:spAutoFit/>
          </a:bodyPr>
          <a:lstStyle/>
          <a:p>
            <a:r>
              <a:rPr lang="en-US" sz="1800" dirty="0">
                <a:solidFill>
                  <a:srgbClr val="FDFDFD"/>
                </a:solidFill>
                <a:latin typeface="Arial Rounded MT Bold" panose="020F0704030504030204" pitchFamily="34" charset="0"/>
              </a:rPr>
              <a:t>Runway markings come in a variety of sizes and shapes.  They are all WHITE. </a:t>
            </a:r>
            <a:r>
              <a:rPr lang="en-US" sz="1800" dirty="0">
                <a:solidFill>
                  <a:srgbClr val="FFFFFF"/>
                </a:solidFill>
                <a:latin typeface="Arial Rounded MT Bold" pitchFamily="34" charset="0"/>
              </a:rPr>
              <a:t>If you are seeing white markings, </a:t>
            </a:r>
            <a:r>
              <a:rPr lang="en-US" sz="1800" u="sng" dirty="0">
                <a:solidFill>
                  <a:srgbClr val="FFFFFF"/>
                </a:solidFill>
                <a:latin typeface="Arial Rounded MT Bold" pitchFamily="34" charset="0"/>
              </a:rPr>
              <a:t>you are on the Movement Area</a:t>
            </a:r>
            <a:r>
              <a:rPr lang="en-US" sz="1800" dirty="0">
                <a:solidFill>
                  <a:srgbClr val="FFFFFF"/>
                </a:solidFill>
                <a:latin typeface="Arial Rounded MT Bold" pitchFamily="34" charset="0"/>
              </a:rPr>
              <a:t> and have ENTERED A RUNWAY.  If the runway is OPEN and you did NOT receive permission from ATCT to be on the runway, EXIT </a:t>
            </a:r>
            <a:r>
              <a:rPr lang="en-US" sz="1800" b="1" u="sng" dirty="0">
                <a:ln>
                  <a:solidFill>
                    <a:srgbClr val="FFFFFF"/>
                  </a:solidFill>
                </a:ln>
                <a:solidFill>
                  <a:srgbClr val="FF0000"/>
                </a:solidFill>
                <a:latin typeface="Arial Rounded MT Bold" panose="020F0704030504030204" pitchFamily="34" charset="0"/>
              </a:rPr>
              <a:t>IMMEDIATELY,</a:t>
            </a:r>
            <a:r>
              <a:rPr lang="en-US" sz="1800" dirty="0">
                <a:solidFill>
                  <a:srgbClr val="FFFFFF"/>
                </a:solidFill>
                <a:latin typeface="Arial Rounded MT Bold" pitchFamily="34" charset="0"/>
              </a:rPr>
              <a:t> call ATCT or Airfield Operations, and tell them where you are!</a:t>
            </a:r>
            <a:endParaRPr lang="en-US" sz="1800" dirty="0">
              <a:solidFill>
                <a:srgbClr val="FDFDFD"/>
              </a:solidFill>
              <a:latin typeface="Arial Rounded MT Bold" panose="020F0704030504030204" pitchFamily="34" charset="0"/>
            </a:endParaRP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87</a:t>
            </a:fld>
            <a:endParaRPr lang="en-US"/>
          </a:p>
        </p:txBody>
      </p:sp>
      <p:sp>
        <p:nvSpPr>
          <p:cNvPr id="9" name="TextBox 8">
            <a:extLst>
              <a:ext uri="{FF2B5EF4-FFF2-40B4-BE49-F238E27FC236}">
                <a16:creationId xmlns:a16="http://schemas.microsoft.com/office/drawing/2014/main" id="{B2455D77-E828-47FF-9B7F-01DED27B36BB}"/>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16DB08A4-A880-4B23-8EE0-8E0918A1335D}"/>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3" name="TextBox 12">
            <a:extLst>
              <a:ext uri="{FF2B5EF4-FFF2-40B4-BE49-F238E27FC236}">
                <a16:creationId xmlns:a16="http://schemas.microsoft.com/office/drawing/2014/main" id="{5FD31822-8BE3-4AD0-978B-B7ECCC11118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5" name="Text Box 22">
            <a:extLst>
              <a:ext uri="{FF2B5EF4-FFF2-40B4-BE49-F238E27FC236}">
                <a16:creationId xmlns:a16="http://schemas.microsoft.com/office/drawing/2014/main" id="{7FF51F51-E0A8-4A9A-9356-BA582BE83BB5}"/>
              </a:ext>
            </a:extLst>
          </p:cNvPr>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spTree>
    <p:custDataLst>
      <p:tags r:id="rId1"/>
    </p:custDataLst>
    <p:extLst>
      <p:ext uri="{BB962C8B-B14F-4D97-AF65-F5344CB8AC3E}">
        <p14:creationId xmlns:p14="http://schemas.microsoft.com/office/powerpoint/2010/main" val="678363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l="18288" t="21292" r="60363" b="4897"/>
          <a:stretch/>
        </p:blipFill>
        <p:spPr>
          <a:xfrm rot="16200000">
            <a:off x="1787831" y="-655339"/>
            <a:ext cx="5358788" cy="8001000"/>
          </a:xfrm>
          <a:prstGeom prst="rect">
            <a:avLst/>
          </a:prstGeom>
          <a:ln>
            <a:solidFill>
              <a:schemeClr val="tx1"/>
            </a:solidFill>
          </a:ln>
        </p:spPr>
      </p:pic>
      <p:sp>
        <p:nvSpPr>
          <p:cNvPr id="11" name="Freeform 10"/>
          <p:cNvSpPr/>
          <p:nvPr/>
        </p:nvSpPr>
        <p:spPr bwMode="auto">
          <a:xfrm rot="60000">
            <a:off x="974332" y="2937872"/>
            <a:ext cx="6147412" cy="2864386"/>
          </a:xfrm>
          <a:custGeom>
            <a:avLst/>
            <a:gdLst>
              <a:gd name="connsiteX0" fmla="*/ 99152 w 6147412"/>
              <a:gd name="connsiteY0" fmla="*/ 0 h 2864386"/>
              <a:gd name="connsiteX1" fmla="*/ 0 w 6147412"/>
              <a:gd name="connsiteY1" fmla="*/ 176270 h 2864386"/>
              <a:gd name="connsiteX2" fmla="*/ 6015209 w 6147412"/>
              <a:gd name="connsiteY2" fmla="*/ 2864386 h 2864386"/>
              <a:gd name="connsiteX3" fmla="*/ 6147412 w 6147412"/>
              <a:gd name="connsiteY3" fmla="*/ 2588964 h 2864386"/>
            </a:gdLst>
            <a:ahLst/>
            <a:cxnLst>
              <a:cxn ang="0">
                <a:pos x="connsiteX0" y="connsiteY0"/>
              </a:cxn>
              <a:cxn ang="0">
                <a:pos x="connsiteX1" y="connsiteY1"/>
              </a:cxn>
              <a:cxn ang="0">
                <a:pos x="connsiteX2" y="connsiteY2"/>
              </a:cxn>
              <a:cxn ang="0">
                <a:pos x="connsiteX3" y="connsiteY3"/>
              </a:cxn>
            </a:cxnLst>
            <a:rect l="l" t="t" r="r" b="b"/>
            <a:pathLst>
              <a:path w="6147412" h="2864386">
                <a:moveTo>
                  <a:pt x="99152" y="0"/>
                </a:moveTo>
                <a:lnTo>
                  <a:pt x="0" y="176270"/>
                </a:lnTo>
                <a:lnTo>
                  <a:pt x="6015209" y="2864386"/>
                </a:lnTo>
                <a:lnTo>
                  <a:pt x="6147412" y="2588964"/>
                </a:lnTo>
              </a:path>
            </a:pathLst>
          </a:custGeom>
          <a:noFill/>
          <a:ln w="38100" cap="sq" cmpd="sng" algn="ctr">
            <a:solidFill>
              <a:srgbClr val="FFFFFF"/>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Garamond" pitchFamily="18" charset="0"/>
            </a:endParaRPr>
          </a:p>
        </p:txBody>
      </p:sp>
      <p:sp>
        <p:nvSpPr>
          <p:cNvPr id="19" name="TextBox 18"/>
          <p:cNvSpPr txBox="1"/>
          <p:nvPr/>
        </p:nvSpPr>
        <p:spPr>
          <a:xfrm rot="1504888">
            <a:off x="883448" y="4012296"/>
            <a:ext cx="3459059" cy="1400383"/>
          </a:xfrm>
          <a:prstGeom prst="rect">
            <a:avLst/>
          </a:prstGeom>
          <a:solidFill>
            <a:schemeClr val="bg1"/>
          </a:solidFill>
          <a:ln>
            <a:solidFill>
              <a:schemeClr val="tx1"/>
            </a:solidFill>
          </a:ln>
        </p:spPr>
        <p:txBody>
          <a:bodyPr wrap="square" rtlCol="0">
            <a:spAutoFit/>
          </a:bodyPr>
          <a:lstStyle/>
          <a:p>
            <a:r>
              <a:rPr lang="en-US" sz="1700" dirty="0">
                <a:solidFill>
                  <a:srgbClr val="FF0000"/>
                </a:solidFill>
                <a:latin typeface="Arial Rounded MT Bold" pitchFamily="34" charset="0"/>
              </a:rPr>
              <a:t>No vehicles, equipment, or pedestrians on these markings when aircraft of </a:t>
            </a:r>
            <a:r>
              <a:rPr lang="en-US" sz="1700" u="sng" dirty="0">
                <a:solidFill>
                  <a:srgbClr val="FF0000"/>
                </a:solidFill>
                <a:latin typeface="Arial Rounded MT Bold" pitchFamily="34" charset="0"/>
              </a:rPr>
              <a:t>ANY</a:t>
            </a:r>
            <a:r>
              <a:rPr lang="en-US" sz="1700" dirty="0">
                <a:solidFill>
                  <a:srgbClr val="FF0000"/>
                </a:solidFill>
                <a:latin typeface="Arial Rounded MT Bold" pitchFamily="34" charset="0"/>
              </a:rPr>
              <a:t> size are in the yellow “box” on </a:t>
            </a:r>
            <a:r>
              <a:rPr lang="en-US" sz="1700" dirty="0" err="1">
                <a:solidFill>
                  <a:srgbClr val="FF0000"/>
                </a:solidFill>
                <a:latin typeface="Arial Rounded MT Bold" pitchFamily="34" charset="0"/>
              </a:rPr>
              <a:t>Twy</a:t>
            </a:r>
            <a:r>
              <a:rPr lang="en-US" sz="1700" dirty="0">
                <a:solidFill>
                  <a:srgbClr val="FF0000"/>
                </a:solidFill>
                <a:latin typeface="Arial Rounded MT Bold" pitchFamily="34" charset="0"/>
              </a:rPr>
              <a:t> M.  Drive AROUND the markings.</a:t>
            </a:r>
            <a:endParaRPr lang="en-US" sz="1700" dirty="0">
              <a:solidFill>
                <a:srgbClr val="FF0000"/>
              </a:solidFill>
            </a:endParaRPr>
          </a:p>
        </p:txBody>
      </p:sp>
      <p:sp>
        <p:nvSpPr>
          <p:cNvPr id="20" name="TextBox 19"/>
          <p:cNvSpPr txBox="1"/>
          <p:nvPr/>
        </p:nvSpPr>
        <p:spPr>
          <a:xfrm rot="5858166">
            <a:off x="1213235" y="154606"/>
            <a:ext cx="1801955" cy="2246769"/>
          </a:xfrm>
          <a:prstGeom prst="rect">
            <a:avLst/>
          </a:prstGeom>
          <a:noFill/>
        </p:spPr>
        <p:txBody>
          <a:bodyPr wrap="square" rtlCol="0">
            <a:spAutoFit/>
          </a:bodyPr>
          <a:lstStyle/>
          <a:p>
            <a:r>
              <a:rPr lang="en-US" sz="14000" dirty="0">
                <a:sym typeface="Webdings" panose="05030102010509060703" pitchFamily="18" charset="2"/>
              </a:rPr>
              <a:t></a:t>
            </a:r>
            <a:endParaRPr lang="en-US" sz="14000" dirty="0"/>
          </a:p>
        </p:txBody>
      </p:sp>
      <p:sp>
        <p:nvSpPr>
          <p:cNvPr id="21" name="TextBox 20"/>
          <p:cNvSpPr txBox="1"/>
          <p:nvPr/>
        </p:nvSpPr>
        <p:spPr>
          <a:xfrm rot="5400000">
            <a:off x="4702817" y="2969743"/>
            <a:ext cx="1801955" cy="1015663"/>
          </a:xfrm>
          <a:prstGeom prst="rect">
            <a:avLst/>
          </a:prstGeom>
          <a:noFill/>
        </p:spPr>
        <p:txBody>
          <a:bodyPr wrap="square" rtlCol="0">
            <a:spAutoFit/>
          </a:bodyPr>
          <a:lstStyle/>
          <a:p>
            <a:r>
              <a:rPr lang="en-US" sz="6000" dirty="0">
                <a:sym typeface="Webdings" panose="05030102010509060703" pitchFamily="18" charset="2"/>
              </a:rPr>
              <a:t></a:t>
            </a:r>
            <a:endParaRPr lang="en-US" sz="6000" dirty="0"/>
          </a:p>
        </p:txBody>
      </p:sp>
      <p:sp>
        <p:nvSpPr>
          <p:cNvPr id="22" name="TextBox 21"/>
          <p:cNvSpPr txBox="1"/>
          <p:nvPr/>
        </p:nvSpPr>
        <p:spPr>
          <a:xfrm rot="5858166">
            <a:off x="3103123" y="1084711"/>
            <a:ext cx="1801955" cy="2246769"/>
          </a:xfrm>
          <a:prstGeom prst="rect">
            <a:avLst/>
          </a:prstGeom>
          <a:noFill/>
        </p:spPr>
        <p:txBody>
          <a:bodyPr wrap="square" rtlCol="0">
            <a:spAutoFit/>
          </a:bodyPr>
          <a:lstStyle/>
          <a:p>
            <a:r>
              <a:rPr lang="en-US" sz="14000" dirty="0">
                <a:sym typeface="Webdings" panose="05030102010509060703" pitchFamily="18" charset="2"/>
              </a:rPr>
              <a:t></a:t>
            </a:r>
            <a:endParaRPr lang="en-US" sz="14000" dirty="0"/>
          </a:p>
        </p:txBody>
      </p:sp>
      <p:sp>
        <p:nvSpPr>
          <p:cNvPr id="23" name="TextBox 22"/>
          <p:cNvSpPr txBox="1"/>
          <p:nvPr/>
        </p:nvSpPr>
        <p:spPr>
          <a:xfrm rot="3631800">
            <a:off x="6311085" y="2285689"/>
            <a:ext cx="1801955" cy="1785104"/>
          </a:xfrm>
          <a:prstGeom prst="rect">
            <a:avLst/>
          </a:prstGeom>
          <a:noFill/>
        </p:spPr>
        <p:txBody>
          <a:bodyPr wrap="square" rtlCol="0">
            <a:spAutoFit/>
          </a:bodyPr>
          <a:lstStyle/>
          <a:p>
            <a:r>
              <a:rPr lang="en-US" sz="11000" dirty="0">
                <a:sym typeface="Webdings" panose="05030102010509060703" pitchFamily="18" charset="2"/>
              </a:rPr>
              <a:t></a:t>
            </a:r>
            <a:endParaRPr lang="en-US" sz="11000" dirty="0"/>
          </a:p>
        </p:txBody>
      </p:sp>
      <p:sp>
        <p:nvSpPr>
          <p:cNvPr id="24" name="Freeform 23"/>
          <p:cNvSpPr/>
          <p:nvPr/>
        </p:nvSpPr>
        <p:spPr bwMode="auto">
          <a:xfrm rot="60000">
            <a:off x="896899" y="656387"/>
            <a:ext cx="7519601" cy="3888109"/>
          </a:xfrm>
          <a:custGeom>
            <a:avLst/>
            <a:gdLst>
              <a:gd name="connsiteX0" fmla="*/ 517793 w 6279615"/>
              <a:gd name="connsiteY0" fmla="*/ 0 h 3657600"/>
              <a:gd name="connsiteX1" fmla="*/ 1575412 w 6279615"/>
              <a:gd name="connsiteY1" fmla="*/ 319489 h 3657600"/>
              <a:gd name="connsiteX2" fmla="*/ 6279615 w 6279615"/>
              <a:gd name="connsiteY2" fmla="*/ 2412694 h 3657600"/>
              <a:gd name="connsiteX3" fmla="*/ 5508434 w 6279615"/>
              <a:gd name="connsiteY3" fmla="*/ 3657600 h 3657600"/>
              <a:gd name="connsiteX4" fmla="*/ 0 w 6279615"/>
              <a:gd name="connsiteY4" fmla="*/ 892366 h 3657600"/>
              <a:gd name="connsiteX5" fmla="*/ 517793 w 6279615"/>
              <a:gd name="connsiteY5" fmla="*/ 0 h 3657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79615" h="3657600">
                <a:moveTo>
                  <a:pt x="517793" y="0"/>
                </a:moveTo>
                <a:lnTo>
                  <a:pt x="1575412" y="319489"/>
                </a:lnTo>
                <a:lnTo>
                  <a:pt x="6279615" y="2412694"/>
                </a:lnTo>
                <a:lnTo>
                  <a:pt x="5508434" y="3657600"/>
                </a:lnTo>
                <a:lnTo>
                  <a:pt x="0" y="892366"/>
                </a:lnTo>
                <a:lnTo>
                  <a:pt x="517793" y="0"/>
                </a:lnTo>
                <a:close/>
              </a:path>
            </a:pathLst>
          </a:custGeom>
          <a:noFill/>
          <a:ln w="38100" cap="sq" cmpd="sng" algn="ctr">
            <a:solidFill>
              <a:srgbClr val="FFFF0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Garamond" pitchFamily="18" charset="0"/>
            </a:endParaRP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88</a:t>
            </a:fld>
            <a:endParaRPr lang="en-US"/>
          </a:p>
        </p:txBody>
      </p:sp>
      <p:sp>
        <p:nvSpPr>
          <p:cNvPr id="13" name="TextBox 12">
            <a:extLst>
              <a:ext uri="{FF2B5EF4-FFF2-40B4-BE49-F238E27FC236}">
                <a16:creationId xmlns:a16="http://schemas.microsoft.com/office/drawing/2014/main" id="{658899E5-ABBB-4578-AF0D-59D90AAACD99}"/>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6" name="TextBox 15">
            <a:extLst>
              <a:ext uri="{FF2B5EF4-FFF2-40B4-BE49-F238E27FC236}">
                <a16:creationId xmlns:a16="http://schemas.microsoft.com/office/drawing/2014/main" id="{E85F40E4-66BE-44AC-8AB1-80FF51D7F9C6}"/>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7" name="Title 1">
            <a:extLst>
              <a:ext uri="{FF2B5EF4-FFF2-40B4-BE49-F238E27FC236}">
                <a16:creationId xmlns:a16="http://schemas.microsoft.com/office/drawing/2014/main" id="{21C065B2-5291-4B3F-9309-2E39787B5208}"/>
              </a:ext>
            </a:extLst>
          </p:cNvPr>
          <p:cNvSpPr txBox="1">
            <a:spLocks/>
          </p:cNvSpPr>
          <p:nvPr/>
        </p:nvSpPr>
        <p:spPr>
          <a:xfrm>
            <a:off x="3706830" y="964128"/>
            <a:ext cx="4522770" cy="921201"/>
          </a:xfrm>
          <a:prstGeom prst="rect">
            <a:avLst/>
          </a:prstGeom>
          <a:noFill/>
          <a:ln>
            <a:noFill/>
          </a:ln>
        </p:spPr>
        <p:txBody>
          <a:bodyP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b="1" u="sng" dirty="0">
                <a:solidFill>
                  <a:srgbClr val="FFFFFF"/>
                </a:solidFill>
                <a:latin typeface="Arial Rounded MT Bold" pitchFamily="34" charset="0"/>
                <a:ea typeface="+mj-ea"/>
                <a:cs typeface="+mj-cs"/>
              </a:rPr>
              <a:t>Vehicle Restriction on </a:t>
            </a:r>
            <a:r>
              <a:rPr lang="en-US" b="1" u="sng" dirty="0" err="1">
                <a:solidFill>
                  <a:srgbClr val="FFFFFF"/>
                </a:solidFill>
                <a:latin typeface="Arial Rounded MT Bold" pitchFamily="34" charset="0"/>
                <a:ea typeface="+mj-ea"/>
                <a:cs typeface="+mj-cs"/>
              </a:rPr>
              <a:t>Twy</a:t>
            </a:r>
            <a:r>
              <a:rPr lang="en-US" b="1" u="sng" dirty="0">
                <a:solidFill>
                  <a:srgbClr val="FFFFFF"/>
                </a:solidFill>
                <a:latin typeface="Arial Rounded MT Bold" pitchFamily="34" charset="0"/>
                <a:ea typeface="+mj-ea"/>
                <a:cs typeface="+mj-cs"/>
              </a:rPr>
              <a:t> M Access Road</a:t>
            </a:r>
          </a:p>
        </p:txBody>
      </p:sp>
      <p:sp>
        <p:nvSpPr>
          <p:cNvPr id="18" name="Text Box 22">
            <a:extLst>
              <a:ext uri="{FF2B5EF4-FFF2-40B4-BE49-F238E27FC236}">
                <a16:creationId xmlns:a16="http://schemas.microsoft.com/office/drawing/2014/main" id="{C10D80AC-E0CF-4A87-AF4C-D441D9C33E0A}"/>
              </a:ext>
            </a:extLst>
          </p:cNvPr>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spTree>
    <p:extLst>
      <p:ext uri="{BB962C8B-B14F-4D97-AF65-F5344CB8AC3E}">
        <p14:creationId xmlns:p14="http://schemas.microsoft.com/office/powerpoint/2010/main" val="2152749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5250" t="28967" r="5498" b="18469"/>
          <a:stretch/>
        </p:blipFill>
        <p:spPr>
          <a:xfrm>
            <a:off x="453085" y="667768"/>
            <a:ext cx="7615492" cy="3465723"/>
          </a:xfrm>
          <a:prstGeom prst="rect">
            <a:avLst/>
          </a:prstGeom>
          <a:solidFill>
            <a:srgbClr val="FFFFFF"/>
          </a:solidFill>
          <a:ln>
            <a:solidFill>
              <a:schemeClr val="tx1"/>
            </a:solidFill>
          </a:ln>
        </p:spPr>
      </p:pic>
      <p:sp>
        <p:nvSpPr>
          <p:cNvPr id="8" name="Right Arrow 7"/>
          <p:cNvSpPr/>
          <p:nvPr/>
        </p:nvSpPr>
        <p:spPr bwMode="auto">
          <a:xfrm rot="18042932">
            <a:off x="2254986" y="2247530"/>
            <a:ext cx="897073" cy="155935"/>
          </a:xfrm>
          <a:prstGeom prst="rightArrow">
            <a:avLst/>
          </a:prstGeom>
          <a:solidFill>
            <a:srgbClr val="FFC000"/>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Garamond" pitchFamily="18" charset="0"/>
            </a:endParaRP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89</a:t>
            </a:fld>
            <a:endParaRPr lang="en-US"/>
          </a:p>
        </p:txBody>
      </p:sp>
      <p:sp>
        <p:nvSpPr>
          <p:cNvPr id="3" name="Rectangle 2">
            <a:extLst>
              <a:ext uri="{FF2B5EF4-FFF2-40B4-BE49-F238E27FC236}">
                <a16:creationId xmlns:a16="http://schemas.microsoft.com/office/drawing/2014/main" id="{A661198E-C40C-4569-9F16-9EF0DE583C1F}"/>
              </a:ext>
            </a:extLst>
          </p:cNvPr>
          <p:cNvSpPr/>
          <p:nvPr/>
        </p:nvSpPr>
        <p:spPr>
          <a:xfrm>
            <a:off x="908031" y="2750934"/>
            <a:ext cx="6705600" cy="1315745"/>
          </a:xfrm>
          <a:prstGeom prst="rect">
            <a:avLst/>
          </a:prstGeom>
          <a:solidFill>
            <a:srgbClr val="FFFFFF"/>
          </a:solidFill>
          <a:ln>
            <a:solidFill>
              <a:schemeClr val="tx1"/>
            </a:solidFill>
          </a:ln>
        </p:spPr>
        <p:txBody>
          <a:bodyPr wrap="square">
            <a:spAutoFit/>
          </a:bodyPr>
          <a:lstStyle/>
          <a:p>
            <a:pPr marL="342900" indent="-342900">
              <a:spcBef>
                <a:spcPts val="900"/>
              </a:spcBef>
              <a:buFont typeface="Arial" panose="020B0604020202020204" pitchFamily="34" charset="0"/>
              <a:buChar char="•"/>
            </a:pPr>
            <a:r>
              <a:rPr lang="en-US" sz="1800" dirty="0">
                <a:solidFill>
                  <a:srgbClr val="002060"/>
                </a:solidFill>
                <a:latin typeface="Arial Rounded MT Bold" pitchFamily="34" charset="0"/>
              </a:rPr>
              <a:t>The restriction applies to a 450-foot long section of the access road next to the south end of Taxiway M.</a:t>
            </a:r>
          </a:p>
          <a:p>
            <a:pPr marL="342900" indent="-342900">
              <a:spcBef>
                <a:spcPts val="900"/>
              </a:spcBef>
              <a:buFont typeface="Arial" panose="020B0604020202020204" pitchFamily="34" charset="0"/>
              <a:buChar char="•"/>
            </a:pPr>
            <a:r>
              <a:rPr lang="en-US" sz="1800" dirty="0">
                <a:solidFill>
                  <a:srgbClr val="002060"/>
                </a:solidFill>
                <a:latin typeface="Arial Rounded MT Bold" pitchFamily="34" charset="0"/>
              </a:rPr>
              <a:t>The area on the road marked with white lines is in the Taxiway Object Free Area (TOFA) for Taxiway M.</a:t>
            </a:r>
          </a:p>
        </p:txBody>
      </p:sp>
      <p:sp>
        <p:nvSpPr>
          <p:cNvPr id="10" name="TextBox 9">
            <a:extLst>
              <a:ext uri="{FF2B5EF4-FFF2-40B4-BE49-F238E27FC236}">
                <a16:creationId xmlns:a16="http://schemas.microsoft.com/office/drawing/2014/main" id="{D9BE2926-4CCC-4EB4-8E44-75640C1FA557}"/>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B932E6A2-01E2-45EF-8720-4C6F08DC345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9" name="Text Box 22">
            <a:extLst>
              <a:ext uri="{FF2B5EF4-FFF2-40B4-BE49-F238E27FC236}">
                <a16:creationId xmlns:a16="http://schemas.microsoft.com/office/drawing/2014/main" id="{5E2E833E-931D-4EAD-940F-41350D3D80F6}"/>
              </a:ext>
            </a:extLst>
          </p:cNvPr>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sp>
        <p:nvSpPr>
          <p:cNvPr id="11" name="Title 1">
            <a:extLst>
              <a:ext uri="{FF2B5EF4-FFF2-40B4-BE49-F238E27FC236}">
                <a16:creationId xmlns:a16="http://schemas.microsoft.com/office/drawing/2014/main" id="{49693ACA-EFC4-4871-9181-F0D180BEB79F}"/>
              </a:ext>
            </a:extLst>
          </p:cNvPr>
          <p:cNvSpPr txBox="1">
            <a:spLocks/>
          </p:cNvSpPr>
          <p:nvPr/>
        </p:nvSpPr>
        <p:spPr>
          <a:xfrm>
            <a:off x="219075" y="754270"/>
            <a:ext cx="8229600" cy="762000"/>
          </a:xfrm>
          <a:prstGeom prst="rect">
            <a:avLst/>
          </a:prstGeom>
          <a:noFill/>
          <a:ln>
            <a:noFill/>
          </a:ln>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b="1" u="sng" dirty="0">
                <a:solidFill>
                  <a:srgbClr val="002060"/>
                </a:solidFill>
                <a:latin typeface="Arial Rounded MT Bold" pitchFamily="34" charset="0"/>
                <a:ea typeface="+mj-ea"/>
                <a:cs typeface="+mj-cs"/>
              </a:rPr>
              <a:t>Vehicle Restriction on </a:t>
            </a:r>
            <a:r>
              <a:rPr lang="en-US" b="1" u="sng" dirty="0" err="1">
                <a:solidFill>
                  <a:srgbClr val="002060"/>
                </a:solidFill>
                <a:latin typeface="Arial Rounded MT Bold" pitchFamily="34" charset="0"/>
                <a:ea typeface="+mj-ea"/>
                <a:cs typeface="+mj-cs"/>
              </a:rPr>
              <a:t>Twy</a:t>
            </a:r>
            <a:r>
              <a:rPr lang="en-US" b="1" u="sng" dirty="0">
                <a:solidFill>
                  <a:srgbClr val="002060"/>
                </a:solidFill>
                <a:latin typeface="Arial Rounded MT Bold" pitchFamily="34" charset="0"/>
                <a:ea typeface="+mj-ea"/>
                <a:cs typeface="+mj-cs"/>
              </a:rPr>
              <a:t> M Access Road</a:t>
            </a:r>
          </a:p>
        </p:txBody>
      </p:sp>
    </p:spTree>
    <p:extLst>
      <p:ext uri="{BB962C8B-B14F-4D97-AF65-F5344CB8AC3E}">
        <p14:creationId xmlns:p14="http://schemas.microsoft.com/office/powerpoint/2010/main" val="3088828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4" cstate="print"/>
          <a:srcRect/>
          <a:stretch>
            <a:fillRect/>
          </a:stretch>
        </p:blipFill>
        <p:spPr bwMode="auto">
          <a:xfrm>
            <a:off x="477311" y="894718"/>
            <a:ext cx="3505200" cy="695325"/>
          </a:xfrm>
          <a:prstGeom prst="rect">
            <a:avLst/>
          </a:prstGeom>
          <a:noFill/>
          <a:ln w="9525">
            <a:solidFill>
              <a:schemeClr val="tx1"/>
            </a:solidFill>
            <a:miter lim="800000"/>
            <a:headEnd/>
            <a:tailEnd/>
          </a:ln>
        </p:spPr>
      </p:pic>
      <p:sp>
        <p:nvSpPr>
          <p:cNvPr id="7" name="TextBox 6"/>
          <p:cNvSpPr txBox="1"/>
          <p:nvPr/>
        </p:nvSpPr>
        <p:spPr>
          <a:xfrm>
            <a:off x="477311" y="1641220"/>
            <a:ext cx="3503397" cy="400110"/>
          </a:xfrm>
          <a:prstGeom prst="rect">
            <a:avLst/>
          </a:prstGeom>
          <a:solidFill>
            <a:schemeClr val="tx1"/>
          </a:solidFill>
        </p:spPr>
        <p:txBody>
          <a:bodyPr wrap="square" rtlCol="0">
            <a:spAutoFit/>
          </a:bodyPr>
          <a:lstStyle/>
          <a:p>
            <a:pPr algn="ctr"/>
            <a:r>
              <a:rPr lang="en-US" sz="2000" b="1" dirty="0">
                <a:solidFill>
                  <a:srgbClr val="FFFF00"/>
                </a:solidFill>
                <a:latin typeface="Arial" pitchFamily="34" charset="0"/>
                <a:cs typeface="Arial" pitchFamily="34" charset="0"/>
              </a:rPr>
              <a:t>Runway Holding Position</a:t>
            </a:r>
          </a:p>
        </p:txBody>
      </p:sp>
      <p:pic>
        <p:nvPicPr>
          <p:cNvPr id="1028" name="Picture 4"/>
          <p:cNvPicPr>
            <a:picLocks noChangeAspect="1" noChangeArrowheads="1"/>
          </p:cNvPicPr>
          <p:nvPr/>
        </p:nvPicPr>
        <p:blipFill>
          <a:blip r:embed="rId5" cstate="print"/>
          <a:srcRect/>
          <a:stretch>
            <a:fillRect/>
          </a:stretch>
        </p:blipFill>
        <p:spPr bwMode="auto">
          <a:xfrm>
            <a:off x="480588" y="4673031"/>
            <a:ext cx="3522177" cy="819150"/>
          </a:xfrm>
          <a:prstGeom prst="rect">
            <a:avLst/>
          </a:prstGeom>
          <a:noFill/>
          <a:ln w="9525">
            <a:solidFill>
              <a:schemeClr val="tx1"/>
            </a:solidFill>
            <a:miter lim="800000"/>
            <a:headEnd/>
            <a:tailEnd/>
          </a:ln>
        </p:spPr>
      </p:pic>
      <p:sp>
        <p:nvSpPr>
          <p:cNvPr id="9" name="TextBox 8"/>
          <p:cNvSpPr txBox="1"/>
          <p:nvPr/>
        </p:nvSpPr>
        <p:spPr>
          <a:xfrm>
            <a:off x="480588" y="5643369"/>
            <a:ext cx="3522177" cy="584775"/>
          </a:xfrm>
          <a:prstGeom prst="rect">
            <a:avLst/>
          </a:prstGeom>
          <a:solidFill>
            <a:schemeClr val="tx1"/>
          </a:solidFill>
        </p:spPr>
        <p:txBody>
          <a:bodyPr wrap="square" rtlCol="0">
            <a:spAutoFit/>
          </a:bodyPr>
          <a:lstStyle/>
          <a:p>
            <a:pPr algn="ctr"/>
            <a:r>
              <a:rPr lang="en-US" sz="1600" b="1" dirty="0">
                <a:solidFill>
                  <a:srgbClr val="FFFF00"/>
                </a:solidFill>
                <a:latin typeface="Arial" pitchFamily="34" charset="0"/>
                <a:cs typeface="Arial" pitchFamily="34" charset="0"/>
              </a:rPr>
              <a:t>ILS</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Critical</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Area </a:t>
            </a:r>
          </a:p>
          <a:p>
            <a:pPr algn="ctr"/>
            <a:r>
              <a:rPr lang="en-US" sz="1600" b="1" dirty="0">
                <a:solidFill>
                  <a:srgbClr val="FFFF00"/>
                </a:solidFill>
                <a:latin typeface="Arial" pitchFamily="34" charset="0"/>
                <a:cs typeface="Arial" pitchFamily="34" charset="0"/>
              </a:rPr>
              <a:t>Holding Position</a:t>
            </a:r>
          </a:p>
        </p:txBody>
      </p:sp>
      <p:pic>
        <p:nvPicPr>
          <p:cNvPr id="1029" name="Picture 5"/>
          <p:cNvPicPr>
            <a:picLocks noChangeAspect="1" noChangeArrowheads="1"/>
          </p:cNvPicPr>
          <p:nvPr/>
        </p:nvPicPr>
        <p:blipFill>
          <a:blip r:embed="rId6" cstate="print"/>
          <a:srcRect/>
          <a:stretch>
            <a:fillRect/>
          </a:stretch>
        </p:blipFill>
        <p:spPr bwMode="auto">
          <a:xfrm>
            <a:off x="4732344" y="899509"/>
            <a:ext cx="3609975" cy="428625"/>
          </a:xfrm>
          <a:prstGeom prst="rect">
            <a:avLst/>
          </a:prstGeom>
          <a:noFill/>
          <a:ln w="9525">
            <a:solidFill>
              <a:schemeClr val="tx1"/>
            </a:solidFill>
            <a:miter lim="800000"/>
            <a:headEnd/>
            <a:tailEnd/>
          </a:ln>
        </p:spPr>
      </p:pic>
      <p:sp>
        <p:nvSpPr>
          <p:cNvPr id="12" name="TextBox 11"/>
          <p:cNvSpPr txBox="1"/>
          <p:nvPr/>
        </p:nvSpPr>
        <p:spPr>
          <a:xfrm>
            <a:off x="4885888" y="1375875"/>
            <a:ext cx="3358805" cy="400110"/>
          </a:xfrm>
          <a:prstGeom prst="rect">
            <a:avLst/>
          </a:prstGeom>
          <a:solidFill>
            <a:schemeClr val="tx1"/>
          </a:solidFill>
        </p:spPr>
        <p:txBody>
          <a:bodyPr wrap="none" rtlCol="0">
            <a:spAutoFit/>
          </a:bodyPr>
          <a:lstStyle/>
          <a:p>
            <a:pPr algn="ctr"/>
            <a:r>
              <a:rPr lang="en-US" sz="2000" b="1" dirty="0">
                <a:solidFill>
                  <a:srgbClr val="FFFF00"/>
                </a:solidFill>
                <a:latin typeface="Arial" pitchFamily="34" charset="0"/>
                <a:cs typeface="Arial" pitchFamily="34" charset="0"/>
              </a:rPr>
              <a:t>Continuous</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14" name="TextBox 13"/>
          <p:cNvSpPr txBox="1"/>
          <p:nvPr/>
        </p:nvSpPr>
        <p:spPr>
          <a:xfrm>
            <a:off x="5182468" y="2439266"/>
            <a:ext cx="2860271" cy="400110"/>
          </a:xfrm>
          <a:prstGeom prst="rect">
            <a:avLst/>
          </a:prstGeom>
          <a:solidFill>
            <a:schemeClr val="tx1"/>
          </a:solidFill>
        </p:spPr>
        <p:txBody>
          <a:bodyPr wrap="none" rtlCol="0">
            <a:spAutoFit/>
          </a:bodyPr>
          <a:lstStyle/>
          <a:p>
            <a:pPr algn="ct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033" name="Picture 9"/>
          <p:cNvPicPr>
            <a:picLocks noChangeAspect="1" noChangeArrowheads="1"/>
          </p:cNvPicPr>
          <p:nvPr/>
        </p:nvPicPr>
        <p:blipFill>
          <a:blip r:embed="rId7" cstate="print"/>
          <a:srcRect/>
          <a:stretch>
            <a:fillRect/>
          </a:stretch>
        </p:blipFill>
        <p:spPr bwMode="auto">
          <a:xfrm>
            <a:off x="4732343" y="3135568"/>
            <a:ext cx="3609975" cy="352425"/>
          </a:xfrm>
          <a:prstGeom prst="rect">
            <a:avLst/>
          </a:prstGeom>
          <a:noFill/>
          <a:ln w="9525">
            <a:solidFill>
              <a:schemeClr val="tx1"/>
            </a:solidFill>
            <a:miter lim="800000"/>
            <a:headEnd/>
            <a:tailEnd/>
          </a:ln>
        </p:spPr>
      </p:pic>
      <p:pic>
        <p:nvPicPr>
          <p:cNvPr id="1034" name="Picture 10"/>
          <p:cNvPicPr>
            <a:picLocks noChangeAspect="1" noChangeArrowheads="1"/>
          </p:cNvPicPr>
          <p:nvPr/>
        </p:nvPicPr>
        <p:blipFill>
          <a:blip r:embed="rId8" cstate="print"/>
          <a:srcRect/>
          <a:stretch>
            <a:fillRect/>
          </a:stretch>
        </p:blipFill>
        <p:spPr bwMode="auto">
          <a:xfrm>
            <a:off x="4732344" y="2048382"/>
            <a:ext cx="3609975" cy="342900"/>
          </a:xfrm>
          <a:prstGeom prst="rect">
            <a:avLst/>
          </a:prstGeom>
          <a:noFill/>
          <a:ln w="9525">
            <a:solidFill>
              <a:schemeClr val="tx1"/>
            </a:solidFill>
            <a:miter lim="800000"/>
            <a:headEnd/>
            <a:tailEnd/>
          </a:ln>
        </p:spPr>
      </p:pic>
      <p:sp>
        <p:nvSpPr>
          <p:cNvPr id="18" name="TextBox 17"/>
          <p:cNvSpPr txBox="1"/>
          <p:nvPr/>
        </p:nvSpPr>
        <p:spPr>
          <a:xfrm>
            <a:off x="5135154" y="3535720"/>
            <a:ext cx="2860270" cy="400110"/>
          </a:xfrm>
          <a:prstGeom prst="rect">
            <a:avLst/>
          </a:prstGeom>
          <a:solidFill>
            <a:schemeClr val="tx1"/>
          </a:solidFill>
        </p:spPr>
        <p:txBody>
          <a:bodyPr wrap="none" rtlCol="0">
            <a:spAutoFit/>
          </a:bodyPr>
          <a:lstStyle/>
          <a:p>
            <a:pPr algn="ct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035" name="Picture 11"/>
          <p:cNvPicPr>
            <a:picLocks noChangeAspect="1" noChangeArrowheads="1"/>
          </p:cNvPicPr>
          <p:nvPr/>
        </p:nvPicPr>
        <p:blipFill>
          <a:blip r:embed="rId9" cstate="print"/>
          <a:srcRect/>
          <a:stretch>
            <a:fillRect/>
          </a:stretch>
        </p:blipFill>
        <p:spPr bwMode="auto">
          <a:xfrm>
            <a:off x="4732343" y="4221027"/>
            <a:ext cx="3609975" cy="352425"/>
          </a:xfrm>
          <a:prstGeom prst="rect">
            <a:avLst/>
          </a:prstGeom>
          <a:noFill/>
          <a:ln w="9525">
            <a:solidFill>
              <a:schemeClr val="tx1"/>
            </a:solidFill>
            <a:miter lim="800000"/>
            <a:headEnd/>
            <a:tailEnd/>
          </a:ln>
        </p:spPr>
      </p:pic>
      <p:sp>
        <p:nvSpPr>
          <p:cNvPr id="20" name="TextBox 19"/>
          <p:cNvSpPr txBox="1"/>
          <p:nvPr/>
        </p:nvSpPr>
        <p:spPr>
          <a:xfrm>
            <a:off x="5448228" y="4621436"/>
            <a:ext cx="2486770" cy="400110"/>
          </a:xfrm>
          <a:prstGeom prst="rect">
            <a:avLst/>
          </a:prstGeom>
          <a:solidFill>
            <a:schemeClr val="tx1"/>
          </a:solidFill>
        </p:spPr>
        <p:txBody>
          <a:bodyPr wrap="none" rtlCol="0">
            <a:spAutoFit/>
          </a:bodyPr>
          <a:lstStyle/>
          <a:p>
            <a:pPr algn="ct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Centerline</a:t>
            </a:r>
          </a:p>
        </p:txBody>
      </p:sp>
      <p:pic>
        <p:nvPicPr>
          <p:cNvPr id="1036" name="Picture 12"/>
          <p:cNvPicPr>
            <a:picLocks noChangeAspect="1" noChangeArrowheads="1"/>
          </p:cNvPicPr>
          <p:nvPr/>
        </p:nvPicPr>
        <p:blipFill>
          <a:blip r:embed="rId10" cstate="print"/>
          <a:srcRect/>
          <a:stretch>
            <a:fillRect/>
          </a:stretch>
        </p:blipFill>
        <p:spPr bwMode="auto">
          <a:xfrm>
            <a:off x="455188" y="3644640"/>
            <a:ext cx="3522347" cy="409575"/>
          </a:xfrm>
          <a:prstGeom prst="rect">
            <a:avLst/>
          </a:prstGeom>
          <a:noFill/>
          <a:ln w="9525">
            <a:solidFill>
              <a:schemeClr val="tx1"/>
            </a:solidFill>
            <a:miter lim="800000"/>
            <a:headEnd/>
            <a:tailEnd/>
          </a:ln>
        </p:spPr>
      </p:pic>
      <p:sp>
        <p:nvSpPr>
          <p:cNvPr id="22" name="TextBox 21"/>
          <p:cNvSpPr txBox="1"/>
          <p:nvPr/>
        </p:nvSpPr>
        <p:spPr>
          <a:xfrm>
            <a:off x="455188" y="4168808"/>
            <a:ext cx="3522347" cy="338554"/>
          </a:xfrm>
          <a:prstGeom prst="rect">
            <a:avLst/>
          </a:prstGeom>
          <a:solidFill>
            <a:schemeClr val="tx1"/>
          </a:solidFill>
        </p:spPr>
        <p:txBody>
          <a:bodyPr wrap="square" rtlCol="0">
            <a:spAutoFit/>
          </a:bodyPr>
          <a:lstStyle/>
          <a:p>
            <a:pPr algn="ctr"/>
            <a:r>
              <a:rPr lang="en-US" sz="1600" b="1" dirty="0">
                <a:solidFill>
                  <a:srgbClr val="FFFF00"/>
                </a:solidFill>
                <a:latin typeface="Arial" pitchFamily="34" charset="0"/>
                <a:cs typeface="Arial" pitchFamily="34" charset="0"/>
              </a:rPr>
              <a:t>Taxiway</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Holding</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Position</a:t>
            </a:r>
          </a:p>
        </p:txBody>
      </p:sp>
      <p:pic>
        <p:nvPicPr>
          <p:cNvPr id="1037" name="Picture 13"/>
          <p:cNvPicPr>
            <a:picLocks noChangeAspect="1" noChangeArrowheads="1"/>
          </p:cNvPicPr>
          <p:nvPr/>
        </p:nvPicPr>
        <p:blipFill>
          <a:blip r:embed="rId11" cstate="print"/>
          <a:srcRect/>
          <a:stretch>
            <a:fillRect/>
          </a:stretch>
        </p:blipFill>
        <p:spPr bwMode="auto">
          <a:xfrm>
            <a:off x="458361" y="2316001"/>
            <a:ext cx="3524328" cy="400050"/>
          </a:xfrm>
          <a:prstGeom prst="rect">
            <a:avLst/>
          </a:prstGeom>
          <a:noFill/>
          <a:ln w="9525">
            <a:solidFill>
              <a:schemeClr val="tx1"/>
            </a:solidFill>
            <a:miter lim="800000"/>
            <a:headEnd/>
            <a:tailEnd/>
          </a:ln>
        </p:spPr>
      </p:pic>
      <p:sp>
        <p:nvSpPr>
          <p:cNvPr id="24" name="TextBox 23"/>
          <p:cNvSpPr txBox="1"/>
          <p:nvPr/>
        </p:nvSpPr>
        <p:spPr>
          <a:xfrm>
            <a:off x="455188" y="2771103"/>
            <a:ext cx="3522347" cy="646331"/>
          </a:xfrm>
          <a:prstGeom prst="rect">
            <a:avLst/>
          </a:prstGeom>
          <a:solidFill>
            <a:schemeClr val="tx1"/>
          </a:solidFill>
        </p:spPr>
        <p:txBody>
          <a:bodyPr wrap="square" rtlCol="0">
            <a:spAutoFit/>
          </a:bodyPr>
          <a:lstStyle/>
          <a:p>
            <a:pPr algn="ctr"/>
            <a:r>
              <a:rPr lang="en-US" sz="1800" b="1" dirty="0">
                <a:solidFill>
                  <a:srgbClr val="FFFF00"/>
                </a:solidFill>
                <a:latin typeface="Arial" pitchFamily="34" charset="0"/>
                <a:cs typeface="Arial" pitchFamily="34" charset="0"/>
              </a:rPr>
              <a:t>Movement/Non-Movement</a:t>
            </a:r>
            <a:r>
              <a:rPr lang="en-US" sz="1800" b="1" dirty="0">
                <a:solidFill>
                  <a:srgbClr val="CC9900"/>
                </a:solidFill>
                <a:latin typeface="Arial" pitchFamily="34" charset="0"/>
                <a:cs typeface="Arial" pitchFamily="34" charset="0"/>
              </a:rPr>
              <a:t> </a:t>
            </a:r>
          </a:p>
          <a:p>
            <a:pPr algn="ctr"/>
            <a:r>
              <a:rPr lang="en-US" sz="1800" b="1" dirty="0">
                <a:solidFill>
                  <a:srgbClr val="FFFF00"/>
                </a:solidFill>
                <a:latin typeface="Arial" pitchFamily="34" charset="0"/>
                <a:cs typeface="Arial" pitchFamily="34" charset="0"/>
              </a:rPr>
              <a:t>Area</a:t>
            </a:r>
            <a:r>
              <a:rPr lang="en-US" sz="1800" b="1" dirty="0">
                <a:solidFill>
                  <a:srgbClr val="CC9900"/>
                </a:solidFill>
                <a:latin typeface="Arial" pitchFamily="34" charset="0"/>
                <a:cs typeface="Arial" pitchFamily="34" charset="0"/>
              </a:rPr>
              <a:t> </a:t>
            </a:r>
            <a:r>
              <a:rPr lang="en-US" sz="1800" b="1" dirty="0">
                <a:solidFill>
                  <a:srgbClr val="FFFF00"/>
                </a:solidFill>
                <a:latin typeface="Arial" pitchFamily="34" charset="0"/>
                <a:cs typeface="Arial" pitchFamily="34" charset="0"/>
              </a:rPr>
              <a:t>Boundary</a:t>
            </a:r>
          </a:p>
        </p:txBody>
      </p:sp>
      <p:pic>
        <p:nvPicPr>
          <p:cNvPr id="2" name="Picture 1"/>
          <p:cNvPicPr>
            <a:picLocks noChangeAspect="1"/>
          </p:cNvPicPr>
          <p:nvPr/>
        </p:nvPicPr>
        <p:blipFill rotWithShape="1">
          <a:blip r:embed="rId12">
            <a:extLst>
              <a:ext uri="{28A0092B-C50C-407E-A947-70E740481C1C}">
                <a14:useLocalDpi xmlns:a14="http://schemas.microsoft.com/office/drawing/2010/main" val="0"/>
              </a:ext>
            </a:extLst>
          </a:blip>
          <a:srcRect t="45740" r="23940"/>
          <a:stretch/>
        </p:blipFill>
        <p:spPr>
          <a:xfrm>
            <a:off x="4989136" y="5298473"/>
            <a:ext cx="3404955" cy="723559"/>
          </a:xfrm>
          <a:prstGeom prst="rect">
            <a:avLst/>
          </a:prstGeom>
          <a:ln>
            <a:solidFill>
              <a:schemeClr val="tx1"/>
            </a:solidFill>
          </a:ln>
        </p:spPr>
      </p:pic>
      <p:sp>
        <p:nvSpPr>
          <p:cNvPr id="5" name="Rectangle 4"/>
          <p:cNvSpPr/>
          <p:nvPr/>
        </p:nvSpPr>
        <p:spPr bwMode="auto">
          <a:xfrm>
            <a:off x="4989136" y="6072407"/>
            <a:ext cx="3418069" cy="359648"/>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800" b="1" dirty="0">
                <a:solidFill>
                  <a:srgbClr val="FFFF00"/>
                </a:solidFill>
                <a:latin typeface="Arial" pitchFamily="34" charset="0"/>
                <a:cs typeface="Arial" pitchFamily="34" charset="0"/>
              </a:rPr>
              <a:t>Enhanced Taxiway</a:t>
            </a:r>
            <a:r>
              <a:rPr lang="en-US" sz="1800" b="1" dirty="0">
                <a:solidFill>
                  <a:srgbClr val="CC9900"/>
                </a:solidFill>
                <a:latin typeface="Arial" pitchFamily="34" charset="0"/>
                <a:cs typeface="Arial" pitchFamily="34" charset="0"/>
              </a:rPr>
              <a:t> </a:t>
            </a:r>
            <a:r>
              <a:rPr lang="en-US" sz="1800" b="1" dirty="0">
                <a:solidFill>
                  <a:srgbClr val="FFFF00"/>
                </a:solidFill>
                <a:latin typeface="Arial" pitchFamily="34" charset="0"/>
                <a:cs typeface="Arial" pitchFamily="34" charset="0"/>
              </a:rPr>
              <a:t>Centerline</a:t>
            </a:r>
          </a:p>
        </p:txBody>
      </p:sp>
      <p:sp>
        <p:nvSpPr>
          <p:cNvPr id="6" name="Slide Number Placeholder 5"/>
          <p:cNvSpPr>
            <a:spLocks noGrp="1"/>
          </p:cNvSpPr>
          <p:nvPr>
            <p:ph type="sldNum" sz="quarter" idx="12"/>
          </p:nvPr>
        </p:nvSpPr>
        <p:spPr/>
        <p:txBody>
          <a:bodyPr/>
          <a:lstStyle/>
          <a:p>
            <a:pPr>
              <a:defRPr/>
            </a:pPr>
            <a:fld id="{2079FB3E-AF70-44EA-A201-58D0D3F1C38E}" type="slidenum">
              <a:rPr lang="en-US" smtClean="0"/>
              <a:pPr>
                <a:defRPr/>
              </a:pPr>
              <a:t>90</a:t>
            </a:fld>
            <a:endParaRPr lang="en-US"/>
          </a:p>
        </p:txBody>
      </p:sp>
      <p:sp>
        <p:nvSpPr>
          <p:cNvPr id="23" name="TextBox 22">
            <a:extLst>
              <a:ext uri="{FF2B5EF4-FFF2-40B4-BE49-F238E27FC236}">
                <a16:creationId xmlns:a16="http://schemas.microsoft.com/office/drawing/2014/main" id="{E2B93ADF-3327-490D-9210-EF32E493FDBE}"/>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6" name="TextBox 25">
            <a:extLst>
              <a:ext uri="{FF2B5EF4-FFF2-40B4-BE49-F238E27FC236}">
                <a16:creationId xmlns:a16="http://schemas.microsoft.com/office/drawing/2014/main" id="{27687BFF-5D46-48C1-B585-C836567AD613}"/>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27" name="TextBox 26">
            <a:extLst>
              <a:ext uri="{FF2B5EF4-FFF2-40B4-BE49-F238E27FC236}">
                <a16:creationId xmlns:a16="http://schemas.microsoft.com/office/drawing/2014/main" id="{3DF23495-7ECD-406E-96C0-E11EDC712C82}"/>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29" name="Text Box 22">
            <a:extLst>
              <a:ext uri="{FF2B5EF4-FFF2-40B4-BE49-F238E27FC236}">
                <a16:creationId xmlns:a16="http://schemas.microsoft.com/office/drawing/2014/main" id="{BCADD10E-3222-4948-9A2A-2B4369A9043E}"/>
              </a:ext>
            </a:extLst>
          </p:cNvPr>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sp>
        <p:nvSpPr>
          <p:cNvPr id="25" name="TextBox 24">
            <a:extLst>
              <a:ext uri="{FF2B5EF4-FFF2-40B4-BE49-F238E27FC236}">
                <a16:creationId xmlns:a16="http://schemas.microsoft.com/office/drawing/2014/main" id="{05BDB53D-FA25-4A0C-95CE-0E8FC19A00CB}"/>
              </a:ext>
            </a:extLst>
          </p:cNvPr>
          <p:cNvSpPr txBox="1"/>
          <p:nvPr/>
        </p:nvSpPr>
        <p:spPr>
          <a:xfrm>
            <a:off x="3458646" y="6473684"/>
            <a:ext cx="27897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FAA kneeboard card</a:t>
            </a:r>
          </a:p>
        </p:txBody>
      </p:sp>
    </p:spTree>
    <p:custDataLst>
      <p:tags r:id="rId1"/>
    </p:custDataLst>
    <p:extLst>
      <p:ext uri="{BB962C8B-B14F-4D97-AF65-F5344CB8AC3E}">
        <p14:creationId xmlns:p14="http://schemas.microsoft.com/office/powerpoint/2010/main" val="1034654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1250" fill="hold"/>
                                        <p:tgtEl>
                                          <p:spTgt spid="25"/>
                                        </p:tgtEl>
                                        <p:attrNameLst>
                                          <p:attrName>ppt_x</p:attrName>
                                        </p:attrNameLst>
                                      </p:cBhvr>
                                      <p:tavLst>
                                        <p:tav tm="0">
                                          <p:val>
                                            <p:strVal val="0-#ppt_w/2"/>
                                          </p:val>
                                        </p:tav>
                                        <p:tav tm="100000">
                                          <p:val>
                                            <p:strVal val="#ppt_x"/>
                                          </p:val>
                                        </p:tav>
                                      </p:tavLst>
                                    </p:anim>
                                    <p:anim calcmode="lin" valueType="num">
                                      <p:cBhvr additive="base">
                                        <p:cTn id="8" dur="125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3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03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02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02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034"/>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14"/>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1033"/>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18"/>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1035"/>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20"/>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2"/>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2" grpId="0" animBg="1"/>
      <p:bldP spid="14" grpId="0" animBg="1"/>
      <p:bldP spid="18" grpId="0" animBg="1"/>
      <p:bldP spid="20" grpId="0" animBg="1"/>
      <p:bldP spid="22" grpId="0" animBg="1"/>
      <p:bldP spid="24" grpId="0" animBg="1"/>
      <p:bldP spid="5" grpId="0" animBg="1"/>
      <p:bldP spid="25" grpId="0" animBg="1"/>
    </p:bldLst>
  </p:timing>
</p:sld>
</file>

<file path=ppt/slides/slide9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0486" name="Picture 6" descr="photo of blue taxiway edge lighting"/>
          <p:cNvPicPr>
            <a:picLocks noGrp="1" noChangeAspect="1" noChangeArrowheads="1"/>
          </p:cNvPicPr>
          <p:nvPr>
            <p:ph type="clipArt" sz="half" idx="1"/>
          </p:nvPr>
        </p:nvPicPr>
        <p:blipFill>
          <a:blip r:embed="rId3" cstate="print">
            <a:lum contrast="36000"/>
            <a:extLst>
              <a:ext uri="{28A0092B-C50C-407E-A947-70E740481C1C}">
                <a14:useLocalDpi xmlns:a14="http://schemas.microsoft.com/office/drawing/2010/main" val="0"/>
              </a:ext>
            </a:extLst>
          </a:blip>
          <a:srcRect/>
          <a:stretch>
            <a:fillRect/>
          </a:stretch>
        </p:blipFill>
        <p:spPr>
          <a:xfrm>
            <a:off x="3100929" y="1034143"/>
            <a:ext cx="2942141" cy="2362200"/>
          </a:xfrm>
          <a:noFill/>
          <a:ln w="9525">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Rectangle 2"/>
          <p:cNvSpPr/>
          <p:nvPr/>
        </p:nvSpPr>
        <p:spPr>
          <a:xfrm>
            <a:off x="3326447" y="284891"/>
            <a:ext cx="2567306" cy="461665"/>
          </a:xfrm>
          <a:prstGeom prst="rect">
            <a:avLst/>
          </a:prstGeom>
          <a:solidFill>
            <a:schemeClr val="bg1"/>
          </a:solidFill>
          <a:ln>
            <a:solidFill>
              <a:schemeClr val="tx1"/>
            </a:solidFill>
          </a:ln>
        </p:spPr>
        <p:txBody>
          <a:bodyPr wrap="none">
            <a:spAutoFit/>
          </a:bodyPr>
          <a:lstStyle/>
          <a:p>
            <a:pPr algn="ctr"/>
            <a:r>
              <a:rPr lang="en-US" b="1" u="sng" dirty="0">
                <a:solidFill>
                  <a:srgbClr val="FF0000"/>
                </a:solidFill>
                <a:latin typeface="Arial Rounded MT Bold" pitchFamily="34" charset="0"/>
              </a:rPr>
              <a:t>Airfield Lighting</a:t>
            </a:r>
          </a:p>
        </p:txBody>
      </p:sp>
      <p:sp>
        <p:nvSpPr>
          <p:cNvPr id="6" name="Slide Number Placeholder 5"/>
          <p:cNvSpPr>
            <a:spLocks noGrp="1"/>
          </p:cNvSpPr>
          <p:nvPr>
            <p:ph type="sldNum" sz="quarter" idx="12"/>
          </p:nvPr>
        </p:nvSpPr>
        <p:spPr/>
        <p:txBody>
          <a:bodyPr/>
          <a:lstStyle/>
          <a:p>
            <a:fld id="{5813A572-D0B5-4189-AF9D-43A2050A54C5}" type="slidenum">
              <a:rPr lang="en-US" smtClean="0"/>
              <a:pPr/>
              <a:t>91</a:t>
            </a:fld>
            <a:endParaRPr lang="en-US"/>
          </a:p>
        </p:txBody>
      </p:sp>
      <p:sp>
        <p:nvSpPr>
          <p:cNvPr id="13" name="Rectangle 12">
            <a:extLst>
              <a:ext uri="{FF2B5EF4-FFF2-40B4-BE49-F238E27FC236}">
                <a16:creationId xmlns:a16="http://schemas.microsoft.com/office/drawing/2014/main" id="{849AC7C9-2FE7-49E6-98F2-B82D9CF0A9F2}"/>
              </a:ext>
            </a:extLst>
          </p:cNvPr>
          <p:cNvSpPr/>
          <p:nvPr/>
        </p:nvSpPr>
        <p:spPr>
          <a:xfrm>
            <a:off x="838199" y="3622375"/>
            <a:ext cx="7391402" cy="1631216"/>
          </a:xfrm>
          <a:prstGeom prst="rect">
            <a:avLst/>
          </a:prstGeom>
        </p:spPr>
        <p:txBody>
          <a:bodyPr wrap="square">
            <a:spAutoFit/>
          </a:bodyPr>
          <a:lstStyle/>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is this light?</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Where is it found besides on taxiways?</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Bonus question:  as long as you are on pavement that has these lights, you can be certain that you are not in a runway protected area.  True or false?  Why?</a:t>
            </a:r>
          </a:p>
        </p:txBody>
      </p:sp>
      <p:sp>
        <p:nvSpPr>
          <p:cNvPr id="11" name="TextBox 10">
            <a:extLst>
              <a:ext uri="{FF2B5EF4-FFF2-40B4-BE49-F238E27FC236}">
                <a16:creationId xmlns:a16="http://schemas.microsoft.com/office/drawing/2014/main" id="{A6C76DF3-B974-48F1-8DF0-5B0CFC00B462}"/>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2658476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048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4"/>
          <p:cNvSpPr>
            <a:spLocks noGrp="1" noChangeArrowheads="1"/>
          </p:cNvSpPr>
          <p:nvPr>
            <p:ph type="body" sz="half" idx="2"/>
          </p:nvPr>
        </p:nvSpPr>
        <p:spPr>
          <a:xfrm>
            <a:off x="4953000" y="1532011"/>
            <a:ext cx="3810000" cy="2362200"/>
          </a:xfrm>
          <a:solidFill>
            <a:schemeClr val="bg1"/>
          </a:solidFill>
          <a:ln>
            <a:solidFill>
              <a:schemeClr val="tx1"/>
            </a:solidFill>
          </a:ln>
        </p:spPr>
        <p:txBody>
          <a:bodyPr/>
          <a:lstStyle/>
          <a:p>
            <a:pPr marL="0" indent="0">
              <a:buNone/>
            </a:pPr>
            <a:r>
              <a:rPr lang="en-US" sz="2000" dirty="0">
                <a:solidFill>
                  <a:schemeClr val="accent2"/>
                </a:solidFill>
                <a:latin typeface="Arial Rounded MT Bold" panose="020F0704030504030204" pitchFamily="34" charset="0"/>
              </a:rPr>
              <a:t>Taxiway edge lights identify the edge of the usable taxiway or </a:t>
            </a:r>
            <a:r>
              <a:rPr lang="en-US" sz="2000" dirty="0" err="1">
                <a:solidFill>
                  <a:schemeClr val="accent2"/>
                </a:solidFill>
                <a:latin typeface="Arial Rounded MT Bold" panose="020F0704030504030204" pitchFamily="34" charset="0"/>
              </a:rPr>
              <a:t>taxilane</a:t>
            </a:r>
            <a:r>
              <a:rPr lang="en-US" sz="2000" dirty="0">
                <a:solidFill>
                  <a:schemeClr val="accent2"/>
                </a:solidFill>
                <a:latin typeface="Arial Rounded MT Bold" panose="020F0704030504030204" pitchFamily="34" charset="0"/>
              </a:rPr>
              <a:t> surface at night and during periods of low visibility.</a:t>
            </a:r>
          </a:p>
          <a:p>
            <a:pPr marL="0" indent="0">
              <a:buNone/>
            </a:pPr>
            <a:endParaRPr lang="en-US" sz="2000" dirty="0">
              <a:solidFill>
                <a:schemeClr val="accent2"/>
              </a:solidFill>
              <a:latin typeface="Arial Rounded MT Bold" panose="020F0704030504030204" pitchFamily="34" charset="0"/>
            </a:endParaRPr>
          </a:p>
          <a:p>
            <a:pPr marL="0" indent="0">
              <a:buNone/>
            </a:pPr>
            <a:r>
              <a:rPr lang="en-US" sz="2000" dirty="0">
                <a:solidFill>
                  <a:schemeClr val="accent2"/>
                </a:solidFill>
                <a:latin typeface="Arial Rounded MT Bold" panose="020F0704030504030204" pitchFamily="34" charset="0"/>
              </a:rPr>
              <a:t>Taxiway edge lighting is blue.</a:t>
            </a:r>
            <a:endParaRPr lang="en-US" sz="2800" dirty="0"/>
          </a:p>
        </p:txBody>
      </p:sp>
      <p:pic>
        <p:nvPicPr>
          <p:cNvPr id="20486" name="Picture 6" descr="photo of blue taxiway edge lighting"/>
          <p:cNvPicPr>
            <a:picLocks noGrp="1" noChangeAspect="1" noChangeArrowheads="1"/>
          </p:cNvPicPr>
          <p:nvPr>
            <p:ph type="clipArt" sz="half" idx="1"/>
          </p:nvPr>
        </p:nvPicPr>
        <p:blipFill>
          <a:blip r:embed="rId3" cstate="print">
            <a:lum contrast="36000"/>
            <a:extLst>
              <a:ext uri="{28A0092B-C50C-407E-A947-70E740481C1C}">
                <a14:useLocalDpi xmlns:a14="http://schemas.microsoft.com/office/drawing/2010/main" val="0"/>
              </a:ext>
            </a:extLst>
          </a:blip>
          <a:srcRect/>
          <a:stretch>
            <a:fillRect/>
          </a:stretch>
        </p:blipFill>
        <p:spPr>
          <a:xfrm>
            <a:off x="914400" y="1532011"/>
            <a:ext cx="2942141" cy="2362200"/>
          </a:xfrm>
          <a:noFill/>
          <a:ln w="9525">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Text Box 22"/>
          <p:cNvSpPr txBox="1">
            <a:spLocks noChangeArrowheads="1"/>
          </p:cNvSpPr>
          <p:nvPr/>
        </p:nvSpPr>
        <p:spPr bwMode="auto">
          <a:xfrm>
            <a:off x="3006714" y="904845"/>
            <a:ext cx="3086100" cy="400110"/>
          </a:xfrm>
          <a:prstGeom prst="rect">
            <a:avLst/>
          </a:prstGeom>
          <a:solidFill>
            <a:schemeClr val="bg1"/>
          </a:solidFill>
          <a:ln w="9525" cap="sq">
            <a:solidFill>
              <a:schemeClr val="tx1"/>
            </a:solidFill>
            <a:miter lim="800000"/>
            <a:headEnd type="none" w="sm" len="sm"/>
            <a:tailEnd type="none" w="sm" len="sm"/>
          </a:ln>
        </p:spPr>
        <p:txBody>
          <a:bodyPr wrap="square">
            <a:spAutoFit/>
          </a:bodyPr>
          <a:lstStyle/>
          <a:p>
            <a:pPr algn="ctr"/>
            <a:r>
              <a:rPr lang="en-US" sz="2000" dirty="0">
                <a:solidFill>
                  <a:schemeClr val="accent2"/>
                </a:solidFill>
                <a:latin typeface="Arial Rounded MT Bold" panose="020F0704030504030204" pitchFamily="34" charset="0"/>
              </a:rPr>
              <a:t>Taxiway Edge Lighting</a:t>
            </a: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b="39899"/>
          <a:stretch/>
        </p:blipFill>
        <p:spPr>
          <a:xfrm>
            <a:off x="2620618" y="4046030"/>
            <a:ext cx="4029111" cy="2289088"/>
          </a:xfrm>
          <a:prstGeom prst="rect">
            <a:avLst/>
          </a:prstGeom>
        </p:spPr>
      </p:pic>
      <p:sp>
        <p:nvSpPr>
          <p:cNvPr id="3" name="Rectangle 2"/>
          <p:cNvSpPr/>
          <p:nvPr/>
        </p:nvSpPr>
        <p:spPr>
          <a:xfrm>
            <a:off x="3326447" y="284891"/>
            <a:ext cx="2567306"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
        <p:nvSpPr>
          <p:cNvPr id="6" name="Slide Number Placeholder 5"/>
          <p:cNvSpPr>
            <a:spLocks noGrp="1"/>
          </p:cNvSpPr>
          <p:nvPr>
            <p:ph type="sldNum" sz="quarter" idx="12"/>
          </p:nvPr>
        </p:nvSpPr>
        <p:spPr/>
        <p:txBody>
          <a:bodyPr/>
          <a:lstStyle/>
          <a:p>
            <a:fld id="{5813A572-D0B5-4189-AF9D-43A2050A54C5}" type="slidenum">
              <a:rPr lang="en-US" smtClean="0"/>
              <a:pPr/>
              <a:t>92</a:t>
            </a:fld>
            <a:endParaRPr lang="en-US"/>
          </a:p>
        </p:txBody>
      </p:sp>
      <p:sp>
        <p:nvSpPr>
          <p:cNvPr id="10" name="TextBox 9">
            <a:extLst>
              <a:ext uri="{FF2B5EF4-FFF2-40B4-BE49-F238E27FC236}">
                <a16:creationId xmlns:a16="http://schemas.microsoft.com/office/drawing/2014/main" id="{B34B3EE3-E98F-40ED-BC8A-97BA30918544}"/>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1" name="TextBox 10">
            <a:extLst>
              <a:ext uri="{FF2B5EF4-FFF2-40B4-BE49-F238E27FC236}">
                <a16:creationId xmlns:a16="http://schemas.microsoft.com/office/drawing/2014/main" id="{DCE9505C-19CD-44F5-8CCB-B31F1B0F6E95}"/>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2" name="TextBox 11">
            <a:extLst>
              <a:ext uri="{FF2B5EF4-FFF2-40B4-BE49-F238E27FC236}">
                <a16:creationId xmlns:a16="http://schemas.microsoft.com/office/drawing/2014/main" id="{2EAB9BA1-DE00-4FF5-AA87-0FB0CBF3C531}"/>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2692465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Rectangle 2"/>
          <p:cNvSpPr/>
          <p:nvPr/>
        </p:nvSpPr>
        <p:spPr>
          <a:xfrm>
            <a:off x="3326447" y="284891"/>
            <a:ext cx="2567306" cy="461665"/>
          </a:xfrm>
          <a:prstGeom prst="rect">
            <a:avLst/>
          </a:prstGeom>
          <a:solidFill>
            <a:schemeClr val="bg1"/>
          </a:solidFill>
          <a:ln>
            <a:solidFill>
              <a:schemeClr val="tx1"/>
            </a:solidFill>
          </a:ln>
        </p:spPr>
        <p:txBody>
          <a:bodyPr wrap="none">
            <a:spAutoFit/>
          </a:bodyPr>
          <a:lstStyle/>
          <a:p>
            <a:pPr algn="ctr"/>
            <a:r>
              <a:rPr lang="en-US" b="1" u="sng" dirty="0">
                <a:solidFill>
                  <a:srgbClr val="FF0000"/>
                </a:solidFill>
                <a:latin typeface="Arial Rounded MT Bold" pitchFamily="34" charset="0"/>
              </a:rPr>
              <a:t>Airfield Lighting</a:t>
            </a:r>
          </a:p>
        </p:txBody>
      </p:sp>
      <p:sp>
        <p:nvSpPr>
          <p:cNvPr id="6" name="Slide Number Placeholder 5"/>
          <p:cNvSpPr>
            <a:spLocks noGrp="1"/>
          </p:cNvSpPr>
          <p:nvPr>
            <p:ph type="sldNum" sz="quarter" idx="12"/>
          </p:nvPr>
        </p:nvSpPr>
        <p:spPr/>
        <p:txBody>
          <a:bodyPr/>
          <a:lstStyle/>
          <a:p>
            <a:fld id="{5813A572-D0B5-4189-AF9D-43A2050A54C5}" type="slidenum">
              <a:rPr lang="en-US" smtClean="0"/>
              <a:pPr/>
              <a:t>93</a:t>
            </a:fld>
            <a:endParaRPr lang="en-US"/>
          </a:p>
        </p:txBody>
      </p:sp>
      <p:sp>
        <p:nvSpPr>
          <p:cNvPr id="13" name="Rectangle 12">
            <a:extLst>
              <a:ext uri="{FF2B5EF4-FFF2-40B4-BE49-F238E27FC236}">
                <a16:creationId xmlns:a16="http://schemas.microsoft.com/office/drawing/2014/main" id="{849AC7C9-2FE7-49E6-98F2-B82D9CF0A9F2}"/>
              </a:ext>
            </a:extLst>
          </p:cNvPr>
          <p:cNvSpPr/>
          <p:nvPr/>
        </p:nvSpPr>
        <p:spPr>
          <a:xfrm>
            <a:off x="838199" y="3622375"/>
            <a:ext cx="7391402" cy="1631216"/>
          </a:xfrm>
          <a:prstGeom prst="rect">
            <a:avLst/>
          </a:prstGeom>
        </p:spPr>
        <p:txBody>
          <a:bodyPr wrap="square">
            <a:spAutoFit/>
          </a:bodyPr>
          <a:lstStyle/>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are these lights?</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Bonus question:  these lights are found on both movement and non-movement areas.  True or false?</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Bonus question #2:  these lights can be found on a runway at DTW.  True or False?  If true, what runway?</a:t>
            </a:r>
          </a:p>
        </p:txBody>
      </p:sp>
      <p:pic>
        <p:nvPicPr>
          <p:cNvPr id="546818" name="Picture 2" descr="Green centerline lights - Airport Lights - AeroSavvy">
            <a:extLst>
              <a:ext uri="{FF2B5EF4-FFF2-40B4-BE49-F238E27FC236}">
                <a16:creationId xmlns:a16="http://schemas.microsoft.com/office/drawing/2014/main" id="{3CEE2E20-C647-42DD-A8CC-A63927EF5E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9081" y="949625"/>
            <a:ext cx="3725837" cy="247937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EBF7DFF-5E35-4B9F-B78B-38C02EDBBD01}"/>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1537855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2"/>
          <p:cNvSpPr txBox="1">
            <a:spLocks noChangeArrowheads="1"/>
          </p:cNvSpPr>
          <p:nvPr/>
        </p:nvSpPr>
        <p:spPr bwMode="auto">
          <a:xfrm>
            <a:off x="2408062" y="909622"/>
            <a:ext cx="4383290" cy="461665"/>
          </a:xfrm>
          <a:prstGeom prst="rect">
            <a:avLst/>
          </a:prstGeom>
          <a:solidFill>
            <a:schemeClr val="bg1"/>
          </a:solidFill>
          <a:ln w="9525" cap="sq">
            <a:solidFill>
              <a:schemeClr val="tx1"/>
            </a:solidFill>
            <a:miter lim="800000"/>
            <a:headEnd type="none" w="sm" len="sm"/>
            <a:tailEnd type="none" w="sm" len="sm"/>
          </a:ln>
        </p:spPr>
        <p:txBody>
          <a:bodyPr wrap="square">
            <a:spAutoFit/>
          </a:bodyPr>
          <a:lstStyle/>
          <a:p>
            <a:pPr algn="ctr"/>
            <a:r>
              <a:rPr lang="en-US" b="1" u="sng" dirty="0">
                <a:solidFill>
                  <a:schemeClr val="accent1">
                    <a:lumMod val="75000"/>
                  </a:schemeClr>
                </a:solidFill>
                <a:latin typeface="Arial Rounded MT Bold" pitchFamily="34" charset="0"/>
                <a:ea typeface="+mj-ea"/>
                <a:cs typeface="+mj-cs"/>
              </a:rPr>
              <a:t>Taxiway Centerline Lighting</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564" y="1524000"/>
            <a:ext cx="2916036" cy="2418890"/>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1564" y="4097912"/>
            <a:ext cx="3886200" cy="2211974"/>
          </a:xfrm>
          <a:prstGeom prst="rect">
            <a:avLst/>
          </a:prstGeom>
        </p:spPr>
      </p:pic>
      <p:sp>
        <p:nvSpPr>
          <p:cNvPr id="4" name="TextBox 3"/>
          <p:cNvSpPr txBox="1"/>
          <p:nvPr/>
        </p:nvSpPr>
        <p:spPr>
          <a:xfrm>
            <a:off x="4962552" y="1524000"/>
            <a:ext cx="3657600" cy="4401205"/>
          </a:xfrm>
          <a:prstGeom prst="rect">
            <a:avLst/>
          </a:prstGeom>
          <a:solidFill>
            <a:schemeClr val="bg1"/>
          </a:solidFill>
          <a:ln w="9525">
            <a:solidFill>
              <a:schemeClr val="tx1"/>
            </a:solidFill>
          </a:ln>
        </p:spPr>
        <p:txBody>
          <a:bodyPr wrap="square" rtlCol="0">
            <a:spAutoFit/>
          </a:bodyPr>
          <a:lstStyle/>
          <a:p>
            <a:r>
              <a:rPr lang="en-US" sz="2000" dirty="0">
                <a:solidFill>
                  <a:schemeClr val="accent1">
                    <a:lumMod val="50000"/>
                  </a:schemeClr>
                </a:solidFill>
                <a:latin typeface="Arial Rounded MT Bold" pitchFamily="34" charset="0"/>
              </a:rPr>
              <a:t>Taxiway centerline lights are green.</a:t>
            </a:r>
          </a:p>
          <a:p>
            <a:endParaRPr lang="en-US" sz="2000" dirty="0">
              <a:solidFill>
                <a:schemeClr val="accent1">
                  <a:lumMod val="50000"/>
                </a:schemeClr>
              </a:solidFill>
              <a:latin typeface="Arial Rounded MT Bold" pitchFamily="34" charset="0"/>
            </a:endParaRPr>
          </a:p>
          <a:p>
            <a:r>
              <a:rPr lang="en-US" sz="2000" dirty="0">
                <a:solidFill>
                  <a:schemeClr val="accent1">
                    <a:lumMod val="50000"/>
                  </a:schemeClr>
                </a:solidFill>
                <a:latin typeface="Arial Rounded MT Bold" pitchFamily="34" charset="0"/>
              </a:rPr>
              <a:t>They are placed on selected taxiways and </a:t>
            </a:r>
            <a:r>
              <a:rPr lang="en-US" sz="2000" dirty="0" err="1">
                <a:solidFill>
                  <a:schemeClr val="accent1">
                    <a:lumMod val="50000"/>
                  </a:schemeClr>
                </a:solidFill>
                <a:latin typeface="Arial Rounded MT Bold" pitchFamily="34" charset="0"/>
              </a:rPr>
              <a:t>taxilanes</a:t>
            </a:r>
            <a:r>
              <a:rPr lang="en-US" sz="2000" dirty="0">
                <a:solidFill>
                  <a:schemeClr val="accent1">
                    <a:lumMod val="50000"/>
                  </a:schemeClr>
                </a:solidFill>
                <a:latin typeface="Arial Rounded MT Bold" pitchFamily="34" charset="0"/>
              </a:rPr>
              <a:t> to assist pilots with taxiing at night and during periods of reduced visibility.</a:t>
            </a:r>
          </a:p>
          <a:p>
            <a:endParaRPr lang="en-US" sz="2000" dirty="0">
              <a:solidFill>
                <a:schemeClr val="accent1">
                  <a:lumMod val="50000"/>
                </a:schemeClr>
              </a:solidFill>
              <a:latin typeface="Arial Rounded MT Bold" pitchFamily="34" charset="0"/>
            </a:endParaRPr>
          </a:p>
          <a:p>
            <a:r>
              <a:rPr lang="en-US" sz="2000" dirty="0">
                <a:solidFill>
                  <a:schemeClr val="accent1">
                    <a:lumMod val="50000"/>
                  </a:schemeClr>
                </a:solidFill>
                <a:latin typeface="Arial Rounded MT Bold" pitchFamily="34" charset="0"/>
              </a:rPr>
              <a:t>They are also placed on </a:t>
            </a:r>
            <a:r>
              <a:rPr lang="en-US" sz="2000" dirty="0" err="1">
                <a:solidFill>
                  <a:schemeClr val="accent1">
                    <a:lumMod val="50000"/>
                  </a:schemeClr>
                </a:solidFill>
                <a:latin typeface="Arial Rounded MT Bold" pitchFamily="34" charset="0"/>
              </a:rPr>
              <a:t>Rwy</a:t>
            </a:r>
            <a:r>
              <a:rPr lang="en-US" sz="2000" dirty="0">
                <a:solidFill>
                  <a:schemeClr val="accent1">
                    <a:lumMod val="50000"/>
                  </a:schemeClr>
                </a:solidFill>
                <a:latin typeface="Arial Rounded MT Bold" pitchFamily="34" charset="0"/>
              </a:rPr>
              <a:t> 9L/27R between 4R/22L and 3L/21R, since that section of runway is normally used as a taxiway.</a:t>
            </a:r>
            <a:endParaRPr lang="en-US" sz="2000" dirty="0">
              <a:solidFill>
                <a:schemeClr val="accent1">
                  <a:lumMod val="50000"/>
                </a:schemeClr>
              </a:solidFill>
            </a:endParaRPr>
          </a:p>
        </p:txBody>
      </p:sp>
      <p:sp>
        <p:nvSpPr>
          <p:cNvPr id="6" name="Rectangle 5"/>
          <p:cNvSpPr/>
          <p:nvPr/>
        </p:nvSpPr>
        <p:spPr>
          <a:xfrm>
            <a:off x="3316054" y="310046"/>
            <a:ext cx="2567306"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
        <p:nvSpPr>
          <p:cNvPr id="9" name="Slide Number Placeholder 8"/>
          <p:cNvSpPr>
            <a:spLocks noGrp="1"/>
          </p:cNvSpPr>
          <p:nvPr>
            <p:ph type="sldNum" sz="quarter" idx="12"/>
          </p:nvPr>
        </p:nvSpPr>
        <p:spPr/>
        <p:txBody>
          <a:bodyPr/>
          <a:lstStyle/>
          <a:p>
            <a:fld id="{5813A572-D0B5-4189-AF9D-43A2050A54C5}" type="slidenum">
              <a:rPr lang="en-US" smtClean="0"/>
              <a:pPr/>
              <a:t>94</a:t>
            </a:fld>
            <a:endParaRPr lang="en-US"/>
          </a:p>
        </p:txBody>
      </p:sp>
      <p:sp>
        <p:nvSpPr>
          <p:cNvPr id="11" name="TextBox 10">
            <a:extLst>
              <a:ext uri="{FF2B5EF4-FFF2-40B4-BE49-F238E27FC236}">
                <a16:creationId xmlns:a16="http://schemas.microsoft.com/office/drawing/2014/main" id="{2010D1D6-D93A-4A4A-A87F-3ED3379A5DD6}"/>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20E596FA-FADC-4952-8FD9-82E04EB8940F}"/>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2091049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Rectangle 2"/>
          <p:cNvSpPr/>
          <p:nvPr/>
        </p:nvSpPr>
        <p:spPr>
          <a:xfrm>
            <a:off x="3326447" y="284891"/>
            <a:ext cx="2567306" cy="461665"/>
          </a:xfrm>
          <a:prstGeom prst="rect">
            <a:avLst/>
          </a:prstGeom>
          <a:solidFill>
            <a:schemeClr val="bg1"/>
          </a:solidFill>
          <a:ln>
            <a:solidFill>
              <a:schemeClr val="tx1"/>
            </a:solidFill>
          </a:ln>
        </p:spPr>
        <p:txBody>
          <a:bodyPr wrap="none">
            <a:spAutoFit/>
          </a:bodyPr>
          <a:lstStyle/>
          <a:p>
            <a:pPr algn="ctr"/>
            <a:r>
              <a:rPr lang="en-US" b="1" u="sng" dirty="0">
                <a:solidFill>
                  <a:srgbClr val="FF0000"/>
                </a:solidFill>
                <a:latin typeface="Arial Rounded MT Bold" pitchFamily="34" charset="0"/>
              </a:rPr>
              <a:t>Airfield Lighting</a:t>
            </a:r>
          </a:p>
        </p:txBody>
      </p:sp>
      <p:sp>
        <p:nvSpPr>
          <p:cNvPr id="6" name="Slide Number Placeholder 5"/>
          <p:cNvSpPr>
            <a:spLocks noGrp="1"/>
          </p:cNvSpPr>
          <p:nvPr>
            <p:ph type="sldNum" sz="quarter" idx="12"/>
          </p:nvPr>
        </p:nvSpPr>
        <p:spPr/>
        <p:txBody>
          <a:bodyPr/>
          <a:lstStyle/>
          <a:p>
            <a:fld id="{5813A572-D0B5-4189-AF9D-43A2050A54C5}" type="slidenum">
              <a:rPr lang="en-US" smtClean="0"/>
              <a:pPr/>
              <a:t>95</a:t>
            </a:fld>
            <a:endParaRPr lang="en-US"/>
          </a:p>
        </p:txBody>
      </p:sp>
      <p:sp>
        <p:nvSpPr>
          <p:cNvPr id="13" name="Rectangle 12">
            <a:extLst>
              <a:ext uri="{FF2B5EF4-FFF2-40B4-BE49-F238E27FC236}">
                <a16:creationId xmlns:a16="http://schemas.microsoft.com/office/drawing/2014/main" id="{849AC7C9-2FE7-49E6-98F2-B82D9CF0A9F2}"/>
              </a:ext>
            </a:extLst>
          </p:cNvPr>
          <p:cNvSpPr/>
          <p:nvPr/>
        </p:nvSpPr>
        <p:spPr>
          <a:xfrm>
            <a:off x="876299" y="3421594"/>
            <a:ext cx="7391402" cy="723275"/>
          </a:xfrm>
          <a:prstGeom prst="rect">
            <a:avLst/>
          </a:prstGeom>
        </p:spPr>
        <p:txBody>
          <a:bodyPr wrap="square">
            <a:spAutoFit/>
          </a:bodyPr>
          <a:lstStyle/>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are these lights?</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Where are the amber and white lights found?</a:t>
            </a:r>
          </a:p>
        </p:txBody>
      </p:sp>
      <p:pic>
        <p:nvPicPr>
          <p:cNvPr id="8" name="Picture 6" descr="photo of clear or white runway edge lighting">
            <a:extLst>
              <a:ext uri="{FF2B5EF4-FFF2-40B4-BE49-F238E27FC236}">
                <a16:creationId xmlns:a16="http://schemas.microsoft.com/office/drawing/2014/main" id="{99813824-E609-4A48-BCB5-28969784DA37}"/>
              </a:ext>
            </a:extLst>
          </p:cNvPr>
          <p:cNvPicPr>
            <a:picLocks noGrp="1" noChangeAspect="1" noChangeArrowheads="1"/>
          </p:cNvPicPr>
          <p:nvPr>
            <p:ph type="clipArt" sz="half" idx="1"/>
          </p:nvPr>
        </p:nvPicPr>
        <p:blipFill>
          <a:blip r:embed="rId3" cstate="print">
            <a:lum contrast="30000"/>
            <a:extLst>
              <a:ext uri="{28A0092B-C50C-407E-A947-70E740481C1C}">
                <a14:useLocalDpi xmlns:a14="http://schemas.microsoft.com/office/drawing/2010/main" val="0"/>
              </a:ext>
            </a:extLst>
          </a:blip>
          <a:srcRect/>
          <a:stretch>
            <a:fillRect/>
          </a:stretch>
        </p:blipFill>
        <p:spPr>
          <a:xfrm>
            <a:off x="1529443" y="936332"/>
            <a:ext cx="2971800" cy="2228850"/>
          </a:xfr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 name="Picture 8">
            <a:extLst>
              <a:ext uri="{FF2B5EF4-FFF2-40B4-BE49-F238E27FC236}">
                <a16:creationId xmlns:a16="http://schemas.microsoft.com/office/drawing/2014/main" id="{0F0E6837-6658-46ED-9772-BFD77FE2D7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33325" y="936332"/>
            <a:ext cx="2076569" cy="2228850"/>
          </a:xfrm>
          <a:prstGeom prst="rect">
            <a:avLst/>
          </a:prstGeom>
          <a:ln>
            <a:solidFill>
              <a:schemeClr val="tx1"/>
            </a:solidFill>
          </a:ln>
        </p:spPr>
      </p:pic>
      <p:sp>
        <p:nvSpPr>
          <p:cNvPr id="15" name="TextBox 14">
            <a:extLst>
              <a:ext uri="{FF2B5EF4-FFF2-40B4-BE49-F238E27FC236}">
                <a16:creationId xmlns:a16="http://schemas.microsoft.com/office/drawing/2014/main" id="{B53C278B-8635-44E7-9140-2C94DA17C830}"/>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2824390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4"/>
          <p:cNvSpPr>
            <a:spLocks noGrp="1" noChangeArrowheads="1"/>
          </p:cNvSpPr>
          <p:nvPr>
            <p:ph type="body" sz="half" idx="2"/>
          </p:nvPr>
        </p:nvSpPr>
        <p:spPr>
          <a:xfrm>
            <a:off x="3943350" y="1410415"/>
            <a:ext cx="4495800" cy="4650484"/>
          </a:xfrm>
          <a:solidFill>
            <a:schemeClr val="tx1"/>
          </a:solidFill>
        </p:spPr>
        <p:txBody>
          <a:bodyPr/>
          <a:lstStyle/>
          <a:p>
            <a:pPr marL="0" indent="0">
              <a:spcBef>
                <a:spcPts val="600"/>
              </a:spcBef>
              <a:buNone/>
            </a:pPr>
            <a:r>
              <a:rPr lang="en-US" sz="2000" kern="1200" dirty="0">
                <a:solidFill>
                  <a:srgbClr val="FFFFFF"/>
                </a:solidFill>
                <a:latin typeface="Arial Rounded MT Bold" pitchFamily="34" charset="0"/>
                <a:ea typeface="+mj-ea"/>
                <a:cs typeface="+mj-cs"/>
              </a:rPr>
              <a:t>Runway edge lights Identify the edge of the usable runway surface at night and during periods of low visibility.</a:t>
            </a:r>
          </a:p>
          <a:p>
            <a:pPr marL="0" indent="0">
              <a:spcBef>
                <a:spcPts val="600"/>
              </a:spcBef>
              <a:buNone/>
            </a:pPr>
            <a:r>
              <a:rPr lang="en-US" sz="2000" kern="1200" dirty="0">
                <a:solidFill>
                  <a:srgbClr val="FFFFFF"/>
                </a:solidFill>
                <a:latin typeface="Arial Rounded MT Bold" pitchFamily="34" charset="0"/>
                <a:ea typeface="+mj-ea"/>
                <a:cs typeface="+mj-cs"/>
              </a:rPr>
              <a:t>Runway edge lights are clear (or white), </a:t>
            </a:r>
            <a:r>
              <a:rPr lang="en-US" sz="2000" kern="1200" dirty="0">
                <a:solidFill>
                  <a:srgbClr val="FFC000"/>
                </a:solidFill>
                <a:latin typeface="Arial Rounded MT Bold" pitchFamily="34" charset="0"/>
                <a:ea typeface="+mj-ea"/>
                <a:cs typeface="+mj-cs"/>
              </a:rPr>
              <a:t>except for the last 2000’ of a precision or non-precision instrument runway.  The half of the lights facing the pilot are amber</a:t>
            </a:r>
            <a:r>
              <a:rPr lang="en-US" sz="2400" dirty="0">
                <a:solidFill>
                  <a:srgbClr val="FFC000"/>
                </a:solidFill>
              </a:rPr>
              <a:t>.</a:t>
            </a:r>
          </a:p>
          <a:p>
            <a:pPr>
              <a:buFontTx/>
              <a:buNone/>
            </a:pPr>
            <a:endParaRPr lang="en-US" sz="2400" b="1" dirty="0">
              <a:solidFill>
                <a:srgbClr val="FFFFFF"/>
              </a:solidFill>
            </a:endParaRPr>
          </a:p>
          <a:p>
            <a:pPr>
              <a:buFontTx/>
              <a:buNone/>
            </a:pPr>
            <a:endParaRPr lang="en-US" sz="2400" dirty="0"/>
          </a:p>
        </p:txBody>
      </p:sp>
      <p:pic>
        <p:nvPicPr>
          <p:cNvPr id="17414" name="Picture 6" descr="photo of clear or white runway edge lighting"/>
          <p:cNvPicPr>
            <a:picLocks noGrp="1" noChangeAspect="1" noChangeArrowheads="1"/>
          </p:cNvPicPr>
          <p:nvPr>
            <p:ph type="clipArt" sz="half" idx="1"/>
          </p:nvPr>
        </p:nvPicPr>
        <p:blipFill>
          <a:blip r:embed="rId3" cstate="print">
            <a:lum contrast="30000"/>
            <a:extLst>
              <a:ext uri="{28A0092B-C50C-407E-A947-70E740481C1C}">
                <a14:useLocalDpi xmlns:a14="http://schemas.microsoft.com/office/drawing/2010/main" val="0"/>
              </a:ext>
            </a:extLst>
          </a:blip>
          <a:srcRect/>
          <a:stretch>
            <a:fillRect/>
          </a:stretch>
        </p:blipFill>
        <p:spPr>
          <a:xfrm>
            <a:off x="514350" y="1453083"/>
            <a:ext cx="2971800" cy="2228850"/>
          </a:xfr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7415" name="Picture 7" descr="photo of amber runway edge lighting"/>
          <p:cNvPicPr>
            <a:picLocks noChangeAspect="1" noChangeArrowheads="1"/>
          </p:cNvPicPr>
          <p:nvPr/>
        </p:nvPicPr>
        <p:blipFill>
          <a:blip r:embed="rId4" cstate="print">
            <a:lum contrast="30000"/>
            <a:extLst>
              <a:ext uri="{28A0092B-C50C-407E-A947-70E740481C1C}">
                <a14:useLocalDpi xmlns:a14="http://schemas.microsoft.com/office/drawing/2010/main" val="0"/>
              </a:ext>
            </a:extLst>
          </a:blip>
          <a:srcRect/>
          <a:stretch>
            <a:fillRect/>
          </a:stretch>
        </p:blipFill>
        <p:spPr bwMode="auto">
          <a:xfrm>
            <a:off x="514350" y="3832049"/>
            <a:ext cx="2971800" cy="222885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6" name="Text Box 22"/>
          <p:cNvSpPr txBox="1">
            <a:spLocks noChangeArrowheads="1"/>
          </p:cNvSpPr>
          <p:nvPr/>
        </p:nvSpPr>
        <p:spPr bwMode="auto">
          <a:xfrm>
            <a:off x="2935147" y="262950"/>
            <a:ext cx="3351835"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Lighting</a:t>
            </a:r>
          </a:p>
        </p:txBody>
      </p:sp>
      <p:sp>
        <p:nvSpPr>
          <p:cNvPr id="7" name="Rectangle 4"/>
          <p:cNvSpPr txBox="1">
            <a:spLocks noChangeArrowheads="1"/>
          </p:cNvSpPr>
          <p:nvPr/>
        </p:nvSpPr>
        <p:spPr bwMode="auto">
          <a:xfrm>
            <a:off x="2382215" y="724615"/>
            <a:ext cx="4419600" cy="466725"/>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gn="ctr">
              <a:buFontTx/>
              <a:buNone/>
            </a:pPr>
            <a:r>
              <a:rPr lang="en-US" sz="2400" kern="1200" dirty="0">
                <a:solidFill>
                  <a:srgbClr val="FFFFFF"/>
                </a:solidFill>
                <a:latin typeface="Arial Rounded MT Bold" pitchFamily="34" charset="0"/>
                <a:ea typeface="+mj-ea"/>
                <a:cs typeface="+mj-cs"/>
              </a:rPr>
              <a:t>Runway Edge Lights</a:t>
            </a:r>
            <a:endParaRPr lang="en-US" sz="2400" kern="0" dirty="0"/>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57512" y="4458415"/>
            <a:ext cx="1419875" cy="1523999"/>
          </a:xfrm>
          <a:prstGeom prst="rect">
            <a:avLst/>
          </a:prstGeom>
          <a:ln>
            <a:solidFill>
              <a:schemeClr val="tx1"/>
            </a:solidFill>
          </a:ln>
        </p:spPr>
      </p:pic>
      <p:sp>
        <p:nvSpPr>
          <p:cNvPr id="4" name="Slide Number Placeholder 3"/>
          <p:cNvSpPr>
            <a:spLocks noGrp="1"/>
          </p:cNvSpPr>
          <p:nvPr>
            <p:ph type="sldNum" sz="quarter" idx="12"/>
          </p:nvPr>
        </p:nvSpPr>
        <p:spPr/>
        <p:txBody>
          <a:bodyPr/>
          <a:lstStyle/>
          <a:p>
            <a:fld id="{5813A572-D0B5-4189-AF9D-43A2050A54C5}" type="slidenum">
              <a:rPr lang="en-US" smtClean="0"/>
              <a:pPr/>
              <a:t>96</a:t>
            </a:fld>
            <a:endParaRPr lang="en-US"/>
          </a:p>
        </p:txBody>
      </p:sp>
      <p:sp>
        <p:nvSpPr>
          <p:cNvPr id="10" name="TextBox 9">
            <a:extLst>
              <a:ext uri="{FF2B5EF4-FFF2-40B4-BE49-F238E27FC236}">
                <a16:creationId xmlns:a16="http://schemas.microsoft.com/office/drawing/2014/main" id="{ADB06925-9526-4940-96EE-EBD45127767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E204BEDE-861B-40A2-A4E0-B9BD13A2DE5E}"/>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3" name="TextBox 12">
            <a:extLst>
              <a:ext uri="{FF2B5EF4-FFF2-40B4-BE49-F238E27FC236}">
                <a16:creationId xmlns:a16="http://schemas.microsoft.com/office/drawing/2014/main" id="{71BC12E0-D9D9-4D36-A088-3357F6D0E409}"/>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383660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Rectangle 2"/>
          <p:cNvSpPr/>
          <p:nvPr/>
        </p:nvSpPr>
        <p:spPr>
          <a:xfrm>
            <a:off x="3326447" y="284891"/>
            <a:ext cx="2567306" cy="461665"/>
          </a:xfrm>
          <a:prstGeom prst="rect">
            <a:avLst/>
          </a:prstGeom>
          <a:solidFill>
            <a:schemeClr val="bg1"/>
          </a:solidFill>
          <a:ln>
            <a:solidFill>
              <a:schemeClr val="tx1"/>
            </a:solidFill>
          </a:ln>
        </p:spPr>
        <p:txBody>
          <a:bodyPr wrap="none">
            <a:spAutoFit/>
          </a:bodyPr>
          <a:lstStyle/>
          <a:p>
            <a:pPr algn="ctr"/>
            <a:r>
              <a:rPr lang="en-US" b="1" u="sng" dirty="0">
                <a:solidFill>
                  <a:srgbClr val="FF0000"/>
                </a:solidFill>
                <a:latin typeface="Arial Rounded MT Bold" pitchFamily="34" charset="0"/>
              </a:rPr>
              <a:t>Airfield Lighting</a:t>
            </a:r>
          </a:p>
        </p:txBody>
      </p:sp>
      <p:sp>
        <p:nvSpPr>
          <p:cNvPr id="6" name="Slide Number Placeholder 5"/>
          <p:cNvSpPr>
            <a:spLocks noGrp="1"/>
          </p:cNvSpPr>
          <p:nvPr>
            <p:ph type="sldNum" sz="quarter" idx="12"/>
          </p:nvPr>
        </p:nvSpPr>
        <p:spPr/>
        <p:txBody>
          <a:bodyPr/>
          <a:lstStyle/>
          <a:p>
            <a:fld id="{5813A572-D0B5-4189-AF9D-43A2050A54C5}" type="slidenum">
              <a:rPr lang="en-US" smtClean="0"/>
              <a:pPr/>
              <a:t>97</a:t>
            </a:fld>
            <a:endParaRPr lang="en-US"/>
          </a:p>
        </p:txBody>
      </p:sp>
      <p:sp>
        <p:nvSpPr>
          <p:cNvPr id="13" name="Rectangle 12">
            <a:extLst>
              <a:ext uri="{FF2B5EF4-FFF2-40B4-BE49-F238E27FC236}">
                <a16:creationId xmlns:a16="http://schemas.microsoft.com/office/drawing/2014/main" id="{849AC7C9-2FE7-49E6-98F2-B82D9CF0A9F2}"/>
              </a:ext>
            </a:extLst>
          </p:cNvPr>
          <p:cNvSpPr/>
          <p:nvPr/>
        </p:nvSpPr>
        <p:spPr>
          <a:xfrm>
            <a:off x="1409699" y="1333276"/>
            <a:ext cx="6324601" cy="1000274"/>
          </a:xfrm>
          <a:prstGeom prst="rect">
            <a:avLst/>
          </a:prstGeom>
        </p:spPr>
        <p:txBody>
          <a:bodyPr wrap="square">
            <a:spAutoFit/>
          </a:bodyPr>
          <a:lstStyle/>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color or colors are runway centerline lights?</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Where (i.e., what distance(s) would you find the red lights at?</a:t>
            </a:r>
          </a:p>
        </p:txBody>
      </p:sp>
      <p:sp>
        <p:nvSpPr>
          <p:cNvPr id="5" name="Rectangle 4">
            <a:extLst>
              <a:ext uri="{FF2B5EF4-FFF2-40B4-BE49-F238E27FC236}">
                <a16:creationId xmlns:a16="http://schemas.microsoft.com/office/drawing/2014/main" id="{9B942D11-9B31-4E0D-9560-EABDFF3D8816}"/>
              </a:ext>
            </a:extLst>
          </p:cNvPr>
          <p:cNvSpPr/>
          <p:nvPr/>
        </p:nvSpPr>
        <p:spPr>
          <a:xfrm>
            <a:off x="2613688" y="833511"/>
            <a:ext cx="3992824" cy="461665"/>
          </a:xfrm>
          <a:prstGeom prst="rect">
            <a:avLst/>
          </a:prstGeom>
        </p:spPr>
        <p:txBody>
          <a:bodyPr wrap="none">
            <a:spAutoFit/>
          </a:bodyPr>
          <a:lstStyle/>
          <a:p>
            <a:r>
              <a:rPr lang="en-US" dirty="0">
                <a:solidFill>
                  <a:srgbClr val="002060"/>
                </a:solidFill>
                <a:latin typeface="Arial Rounded MT Bold" pitchFamily="34" charset="0"/>
              </a:rPr>
              <a:t>Runway Centerline Lights</a:t>
            </a:r>
            <a:endParaRPr lang="en-US" dirty="0"/>
          </a:p>
        </p:txBody>
      </p:sp>
      <p:sp>
        <p:nvSpPr>
          <p:cNvPr id="11" name="TextBox 10">
            <a:extLst>
              <a:ext uri="{FF2B5EF4-FFF2-40B4-BE49-F238E27FC236}">
                <a16:creationId xmlns:a16="http://schemas.microsoft.com/office/drawing/2014/main" id="{1B23A526-1DA9-4B17-9892-6D9C1B4CA7D9}"/>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2856844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2"/>
          <p:cNvSpPr txBox="1">
            <a:spLocks noChangeArrowheads="1"/>
          </p:cNvSpPr>
          <p:nvPr/>
        </p:nvSpPr>
        <p:spPr bwMode="auto">
          <a:xfrm>
            <a:off x="2743163" y="782782"/>
            <a:ext cx="3628663" cy="400110"/>
          </a:xfrm>
          <a:prstGeom prst="rect">
            <a:avLst/>
          </a:prstGeom>
          <a:solidFill>
            <a:schemeClr val="tx1"/>
          </a:solidFill>
          <a:ln w="38100" cap="sq">
            <a:noFill/>
            <a:miter lim="800000"/>
            <a:headEnd type="none" w="sm" len="sm"/>
            <a:tailEnd type="none" w="sm" len="sm"/>
          </a:ln>
        </p:spPr>
        <p:txBody>
          <a:bodyPr wrap="square">
            <a:spAutoFit/>
          </a:bodyPr>
          <a:lstStyle/>
          <a:p>
            <a:pPr algn="ctr"/>
            <a:r>
              <a:rPr lang="en-US" sz="2000" dirty="0">
                <a:solidFill>
                  <a:srgbClr val="FFFFFF"/>
                </a:solidFill>
                <a:latin typeface="Arial Rounded MT Bold" pitchFamily="34" charset="0"/>
                <a:ea typeface="+mj-ea"/>
                <a:cs typeface="+mj-cs"/>
              </a:rPr>
              <a:t>Runway Centerline Lighting</a:t>
            </a: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9285" r="2877" b="32495"/>
          <a:stretch/>
        </p:blipFill>
        <p:spPr>
          <a:xfrm>
            <a:off x="454044" y="3679920"/>
            <a:ext cx="3661210" cy="2769648"/>
          </a:xfrm>
          <a:prstGeom prst="rect">
            <a:avLst/>
          </a:prstGeom>
          <a:ln w="9525">
            <a:solidFill>
              <a:schemeClr val="tx1"/>
            </a:solidFill>
          </a:ln>
        </p:spPr>
      </p:pic>
      <p:sp>
        <p:nvSpPr>
          <p:cNvPr id="3" name="Rectangle 2"/>
          <p:cNvSpPr/>
          <p:nvPr/>
        </p:nvSpPr>
        <p:spPr>
          <a:xfrm>
            <a:off x="3279185" y="1036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
        <p:nvSpPr>
          <p:cNvPr id="6" name="Rectangle 4"/>
          <p:cNvSpPr>
            <a:spLocks noGrp="1" noChangeArrowheads="1"/>
          </p:cNvSpPr>
          <p:nvPr>
            <p:ph type="body" sz="half" idx="2"/>
          </p:nvPr>
        </p:nvSpPr>
        <p:spPr>
          <a:xfrm>
            <a:off x="4876800" y="1371600"/>
            <a:ext cx="3810000" cy="4343400"/>
          </a:xfrm>
          <a:solidFill>
            <a:schemeClr val="tx1"/>
          </a:solidFill>
        </p:spPr>
        <p:txBody>
          <a:bodyPr/>
          <a:lstStyle/>
          <a:p>
            <a:pPr marL="0" indent="0">
              <a:buNone/>
            </a:pPr>
            <a:r>
              <a:rPr lang="en-US" sz="2000" kern="1200" dirty="0">
                <a:solidFill>
                  <a:srgbClr val="FFFFFF"/>
                </a:solidFill>
                <a:latin typeface="Arial Rounded MT Bold" pitchFamily="34" charset="0"/>
                <a:ea typeface="+mj-ea"/>
                <a:cs typeface="+mj-cs"/>
              </a:rPr>
              <a:t>Runway centerline lights give pilots a visual reference for the centerline.</a:t>
            </a:r>
          </a:p>
          <a:p>
            <a:pPr marL="0" indent="0">
              <a:buNone/>
            </a:pPr>
            <a:endParaRPr lang="en-US" sz="800" kern="1200" dirty="0">
              <a:solidFill>
                <a:srgbClr val="FFFFFF"/>
              </a:solidFill>
              <a:latin typeface="Arial Rounded MT Bold" pitchFamily="34" charset="0"/>
              <a:ea typeface="+mj-ea"/>
              <a:cs typeface="+mj-cs"/>
            </a:endParaRPr>
          </a:p>
          <a:p>
            <a:pPr marL="0" indent="0">
              <a:buNone/>
            </a:pPr>
            <a:r>
              <a:rPr lang="en-US" sz="2000" kern="1200" dirty="0">
                <a:solidFill>
                  <a:srgbClr val="FFFFFF"/>
                </a:solidFill>
                <a:latin typeface="Arial Rounded MT Bold" pitchFamily="34" charset="0"/>
                <a:ea typeface="+mj-ea"/>
                <a:cs typeface="+mj-cs"/>
              </a:rPr>
              <a:t>They are clear (or white), </a:t>
            </a:r>
            <a:r>
              <a:rPr lang="en-US" sz="2000" kern="1200" dirty="0">
                <a:solidFill>
                  <a:schemeClr val="bg1"/>
                </a:solidFill>
                <a:latin typeface="Arial Rounded MT Bold" pitchFamily="34" charset="0"/>
                <a:ea typeface="+mj-ea"/>
                <a:cs typeface="+mj-cs"/>
              </a:rPr>
              <a:t>except for the last 3000’ of a precision or non-precision instrument runway.  </a:t>
            </a:r>
          </a:p>
          <a:p>
            <a:pPr marL="0" indent="0">
              <a:buNone/>
            </a:pPr>
            <a:endParaRPr lang="en-US" sz="800" kern="1200" dirty="0">
              <a:solidFill>
                <a:srgbClr val="C00000"/>
              </a:solidFill>
              <a:latin typeface="Arial Rounded MT Bold" pitchFamily="34" charset="0"/>
              <a:ea typeface="+mj-ea"/>
              <a:cs typeface="+mj-cs"/>
            </a:endParaRPr>
          </a:p>
          <a:p>
            <a:pPr marL="0" indent="0">
              <a:buNone/>
            </a:pPr>
            <a:r>
              <a:rPr lang="en-US" sz="2000" kern="1200" dirty="0">
                <a:ln>
                  <a:solidFill>
                    <a:srgbClr val="FFFFFF"/>
                  </a:solidFill>
                </a:ln>
                <a:solidFill>
                  <a:srgbClr val="FF0000"/>
                </a:solidFill>
                <a:effectLst>
                  <a:outerShdw blurRad="63500" sx="102000" sy="102000" algn="ctr" rotWithShape="0">
                    <a:prstClr val="black">
                      <a:alpha val="40000"/>
                    </a:prstClr>
                  </a:outerShdw>
                </a:effectLst>
                <a:latin typeface="Arial Rounded MT Bold" pitchFamily="34" charset="0"/>
                <a:ea typeface="+mj-ea"/>
                <a:cs typeface="+mj-cs"/>
              </a:rPr>
              <a:t>Starting</a:t>
            </a:r>
            <a:r>
              <a:rPr lang="en-US" sz="2000" kern="1200" dirty="0">
                <a:solidFill>
                  <a:schemeClr val="bg1"/>
                </a:solidFill>
                <a:latin typeface="Arial Rounded MT Bold" pitchFamily="34" charset="0"/>
                <a:ea typeface="+mj-ea"/>
                <a:cs typeface="+mj-cs"/>
              </a:rPr>
              <a:t> at </a:t>
            </a:r>
            <a:r>
              <a:rPr lang="en-US" sz="2000" kern="1200" dirty="0">
                <a:ln>
                  <a:solidFill>
                    <a:srgbClr val="FFFFFF"/>
                  </a:solidFill>
                </a:ln>
                <a:solidFill>
                  <a:srgbClr val="FF0000"/>
                </a:solidFill>
                <a:latin typeface="Arial Rounded MT Bold" pitchFamily="34" charset="0"/>
                <a:ea typeface="+mj-ea"/>
                <a:cs typeface="+mj-cs"/>
              </a:rPr>
              <a:t>3000</a:t>
            </a:r>
            <a:r>
              <a:rPr lang="en-US" sz="2000" kern="1200" dirty="0">
                <a:solidFill>
                  <a:schemeClr val="bg1"/>
                </a:solidFill>
                <a:latin typeface="Arial Rounded MT Bold" pitchFamily="34" charset="0"/>
                <a:ea typeface="+mj-ea"/>
                <a:cs typeface="+mj-cs"/>
              </a:rPr>
              <a:t>’ remaining, </a:t>
            </a:r>
            <a:r>
              <a:rPr lang="en-US" sz="2000" kern="1200" dirty="0">
                <a:ln>
                  <a:solidFill>
                    <a:srgbClr val="FFFFFF"/>
                  </a:solidFill>
                </a:ln>
                <a:solidFill>
                  <a:srgbClr val="FF0000"/>
                </a:solidFill>
                <a:latin typeface="Arial Rounded MT Bold" pitchFamily="34" charset="0"/>
                <a:ea typeface="+mj-ea"/>
                <a:cs typeface="+mj-cs"/>
              </a:rPr>
              <a:t>the</a:t>
            </a:r>
            <a:r>
              <a:rPr lang="en-US" sz="2000" kern="1200" dirty="0">
                <a:solidFill>
                  <a:schemeClr val="bg1"/>
                </a:solidFill>
                <a:latin typeface="Arial Rounded MT Bold" pitchFamily="34" charset="0"/>
                <a:ea typeface="+mj-ea"/>
                <a:cs typeface="+mj-cs"/>
              </a:rPr>
              <a:t> lights </a:t>
            </a:r>
            <a:r>
              <a:rPr lang="en-US" sz="2000" kern="1200" dirty="0">
                <a:ln>
                  <a:solidFill>
                    <a:srgbClr val="FFFFFF"/>
                  </a:solidFill>
                </a:ln>
                <a:solidFill>
                  <a:srgbClr val="FF0000"/>
                </a:solidFill>
                <a:latin typeface="Arial Rounded MT Bold" pitchFamily="34" charset="0"/>
                <a:ea typeface="+mj-ea"/>
                <a:cs typeface="+mj-cs"/>
              </a:rPr>
              <a:t>are</a:t>
            </a:r>
            <a:r>
              <a:rPr lang="en-US" sz="2000" kern="1200" dirty="0">
                <a:solidFill>
                  <a:srgbClr val="C00000"/>
                </a:solidFill>
                <a:latin typeface="Arial Rounded MT Bold" pitchFamily="34" charset="0"/>
                <a:ea typeface="+mj-ea"/>
                <a:cs typeface="+mj-cs"/>
              </a:rPr>
              <a:t> </a:t>
            </a:r>
            <a:r>
              <a:rPr lang="en-US" sz="2000" kern="1200" dirty="0">
                <a:solidFill>
                  <a:schemeClr val="bg1"/>
                </a:solidFill>
                <a:latin typeface="Arial Rounded MT Bold" pitchFamily="34" charset="0"/>
                <a:ea typeface="+mj-ea"/>
                <a:cs typeface="+mj-cs"/>
              </a:rPr>
              <a:t>alternating</a:t>
            </a:r>
            <a:r>
              <a:rPr lang="en-US" sz="2000" kern="1200" dirty="0">
                <a:solidFill>
                  <a:srgbClr val="C00000"/>
                </a:solidFill>
                <a:latin typeface="Arial Rounded MT Bold" pitchFamily="34" charset="0"/>
                <a:ea typeface="+mj-ea"/>
                <a:cs typeface="+mj-cs"/>
              </a:rPr>
              <a:t> </a:t>
            </a:r>
            <a:r>
              <a:rPr lang="en-US" sz="2000" kern="1200" dirty="0">
                <a:ln>
                  <a:solidFill>
                    <a:srgbClr val="FFFFFF"/>
                  </a:solidFill>
                </a:ln>
                <a:solidFill>
                  <a:srgbClr val="FF0000"/>
                </a:solidFill>
                <a:latin typeface="Arial Rounded MT Bold" pitchFamily="34" charset="0"/>
                <a:ea typeface="+mj-ea"/>
                <a:cs typeface="+mj-cs"/>
              </a:rPr>
              <a:t>red</a:t>
            </a:r>
            <a:r>
              <a:rPr lang="en-US" sz="2000" kern="1200" dirty="0">
                <a:solidFill>
                  <a:srgbClr val="C00000"/>
                </a:solidFill>
                <a:latin typeface="Arial Rounded MT Bold" pitchFamily="34" charset="0"/>
                <a:ea typeface="+mj-ea"/>
                <a:cs typeface="+mj-cs"/>
              </a:rPr>
              <a:t> </a:t>
            </a:r>
            <a:r>
              <a:rPr lang="en-US" sz="2000" kern="1200" dirty="0">
                <a:ln>
                  <a:solidFill>
                    <a:srgbClr val="FFFFFF"/>
                  </a:solidFill>
                </a:ln>
                <a:solidFill>
                  <a:srgbClr val="FF0000"/>
                </a:solidFill>
                <a:latin typeface="Arial Rounded MT Bold" pitchFamily="34" charset="0"/>
                <a:ea typeface="+mj-ea"/>
                <a:cs typeface="+mj-cs"/>
              </a:rPr>
              <a:t>and</a:t>
            </a:r>
            <a:r>
              <a:rPr lang="en-US" sz="2000" kern="1200" dirty="0">
                <a:solidFill>
                  <a:srgbClr val="C00000"/>
                </a:solidFill>
                <a:latin typeface="Arial Rounded MT Bold" pitchFamily="34" charset="0"/>
                <a:ea typeface="+mj-ea"/>
                <a:cs typeface="+mj-cs"/>
              </a:rPr>
              <a:t> </a:t>
            </a:r>
            <a:r>
              <a:rPr lang="en-US" sz="2000" kern="1200" dirty="0">
                <a:solidFill>
                  <a:schemeClr val="bg1"/>
                </a:solidFill>
                <a:latin typeface="Arial Rounded MT Bold" pitchFamily="34" charset="0"/>
                <a:ea typeface="+mj-ea"/>
                <a:cs typeface="+mj-cs"/>
              </a:rPr>
              <a:t>white</a:t>
            </a:r>
            <a:r>
              <a:rPr lang="en-US" sz="2000" kern="1200" dirty="0">
                <a:solidFill>
                  <a:srgbClr val="FFFFFF"/>
                </a:solidFill>
                <a:latin typeface="Arial Rounded MT Bold" pitchFamily="34" charset="0"/>
                <a:ea typeface="+mj-ea"/>
                <a:cs typeface="+mj-cs"/>
              </a:rPr>
              <a:t>.</a:t>
            </a:r>
            <a:r>
              <a:rPr lang="en-US" sz="2000" kern="1200" dirty="0">
                <a:solidFill>
                  <a:srgbClr val="C00000"/>
                </a:solidFill>
                <a:latin typeface="Arial Rounded MT Bold" pitchFamily="34" charset="0"/>
                <a:ea typeface="+mj-ea"/>
                <a:cs typeface="+mj-cs"/>
              </a:rPr>
              <a:t>  </a:t>
            </a:r>
          </a:p>
          <a:p>
            <a:pPr marL="0" indent="0">
              <a:buNone/>
            </a:pPr>
            <a:endParaRPr lang="en-US" sz="800" kern="1200" dirty="0">
              <a:solidFill>
                <a:srgbClr val="C00000"/>
              </a:solidFill>
              <a:latin typeface="Arial Rounded MT Bold" pitchFamily="34" charset="0"/>
              <a:ea typeface="+mj-ea"/>
              <a:cs typeface="+mj-cs"/>
            </a:endParaRPr>
          </a:p>
          <a:p>
            <a:pPr marL="0" indent="0">
              <a:buNone/>
            </a:pPr>
            <a:r>
              <a:rPr lang="en-US" sz="2000" kern="1200" dirty="0">
                <a:ln>
                  <a:solidFill>
                    <a:srgbClr val="FFFFFF"/>
                  </a:solidFill>
                </a:ln>
                <a:solidFill>
                  <a:srgbClr val="FF0000"/>
                </a:solidFill>
                <a:latin typeface="Arial Rounded MT Bold" pitchFamily="34" charset="0"/>
                <a:ea typeface="+mj-ea"/>
                <a:cs typeface="+mj-cs"/>
              </a:rPr>
              <a:t>Starting at 1000’ remaining, the lights are all red. </a:t>
            </a:r>
          </a:p>
          <a:p>
            <a:pPr>
              <a:buFontTx/>
              <a:buNone/>
            </a:pPr>
            <a:endParaRPr lang="en-US" sz="2400" b="1" dirty="0">
              <a:solidFill>
                <a:srgbClr val="FFFFFF"/>
              </a:solidFill>
            </a:endParaRPr>
          </a:p>
          <a:p>
            <a:pPr>
              <a:buFontTx/>
              <a:buNone/>
            </a:pPr>
            <a:endParaRPr lang="en-US" sz="2400" dirty="0"/>
          </a:p>
        </p:txBody>
      </p:sp>
      <p:graphicFrame>
        <p:nvGraphicFramePr>
          <p:cNvPr id="8" name="Object 3"/>
          <p:cNvGraphicFramePr>
            <a:graphicFrameLocks noChangeAspect="1"/>
          </p:cNvGraphicFramePr>
          <p:nvPr>
            <p:extLst>
              <p:ext uri="{D42A27DB-BD31-4B8C-83A1-F6EECF244321}">
                <p14:modId xmlns:p14="http://schemas.microsoft.com/office/powerpoint/2010/main" val="2815394254"/>
              </p:ext>
            </p:extLst>
          </p:nvPr>
        </p:nvGraphicFramePr>
        <p:xfrm>
          <a:off x="454044" y="1300018"/>
          <a:ext cx="3661210" cy="2195175"/>
        </p:xfrm>
        <a:graphic>
          <a:graphicData uri="http://schemas.openxmlformats.org/presentationml/2006/ole">
            <mc:AlternateContent xmlns:mc="http://schemas.openxmlformats.org/markup-compatibility/2006">
              <mc:Choice xmlns:v="urn:schemas-microsoft-com:vml" Requires="v">
                <p:oleObj spid="_x0000_s5173" name="Document" r:id="rId5" imgW="8242289" imgH="4941544" progId="Word.Document.8">
                  <p:embed/>
                </p:oleObj>
              </mc:Choice>
              <mc:Fallback>
                <p:oleObj name="Document" r:id="rId5" imgW="8242289" imgH="4941544" progId="Word.Document.8">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4044" y="1300018"/>
                        <a:ext cx="3661210" cy="2195175"/>
                      </a:xfrm>
                      <a:prstGeom prst="rect">
                        <a:avLst/>
                      </a:prstGeom>
                      <a:noFill/>
                      <a:ln>
                        <a:noFill/>
                      </a:ln>
                      <a:effectLst/>
                    </p:spPr>
                  </p:pic>
                </p:oleObj>
              </mc:Fallback>
            </mc:AlternateContent>
          </a:graphicData>
        </a:graphic>
      </p:graphicFrame>
      <p:sp>
        <p:nvSpPr>
          <p:cNvPr id="9" name="Slide Number Placeholder 8"/>
          <p:cNvSpPr>
            <a:spLocks noGrp="1"/>
          </p:cNvSpPr>
          <p:nvPr>
            <p:ph type="sldNum" sz="quarter" idx="12"/>
          </p:nvPr>
        </p:nvSpPr>
        <p:spPr/>
        <p:txBody>
          <a:bodyPr/>
          <a:lstStyle/>
          <a:p>
            <a:fld id="{5813A572-D0B5-4189-AF9D-43A2050A54C5}" type="slidenum">
              <a:rPr lang="en-US" smtClean="0"/>
              <a:pPr/>
              <a:t>98</a:t>
            </a:fld>
            <a:endParaRPr lang="en-US"/>
          </a:p>
        </p:txBody>
      </p:sp>
      <p:sp>
        <p:nvSpPr>
          <p:cNvPr id="10" name="Freeform: Shape 9">
            <a:extLst>
              <a:ext uri="{FF2B5EF4-FFF2-40B4-BE49-F238E27FC236}">
                <a16:creationId xmlns:a16="http://schemas.microsoft.com/office/drawing/2014/main" id="{9FFBB245-C732-45C2-A908-7198A7F46015}"/>
              </a:ext>
            </a:extLst>
          </p:cNvPr>
          <p:cNvSpPr/>
          <p:nvPr/>
        </p:nvSpPr>
        <p:spPr bwMode="auto">
          <a:xfrm>
            <a:off x="1056840" y="3992418"/>
            <a:ext cx="951345" cy="2392219"/>
          </a:xfrm>
          <a:custGeom>
            <a:avLst/>
            <a:gdLst>
              <a:gd name="connsiteX0" fmla="*/ 0 w 951345"/>
              <a:gd name="connsiteY0" fmla="*/ 2299855 h 2392219"/>
              <a:gd name="connsiteX1" fmla="*/ 0 w 951345"/>
              <a:gd name="connsiteY1" fmla="*/ 2299855 h 2392219"/>
              <a:gd name="connsiteX2" fmla="*/ 18473 w 951345"/>
              <a:gd name="connsiteY2" fmla="*/ 2207491 h 2392219"/>
              <a:gd name="connsiteX3" fmla="*/ 27709 w 951345"/>
              <a:gd name="connsiteY3" fmla="*/ 2179782 h 2392219"/>
              <a:gd name="connsiteX4" fmla="*/ 36945 w 951345"/>
              <a:gd name="connsiteY4" fmla="*/ 2142837 h 2392219"/>
              <a:gd name="connsiteX5" fmla="*/ 55418 w 951345"/>
              <a:gd name="connsiteY5" fmla="*/ 2105891 h 2392219"/>
              <a:gd name="connsiteX6" fmla="*/ 83127 w 951345"/>
              <a:gd name="connsiteY6" fmla="*/ 2004291 h 2392219"/>
              <a:gd name="connsiteX7" fmla="*/ 101600 w 951345"/>
              <a:gd name="connsiteY7" fmla="*/ 1967346 h 2392219"/>
              <a:gd name="connsiteX8" fmla="*/ 129309 w 951345"/>
              <a:gd name="connsiteY8" fmla="*/ 1893455 h 2392219"/>
              <a:gd name="connsiteX9" fmla="*/ 138545 w 951345"/>
              <a:gd name="connsiteY9" fmla="*/ 1847273 h 2392219"/>
              <a:gd name="connsiteX10" fmla="*/ 147782 w 951345"/>
              <a:gd name="connsiteY10" fmla="*/ 1819564 h 2392219"/>
              <a:gd name="connsiteX11" fmla="*/ 157018 w 951345"/>
              <a:gd name="connsiteY11" fmla="*/ 1773382 h 2392219"/>
              <a:gd name="connsiteX12" fmla="*/ 175491 w 951345"/>
              <a:gd name="connsiteY12" fmla="*/ 1727200 h 2392219"/>
              <a:gd name="connsiteX13" fmla="*/ 184727 w 951345"/>
              <a:gd name="connsiteY13" fmla="*/ 1699491 h 2392219"/>
              <a:gd name="connsiteX14" fmla="*/ 212436 w 951345"/>
              <a:gd name="connsiteY14" fmla="*/ 1653309 h 2392219"/>
              <a:gd name="connsiteX15" fmla="*/ 230909 w 951345"/>
              <a:gd name="connsiteY15" fmla="*/ 1616364 h 2392219"/>
              <a:gd name="connsiteX16" fmla="*/ 240145 w 951345"/>
              <a:gd name="connsiteY16" fmla="*/ 1570182 h 2392219"/>
              <a:gd name="connsiteX17" fmla="*/ 249382 w 951345"/>
              <a:gd name="connsiteY17" fmla="*/ 1496291 h 2392219"/>
              <a:gd name="connsiteX18" fmla="*/ 267854 w 951345"/>
              <a:gd name="connsiteY18" fmla="*/ 1440873 h 2392219"/>
              <a:gd name="connsiteX19" fmla="*/ 286327 w 951345"/>
              <a:gd name="connsiteY19" fmla="*/ 1357746 h 2392219"/>
              <a:gd name="connsiteX20" fmla="*/ 304800 w 951345"/>
              <a:gd name="connsiteY20" fmla="*/ 1265382 h 2392219"/>
              <a:gd name="connsiteX21" fmla="*/ 314036 w 951345"/>
              <a:gd name="connsiteY21" fmla="*/ 1237673 h 2392219"/>
              <a:gd name="connsiteX22" fmla="*/ 332509 w 951345"/>
              <a:gd name="connsiteY22" fmla="*/ 1209964 h 2392219"/>
              <a:gd name="connsiteX23" fmla="*/ 341745 w 951345"/>
              <a:gd name="connsiteY23" fmla="*/ 1173019 h 2392219"/>
              <a:gd name="connsiteX24" fmla="*/ 360218 w 951345"/>
              <a:gd name="connsiteY24" fmla="*/ 1117600 h 2392219"/>
              <a:gd name="connsiteX25" fmla="*/ 369454 w 951345"/>
              <a:gd name="connsiteY25" fmla="*/ 1080655 h 2392219"/>
              <a:gd name="connsiteX26" fmla="*/ 387927 w 951345"/>
              <a:gd name="connsiteY26" fmla="*/ 1025237 h 2392219"/>
              <a:gd name="connsiteX27" fmla="*/ 397163 w 951345"/>
              <a:gd name="connsiteY27" fmla="*/ 997528 h 2392219"/>
              <a:gd name="connsiteX28" fmla="*/ 406400 w 951345"/>
              <a:gd name="connsiteY28" fmla="*/ 969819 h 2392219"/>
              <a:gd name="connsiteX29" fmla="*/ 424873 w 951345"/>
              <a:gd name="connsiteY29" fmla="*/ 895928 h 2392219"/>
              <a:gd name="connsiteX30" fmla="*/ 443345 w 951345"/>
              <a:gd name="connsiteY30" fmla="*/ 868219 h 2392219"/>
              <a:gd name="connsiteX31" fmla="*/ 452582 w 951345"/>
              <a:gd name="connsiteY31" fmla="*/ 822037 h 2392219"/>
              <a:gd name="connsiteX32" fmla="*/ 471054 w 951345"/>
              <a:gd name="connsiteY32" fmla="*/ 785091 h 2392219"/>
              <a:gd name="connsiteX33" fmla="*/ 480291 w 951345"/>
              <a:gd name="connsiteY33" fmla="*/ 757382 h 2392219"/>
              <a:gd name="connsiteX34" fmla="*/ 517236 w 951345"/>
              <a:gd name="connsiteY34" fmla="*/ 683491 h 2392219"/>
              <a:gd name="connsiteX35" fmla="*/ 544945 w 951345"/>
              <a:gd name="connsiteY35" fmla="*/ 581891 h 2392219"/>
              <a:gd name="connsiteX36" fmla="*/ 554182 w 951345"/>
              <a:gd name="connsiteY36" fmla="*/ 554182 h 2392219"/>
              <a:gd name="connsiteX37" fmla="*/ 572654 w 951345"/>
              <a:gd name="connsiteY37" fmla="*/ 526473 h 2392219"/>
              <a:gd name="connsiteX38" fmla="*/ 591127 w 951345"/>
              <a:gd name="connsiteY38" fmla="*/ 471055 h 2392219"/>
              <a:gd name="connsiteX39" fmla="*/ 600363 w 951345"/>
              <a:gd name="connsiteY39" fmla="*/ 443346 h 2392219"/>
              <a:gd name="connsiteX40" fmla="*/ 609600 w 951345"/>
              <a:gd name="connsiteY40" fmla="*/ 415637 h 2392219"/>
              <a:gd name="connsiteX41" fmla="*/ 618836 w 951345"/>
              <a:gd name="connsiteY41" fmla="*/ 378691 h 2392219"/>
              <a:gd name="connsiteX42" fmla="*/ 637309 w 951345"/>
              <a:gd name="connsiteY42" fmla="*/ 323273 h 2392219"/>
              <a:gd name="connsiteX43" fmla="*/ 646545 w 951345"/>
              <a:gd name="connsiteY43" fmla="*/ 286328 h 2392219"/>
              <a:gd name="connsiteX44" fmla="*/ 655782 w 951345"/>
              <a:gd name="connsiteY44" fmla="*/ 258619 h 2392219"/>
              <a:gd name="connsiteX45" fmla="*/ 665018 w 951345"/>
              <a:gd name="connsiteY45" fmla="*/ 212437 h 2392219"/>
              <a:gd name="connsiteX46" fmla="*/ 701963 w 951345"/>
              <a:gd name="connsiteY46" fmla="*/ 147782 h 2392219"/>
              <a:gd name="connsiteX47" fmla="*/ 720436 w 951345"/>
              <a:gd name="connsiteY47" fmla="*/ 110837 h 2392219"/>
              <a:gd name="connsiteX48" fmla="*/ 738909 w 951345"/>
              <a:gd name="connsiteY48" fmla="*/ 55419 h 2392219"/>
              <a:gd name="connsiteX49" fmla="*/ 757382 w 951345"/>
              <a:gd name="connsiteY49" fmla="*/ 27709 h 2392219"/>
              <a:gd name="connsiteX50" fmla="*/ 785091 w 951345"/>
              <a:gd name="connsiteY50" fmla="*/ 0 h 2392219"/>
              <a:gd name="connsiteX51" fmla="*/ 951345 w 951345"/>
              <a:gd name="connsiteY51" fmla="*/ 18473 h 2392219"/>
              <a:gd name="connsiteX52" fmla="*/ 480291 w 951345"/>
              <a:gd name="connsiteY52" fmla="*/ 2392219 h 2392219"/>
              <a:gd name="connsiteX53" fmla="*/ 0 w 951345"/>
              <a:gd name="connsiteY53" fmla="*/ 2299855 h 2392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951345" h="2392219">
                <a:moveTo>
                  <a:pt x="0" y="2299855"/>
                </a:moveTo>
                <a:lnTo>
                  <a:pt x="0" y="2299855"/>
                </a:lnTo>
                <a:cubicBezTo>
                  <a:pt x="6158" y="2269067"/>
                  <a:pt x="11413" y="2238085"/>
                  <a:pt x="18473" y="2207491"/>
                </a:cubicBezTo>
                <a:cubicBezTo>
                  <a:pt x="20662" y="2198004"/>
                  <a:pt x="25034" y="2189143"/>
                  <a:pt x="27709" y="2179782"/>
                </a:cubicBezTo>
                <a:cubicBezTo>
                  <a:pt x="31196" y="2167576"/>
                  <a:pt x="32488" y="2154723"/>
                  <a:pt x="36945" y="2142837"/>
                </a:cubicBezTo>
                <a:cubicBezTo>
                  <a:pt x="41780" y="2129945"/>
                  <a:pt x="49260" y="2118206"/>
                  <a:pt x="55418" y="2105891"/>
                </a:cubicBezTo>
                <a:cubicBezTo>
                  <a:pt x="62629" y="2077048"/>
                  <a:pt x="74342" y="2028451"/>
                  <a:pt x="83127" y="2004291"/>
                </a:cubicBezTo>
                <a:cubicBezTo>
                  <a:pt x="87832" y="1991351"/>
                  <a:pt x="95442" y="1979661"/>
                  <a:pt x="101600" y="1967346"/>
                </a:cubicBezTo>
                <a:cubicBezTo>
                  <a:pt x="136437" y="1827989"/>
                  <a:pt x="81013" y="2038344"/>
                  <a:pt x="129309" y="1893455"/>
                </a:cubicBezTo>
                <a:cubicBezTo>
                  <a:pt x="134273" y="1878562"/>
                  <a:pt x="134737" y="1862503"/>
                  <a:pt x="138545" y="1847273"/>
                </a:cubicBezTo>
                <a:cubicBezTo>
                  <a:pt x="140906" y="1837828"/>
                  <a:pt x="145421" y="1829009"/>
                  <a:pt x="147782" y="1819564"/>
                </a:cubicBezTo>
                <a:cubicBezTo>
                  <a:pt x="151590" y="1804334"/>
                  <a:pt x="152507" y="1788419"/>
                  <a:pt x="157018" y="1773382"/>
                </a:cubicBezTo>
                <a:cubicBezTo>
                  <a:pt x="161782" y="1757501"/>
                  <a:pt x="169669" y="1742724"/>
                  <a:pt x="175491" y="1727200"/>
                </a:cubicBezTo>
                <a:cubicBezTo>
                  <a:pt x="178909" y="1718084"/>
                  <a:pt x="180373" y="1708199"/>
                  <a:pt x="184727" y="1699491"/>
                </a:cubicBezTo>
                <a:cubicBezTo>
                  <a:pt x="192755" y="1683434"/>
                  <a:pt x="203718" y="1669002"/>
                  <a:pt x="212436" y="1653309"/>
                </a:cubicBezTo>
                <a:cubicBezTo>
                  <a:pt x="219123" y="1641273"/>
                  <a:pt x="224751" y="1628679"/>
                  <a:pt x="230909" y="1616364"/>
                </a:cubicBezTo>
                <a:cubicBezTo>
                  <a:pt x="233988" y="1600970"/>
                  <a:pt x="237758" y="1585698"/>
                  <a:pt x="240145" y="1570182"/>
                </a:cubicBezTo>
                <a:cubicBezTo>
                  <a:pt x="243919" y="1545649"/>
                  <a:pt x="244181" y="1520562"/>
                  <a:pt x="249382" y="1496291"/>
                </a:cubicBezTo>
                <a:cubicBezTo>
                  <a:pt x="253462" y="1477251"/>
                  <a:pt x="263131" y="1459763"/>
                  <a:pt x="267854" y="1440873"/>
                </a:cubicBezTo>
                <a:cubicBezTo>
                  <a:pt x="277740" y="1401334"/>
                  <a:pt x="278509" y="1400749"/>
                  <a:pt x="286327" y="1357746"/>
                </a:cubicBezTo>
                <a:cubicBezTo>
                  <a:pt x="295401" y="1307838"/>
                  <a:pt x="292545" y="1308273"/>
                  <a:pt x="304800" y="1265382"/>
                </a:cubicBezTo>
                <a:cubicBezTo>
                  <a:pt x="307475" y="1256021"/>
                  <a:pt x="309682" y="1246381"/>
                  <a:pt x="314036" y="1237673"/>
                </a:cubicBezTo>
                <a:cubicBezTo>
                  <a:pt x="319000" y="1227744"/>
                  <a:pt x="326351" y="1219200"/>
                  <a:pt x="332509" y="1209964"/>
                </a:cubicBezTo>
                <a:cubicBezTo>
                  <a:pt x="335588" y="1197649"/>
                  <a:pt x="338097" y="1185178"/>
                  <a:pt x="341745" y="1173019"/>
                </a:cubicBezTo>
                <a:cubicBezTo>
                  <a:pt x="347340" y="1154368"/>
                  <a:pt x="355495" y="1136491"/>
                  <a:pt x="360218" y="1117600"/>
                </a:cubicBezTo>
                <a:cubicBezTo>
                  <a:pt x="363297" y="1105285"/>
                  <a:pt x="365806" y="1092814"/>
                  <a:pt x="369454" y="1080655"/>
                </a:cubicBezTo>
                <a:cubicBezTo>
                  <a:pt x="375049" y="1062004"/>
                  <a:pt x="381769" y="1043710"/>
                  <a:pt x="387927" y="1025237"/>
                </a:cubicBezTo>
                <a:lnTo>
                  <a:pt x="397163" y="997528"/>
                </a:lnTo>
                <a:cubicBezTo>
                  <a:pt x="400242" y="988292"/>
                  <a:pt x="404491" y="979366"/>
                  <a:pt x="406400" y="969819"/>
                </a:cubicBezTo>
                <a:cubicBezTo>
                  <a:pt x="409914" y="952247"/>
                  <a:pt x="415404" y="914866"/>
                  <a:pt x="424873" y="895928"/>
                </a:cubicBezTo>
                <a:cubicBezTo>
                  <a:pt x="429837" y="885999"/>
                  <a:pt x="437188" y="877455"/>
                  <a:pt x="443345" y="868219"/>
                </a:cubicBezTo>
                <a:cubicBezTo>
                  <a:pt x="446424" y="852825"/>
                  <a:pt x="447618" y="836930"/>
                  <a:pt x="452582" y="822037"/>
                </a:cubicBezTo>
                <a:cubicBezTo>
                  <a:pt x="456936" y="808975"/>
                  <a:pt x="465630" y="797747"/>
                  <a:pt x="471054" y="785091"/>
                </a:cubicBezTo>
                <a:cubicBezTo>
                  <a:pt x="474889" y="776142"/>
                  <a:pt x="476262" y="766245"/>
                  <a:pt x="480291" y="757382"/>
                </a:cubicBezTo>
                <a:cubicBezTo>
                  <a:pt x="491686" y="732313"/>
                  <a:pt x="517236" y="683491"/>
                  <a:pt x="517236" y="683491"/>
                </a:cubicBezTo>
                <a:cubicBezTo>
                  <a:pt x="530291" y="618220"/>
                  <a:pt x="521510" y="652196"/>
                  <a:pt x="544945" y="581891"/>
                </a:cubicBezTo>
                <a:cubicBezTo>
                  <a:pt x="548024" y="572655"/>
                  <a:pt x="548782" y="562283"/>
                  <a:pt x="554182" y="554182"/>
                </a:cubicBezTo>
                <a:cubicBezTo>
                  <a:pt x="560339" y="544946"/>
                  <a:pt x="568146" y="536617"/>
                  <a:pt x="572654" y="526473"/>
                </a:cubicBezTo>
                <a:cubicBezTo>
                  <a:pt x="580562" y="508679"/>
                  <a:pt x="584969" y="489528"/>
                  <a:pt x="591127" y="471055"/>
                </a:cubicBezTo>
                <a:lnTo>
                  <a:pt x="600363" y="443346"/>
                </a:lnTo>
                <a:cubicBezTo>
                  <a:pt x="603442" y="434110"/>
                  <a:pt x="607239" y="425082"/>
                  <a:pt x="609600" y="415637"/>
                </a:cubicBezTo>
                <a:cubicBezTo>
                  <a:pt x="612679" y="403322"/>
                  <a:pt x="615188" y="390850"/>
                  <a:pt x="618836" y="378691"/>
                </a:cubicBezTo>
                <a:cubicBezTo>
                  <a:pt x="624431" y="360040"/>
                  <a:pt x="632586" y="342164"/>
                  <a:pt x="637309" y="323273"/>
                </a:cubicBezTo>
                <a:cubicBezTo>
                  <a:pt x="640388" y="310958"/>
                  <a:pt x="643058" y="298534"/>
                  <a:pt x="646545" y="286328"/>
                </a:cubicBezTo>
                <a:cubicBezTo>
                  <a:pt x="649220" y="276967"/>
                  <a:pt x="653421" y="268064"/>
                  <a:pt x="655782" y="258619"/>
                </a:cubicBezTo>
                <a:cubicBezTo>
                  <a:pt x="659590" y="243389"/>
                  <a:pt x="661211" y="227667"/>
                  <a:pt x="665018" y="212437"/>
                </a:cubicBezTo>
                <a:cubicBezTo>
                  <a:pt x="675603" y="170097"/>
                  <a:pt x="673977" y="192559"/>
                  <a:pt x="701963" y="147782"/>
                </a:cubicBezTo>
                <a:cubicBezTo>
                  <a:pt x="709260" y="136106"/>
                  <a:pt x="715322" y="123621"/>
                  <a:pt x="720436" y="110837"/>
                </a:cubicBezTo>
                <a:cubicBezTo>
                  <a:pt x="727668" y="92758"/>
                  <a:pt x="728108" y="71621"/>
                  <a:pt x="738909" y="55419"/>
                </a:cubicBezTo>
                <a:cubicBezTo>
                  <a:pt x="745067" y="46182"/>
                  <a:pt x="750275" y="36237"/>
                  <a:pt x="757382" y="27709"/>
                </a:cubicBezTo>
                <a:cubicBezTo>
                  <a:pt x="765744" y="17674"/>
                  <a:pt x="785091" y="0"/>
                  <a:pt x="785091" y="0"/>
                </a:cubicBezTo>
                <a:lnTo>
                  <a:pt x="951345" y="18473"/>
                </a:lnTo>
                <a:lnTo>
                  <a:pt x="480291" y="2392219"/>
                </a:lnTo>
                <a:lnTo>
                  <a:pt x="0" y="2299855"/>
                </a:lnTo>
                <a:close/>
              </a:path>
            </a:pathLst>
          </a:cu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1" name="Freeform: Shape 10">
            <a:extLst>
              <a:ext uri="{FF2B5EF4-FFF2-40B4-BE49-F238E27FC236}">
                <a16:creationId xmlns:a16="http://schemas.microsoft.com/office/drawing/2014/main" id="{D7B07C80-5B95-4EBC-AD17-F4C0BEC58E80}"/>
              </a:ext>
            </a:extLst>
          </p:cNvPr>
          <p:cNvSpPr/>
          <p:nvPr/>
        </p:nvSpPr>
        <p:spPr bwMode="auto">
          <a:xfrm>
            <a:off x="2562367" y="6052127"/>
            <a:ext cx="554182" cy="286328"/>
          </a:xfrm>
          <a:custGeom>
            <a:avLst/>
            <a:gdLst>
              <a:gd name="connsiteX0" fmla="*/ 64655 w 554182"/>
              <a:gd name="connsiteY0" fmla="*/ 286328 h 286328"/>
              <a:gd name="connsiteX1" fmla="*/ 0 w 554182"/>
              <a:gd name="connsiteY1" fmla="*/ 0 h 286328"/>
              <a:gd name="connsiteX2" fmla="*/ 517236 w 554182"/>
              <a:gd name="connsiteY2" fmla="*/ 18473 h 286328"/>
              <a:gd name="connsiteX3" fmla="*/ 554182 w 554182"/>
              <a:gd name="connsiteY3" fmla="*/ 258619 h 286328"/>
              <a:gd name="connsiteX4" fmla="*/ 64655 w 554182"/>
              <a:gd name="connsiteY4" fmla="*/ 286328 h 28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4182" h="286328">
                <a:moveTo>
                  <a:pt x="64655" y="286328"/>
                </a:moveTo>
                <a:lnTo>
                  <a:pt x="0" y="0"/>
                </a:lnTo>
                <a:lnTo>
                  <a:pt x="517236" y="18473"/>
                </a:lnTo>
                <a:lnTo>
                  <a:pt x="554182" y="258619"/>
                </a:lnTo>
                <a:lnTo>
                  <a:pt x="64655" y="286328"/>
                </a:lnTo>
                <a:close/>
              </a:path>
            </a:pathLst>
          </a:cu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2" name="Freeform: Shape 11">
            <a:extLst>
              <a:ext uri="{FF2B5EF4-FFF2-40B4-BE49-F238E27FC236}">
                <a16:creationId xmlns:a16="http://schemas.microsoft.com/office/drawing/2014/main" id="{E05D0541-D0F3-4590-AC73-0BD87A1361B7}"/>
              </a:ext>
            </a:extLst>
          </p:cNvPr>
          <p:cNvSpPr/>
          <p:nvPr/>
        </p:nvSpPr>
        <p:spPr bwMode="auto">
          <a:xfrm>
            <a:off x="2192913" y="3992418"/>
            <a:ext cx="822036" cy="1874982"/>
          </a:xfrm>
          <a:custGeom>
            <a:avLst/>
            <a:gdLst>
              <a:gd name="connsiteX0" fmla="*/ 314036 w 822036"/>
              <a:gd name="connsiteY0" fmla="*/ 1874982 h 1874982"/>
              <a:gd name="connsiteX1" fmla="*/ 822036 w 822036"/>
              <a:gd name="connsiteY1" fmla="*/ 1874982 h 1874982"/>
              <a:gd name="connsiteX2" fmla="*/ 166254 w 822036"/>
              <a:gd name="connsiteY2" fmla="*/ 9237 h 1874982"/>
              <a:gd name="connsiteX3" fmla="*/ 0 w 822036"/>
              <a:gd name="connsiteY3" fmla="*/ 0 h 1874982"/>
              <a:gd name="connsiteX4" fmla="*/ 314036 w 822036"/>
              <a:gd name="connsiteY4" fmla="*/ 1874982 h 1874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2036" h="1874982">
                <a:moveTo>
                  <a:pt x="314036" y="1874982"/>
                </a:moveTo>
                <a:lnTo>
                  <a:pt x="822036" y="1874982"/>
                </a:lnTo>
                <a:lnTo>
                  <a:pt x="166254" y="9237"/>
                </a:lnTo>
                <a:lnTo>
                  <a:pt x="0" y="0"/>
                </a:lnTo>
                <a:lnTo>
                  <a:pt x="314036" y="1874982"/>
                </a:lnTo>
                <a:close/>
              </a:path>
            </a:pathLst>
          </a:cu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3" name="TextBox 12">
            <a:extLst>
              <a:ext uri="{FF2B5EF4-FFF2-40B4-BE49-F238E27FC236}">
                <a16:creationId xmlns:a16="http://schemas.microsoft.com/office/drawing/2014/main" id="{480D7E49-0809-43AC-884A-EDE0A1994F1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5" name="TextBox 14">
            <a:extLst>
              <a:ext uri="{FF2B5EF4-FFF2-40B4-BE49-F238E27FC236}">
                <a16:creationId xmlns:a16="http://schemas.microsoft.com/office/drawing/2014/main" id="{4E834995-E6DC-4F7D-BBC5-3BAD0408D991}"/>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6" name="TextBox 15">
            <a:extLst>
              <a:ext uri="{FF2B5EF4-FFF2-40B4-BE49-F238E27FC236}">
                <a16:creationId xmlns:a16="http://schemas.microsoft.com/office/drawing/2014/main" id="{4CA5FB97-52F8-4279-80C6-B318A0A6279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2"/>
    </p:custDataLst>
    <p:extLst>
      <p:ext uri="{BB962C8B-B14F-4D97-AF65-F5344CB8AC3E}">
        <p14:creationId xmlns:p14="http://schemas.microsoft.com/office/powerpoint/2010/main" val="970077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6" end="6"/>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9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Rectangle 2"/>
          <p:cNvSpPr/>
          <p:nvPr/>
        </p:nvSpPr>
        <p:spPr>
          <a:xfrm>
            <a:off x="3326447" y="284891"/>
            <a:ext cx="2567306" cy="461665"/>
          </a:xfrm>
          <a:prstGeom prst="rect">
            <a:avLst/>
          </a:prstGeom>
          <a:solidFill>
            <a:schemeClr val="bg1"/>
          </a:solidFill>
          <a:ln>
            <a:solidFill>
              <a:schemeClr val="tx1"/>
            </a:solidFill>
          </a:ln>
        </p:spPr>
        <p:txBody>
          <a:bodyPr wrap="none">
            <a:spAutoFit/>
          </a:bodyPr>
          <a:lstStyle/>
          <a:p>
            <a:pPr algn="ctr"/>
            <a:r>
              <a:rPr lang="en-US" b="1" u="sng" dirty="0">
                <a:solidFill>
                  <a:srgbClr val="FF0000"/>
                </a:solidFill>
                <a:latin typeface="Arial Rounded MT Bold" pitchFamily="34" charset="0"/>
              </a:rPr>
              <a:t>Airfield Lighting</a:t>
            </a:r>
          </a:p>
        </p:txBody>
      </p:sp>
      <p:sp>
        <p:nvSpPr>
          <p:cNvPr id="6" name="Slide Number Placeholder 5"/>
          <p:cNvSpPr>
            <a:spLocks noGrp="1"/>
          </p:cNvSpPr>
          <p:nvPr>
            <p:ph type="sldNum" sz="quarter" idx="12"/>
          </p:nvPr>
        </p:nvSpPr>
        <p:spPr/>
        <p:txBody>
          <a:bodyPr/>
          <a:lstStyle/>
          <a:p>
            <a:fld id="{5813A572-D0B5-4189-AF9D-43A2050A54C5}" type="slidenum">
              <a:rPr lang="en-US" smtClean="0"/>
              <a:pPr/>
              <a:t>99</a:t>
            </a:fld>
            <a:endParaRPr lang="en-US"/>
          </a:p>
        </p:txBody>
      </p:sp>
      <p:sp>
        <p:nvSpPr>
          <p:cNvPr id="13" name="Rectangle 12">
            <a:extLst>
              <a:ext uri="{FF2B5EF4-FFF2-40B4-BE49-F238E27FC236}">
                <a16:creationId xmlns:a16="http://schemas.microsoft.com/office/drawing/2014/main" id="{849AC7C9-2FE7-49E6-98F2-B82D9CF0A9F2}"/>
              </a:ext>
            </a:extLst>
          </p:cNvPr>
          <p:cNvSpPr/>
          <p:nvPr/>
        </p:nvSpPr>
        <p:spPr>
          <a:xfrm>
            <a:off x="2995150" y="3429000"/>
            <a:ext cx="3390901" cy="723275"/>
          </a:xfrm>
          <a:prstGeom prst="rect">
            <a:avLst/>
          </a:prstGeom>
        </p:spPr>
        <p:txBody>
          <a:bodyPr wrap="square">
            <a:spAutoFit/>
          </a:bodyPr>
          <a:lstStyle/>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are these lights?</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Where are they found?</a:t>
            </a:r>
          </a:p>
        </p:txBody>
      </p:sp>
      <p:pic>
        <p:nvPicPr>
          <p:cNvPr id="8" name="Picture 6" descr="photo of elevated runway guard lights">
            <a:extLst>
              <a:ext uri="{FF2B5EF4-FFF2-40B4-BE49-F238E27FC236}">
                <a16:creationId xmlns:a16="http://schemas.microsoft.com/office/drawing/2014/main" id="{E861832E-0233-4D0C-8FA4-8DF20A867F05}"/>
              </a:ext>
            </a:extLst>
          </p:cNvPr>
          <p:cNvPicPr>
            <a:picLocks noGrp="1" noChangeAspect="1" noChangeArrowheads="1"/>
          </p:cNvPicPr>
          <p:nvPr>
            <p:ph type="clipArt" sz="half" idx="1"/>
          </p:nvPr>
        </p:nvPicPr>
        <p:blipFill>
          <a:blip r:embed="rId3">
            <a:lum contrast="30000"/>
            <a:extLst>
              <a:ext uri="{28A0092B-C50C-407E-A947-70E740481C1C}">
                <a14:useLocalDpi xmlns:a14="http://schemas.microsoft.com/office/drawing/2010/main" val="0"/>
              </a:ext>
            </a:extLst>
          </a:blip>
          <a:srcRect/>
          <a:stretch>
            <a:fillRect/>
          </a:stretch>
        </p:blipFill>
        <p:spPr>
          <a:xfrm>
            <a:off x="2834148" y="949595"/>
            <a:ext cx="3551903" cy="2286972"/>
          </a:xfr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 name="TextBox 11">
            <a:extLst>
              <a:ext uri="{FF2B5EF4-FFF2-40B4-BE49-F238E27FC236}">
                <a16:creationId xmlns:a16="http://schemas.microsoft.com/office/drawing/2014/main" id="{C7478ADF-03D3-4E99-9A16-1F7248D434E6}"/>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1415270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8" name="Picture 6" descr="photo of elevated runway guard lights"/>
          <p:cNvPicPr>
            <a:picLocks noGrp="1" noChangeAspect="1" noChangeArrowheads="1"/>
          </p:cNvPicPr>
          <p:nvPr>
            <p:ph type="clipArt" sz="half" idx="1"/>
          </p:nvPr>
        </p:nvPicPr>
        <p:blipFill>
          <a:blip r:embed="rId3">
            <a:lum contrast="30000"/>
            <a:extLst>
              <a:ext uri="{28A0092B-C50C-407E-A947-70E740481C1C}">
                <a14:useLocalDpi xmlns:a14="http://schemas.microsoft.com/office/drawing/2010/main" val="0"/>
              </a:ext>
            </a:extLst>
          </a:blip>
          <a:srcRect/>
          <a:stretch>
            <a:fillRect/>
          </a:stretch>
        </p:blipFill>
        <p:spPr>
          <a:xfrm>
            <a:off x="1163334" y="1323820"/>
            <a:ext cx="3551903" cy="2286972"/>
          </a:xfr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Text Box 22"/>
          <p:cNvSpPr txBox="1">
            <a:spLocks noChangeArrowheads="1"/>
          </p:cNvSpPr>
          <p:nvPr/>
        </p:nvSpPr>
        <p:spPr bwMode="auto">
          <a:xfrm>
            <a:off x="266700" y="717755"/>
            <a:ext cx="86106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Elevated Runway Guard Lights (wig-wags)</a:t>
            </a:r>
          </a:p>
        </p:txBody>
      </p:sp>
      <p:sp>
        <p:nvSpPr>
          <p:cNvPr id="6" name="Rectangle 4"/>
          <p:cNvSpPr txBox="1">
            <a:spLocks noChangeArrowheads="1"/>
          </p:cNvSpPr>
          <p:nvPr/>
        </p:nvSpPr>
        <p:spPr bwMode="auto">
          <a:xfrm>
            <a:off x="4885403" y="1324792"/>
            <a:ext cx="3991897" cy="22860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2000" dirty="0">
                <a:solidFill>
                  <a:srgbClr val="FFC000"/>
                </a:solidFill>
                <a:latin typeface="Arial Rounded MT Bold" panose="020F0704030504030204" pitchFamily="34" charset="0"/>
              </a:rPr>
              <a:t>Used to identify the holding position for a runway especially at night and during periods </a:t>
            </a:r>
            <a:r>
              <a:rPr lang="en-US" sz="2000" i="1" dirty="0">
                <a:solidFill>
                  <a:srgbClr val="FFC000"/>
                </a:solidFill>
                <a:latin typeface="Arial Rounded MT Bold" panose="020F0704030504030204" pitchFamily="34" charset="0"/>
              </a:rPr>
              <a:t>of low </a:t>
            </a:r>
            <a:r>
              <a:rPr lang="en-US" sz="2000" dirty="0">
                <a:solidFill>
                  <a:srgbClr val="FFC000"/>
                </a:solidFill>
                <a:latin typeface="Arial Rounded MT Bold" panose="020F0704030504030204" pitchFamily="34" charset="0"/>
              </a:rPr>
              <a:t>visibility.</a:t>
            </a:r>
          </a:p>
          <a:p>
            <a:pPr marL="0" indent="0">
              <a:lnSpc>
                <a:spcPct val="90000"/>
              </a:lnSpc>
              <a:buNone/>
            </a:pPr>
            <a:endParaRPr lang="en-US" sz="2000" dirty="0">
              <a:solidFill>
                <a:srgbClr val="FFC000"/>
              </a:solidFill>
              <a:latin typeface="Arial Rounded MT Bold" panose="020F0704030504030204" pitchFamily="34" charset="0"/>
            </a:endParaRPr>
          </a:p>
          <a:p>
            <a:pPr marL="0" indent="0">
              <a:lnSpc>
                <a:spcPct val="90000"/>
              </a:lnSpc>
              <a:buNone/>
            </a:pPr>
            <a:r>
              <a:rPr lang="en-US" sz="2000" dirty="0">
                <a:solidFill>
                  <a:srgbClr val="FFC000"/>
                </a:solidFill>
                <a:latin typeface="Arial Rounded MT Bold" panose="020F0704030504030204" pitchFamily="34" charset="0"/>
              </a:rPr>
              <a:t>Elevated runway guard lights are amber.</a:t>
            </a:r>
          </a:p>
        </p:txBody>
      </p:sp>
      <p:sp>
        <p:nvSpPr>
          <p:cNvPr id="3" name="Slide Number Placeholder 2"/>
          <p:cNvSpPr>
            <a:spLocks noGrp="1"/>
          </p:cNvSpPr>
          <p:nvPr>
            <p:ph type="sldNum" sz="quarter" idx="12"/>
          </p:nvPr>
        </p:nvSpPr>
        <p:spPr/>
        <p:txBody>
          <a:bodyPr/>
          <a:lstStyle/>
          <a:p>
            <a:fld id="{5813A572-D0B5-4189-AF9D-43A2050A54C5}" type="slidenum">
              <a:rPr lang="en-US" smtClean="0"/>
              <a:pPr/>
              <a:t>100</a:t>
            </a:fld>
            <a:endParaRPr lang="en-US"/>
          </a:p>
        </p:txBody>
      </p:sp>
      <p:sp>
        <p:nvSpPr>
          <p:cNvPr id="9" name="TextBox 8">
            <a:extLst>
              <a:ext uri="{FF2B5EF4-FFF2-40B4-BE49-F238E27FC236}">
                <a16:creationId xmlns:a16="http://schemas.microsoft.com/office/drawing/2014/main" id="{7A6BBF22-1ED1-4FD8-ACF3-7CF4A86BD8F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0" name="TextBox 9">
            <a:extLst>
              <a:ext uri="{FF2B5EF4-FFF2-40B4-BE49-F238E27FC236}">
                <a16:creationId xmlns:a16="http://schemas.microsoft.com/office/drawing/2014/main" id="{4624FFE6-8076-4EC8-A09B-5E2DC848622F}"/>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1" name="TextBox 10">
            <a:extLst>
              <a:ext uri="{FF2B5EF4-FFF2-40B4-BE49-F238E27FC236}">
                <a16:creationId xmlns:a16="http://schemas.microsoft.com/office/drawing/2014/main" id="{15D7250E-F58A-4279-A3D2-C875B27B4E2A}"/>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3" name="Rectangle 12">
            <a:extLst>
              <a:ext uri="{FF2B5EF4-FFF2-40B4-BE49-F238E27FC236}">
                <a16:creationId xmlns:a16="http://schemas.microsoft.com/office/drawing/2014/main" id="{9A869523-5BC2-45ED-AAF7-F44206126FED}"/>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Tree>
    <p:custDataLst>
      <p:tags r:id="rId1"/>
    </p:custDataLst>
    <p:extLst>
      <p:ext uri="{BB962C8B-B14F-4D97-AF65-F5344CB8AC3E}">
        <p14:creationId xmlns:p14="http://schemas.microsoft.com/office/powerpoint/2010/main" val="2245485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355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Rectangle 2"/>
          <p:cNvSpPr/>
          <p:nvPr/>
        </p:nvSpPr>
        <p:spPr>
          <a:xfrm>
            <a:off x="3326447" y="284891"/>
            <a:ext cx="2567306" cy="461665"/>
          </a:xfrm>
          <a:prstGeom prst="rect">
            <a:avLst/>
          </a:prstGeom>
          <a:solidFill>
            <a:schemeClr val="bg1"/>
          </a:solidFill>
          <a:ln>
            <a:solidFill>
              <a:schemeClr val="tx1"/>
            </a:solidFill>
          </a:ln>
        </p:spPr>
        <p:txBody>
          <a:bodyPr wrap="none">
            <a:spAutoFit/>
          </a:bodyPr>
          <a:lstStyle/>
          <a:p>
            <a:pPr algn="ctr"/>
            <a:r>
              <a:rPr lang="en-US" b="1" u="sng" dirty="0">
                <a:solidFill>
                  <a:srgbClr val="FF0000"/>
                </a:solidFill>
                <a:latin typeface="Arial Rounded MT Bold" pitchFamily="34" charset="0"/>
              </a:rPr>
              <a:t>Airfield Lighting</a:t>
            </a:r>
          </a:p>
        </p:txBody>
      </p:sp>
      <p:sp>
        <p:nvSpPr>
          <p:cNvPr id="6" name="Slide Number Placeholder 5"/>
          <p:cNvSpPr>
            <a:spLocks noGrp="1"/>
          </p:cNvSpPr>
          <p:nvPr>
            <p:ph type="sldNum" sz="quarter" idx="12"/>
          </p:nvPr>
        </p:nvSpPr>
        <p:spPr/>
        <p:txBody>
          <a:bodyPr/>
          <a:lstStyle/>
          <a:p>
            <a:fld id="{5813A572-D0B5-4189-AF9D-43A2050A54C5}" type="slidenum">
              <a:rPr lang="en-US" smtClean="0"/>
              <a:pPr/>
              <a:t>101</a:t>
            </a:fld>
            <a:endParaRPr lang="en-US"/>
          </a:p>
        </p:txBody>
      </p:sp>
      <p:sp>
        <p:nvSpPr>
          <p:cNvPr id="13" name="Rectangle 12">
            <a:extLst>
              <a:ext uri="{FF2B5EF4-FFF2-40B4-BE49-F238E27FC236}">
                <a16:creationId xmlns:a16="http://schemas.microsoft.com/office/drawing/2014/main" id="{849AC7C9-2FE7-49E6-98F2-B82D9CF0A9F2}"/>
              </a:ext>
            </a:extLst>
          </p:cNvPr>
          <p:cNvSpPr/>
          <p:nvPr/>
        </p:nvSpPr>
        <p:spPr>
          <a:xfrm>
            <a:off x="1260485" y="4640014"/>
            <a:ext cx="6559010" cy="723275"/>
          </a:xfrm>
          <a:prstGeom prst="rect">
            <a:avLst/>
          </a:prstGeom>
        </p:spPr>
        <p:txBody>
          <a:bodyPr wrap="square">
            <a:spAutoFit/>
          </a:bodyPr>
          <a:lstStyle/>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are these lights?  (They are yellow and flashing).</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Where are they found?</a:t>
            </a:r>
          </a:p>
        </p:txBody>
      </p:sp>
      <p:pic>
        <p:nvPicPr>
          <p:cNvPr id="2" name="Picture 1">
            <a:extLst>
              <a:ext uri="{FF2B5EF4-FFF2-40B4-BE49-F238E27FC236}">
                <a16:creationId xmlns:a16="http://schemas.microsoft.com/office/drawing/2014/main" id="{28726ED5-72D5-45B8-824F-31EB9CC230A0}"/>
              </a:ext>
            </a:extLst>
          </p:cNvPr>
          <p:cNvPicPr>
            <a:picLocks noChangeAspect="1"/>
          </p:cNvPicPr>
          <p:nvPr/>
        </p:nvPicPr>
        <p:blipFill rotWithShape="1">
          <a:blip r:embed="rId3"/>
          <a:srcRect l="8499" t="24224"/>
          <a:stretch/>
        </p:blipFill>
        <p:spPr>
          <a:xfrm>
            <a:off x="1380877" y="1093966"/>
            <a:ext cx="6559010" cy="3412720"/>
          </a:xfrm>
          <a:prstGeom prst="rect">
            <a:avLst/>
          </a:prstGeom>
          <a:ln>
            <a:solidFill>
              <a:schemeClr val="tx1"/>
            </a:solidFill>
          </a:ln>
        </p:spPr>
      </p:pic>
      <p:sp>
        <p:nvSpPr>
          <p:cNvPr id="11" name="TextBox 10">
            <a:extLst>
              <a:ext uri="{FF2B5EF4-FFF2-40B4-BE49-F238E27FC236}">
                <a16:creationId xmlns:a16="http://schemas.microsoft.com/office/drawing/2014/main" id="{F4C379DF-0C89-4A7F-AE75-4581445A0084}"/>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299507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8" name="Picture 6" descr="photo of In-pavement guard lights"/>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809625" y="992832"/>
            <a:ext cx="3454400" cy="2590800"/>
          </a:xfr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Rectangle 4"/>
          <p:cNvSpPr txBox="1">
            <a:spLocks noChangeArrowheads="1"/>
          </p:cNvSpPr>
          <p:nvPr/>
        </p:nvSpPr>
        <p:spPr bwMode="auto">
          <a:xfrm>
            <a:off x="4619625" y="992832"/>
            <a:ext cx="4267200" cy="23622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C000"/>
                </a:solidFill>
                <a:latin typeface="Arial Rounded MT Bold" panose="020F0704030504030204" pitchFamily="34" charset="0"/>
              </a:rPr>
              <a:t>In-pavement runway guard lights are co-located with runway hold bars, above-ground runway guard lights, and hold position signs.  These lights are yellow.</a:t>
            </a:r>
          </a:p>
          <a:p>
            <a:pPr marL="0" indent="0">
              <a:lnSpc>
                <a:spcPct val="90000"/>
              </a:lnSpc>
              <a:buNone/>
            </a:pPr>
            <a:endParaRPr lang="en-US" sz="900" dirty="0">
              <a:solidFill>
                <a:srgbClr val="FFC000"/>
              </a:solidFill>
              <a:latin typeface="Arial Rounded MT Bold" panose="020F0704030504030204" pitchFamily="34" charset="0"/>
            </a:endParaRPr>
          </a:p>
          <a:p>
            <a:pPr marL="0" indent="0">
              <a:lnSpc>
                <a:spcPct val="90000"/>
              </a:lnSpc>
              <a:buNone/>
            </a:pPr>
            <a:r>
              <a:rPr lang="en-US" sz="1800" dirty="0">
                <a:solidFill>
                  <a:srgbClr val="FFC000"/>
                </a:solidFill>
                <a:latin typeface="Arial Rounded MT Bold" panose="020F0704030504030204" pitchFamily="34" charset="0"/>
              </a:rPr>
              <a:t>At this time, these lights are only installed at certain taxiway intersections at DTW.</a:t>
            </a:r>
          </a:p>
          <a:p>
            <a:pPr marL="0" indent="0">
              <a:lnSpc>
                <a:spcPct val="90000"/>
              </a:lnSpc>
              <a:buNone/>
            </a:pPr>
            <a:endParaRPr lang="en-US" sz="2000" dirty="0">
              <a:solidFill>
                <a:srgbClr val="FFC000"/>
              </a:solidFill>
              <a:latin typeface="Arial Rounded MT Bold" panose="020F0704030504030204" pitchFamily="34" charset="0"/>
            </a:endParaRPr>
          </a:p>
        </p:txBody>
      </p:sp>
      <p:sp>
        <p:nvSpPr>
          <p:cNvPr id="3" name="Slide Number Placeholder 2"/>
          <p:cNvSpPr>
            <a:spLocks noGrp="1"/>
          </p:cNvSpPr>
          <p:nvPr>
            <p:ph type="sldNum" sz="quarter" idx="12"/>
          </p:nvPr>
        </p:nvSpPr>
        <p:spPr/>
        <p:txBody>
          <a:bodyPr/>
          <a:lstStyle/>
          <a:p>
            <a:fld id="{5813A572-D0B5-4189-AF9D-43A2050A54C5}" type="slidenum">
              <a:rPr lang="en-US" smtClean="0"/>
              <a:pPr/>
              <a:t>102</a:t>
            </a:fld>
            <a:endParaRPr lang="en-US"/>
          </a:p>
        </p:txBody>
      </p:sp>
      <p:sp>
        <p:nvSpPr>
          <p:cNvPr id="7" name="TextBox 6">
            <a:extLst>
              <a:ext uri="{FF2B5EF4-FFF2-40B4-BE49-F238E27FC236}">
                <a16:creationId xmlns:a16="http://schemas.microsoft.com/office/drawing/2014/main" id="{1E144F45-508B-49E8-A469-2641C49036B8}"/>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1BCD2786-AAC5-4406-8CA2-EC78F3373FE5}"/>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1" name="TextBox 10">
            <a:extLst>
              <a:ext uri="{FF2B5EF4-FFF2-40B4-BE49-F238E27FC236}">
                <a16:creationId xmlns:a16="http://schemas.microsoft.com/office/drawing/2014/main" id="{4CC48DE6-0B60-4377-B1B5-CE70FDB65462}"/>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2" name="Rectangle 11">
            <a:extLst>
              <a:ext uri="{FF2B5EF4-FFF2-40B4-BE49-F238E27FC236}">
                <a16:creationId xmlns:a16="http://schemas.microsoft.com/office/drawing/2014/main" id="{64C7E9A1-5A30-4840-8380-AAB56F47BAB8}"/>
              </a:ext>
            </a:extLst>
          </p:cNvPr>
          <p:cNvSpPr/>
          <p:nvPr/>
        </p:nvSpPr>
        <p:spPr>
          <a:xfrm>
            <a:off x="3279185" y="1036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
        <p:nvSpPr>
          <p:cNvPr id="13" name="Text Box 22">
            <a:extLst>
              <a:ext uri="{FF2B5EF4-FFF2-40B4-BE49-F238E27FC236}">
                <a16:creationId xmlns:a16="http://schemas.microsoft.com/office/drawing/2014/main" id="{FB0FFC91-C408-4606-8515-F31C17C71B2A}"/>
              </a:ext>
            </a:extLst>
          </p:cNvPr>
          <p:cNvSpPr txBox="1">
            <a:spLocks noChangeArrowheads="1"/>
          </p:cNvSpPr>
          <p:nvPr/>
        </p:nvSpPr>
        <p:spPr bwMode="auto">
          <a:xfrm>
            <a:off x="266700" y="457200"/>
            <a:ext cx="86106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In-Pavement Runway Guard Lights (wig-wags)</a:t>
            </a:r>
          </a:p>
        </p:txBody>
      </p:sp>
    </p:spTree>
    <p:custDataLst>
      <p:tags r:id="rId1"/>
    </p:custDataLst>
    <p:extLst>
      <p:ext uri="{BB962C8B-B14F-4D97-AF65-F5344CB8AC3E}">
        <p14:creationId xmlns:p14="http://schemas.microsoft.com/office/powerpoint/2010/main" val="1156251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45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4044" y="1267910"/>
            <a:ext cx="8393251" cy="3352800"/>
          </a:xfrm>
          <a:prstGeom prst="rect">
            <a:avLst/>
          </a:prstGeom>
        </p:spPr>
      </p:pic>
      <p:sp>
        <p:nvSpPr>
          <p:cNvPr id="2" name="TextBox 1"/>
          <p:cNvSpPr txBox="1"/>
          <p:nvPr/>
        </p:nvSpPr>
        <p:spPr>
          <a:xfrm>
            <a:off x="6406579" y="4154129"/>
            <a:ext cx="2362200" cy="461665"/>
          </a:xfrm>
          <a:prstGeom prst="rect">
            <a:avLst/>
          </a:prstGeom>
          <a:noFill/>
        </p:spPr>
        <p:txBody>
          <a:bodyPr wrap="square" rtlCol="0">
            <a:spAutoFit/>
          </a:bodyPr>
          <a:lstStyle/>
          <a:p>
            <a:pPr algn="ctr"/>
            <a:r>
              <a:rPr lang="en-US" b="1" dirty="0">
                <a:solidFill>
                  <a:srgbClr val="FFC000"/>
                </a:solidFill>
                <a:latin typeface="Arial Rounded MT Bold" pitchFamily="34" charset="0"/>
              </a:rPr>
              <a:t>Elevated</a:t>
            </a:r>
            <a:endParaRPr lang="en-US" dirty="0">
              <a:solidFill>
                <a:srgbClr val="FFC000"/>
              </a:solidFill>
            </a:endParaRPr>
          </a:p>
        </p:txBody>
      </p:sp>
      <p:cxnSp>
        <p:nvCxnSpPr>
          <p:cNvPr id="7" name="Straight Arrow Connector 6"/>
          <p:cNvCxnSpPr>
            <a:stCxn id="2" idx="0"/>
          </p:cNvCxnSpPr>
          <p:nvPr/>
        </p:nvCxnSpPr>
        <p:spPr bwMode="auto">
          <a:xfrm flipV="1">
            <a:off x="7587679" y="3086878"/>
            <a:ext cx="149091" cy="1067251"/>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1" name="TextBox 10"/>
          <p:cNvSpPr txBox="1"/>
          <p:nvPr/>
        </p:nvSpPr>
        <p:spPr>
          <a:xfrm>
            <a:off x="573970" y="4154129"/>
            <a:ext cx="2057400" cy="461665"/>
          </a:xfrm>
          <a:prstGeom prst="rect">
            <a:avLst/>
          </a:prstGeom>
          <a:noFill/>
        </p:spPr>
        <p:txBody>
          <a:bodyPr wrap="square" rtlCol="0">
            <a:spAutoFit/>
          </a:bodyPr>
          <a:lstStyle/>
          <a:p>
            <a:r>
              <a:rPr lang="en-US" b="1" dirty="0">
                <a:solidFill>
                  <a:srgbClr val="FFC000"/>
                </a:solidFill>
                <a:latin typeface="Arial Rounded MT Bold" pitchFamily="34" charset="0"/>
              </a:rPr>
              <a:t>In-Pavement</a:t>
            </a:r>
          </a:p>
        </p:txBody>
      </p:sp>
      <p:cxnSp>
        <p:nvCxnSpPr>
          <p:cNvPr id="16" name="Straight Arrow Connector 15"/>
          <p:cNvCxnSpPr/>
          <p:nvPr/>
        </p:nvCxnSpPr>
        <p:spPr bwMode="auto">
          <a:xfrm flipH="1" flipV="1">
            <a:off x="1564571" y="3089337"/>
            <a:ext cx="790787" cy="1082614"/>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7" name="Straight Arrow Connector 16"/>
          <p:cNvCxnSpPr/>
          <p:nvPr/>
        </p:nvCxnSpPr>
        <p:spPr bwMode="auto">
          <a:xfrm flipV="1">
            <a:off x="2355358" y="3086878"/>
            <a:ext cx="3857412" cy="1062335"/>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8" name="Straight Arrow Connector 17"/>
          <p:cNvCxnSpPr/>
          <p:nvPr/>
        </p:nvCxnSpPr>
        <p:spPr bwMode="auto">
          <a:xfrm flipV="1">
            <a:off x="2336531" y="3045429"/>
            <a:ext cx="2689123" cy="1102894"/>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21" name="Straight Arrow Connector 20"/>
          <p:cNvCxnSpPr/>
          <p:nvPr/>
        </p:nvCxnSpPr>
        <p:spPr bwMode="auto">
          <a:xfrm flipV="1">
            <a:off x="2355358" y="3089336"/>
            <a:ext cx="1481787" cy="1082615"/>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22" name="Straight Arrow Connector 21"/>
          <p:cNvCxnSpPr/>
          <p:nvPr/>
        </p:nvCxnSpPr>
        <p:spPr bwMode="auto">
          <a:xfrm flipV="1">
            <a:off x="2320945" y="3089336"/>
            <a:ext cx="310425" cy="1062855"/>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6" name="Slide Number Placeholder 5"/>
          <p:cNvSpPr>
            <a:spLocks noGrp="1"/>
          </p:cNvSpPr>
          <p:nvPr>
            <p:ph type="sldNum" sz="quarter" idx="12"/>
          </p:nvPr>
        </p:nvSpPr>
        <p:spPr/>
        <p:txBody>
          <a:bodyPr/>
          <a:lstStyle/>
          <a:p>
            <a:fld id="{5813A572-D0B5-4189-AF9D-43A2050A54C5}" type="slidenum">
              <a:rPr lang="en-US" smtClean="0"/>
              <a:pPr/>
              <a:t>103</a:t>
            </a:fld>
            <a:endParaRPr lang="en-US"/>
          </a:p>
        </p:txBody>
      </p:sp>
      <p:sp>
        <p:nvSpPr>
          <p:cNvPr id="15" name="TextBox 14">
            <a:extLst>
              <a:ext uri="{FF2B5EF4-FFF2-40B4-BE49-F238E27FC236}">
                <a16:creationId xmlns:a16="http://schemas.microsoft.com/office/drawing/2014/main" id="{892A5569-45F3-4B5E-9A00-186A2A9F653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0" name="TextBox 19">
            <a:extLst>
              <a:ext uri="{FF2B5EF4-FFF2-40B4-BE49-F238E27FC236}">
                <a16:creationId xmlns:a16="http://schemas.microsoft.com/office/drawing/2014/main" id="{A110DCC0-EB32-4396-A38A-262A319DE0B5}"/>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23" name="TextBox 22">
            <a:extLst>
              <a:ext uri="{FF2B5EF4-FFF2-40B4-BE49-F238E27FC236}">
                <a16:creationId xmlns:a16="http://schemas.microsoft.com/office/drawing/2014/main" id="{7F7724E1-FF32-4F92-B702-328C80876A76}"/>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9" name="Text Box 22">
            <a:extLst>
              <a:ext uri="{FF2B5EF4-FFF2-40B4-BE49-F238E27FC236}">
                <a16:creationId xmlns:a16="http://schemas.microsoft.com/office/drawing/2014/main" id="{F474D92C-A167-41F3-AAFD-0E5B30851B36}"/>
              </a:ext>
            </a:extLst>
          </p:cNvPr>
          <p:cNvSpPr txBox="1">
            <a:spLocks noChangeArrowheads="1"/>
          </p:cNvSpPr>
          <p:nvPr/>
        </p:nvSpPr>
        <p:spPr bwMode="auto">
          <a:xfrm>
            <a:off x="152400" y="762000"/>
            <a:ext cx="86106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In-Pavement and Elevated Runway Guard Lights</a:t>
            </a:r>
          </a:p>
        </p:txBody>
      </p:sp>
      <p:sp>
        <p:nvSpPr>
          <p:cNvPr id="24" name="Rectangle 23">
            <a:extLst>
              <a:ext uri="{FF2B5EF4-FFF2-40B4-BE49-F238E27FC236}">
                <a16:creationId xmlns:a16="http://schemas.microsoft.com/office/drawing/2014/main" id="{AA35C083-5631-4152-A314-455E39F13897}"/>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Tree>
    <p:custDataLst>
      <p:tags r:id="rId1"/>
    </p:custDataLst>
    <p:extLst>
      <p:ext uri="{BB962C8B-B14F-4D97-AF65-F5344CB8AC3E}">
        <p14:creationId xmlns:p14="http://schemas.microsoft.com/office/powerpoint/2010/main" val="333210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ext Box 22"/>
          <p:cNvSpPr txBox="1">
            <a:spLocks noChangeArrowheads="1"/>
          </p:cNvSpPr>
          <p:nvPr/>
        </p:nvSpPr>
        <p:spPr bwMode="auto">
          <a:xfrm>
            <a:off x="2743199" y="287735"/>
            <a:ext cx="3733800"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rPr>
              <a:t>Airfield Lighting</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58558" y="990600"/>
            <a:ext cx="3026883" cy="2259353"/>
          </a:xfrm>
          <a:prstGeom prst="rect">
            <a:avLst/>
          </a:prstGeom>
          <a:ln>
            <a:solidFill>
              <a:schemeClr val="tx1"/>
            </a:solidFill>
          </a:ln>
        </p:spPr>
      </p:pic>
      <p:sp>
        <p:nvSpPr>
          <p:cNvPr id="2" name="TextBox 1"/>
          <p:cNvSpPr txBox="1"/>
          <p:nvPr/>
        </p:nvSpPr>
        <p:spPr>
          <a:xfrm>
            <a:off x="876298" y="3423382"/>
            <a:ext cx="7353302" cy="2262158"/>
          </a:xfrm>
          <a:prstGeom prst="rect">
            <a:avLst/>
          </a:prstGeom>
          <a:noFill/>
        </p:spPr>
        <p:txBody>
          <a:bodyPr wrap="square" rtlCol="0">
            <a:spAutoFit/>
          </a:bodyPr>
          <a:lstStyle/>
          <a:p>
            <a:pPr marL="285750" indent="-285750">
              <a:spcBef>
                <a:spcPts val="600"/>
              </a:spcBef>
              <a:buFont typeface="Arial" panose="020B0604020202020204" pitchFamily="34" charset="0"/>
              <a:buChar char="•"/>
            </a:pPr>
            <a:r>
              <a:rPr lang="en-US" sz="1800" dirty="0">
                <a:solidFill>
                  <a:srgbClr val="002060"/>
                </a:solidFill>
                <a:latin typeface="Arial Rounded MT Bold" pitchFamily="34" charset="0"/>
              </a:rPr>
              <a:t>What are these lights called?  (They are red and steady-burning when turned “ON”).</a:t>
            </a:r>
          </a:p>
          <a:p>
            <a:pPr marL="285750" indent="-285750">
              <a:spcBef>
                <a:spcPts val="600"/>
              </a:spcBef>
              <a:buFont typeface="Arial" panose="020B0604020202020204" pitchFamily="34" charset="0"/>
              <a:buChar char="•"/>
            </a:pPr>
            <a:r>
              <a:rPr lang="en-US" sz="1800" dirty="0">
                <a:solidFill>
                  <a:srgbClr val="002060"/>
                </a:solidFill>
                <a:latin typeface="Arial Rounded MT Bold" pitchFamily="34" charset="0"/>
              </a:rPr>
              <a:t>What do they tell you when they are on?</a:t>
            </a:r>
          </a:p>
          <a:p>
            <a:pPr marL="285750" indent="-285750">
              <a:spcBef>
                <a:spcPts val="600"/>
              </a:spcBef>
              <a:buFont typeface="Arial" panose="020B0604020202020204" pitchFamily="34" charset="0"/>
              <a:buChar char="•"/>
            </a:pPr>
            <a:r>
              <a:rPr lang="en-US" sz="1800" dirty="0">
                <a:solidFill>
                  <a:srgbClr val="002060"/>
                </a:solidFill>
                <a:latin typeface="Arial Rounded MT Bold" pitchFamily="34" charset="0"/>
              </a:rPr>
              <a:t>Is it safe to pass over the runway hold short position when they are off?</a:t>
            </a:r>
          </a:p>
          <a:p>
            <a:pPr marL="285750" indent="-285750">
              <a:spcBef>
                <a:spcPts val="600"/>
              </a:spcBef>
              <a:buFont typeface="Arial" panose="020B0604020202020204" pitchFamily="34" charset="0"/>
              <a:buChar char="•"/>
            </a:pPr>
            <a:r>
              <a:rPr lang="en-US" sz="1800" dirty="0">
                <a:solidFill>
                  <a:srgbClr val="002060"/>
                </a:solidFill>
                <a:latin typeface="Arial Rounded MT Bold" pitchFamily="34" charset="0"/>
              </a:rPr>
              <a:t>The lights are on, and a controller gives you permission to cross the runway.  What should you do?</a:t>
            </a:r>
          </a:p>
        </p:txBody>
      </p:sp>
      <p:sp>
        <p:nvSpPr>
          <p:cNvPr id="7" name="Slide Number Placeholder 6"/>
          <p:cNvSpPr>
            <a:spLocks noGrp="1"/>
          </p:cNvSpPr>
          <p:nvPr>
            <p:ph type="sldNum" sz="quarter" idx="12"/>
          </p:nvPr>
        </p:nvSpPr>
        <p:spPr/>
        <p:txBody>
          <a:bodyPr/>
          <a:lstStyle/>
          <a:p>
            <a:fld id="{5813A572-D0B5-4189-AF9D-43A2050A54C5}" type="slidenum">
              <a:rPr lang="en-US" smtClean="0"/>
              <a:pPr/>
              <a:t>104</a:t>
            </a:fld>
            <a:endParaRPr lang="en-US"/>
          </a:p>
        </p:txBody>
      </p:sp>
      <p:sp>
        <p:nvSpPr>
          <p:cNvPr id="12" name="TextBox 11">
            <a:extLst>
              <a:ext uri="{FF2B5EF4-FFF2-40B4-BE49-F238E27FC236}">
                <a16:creationId xmlns:a16="http://schemas.microsoft.com/office/drawing/2014/main" id="{4D4FCD82-BC9A-4518-8D02-582BC8C1FCE9}"/>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3245749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p:nvPr/>
        </p:nvSpPr>
        <p:spPr>
          <a:xfrm>
            <a:off x="857250" y="872510"/>
            <a:ext cx="7505698" cy="461665"/>
          </a:xfrm>
          <a:prstGeom prst="rect">
            <a:avLst/>
          </a:prstGeom>
        </p:spPr>
        <p:txBody>
          <a:bodyPr wrap="square">
            <a:spAutoFit/>
          </a:bodyPr>
          <a:lstStyle/>
          <a:p>
            <a:pPr algn="ctr"/>
            <a:r>
              <a:rPr lang="en-US" b="1" u="sng" dirty="0">
                <a:solidFill>
                  <a:srgbClr val="002060"/>
                </a:solidFill>
                <a:latin typeface="Arial Rounded MT Bold" pitchFamily="34" charset="0"/>
              </a:rPr>
              <a:t>Runway Status Light System (RWSL) – </a:t>
            </a:r>
            <a:r>
              <a:rPr lang="en-US" b="1" u="sng" dirty="0">
                <a:ln>
                  <a:solidFill>
                    <a:schemeClr val="tx1"/>
                  </a:solidFill>
                </a:ln>
                <a:solidFill>
                  <a:srgbClr val="FF0000"/>
                </a:solidFill>
                <a:latin typeface="Arial Rounded MT Bold" pitchFamily="34" charset="0"/>
              </a:rPr>
              <a:t>DTW ONLY</a:t>
            </a:r>
            <a:endParaRPr lang="en-US" b="1" u="sng" dirty="0">
              <a:ln>
                <a:solidFill>
                  <a:schemeClr val="tx1"/>
                </a:solidFill>
              </a:ln>
              <a:solidFill>
                <a:srgbClr val="002060"/>
              </a:solidFill>
              <a:latin typeface="Arial Rounded MT Bold" pitchFamily="34" charset="0"/>
            </a:endParaRPr>
          </a:p>
        </p:txBody>
      </p:sp>
      <p:pic>
        <p:nvPicPr>
          <p:cNvPr id="19" name="Picture 10" descr="newoverview"/>
          <p:cNvPicPr>
            <a:picLocks noChangeAspect="1" noChangeArrowheads="1"/>
          </p:cNvPicPr>
          <p:nvPr/>
        </p:nvPicPr>
        <p:blipFill>
          <a:blip r:embed="rId4"/>
          <a:srcRect/>
          <a:stretch>
            <a:fillRect/>
          </a:stretch>
        </p:blipFill>
        <p:spPr bwMode="auto">
          <a:xfrm>
            <a:off x="4267200" y="2061518"/>
            <a:ext cx="4156663" cy="2967682"/>
          </a:xfrm>
          <a:prstGeom prst="rect">
            <a:avLst/>
          </a:prstGeom>
          <a:noFill/>
          <a:ln w="9525">
            <a:solidFill>
              <a:schemeClr val="tx1"/>
            </a:solidFill>
            <a:miter lim="800000"/>
            <a:headEnd/>
            <a:tailEnd/>
          </a:ln>
        </p:spPr>
      </p:pic>
      <p:sp>
        <p:nvSpPr>
          <p:cNvPr id="8" name="Rectangle 7"/>
          <p:cNvSpPr/>
          <p:nvPr/>
        </p:nvSpPr>
        <p:spPr>
          <a:xfrm>
            <a:off x="228598" y="1863465"/>
            <a:ext cx="3883446" cy="3924151"/>
          </a:xfrm>
          <a:prstGeom prst="rect">
            <a:avLst/>
          </a:prstGeom>
        </p:spPr>
        <p:txBody>
          <a:bodyPr wrap="square">
            <a:spAutoFit/>
          </a:bodyPr>
          <a:lstStyle/>
          <a:p>
            <a:pPr marL="514350" indent="-285750">
              <a:spcBef>
                <a:spcPts val="600"/>
              </a:spcBef>
              <a:spcAft>
                <a:spcPts val="0"/>
              </a:spcAft>
              <a:buFont typeface="Arial" panose="020B0604020202020204" pitchFamily="34" charset="0"/>
              <a:buChar char="•"/>
            </a:pPr>
            <a:r>
              <a:rPr lang="en-US" sz="1800" dirty="0">
                <a:solidFill>
                  <a:srgbClr val="002060"/>
                </a:solidFill>
                <a:latin typeface="Arial Rounded MT Bold" pitchFamily="34" charset="0"/>
              </a:rPr>
              <a:t>Designed to </a:t>
            </a:r>
            <a:r>
              <a:rPr lang="en-US" sz="1800" u="sng" dirty="0">
                <a:solidFill>
                  <a:srgbClr val="002060"/>
                </a:solidFill>
                <a:latin typeface="Arial Rounded MT Bold" pitchFamily="34" charset="0"/>
              </a:rPr>
              <a:t>reduce the number of runway incursions</a:t>
            </a:r>
            <a:r>
              <a:rPr lang="en-US" sz="1800" dirty="0">
                <a:solidFill>
                  <a:srgbClr val="002060"/>
                </a:solidFill>
                <a:latin typeface="Arial Rounded MT Bold" pitchFamily="34" charset="0"/>
              </a:rPr>
              <a:t> without interfering with normal and safe airport operations</a:t>
            </a:r>
          </a:p>
          <a:p>
            <a:pPr marL="514350" indent="-285750">
              <a:spcBef>
                <a:spcPts val="600"/>
              </a:spcBef>
              <a:spcAft>
                <a:spcPts val="0"/>
              </a:spcAft>
              <a:buFont typeface="Arial" panose="020B0604020202020204" pitchFamily="34" charset="0"/>
              <a:buChar char="•"/>
            </a:pPr>
            <a:r>
              <a:rPr lang="en-US" sz="1800" u="sng" dirty="0">
                <a:solidFill>
                  <a:srgbClr val="002060"/>
                </a:solidFill>
                <a:latin typeface="Arial Rounded MT Bold" pitchFamily="34" charset="0"/>
              </a:rPr>
              <a:t>Automatic</a:t>
            </a:r>
            <a:r>
              <a:rPr lang="en-US" sz="1800" dirty="0">
                <a:solidFill>
                  <a:srgbClr val="002060"/>
                </a:solidFill>
                <a:latin typeface="Arial Rounded MT Bold" pitchFamily="34" charset="0"/>
              </a:rPr>
              <a:t> system that gives an added layer of safety for the runway environment</a:t>
            </a:r>
          </a:p>
          <a:p>
            <a:pPr marL="514350" indent="-285750">
              <a:spcBef>
                <a:spcPts val="600"/>
              </a:spcBef>
              <a:spcAft>
                <a:spcPts val="0"/>
              </a:spcAft>
              <a:buFont typeface="Arial" panose="020B0604020202020204" pitchFamily="34" charset="0"/>
              <a:buChar char="•"/>
            </a:pPr>
            <a:r>
              <a:rPr lang="en-US" sz="1800" dirty="0">
                <a:solidFill>
                  <a:srgbClr val="002060"/>
                </a:solidFill>
                <a:latin typeface="Arial Rounded MT Bold" pitchFamily="34" charset="0"/>
              </a:rPr>
              <a:t>Gives </a:t>
            </a:r>
            <a:r>
              <a:rPr lang="en-US" sz="1800" u="sng" dirty="0">
                <a:solidFill>
                  <a:srgbClr val="002060"/>
                </a:solidFill>
                <a:latin typeface="Arial Rounded MT Bold" pitchFamily="34" charset="0"/>
              </a:rPr>
              <a:t>warning of a potential conflict </a:t>
            </a:r>
            <a:r>
              <a:rPr lang="en-US" sz="1800" dirty="0">
                <a:solidFill>
                  <a:srgbClr val="002060"/>
                </a:solidFill>
                <a:latin typeface="Arial Rounded MT Bold" pitchFamily="34" charset="0"/>
              </a:rPr>
              <a:t>on a runway between aircraft and other aircraft and/or vehicles </a:t>
            </a:r>
          </a:p>
          <a:p>
            <a:pPr marL="514350" indent="-285750">
              <a:spcBef>
                <a:spcPts val="600"/>
              </a:spcBef>
              <a:spcAft>
                <a:spcPts val="0"/>
              </a:spcAft>
              <a:buFont typeface="Arial" panose="020B0604020202020204" pitchFamily="34" charset="0"/>
              <a:buChar char="•"/>
            </a:pPr>
            <a:r>
              <a:rPr lang="en-US" sz="1800" dirty="0">
                <a:solidFill>
                  <a:srgbClr val="002060"/>
                </a:solidFill>
                <a:latin typeface="Arial Rounded MT Bold" pitchFamily="34" charset="0"/>
              </a:rPr>
              <a:t>Indicates </a:t>
            </a:r>
            <a:r>
              <a:rPr lang="en-US" sz="1800" u="sng" dirty="0">
                <a:solidFill>
                  <a:srgbClr val="002060"/>
                </a:solidFill>
                <a:latin typeface="Arial Rounded MT Bold" pitchFamily="34" charset="0"/>
              </a:rPr>
              <a:t>runway status only</a:t>
            </a:r>
          </a:p>
        </p:txBody>
      </p:sp>
      <p:sp>
        <p:nvSpPr>
          <p:cNvPr id="9" name="Rectangle 8"/>
          <p:cNvSpPr/>
          <p:nvPr/>
        </p:nvSpPr>
        <p:spPr>
          <a:xfrm>
            <a:off x="228598" y="1340375"/>
            <a:ext cx="7505698" cy="590931"/>
          </a:xfrm>
          <a:prstGeom prst="rect">
            <a:avLst/>
          </a:prstGeom>
        </p:spPr>
        <p:txBody>
          <a:bodyPr wrap="square">
            <a:spAutoFit/>
          </a:bodyPr>
          <a:lstStyle/>
          <a:p>
            <a:pPr marL="514350" indent="-285750">
              <a:lnSpc>
                <a:spcPct val="90000"/>
              </a:lnSpc>
              <a:spcBef>
                <a:spcPts val="0"/>
              </a:spcBef>
              <a:spcAft>
                <a:spcPts val="0"/>
              </a:spcAft>
              <a:buFont typeface="Arial" panose="020B0604020202020204" pitchFamily="34" charset="0"/>
              <a:buChar char="•"/>
            </a:pPr>
            <a:r>
              <a:rPr lang="en-US" sz="1800" dirty="0">
                <a:solidFill>
                  <a:srgbClr val="002060"/>
                </a:solidFill>
                <a:latin typeface="Arial Rounded MT Bold" pitchFamily="34" charset="0"/>
              </a:rPr>
              <a:t>Provides </a:t>
            </a:r>
            <a:r>
              <a:rPr lang="en-US" sz="1800" u="sng" dirty="0">
                <a:solidFill>
                  <a:srgbClr val="002060"/>
                </a:solidFill>
                <a:latin typeface="Arial Rounded MT Bold" pitchFamily="34" charset="0"/>
              </a:rPr>
              <a:t>visual signal </a:t>
            </a:r>
            <a:r>
              <a:rPr lang="en-US" sz="1800" dirty="0">
                <a:solidFill>
                  <a:srgbClr val="002060"/>
                </a:solidFill>
                <a:latin typeface="Arial Rounded MT Bold" pitchFamily="34" charset="0"/>
              </a:rPr>
              <a:t>to pilots and vehicle operators that it is unsafe to enter, cross, or begin takeoff on a runway.</a:t>
            </a:r>
          </a:p>
        </p:txBody>
      </p:sp>
      <p:sp>
        <p:nvSpPr>
          <p:cNvPr id="3" name="Slide Number Placeholder 2"/>
          <p:cNvSpPr>
            <a:spLocks noGrp="1"/>
          </p:cNvSpPr>
          <p:nvPr>
            <p:ph type="sldNum" sz="quarter" idx="12"/>
          </p:nvPr>
        </p:nvSpPr>
        <p:spPr/>
        <p:txBody>
          <a:bodyPr/>
          <a:lstStyle/>
          <a:p>
            <a:fld id="{5813A572-D0B5-4189-AF9D-43A2050A54C5}" type="slidenum">
              <a:rPr lang="en-US" smtClean="0"/>
              <a:pPr/>
              <a:t>105</a:t>
            </a:fld>
            <a:endParaRPr lang="en-US"/>
          </a:p>
        </p:txBody>
      </p:sp>
      <p:sp>
        <p:nvSpPr>
          <p:cNvPr id="2" name="Rectangle 1">
            <a:extLst>
              <a:ext uri="{FF2B5EF4-FFF2-40B4-BE49-F238E27FC236}">
                <a16:creationId xmlns:a16="http://schemas.microsoft.com/office/drawing/2014/main" id="{7F3CFF86-FCDE-4F4F-A231-36CEA4B02408}"/>
              </a:ext>
            </a:extLst>
          </p:cNvPr>
          <p:cNvSpPr/>
          <p:nvPr/>
        </p:nvSpPr>
        <p:spPr>
          <a:xfrm>
            <a:off x="4267199" y="5064341"/>
            <a:ext cx="4156663" cy="646331"/>
          </a:xfrm>
          <a:prstGeom prst="rect">
            <a:avLst/>
          </a:prstGeom>
        </p:spPr>
        <p:txBody>
          <a:bodyPr wrap="square">
            <a:spAutoFit/>
          </a:bodyPr>
          <a:lstStyle/>
          <a:p>
            <a:pPr marL="228600" algn="ctr">
              <a:spcBef>
                <a:spcPts val="0"/>
              </a:spcBef>
              <a:spcAft>
                <a:spcPts val="0"/>
              </a:spcAft>
            </a:pPr>
            <a:r>
              <a:rPr lang="en-US" sz="1800" b="1" dirty="0">
                <a:solidFill>
                  <a:srgbClr val="FF0000"/>
                </a:solidFill>
                <a:latin typeface="Arial Rounded MT Bold" pitchFamily="34" charset="0"/>
              </a:rPr>
              <a:t>Does not give or imply clearance </a:t>
            </a:r>
          </a:p>
          <a:p>
            <a:pPr marL="228600" algn="ctr">
              <a:spcBef>
                <a:spcPts val="0"/>
              </a:spcBef>
              <a:spcAft>
                <a:spcPts val="0"/>
              </a:spcAft>
            </a:pPr>
            <a:r>
              <a:rPr lang="en-US" sz="1800" b="1" dirty="0">
                <a:solidFill>
                  <a:srgbClr val="FF0000"/>
                </a:solidFill>
                <a:latin typeface="Arial Rounded MT Bold" pitchFamily="34" charset="0"/>
              </a:rPr>
              <a:t>to cross a runway</a:t>
            </a:r>
          </a:p>
        </p:txBody>
      </p:sp>
      <p:sp>
        <p:nvSpPr>
          <p:cNvPr id="11" name="TextBox 10">
            <a:extLst>
              <a:ext uri="{FF2B5EF4-FFF2-40B4-BE49-F238E27FC236}">
                <a16:creationId xmlns:a16="http://schemas.microsoft.com/office/drawing/2014/main" id="{82AF3217-E9BA-403F-A0D0-948FC1C3465B}"/>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23D7C1EF-923B-47E0-89C6-010A889189C4}"/>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2" name="Rectangle 11">
            <a:extLst>
              <a:ext uri="{FF2B5EF4-FFF2-40B4-BE49-F238E27FC236}">
                <a16:creationId xmlns:a16="http://schemas.microsoft.com/office/drawing/2014/main" id="{EAD9D130-4215-4AC6-871D-52B753E02FFE}"/>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
        <p:nvSpPr>
          <p:cNvPr id="14" name="TextBox 13">
            <a:extLst>
              <a:ext uri="{FF2B5EF4-FFF2-40B4-BE49-F238E27FC236}">
                <a16:creationId xmlns:a16="http://schemas.microsoft.com/office/drawing/2014/main" id="{7F1C7AA0-BBE4-49D2-B5FC-83A3D0397762}"/>
              </a:ext>
            </a:extLst>
          </p:cNvPr>
          <p:cNvSpPr txBox="1"/>
          <p:nvPr/>
        </p:nvSpPr>
        <p:spPr>
          <a:xfrm>
            <a:off x="3458646" y="6473684"/>
            <a:ext cx="254024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FAA RWSL handout</a:t>
            </a:r>
          </a:p>
        </p:txBody>
      </p:sp>
    </p:spTree>
    <p:custDataLst>
      <p:tags r:id="rId1"/>
    </p:custDataLst>
    <p:extLst>
      <p:ext uri="{BB962C8B-B14F-4D97-AF65-F5344CB8AC3E}">
        <p14:creationId xmlns:p14="http://schemas.microsoft.com/office/powerpoint/2010/main" val="1059220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96656" y="1782932"/>
            <a:ext cx="3026883" cy="2259353"/>
          </a:xfrm>
          <a:prstGeom prst="rect">
            <a:avLst/>
          </a:prstGeom>
          <a:ln>
            <a:solidFill>
              <a:schemeClr val="tx1"/>
            </a:solidFill>
          </a:ln>
        </p:spPr>
      </p:pic>
      <p:sp>
        <p:nvSpPr>
          <p:cNvPr id="2" name="TextBox 1"/>
          <p:cNvSpPr txBox="1"/>
          <p:nvPr/>
        </p:nvSpPr>
        <p:spPr>
          <a:xfrm>
            <a:off x="647697" y="4241235"/>
            <a:ext cx="7924799" cy="1477328"/>
          </a:xfrm>
          <a:prstGeom prst="rect">
            <a:avLst/>
          </a:prstGeom>
          <a:noFill/>
        </p:spPr>
        <p:txBody>
          <a:bodyPr wrap="square" rtlCol="0">
            <a:spAutoFit/>
          </a:bodyPr>
          <a:lstStyle/>
          <a:p>
            <a:pPr marL="285750" indent="-285750">
              <a:buFont typeface="Arial" panose="020B0604020202020204" pitchFamily="34" charset="0"/>
              <a:buChar char="•"/>
            </a:pPr>
            <a:r>
              <a:rPr lang="en-US" sz="1800" dirty="0">
                <a:solidFill>
                  <a:srgbClr val="002060"/>
                </a:solidFill>
                <a:latin typeface="Arial Rounded MT Bold" pitchFamily="34" charset="0"/>
              </a:rPr>
              <a:t>Stop at the runway hold short position whenever the RELs are “on.”</a:t>
            </a:r>
          </a:p>
          <a:p>
            <a:pPr marL="285750" indent="-285750">
              <a:buFont typeface="Arial" panose="020B0604020202020204" pitchFamily="34" charset="0"/>
              <a:buChar char="•"/>
            </a:pPr>
            <a:r>
              <a:rPr lang="en-US" sz="1800" dirty="0">
                <a:solidFill>
                  <a:srgbClr val="002060"/>
                </a:solidFill>
                <a:latin typeface="Arial Rounded MT Bold" pitchFamily="34" charset="0"/>
              </a:rPr>
              <a:t>The lights may cycle on and off while you are waiting for ATCT clearance to cross the runway.  </a:t>
            </a:r>
          </a:p>
          <a:p>
            <a:pPr marL="285750" indent="-285750">
              <a:buFont typeface="Arial" panose="020B0604020202020204" pitchFamily="34" charset="0"/>
              <a:buChar char="•"/>
            </a:pPr>
            <a:r>
              <a:rPr lang="en-US" sz="1800" b="1" dirty="0">
                <a:solidFill>
                  <a:srgbClr val="FF0000"/>
                </a:solidFill>
                <a:latin typeface="Arial Rounded MT Bold" pitchFamily="34" charset="0"/>
              </a:rPr>
              <a:t>DO NOT PROCEED </a:t>
            </a:r>
            <a:r>
              <a:rPr lang="en-US" sz="1800" dirty="0">
                <a:solidFill>
                  <a:srgbClr val="002060"/>
                </a:solidFill>
                <a:latin typeface="Arial Rounded MT Bold" pitchFamily="34" charset="0"/>
              </a:rPr>
              <a:t>after the lights go out until ATCT </a:t>
            </a:r>
            <a:r>
              <a:rPr lang="en-US" sz="1800" u="sng" dirty="0">
                <a:solidFill>
                  <a:srgbClr val="002060"/>
                </a:solidFill>
                <a:latin typeface="Arial Rounded MT Bold" pitchFamily="34" charset="0"/>
              </a:rPr>
              <a:t>specifically tells you to.</a:t>
            </a:r>
            <a:endParaRPr lang="en-US" sz="1800" dirty="0">
              <a:solidFill>
                <a:srgbClr val="002060"/>
              </a:solidFill>
              <a:latin typeface="Arial Rounded MT Bold" pitchFamily="34" charset="0"/>
            </a:endParaRPr>
          </a:p>
        </p:txBody>
      </p:sp>
      <p:sp>
        <p:nvSpPr>
          <p:cNvPr id="8" name="Rectangle 7"/>
          <p:cNvSpPr/>
          <p:nvPr/>
        </p:nvSpPr>
        <p:spPr>
          <a:xfrm>
            <a:off x="952499" y="848349"/>
            <a:ext cx="7315199" cy="830997"/>
          </a:xfrm>
          <a:prstGeom prst="rect">
            <a:avLst/>
          </a:prstGeom>
        </p:spPr>
        <p:txBody>
          <a:bodyPr wrap="square">
            <a:spAutoFit/>
          </a:bodyPr>
          <a:lstStyle/>
          <a:p>
            <a:pPr algn="ctr"/>
            <a:r>
              <a:rPr lang="en-US" b="1" u="sng" dirty="0">
                <a:solidFill>
                  <a:srgbClr val="002060"/>
                </a:solidFill>
                <a:latin typeface="Arial Rounded MT Bold" pitchFamily="34" charset="0"/>
              </a:rPr>
              <a:t>Runway Status Light System (RWSL)</a:t>
            </a:r>
            <a:r>
              <a:rPr lang="en-US" b="1" dirty="0">
                <a:ln>
                  <a:solidFill>
                    <a:schemeClr val="tx1"/>
                  </a:solidFill>
                </a:ln>
                <a:solidFill>
                  <a:srgbClr val="FF0000"/>
                </a:solidFill>
                <a:latin typeface="Arial Rounded MT Bold" panose="020F0704030504030204" pitchFamily="34" charset="0"/>
              </a:rPr>
              <a:t> </a:t>
            </a:r>
          </a:p>
          <a:p>
            <a:pPr algn="ctr"/>
            <a:r>
              <a:rPr lang="en-US" b="1" dirty="0">
                <a:ln>
                  <a:solidFill>
                    <a:schemeClr val="tx1"/>
                  </a:solidFill>
                </a:ln>
                <a:solidFill>
                  <a:srgbClr val="FF0000"/>
                </a:solidFill>
                <a:latin typeface="Arial Rounded MT Bold" panose="020F0704030504030204" pitchFamily="34" charset="0"/>
              </a:rPr>
              <a:t>Runway Entrance Lights (RELs)</a:t>
            </a:r>
            <a:endParaRPr lang="en-US" b="1" u="sng" dirty="0">
              <a:solidFill>
                <a:srgbClr val="002060"/>
              </a:solidFill>
              <a:latin typeface="Arial Rounded MT Bold" pitchFamily="34" charset="0"/>
            </a:endParaRPr>
          </a:p>
        </p:txBody>
      </p:sp>
      <p:sp>
        <p:nvSpPr>
          <p:cNvPr id="7" name="Slide Number Placeholder 6"/>
          <p:cNvSpPr>
            <a:spLocks noGrp="1"/>
          </p:cNvSpPr>
          <p:nvPr>
            <p:ph type="sldNum" sz="quarter" idx="12"/>
          </p:nvPr>
        </p:nvSpPr>
        <p:spPr/>
        <p:txBody>
          <a:bodyPr/>
          <a:lstStyle/>
          <a:p>
            <a:fld id="{5813A572-D0B5-4189-AF9D-43A2050A54C5}" type="slidenum">
              <a:rPr lang="en-US" smtClean="0"/>
              <a:pPr/>
              <a:t>106</a:t>
            </a:fld>
            <a:endParaRPr lang="en-US"/>
          </a:p>
        </p:txBody>
      </p:sp>
      <p:sp>
        <p:nvSpPr>
          <p:cNvPr id="10" name="TextBox 9">
            <a:extLst>
              <a:ext uri="{FF2B5EF4-FFF2-40B4-BE49-F238E27FC236}">
                <a16:creationId xmlns:a16="http://schemas.microsoft.com/office/drawing/2014/main" id="{76DF383D-8DA7-41F9-A99F-9D41ED0C9492}"/>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377C6C04-8511-45C9-A1E7-41955E617D38}"/>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9" name="Rectangle 8">
            <a:extLst>
              <a:ext uri="{FF2B5EF4-FFF2-40B4-BE49-F238E27FC236}">
                <a16:creationId xmlns:a16="http://schemas.microsoft.com/office/drawing/2014/main" id="{1CE0C094-1BF4-4FCE-AE6F-8A8F2BF489BD}"/>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Tree>
    <p:custDataLst>
      <p:tags r:id="rId1"/>
    </p:custDataLst>
    <p:extLst>
      <p:ext uri="{BB962C8B-B14F-4D97-AF65-F5344CB8AC3E}">
        <p14:creationId xmlns:p14="http://schemas.microsoft.com/office/powerpoint/2010/main" val="2306951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96656" y="1782932"/>
            <a:ext cx="2770743" cy="2068162"/>
          </a:xfrm>
          <a:prstGeom prst="rect">
            <a:avLst/>
          </a:prstGeom>
          <a:ln>
            <a:solidFill>
              <a:schemeClr val="tx1"/>
            </a:solidFill>
          </a:ln>
        </p:spPr>
      </p:pic>
      <p:sp>
        <p:nvSpPr>
          <p:cNvPr id="2" name="TextBox 1"/>
          <p:cNvSpPr txBox="1"/>
          <p:nvPr/>
        </p:nvSpPr>
        <p:spPr>
          <a:xfrm>
            <a:off x="647698" y="3954680"/>
            <a:ext cx="7924799" cy="2031325"/>
          </a:xfrm>
          <a:prstGeom prst="rect">
            <a:avLst/>
          </a:prstGeom>
          <a:noFill/>
        </p:spPr>
        <p:txBody>
          <a:bodyPr wrap="square" rtlCol="0">
            <a:spAutoFit/>
          </a:bodyPr>
          <a:lstStyle/>
          <a:p>
            <a:pPr marL="285750" indent="-285750">
              <a:buFont typeface="Arial" panose="020B0604020202020204" pitchFamily="34" charset="0"/>
              <a:buChar char="•"/>
            </a:pPr>
            <a:r>
              <a:rPr lang="en-US" sz="1800" dirty="0">
                <a:solidFill>
                  <a:srgbClr val="002060"/>
                </a:solidFill>
                <a:latin typeface="Arial Rounded MT Bold" pitchFamily="34" charset="0"/>
              </a:rPr>
              <a:t>Provides visual signal to vehicle operators that it is unsafe to enter or cross, a runway.</a:t>
            </a:r>
          </a:p>
          <a:p>
            <a:pPr marL="285750" indent="-285750">
              <a:buFont typeface="Arial" panose="020B0604020202020204" pitchFamily="34" charset="0"/>
              <a:buChar char="•"/>
            </a:pPr>
            <a:r>
              <a:rPr lang="en-US" sz="1800" dirty="0">
                <a:solidFill>
                  <a:srgbClr val="002060"/>
                </a:solidFill>
                <a:latin typeface="Arial Rounded MT Bold" pitchFamily="34" charset="0"/>
              </a:rPr>
              <a:t>Stop at the runway hold short position whenever the RELs are “on.”</a:t>
            </a:r>
          </a:p>
          <a:p>
            <a:pPr marL="285750" indent="-285750">
              <a:buFont typeface="Arial" panose="020B0604020202020204" pitchFamily="34" charset="0"/>
              <a:buChar char="•"/>
            </a:pPr>
            <a:r>
              <a:rPr lang="en-US" sz="1800" dirty="0">
                <a:solidFill>
                  <a:srgbClr val="002060"/>
                </a:solidFill>
                <a:latin typeface="Arial Rounded MT Bold" pitchFamily="34" charset="0"/>
              </a:rPr>
              <a:t>The lights may cycle on and off while you are waiting for ATCT clearance to cross the runway.  </a:t>
            </a:r>
          </a:p>
          <a:p>
            <a:pPr marL="285750" indent="-285750">
              <a:buFont typeface="Arial" panose="020B0604020202020204" pitchFamily="34" charset="0"/>
              <a:buChar char="•"/>
            </a:pPr>
            <a:r>
              <a:rPr lang="en-US" sz="1800" b="1" dirty="0">
                <a:solidFill>
                  <a:srgbClr val="FF0000"/>
                </a:solidFill>
                <a:latin typeface="Arial Rounded MT Bold" pitchFamily="34" charset="0"/>
              </a:rPr>
              <a:t>DO NOT PROCEED </a:t>
            </a:r>
            <a:r>
              <a:rPr lang="en-US" sz="1800" dirty="0">
                <a:solidFill>
                  <a:srgbClr val="002060"/>
                </a:solidFill>
                <a:latin typeface="Arial Rounded MT Bold" pitchFamily="34" charset="0"/>
              </a:rPr>
              <a:t>after the lights go out until ATCT </a:t>
            </a:r>
            <a:r>
              <a:rPr lang="en-US" sz="1800" u="sng" dirty="0">
                <a:solidFill>
                  <a:srgbClr val="002060"/>
                </a:solidFill>
                <a:latin typeface="Arial Rounded MT Bold" pitchFamily="34" charset="0"/>
              </a:rPr>
              <a:t>specifically tells you to.</a:t>
            </a:r>
            <a:endParaRPr lang="en-US" sz="1800" dirty="0">
              <a:solidFill>
                <a:srgbClr val="002060"/>
              </a:solidFill>
              <a:latin typeface="Arial Rounded MT Bold" pitchFamily="34" charset="0"/>
            </a:endParaRPr>
          </a:p>
        </p:txBody>
      </p:sp>
      <p:sp>
        <p:nvSpPr>
          <p:cNvPr id="8" name="Rectangle 7"/>
          <p:cNvSpPr/>
          <p:nvPr/>
        </p:nvSpPr>
        <p:spPr>
          <a:xfrm>
            <a:off x="952499" y="848349"/>
            <a:ext cx="7315199" cy="830997"/>
          </a:xfrm>
          <a:prstGeom prst="rect">
            <a:avLst/>
          </a:prstGeom>
        </p:spPr>
        <p:txBody>
          <a:bodyPr wrap="square">
            <a:spAutoFit/>
          </a:bodyPr>
          <a:lstStyle/>
          <a:p>
            <a:pPr algn="ctr"/>
            <a:r>
              <a:rPr lang="en-US" b="1" u="sng" dirty="0">
                <a:solidFill>
                  <a:srgbClr val="002060"/>
                </a:solidFill>
                <a:latin typeface="Arial Rounded MT Bold" pitchFamily="34" charset="0"/>
              </a:rPr>
              <a:t>Runway Status Light System (RWSL)</a:t>
            </a:r>
            <a:r>
              <a:rPr lang="en-US" b="1" dirty="0">
                <a:ln>
                  <a:solidFill>
                    <a:schemeClr val="tx1"/>
                  </a:solidFill>
                </a:ln>
                <a:solidFill>
                  <a:srgbClr val="FF0000"/>
                </a:solidFill>
                <a:latin typeface="Arial Rounded MT Bold" panose="020F0704030504030204" pitchFamily="34" charset="0"/>
              </a:rPr>
              <a:t> </a:t>
            </a:r>
          </a:p>
          <a:p>
            <a:pPr algn="ctr"/>
            <a:r>
              <a:rPr lang="en-US" b="1" dirty="0">
                <a:ln>
                  <a:solidFill>
                    <a:schemeClr val="tx1"/>
                  </a:solidFill>
                </a:ln>
                <a:solidFill>
                  <a:srgbClr val="FF0000"/>
                </a:solidFill>
                <a:latin typeface="Arial Rounded MT Bold" panose="020F0704030504030204" pitchFamily="34" charset="0"/>
              </a:rPr>
              <a:t>Runway Entrance Lights (RELs)</a:t>
            </a:r>
            <a:endParaRPr lang="en-US" b="1" u="sng" dirty="0">
              <a:solidFill>
                <a:srgbClr val="002060"/>
              </a:solidFill>
              <a:latin typeface="Arial Rounded MT Bold" pitchFamily="34" charset="0"/>
            </a:endParaRPr>
          </a:p>
        </p:txBody>
      </p:sp>
      <p:sp>
        <p:nvSpPr>
          <p:cNvPr id="7" name="Slide Number Placeholder 6"/>
          <p:cNvSpPr>
            <a:spLocks noGrp="1"/>
          </p:cNvSpPr>
          <p:nvPr>
            <p:ph type="sldNum" sz="quarter" idx="12"/>
          </p:nvPr>
        </p:nvSpPr>
        <p:spPr/>
        <p:txBody>
          <a:bodyPr/>
          <a:lstStyle/>
          <a:p>
            <a:fld id="{5813A572-D0B5-4189-AF9D-43A2050A54C5}" type="slidenum">
              <a:rPr lang="en-US" smtClean="0"/>
              <a:pPr/>
              <a:t>107</a:t>
            </a:fld>
            <a:endParaRPr lang="en-US"/>
          </a:p>
        </p:txBody>
      </p:sp>
      <p:sp>
        <p:nvSpPr>
          <p:cNvPr id="10" name="TextBox 9">
            <a:extLst>
              <a:ext uri="{FF2B5EF4-FFF2-40B4-BE49-F238E27FC236}">
                <a16:creationId xmlns:a16="http://schemas.microsoft.com/office/drawing/2014/main" id="{B753ED1E-4E41-4E19-9BF4-8E53F2D7A195}"/>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1" name="TextBox 10">
            <a:extLst>
              <a:ext uri="{FF2B5EF4-FFF2-40B4-BE49-F238E27FC236}">
                <a16:creationId xmlns:a16="http://schemas.microsoft.com/office/drawing/2014/main" id="{FADAF7A1-512B-4581-A904-CB960C8DDB99}"/>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2" name="Rectangle 11">
            <a:extLst>
              <a:ext uri="{FF2B5EF4-FFF2-40B4-BE49-F238E27FC236}">
                <a16:creationId xmlns:a16="http://schemas.microsoft.com/office/drawing/2014/main" id="{85567ED5-C72A-45A7-99DE-F5FEC5368E27}"/>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Tree>
    <p:custDataLst>
      <p:tags r:id="rId1"/>
    </p:custDataLst>
    <p:extLst>
      <p:ext uri="{BB962C8B-B14F-4D97-AF65-F5344CB8AC3E}">
        <p14:creationId xmlns:p14="http://schemas.microsoft.com/office/powerpoint/2010/main" val="1624689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1998" y="3886200"/>
            <a:ext cx="7696200" cy="2339102"/>
          </a:xfrm>
          <a:prstGeom prst="rect">
            <a:avLst/>
          </a:prstGeom>
          <a:noFill/>
        </p:spPr>
        <p:txBody>
          <a:bodyPr wrap="square" rtlCol="0">
            <a:spAutoFit/>
          </a:bodyPr>
          <a:lstStyle/>
          <a:p>
            <a:pPr marL="285750" indent="-285750">
              <a:spcBef>
                <a:spcPts val="600"/>
              </a:spcBef>
              <a:buFont typeface="Arial" panose="020B0604020202020204" pitchFamily="34" charset="0"/>
              <a:buChar char="•"/>
            </a:pPr>
            <a:r>
              <a:rPr lang="en-US" sz="1800" dirty="0">
                <a:solidFill>
                  <a:srgbClr val="002060"/>
                </a:solidFill>
                <a:latin typeface="Arial Rounded MT Bold" pitchFamily="34" charset="0"/>
              </a:rPr>
              <a:t>If ATCT tells you to proceed and the lights are “on”, </a:t>
            </a:r>
          </a:p>
          <a:p>
            <a:pPr algn="ctr">
              <a:spcBef>
                <a:spcPts val="600"/>
              </a:spcBef>
            </a:pPr>
            <a:r>
              <a:rPr lang="en-US" sz="1800" b="1" dirty="0">
                <a:solidFill>
                  <a:srgbClr val="FF0000"/>
                </a:solidFill>
                <a:latin typeface="Arial Rounded MT Bold" pitchFamily="34" charset="0"/>
              </a:rPr>
              <a:t>DO NOT PROCEED – HOLD YOUR POSITION.</a:t>
            </a:r>
          </a:p>
          <a:p>
            <a:pPr marL="285750" indent="-285750">
              <a:spcBef>
                <a:spcPts val="600"/>
              </a:spcBef>
              <a:buFont typeface="Arial" panose="020B0604020202020204" pitchFamily="34" charset="0"/>
              <a:buChar char="•"/>
            </a:pPr>
            <a:r>
              <a:rPr lang="en-US" sz="1800" b="1" dirty="0">
                <a:solidFill>
                  <a:srgbClr val="FF0000"/>
                </a:solidFill>
                <a:latin typeface="Arial Rounded MT Bold" pitchFamily="34" charset="0"/>
              </a:rPr>
              <a:t>Call ATCT </a:t>
            </a:r>
            <a:r>
              <a:rPr lang="en-US" sz="1800" dirty="0">
                <a:solidFill>
                  <a:srgbClr val="002060"/>
                </a:solidFill>
                <a:latin typeface="Arial Rounded MT Bold" pitchFamily="34" charset="0"/>
              </a:rPr>
              <a:t>and tell them “[call sign] is holding short of Runway XX at Taxiway X due to red lights.”</a:t>
            </a:r>
          </a:p>
          <a:p>
            <a:pPr marL="285750" indent="-285750">
              <a:spcBef>
                <a:spcPts val="600"/>
              </a:spcBef>
              <a:buFont typeface="Arial" panose="020B0604020202020204" pitchFamily="34" charset="0"/>
              <a:buChar char="•"/>
            </a:pPr>
            <a:r>
              <a:rPr lang="en-US" sz="1800" dirty="0">
                <a:solidFill>
                  <a:srgbClr val="002060"/>
                </a:solidFill>
                <a:latin typeface="Arial Rounded MT Bold" pitchFamily="34" charset="0"/>
              </a:rPr>
              <a:t>If ATCT tells you to proceed and the lights come on after you cross the hold short position, </a:t>
            </a:r>
          </a:p>
          <a:p>
            <a:pPr algn="ctr">
              <a:spcBef>
                <a:spcPts val="600"/>
              </a:spcBef>
            </a:pPr>
            <a:r>
              <a:rPr lang="en-US" sz="1800" b="1" dirty="0">
                <a:solidFill>
                  <a:srgbClr val="FF0000"/>
                </a:solidFill>
                <a:latin typeface="Arial Rounded MT Bold" pitchFamily="34" charset="0"/>
              </a:rPr>
              <a:t>CLEAR THE RUNWAY IMMEDIATELY</a:t>
            </a:r>
            <a:r>
              <a:rPr lang="en-US" sz="1800" dirty="0">
                <a:solidFill>
                  <a:srgbClr val="FF0000"/>
                </a:solidFill>
                <a:latin typeface="Arial Rounded MT Bold" pitchFamily="34" charset="0"/>
              </a:rPr>
              <a:t> AND CALL ATCT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6868" y="1713549"/>
            <a:ext cx="4006459" cy="2138447"/>
          </a:xfrm>
          <a:prstGeom prst="rect">
            <a:avLst/>
          </a:prstGeom>
          <a:ln>
            <a:solidFill>
              <a:schemeClr val="tx1"/>
            </a:solidFill>
          </a:ln>
        </p:spPr>
      </p:pic>
      <p:sp>
        <p:nvSpPr>
          <p:cNvPr id="8" name="Rectangle 7"/>
          <p:cNvSpPr/>
          <p:nvPr/>
        </p:nvSpPr>
        <p:spPr>
          <a:xfrm>
            <a:off x="952499" y="848349"/>
            <a:ext cx="7315199" cy="830997"/>
          </a:xfrm>
          <a:prstGeom prst="rect">
            <a:avLst/>
          </a:prstGeom>
        </p:spPr>
        <p:txBody>
          <a:bodyPr wrap="square">
            <a:spAutoFit/>
          </a:bodyPr>
          <a:lstStyle/>
          <a:p>
            <a:pPr algn="ctr"/>
            <a:r>
              <a:rPr lang="en-US" b="1" u="sng" dirty="0">
                <a:solidFill>
                  <a:srgbClr val="002060"/>
                </a:solidFill>
                <a:latin typeface="Arial Rounded MT Bold" pitchFamily="34" charset="0"/>
              </a:rPr>
              <a:t>Runway Status Light System (RWSL)</a:t>
            </a:r>
            <a:r>
              <a:rPr lang="en-US" b="1" dirty="0">
                <a:ln>
                  <a:solidFill>
                    <a:schemeClr val="tx1"/>
                  </a:solidFill>
                </a:ln>
                <a:solidFill>
                  <a:srgbClr val="FF0000"/>
                </a:solidFill>
                <a:latin typeface="Arial Rounded MT Bold" panose="020F0704030504030204" pitchFamily="34" charset="0"/>
              </a:rPr>
              <a:t> </a:t>
            </a:r>
          </a:p>
          <a:p>
            <a:pPr algn="ctr"/>
            <a:r>
              <a:rPr lang="en-US" b="1" dirty="0">
                <a:ln>
                  <a:solidFill>
                    <a:schemeClr val="tx1"/>
                  </a:solidFill>
                </a:ln>
                <a:solidFill>
                  <a:srgbClr val="FF0000"/>
                </a:solidFill>
                <a:latin typeface="Arial Rounded MT Bold" panose="020F0704030504030204" pitchFamily="34" charset="0"/>
              </a:rPr>
              <a:t>Runway Entrance Lights (RELs)</a:t>
            </a:r>
            <a:endParaRPr lang="en-US" b="1" u="sng" dirty="0">
              <a:solidFill>
                <a:srgbClr val="002060"/>
              </a:solidFill>
              <a:latin typeface="Arial Rounded MT Bold" pitchFamily="34" charset="0"/>
            </a:endParaRPr>
          </a:p>
        </p:txBody>
      </p:sp>
      <p:sp>
        <p:nvSpPr>
          <p:cNvPr id="4" name="Slide Number Placeholder 3"/>
          <p:cNvSpPr>
            <a:spLocks noGrp="1"/>
          </p:cNvSpPr>
          <p:nvPr>
            <p:ph type="sldNum" sz="quarter" idx="12"/>
          </p:nvPr>
        </p:nvSpPr>
        <p:spPr/>
        <p:txBody>
          <a:bodyPr/>
          <a:lstStyle/>
          <a:p>
            <a:fld id="{5813A572-D0B5-4189-AF9D-43A2050A54C5}" type="slidenum">
              <a:rPr lang="en-US" smtClean="0"/>
              <a:pPr/>
              <a:t>108</a:t>
            </a:fld>
            <a:endParaRPr lang="en-US"/>
          </a:p>
        </p:txBody>
      </p:sp>
      <p:sp>
        <p:nvSpPr>
          <p:cNvPr id="10" name="TextBox 9">
            <a:extLst>
              <a:ext uri="{FF2B5EF4-FFF2-40B4-BE49-F238E27FC236}">
                <a16:creationId xmlns:a16="http://schemas.microsoft.com/office/drawing/2014/main" id="{3604E257-3AAD-4939-ACFB-DD8CF11E9A16}"/>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A0AF8AE0-D9DC-4CBB-B447-128D6A6798EC}"/>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Rectangle 10">
            <a:extLst>
              <a:ext uri="{FF2B5EF4-FFF2-40B4-BE49-F238E27FC236}">
                <a16:creationId xmlns:a16="http://schemas.microsoft.com/office/drawing/2014/main" id="{E2B87F75-970E-4BAB-8A29-FE213792B78D}"/>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Tree>
    <p:custDataLst>
      <p:tags r:id="rId1"/>
    </p:custDataLst>
    <p:extLst>
      <p:ext uri="{BB962C8B-B14F-4D97-AF65-F5344CB8AC3E}">
        <p14:creationId xmlns:p14="http://schemas.microsoft.com/office/powerpoint/2010/main" val="1941024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1997" y="4005053"/>
            <a:ext cx="7696200" cy="2031325"/>
          </a:xfrm>
          <a:prstGeom prst="rect">
            <a:avLst/>
          </a:prstGeom>
          <a:noFill/>
        </p:spPr>
        <p:txBody>
          <a:bodyPr wrap="square" rtlCol="0">
            <a:spAutoFit/>
          </a:bodyPr>
          <a:lstStyle/>
          <a:p>
            <a:pPr marL="285750" indent="-285750">
              <a:buFont typeface="Arial" panose="020B0604020202020204" pitchFamily="34" charset="0"/>
              <a:buChar char="•"/>
            </a:pPr>
            <a:r>
              <a:rPr lang="en-US" sz="1800" dirty="0">
                <a:solidFill>
                  <a:srgbClr val="002060"/>
                </a:solidFill>
                <a:latin typeface="Arial Rounded MT Bold" pitchFamily="34" charset="0"/>
              </a:rPr>
              <a:t>THLs tell pilots to STOP because of a potential conflict further down the runway.</a:t>
            </a:r>
          </a:p>
          <a:p>
            <a:pPr marL="285750" indent="-285750">
              <a:buFont typeface="Arial" panose="020B0604020202020204" pitchFamily="34" charset="0"/>
              <a:buChar char="•"/>
            </a:pPr>
            <a:r>
              <a:rPr lang="en-US" sz="1800" dirty="0">
                <a:solidFill>
                  <a:srgbClr val="002060"/>
                </a:solidFill>
                <a:latin typeface="Arial Rounded MT Bold" pitchFamily="34" charset="0"/>
              </a:rPr>
              <a:t>Vehicles (ARFF or Ops) chasing a landing aircraft may cause the THLs to come on.</a:t>
            </a:r>
          </a:p>
          <a:p>
            <a:pPr marL="285750" indent="-285750">
              <a:buFont typeface="Arial" panose="020B0604020202020204" pitchFamily="34" charset="0"/>
              <a:buChar char="•"/>
            </a:pPr>
            <a:r>
              <a:rPr lang="en-US" sz="1800" dirty="0">
                <a:solidFill>
                  <a:srgbClr val="002060"/>
                </a:solidFill>
                <a:latin typeface="Arial Rounded MT Bold" pitchFamily="34" charset="0"/>
              </a:rPr>
              <a:t>No action is required by vehicle operators.</a:t>
            </a:r>
          </a:p>
          <a:p>
            <a:pPr marL="285750" indent="-285750">
              <a:buFont typeface="Arial" panose="020B0604020202020204" pitchFamily="34" charset="0"/>
              <a:buChar char="•"/>
            </a:pPr>
            <a:endParaRPr lang="en-US" sz="1800" dirty="0">
              <a:solidFill>
                <a:srgbClr val="002060"/>
              </a:solidFill>
              <a:latin typeface="Arial Rounded MT Bold" pitchFamily="34" charset="0"/>
            </a:endParaRPr>
          </a:p>
          <a:p>
            <a:endParaRPr lang="en-US" sz="1800" dirty="0">
              <a:solidFill>
                <a:srgbClr val="002060"/>
              </a:solidFill>
              <a:latin typeface="Arial Rounded MT Bold" pitchFamily="34" charset="0"/>
            </a:endParaRPr>
          </a:p>
        </p:txBody>
      </p:sp>
      <p:sp>
        <p:nvSpPr>
          <p:cNvPr id="8" name="Rectangle 7"/>
          <p:cNvSpPr/>
          <p:nvPr/>
        </p:nvSpPr>
        <p:spPr>
          <a:xfrm>
            <a:off x="952499" y="848349"/>
            <a:ext cx="7315199" cy="830997"/>
          </a:xfrm>
          <a:prstGeom prst="rect">
            <a:avLst/>
          </a:prstGeom>
        </p:spPr>
        <p:txBody>
          <a:bodyPr wrap="square">
            <a:spAutoFit/>
          </a:bodyPr>
          <a:lstStyle/>
          <a:p>
            <a:pPr algn="ctr"/>
            <a:r>
              <a:rPr lang="en-US" b="1" u="sng" dirty="0">
                <a:solidFill>
                  <a:srgbClr val="002060"/>
                </a:solidFill>
                <a:latin typeface="Arial Rounded MT Bold" pitchFamily="34" charset="0"/>
              </a:rPr>
              <a:t>Runway Status Light System (RWSL)</a:t>
            </a:r>
            <a:r>
              <a:rPr lang="en-US" b="1" dirty="0">
                <a:ln>
                  <a:solidFill>
                    <a:schemeClr val="tx1"/>
                  </a:solidFill>
                </a:ln>
                <a:solidFill>
                  <a:srgbClr val="FF0000"/>
                </a:solidFill>
                <a:latin typeface="Arial Rounded MT Bold" panose="020F0704030504030204" pitchFamily="34" charset="0"/>
              </a:rPr>
              <a:t> </a:t>
            </a:r>
          </a:p>
          <a:p>
            <a:pPr algn="ctr"/>
            <a:r>
              <a:rPr lang="en-US" b="1" dirty="0">
                <a:ln>
                  <a:solidFill>
                    <a:schemeClr val="tx1"/>
                  </a:solidFill>
                </a:ln>
                <a:solidFill>
                  <a:srgbClr val="FF0000"/>
                </a:solidFill>
                <a:latin typeface="Arial Rounded MT Bold" panose="020F0704030504030204" pitchFamily="34" charset="0"/>
              </a:rPr>
              <a:t>Takeoff Hold Lights (THLs)</a:t>
            </a:r>
            <a:endParaRPr lang="en-US" b="1" u="sng" dirty="0">
              <a:solidFill>
                <a:srgbClr val="002060"/>
              </a:solidFill>
              <a:latin typeface="Arial Rounded MT Bold" pitchFamily="34" charset="0"/>
            </a:endParaRPr>
          </a:p>
        </p:txBody>
      </p:sp>
      <p:pic>
        <p:nvPicPr>
          <p:cNvPr id="6" name="Picture 4" descr="THL image.JPG"/>
          <p:cNvPicPr>
            <a:picLocks noChangeAspect="1"/>
          </p:cNvPicPr>
          <p:nvPr/>
        </p:nvPicPr>
        <p:blipFill>
          <a:blip r:embed="rId3"/>
          <a:srcRect/>
          <a:stretch>
            <a:fillRect/>
          </a:stretch>
        </p:blipFill>
        <p:spPr bwMode="auto">
          <a:xfrm>
            <a:off x="2895595" y="1697707"/>
            <a:ext cx="3429003" cy="2173845"/>
          </a:xfrm>
          <a:prstGeom prst="rect">
            <a:avLst/>
          </a:prstGeom>
          <a:noFill/>
          <a:ln w="9525">
            <a:solidFill>
              <a:schemeClr val="tx1"/>
            </a:solidFill>
            <a:miter lim="800000"/>
            <a:headEnd/>
            <a:tailEnd/>
          </a:ln>
        </p:spPr>
      </p:pic>
      <p:sp>
        <p:nvSpPr>
          <p:cNvPr id="4" name="Slide Number Placeholder 3"/>
          <p:cNvSpPr>
            <a:spLocks noGrp="1"/>
          </p:cNvSpPr>
          <p:nvPr>
            <p:ph type="sldNum" sz="quarter" idx="12"/>
          </p:nvPr>
        </p:nvSpPr>
        <p:spPr/>
        <p:txBody>
          <a:bodyPr/>
          <a:lstStyle/>
          <a:p>
            <a:fld id="{5813A572-D0B5-4189-AF9D-43A2050A54C5}" type="slidenum">
              <a:rPr lang="en-US" smtClean="0"/>
              <a:pPr/>
              <a:t>109</a:t>
            </a:fld>
            <a:endParaRPr lang="en-US"/>
          </a:p>
        </p:txBody>
      </p:sp>
      <p:sp>
        <p:nvSpPr>
          <p:cNvPr id="10" name="TextBox 9">
            <a:extLst>
              <a:ext uri="{FF2B5EF4-FFF2-40B4-BE49-F238E27FC236}">
                <a16:creationId xmlns:a16="http://schemas.microsoft.com/office/drawing/2014/main" id="{EB79ADF8-60B9-4DE5-98B6-43362E26CB7D}"/>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0B1E0CFB-74C0-4F7B-935D-8DF7289DE2AE}"/>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9" name="Rectangle 8">
            <a:extLst>
              <a:ext uri="{FF2B5EF4-FFF2-40B4-BE49-F238E27FC236}">
                <a16:creationId xmlns:a16="http://schemas.microsoft.com/office/drawing/2014/main" id="{97D2542F-EC65-49AF-B0CF-7E700DD637DF}"/>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Tree>
    <p:custDataLst>
      <p:tags r:id="rId1"/>
    </p:custDataLst>
    <p:extLst>
      <p:ext uri="{BB962C8B-B14F-4D97-AF65-F5344CB8AC3E}">
        <p14:creationId xmlns:p14="http://schemas.microsoft.com/office/powerpoint/2010/main" val="2284004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8" name="Rectangle 27"/>
          <p:cNvSpPr/>
          <p:nvPr/>
        </p:nvSpPr>
        <p:spPr>
          <a:xfrm>
            <a:off x="857250" y="872510"/>
            <a:ext cx="7505698" cy="461665"/>
          </a:xfrm>
          <a:prstGeom prst="rect">
            <a:avLst/>
          </a:prstGeom>
        </p:spPr>
        <p:txBody>
          <a:bodyPr wrap="square">
            <a:spAutoFit/>
          </a:bodyPr>
          <a:lstStyle/>
          <a:p>
            <a:pPr algn="ctr"/>
            <a:r>
              <a:rPr lang="en-US" b="1" u="sng" dirty="0">
                <a:solidFill>
                  <a:srgbClr val="002060"/>
                </a:solidFill>
                <a:latin typeface="Arial Rounded MT Bold" pitchFamily="34" charset="0"/>
              </a:rPr>
              <a:t>Runway Status Light System (RWSL) – </a:t>
            </a:r>
            <a:r>
              <a:rPr lang="en-US" b="1" u="sng" dirty="0">
                <a:ln>
                  <a:solidFill>
                    <a:schemeClr val="tx1"/>
                  </a:solidFill>
                </a:ln>
                <a:solidFill>
                  <a:srgbClr val="FF0000"/>
                </a:solidFill>
                <a:latin typeface="Arial Rounded MT Bold" pitchFamily="34" charset="0"/>
              </a:rPr>
              <a:t>DTW ONLY</a:t>
            </a:r>
            <a:endParaRPr lang="en-US" b="1" u="sng" dirty="0">
              <a:ln>
                <a:solidFill>
                  <a:schemeClr val="tx1"/>
                </a:solidFill>
              </a:ln>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fld id="{5813A572-D0B5-4189-AF9D-43A2050A54C5}" type="slidenum">
              <a:rPr lang="en-US" smtClean="0"/>
              <a:pPr/>
              <a:t>110</a:t>
            </a:fld>
            <a:endParaRPr lang="en-US"/>
          </a:p>
        </p:txBody>
      </p:sp>
      <p:sp>
        <p:nvSpPr>
          <p:cNvPr id="2" name="Rectangle 1">
            <a:extLst>
              <a:ext uri="{FF2B5EF4-FFF2-40B4-BE49-F238E27FC236}">
                <a16:creationId xmlns:a16="http://schemas.microsoft.com/office/drawing/2014/main" id="{7F3CFF86-FCDE-4F4F-A231-36CEA4B02408}"/>
              </a:ext>
            </a:extLst>
          </p:cNvPr>
          <p:cNvSpPr/>
          <p:nvPr/>
        </p:nvSpPr>
        <p:spPr>
          <a:xfrm>
            <a:off x="2057400" y="1447760"/>
            <a:ext cx="4690064" cy="1200329"/>
          </a:xfrm>
          <a:prstGeom prst="rect">
            <a:avLst/>
          </a:prstGeom>
        </p:spPr>
        <p:txBody>
          <a:bodyPr wrap="square">
            <a:spAutoFit/>
          </a:bodyPr>
          <a:lstStyle/>
          <a:p>
            <a:pPr marL="228600" algn="ctr">
              <a:spcBef>
                <a:spcPts val="0"/>
              </a:spcBef>
              <a:spcAft>
                <a:spcPts val="0"/>
              </a:spcAft>
            </a:pPr>
            <a:r>
              <a:rPr lang="en-US" sz="3600" b="1" dirty="0">
                <a:solidFill>
                  <a:srgbClr val="002060"/>
                </a:solidFill>
                <a:latin typeface="Arial Rounded MT Bold" pitchFamily="34" charset="0"/>
              </a:rPr>
              <a:t>Show RWSL Video (separate file)</a:t>
            </a:r>
          </a:p>
        </p:txBody>
      </p:sp>
      <p:sp>
        <p:nvSpPr>
          <p:cNvPr id="7" name="TextBox 6">
            <a:extLst>
              <a:ext uri="{FF2B5EF4-FFF2-40B4-BE49-F238E27FC236}">
                <a16:creationId xmlns:a16="http://schemas.microsoft.com/office/drawing/2014/main" id="{E8B105F8-4C32-492F-8F1E-AED56C0E2D69}"/>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0" name="TextBox 9">
            <a:extLst>
              <a:ext uri="{FF2B5EF4-FFF2-40B4-BE49-F238E27FC236}">
                <a16:creationId xmlns:a16="http://schemas.microsoft.com/office/drawing/2014/main" id="{4EAB4D4D-0D22-442C-A6DC-38D28D911D8B}"/>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8" name="Rectangle 7">
            <a:extLst>
              <a:ext uri="{FF2B5EF4-FFF2-40B4-BE49-F238E27FC236}">
                <a16:creationId xmlns:a16="http://schemas.microsoft.com/office/drawing/2014/main" id="{3DA36798-B0D7-4E1F-B18C-487E0412D7AB}"/>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Tree>
    <p:custDataLst>
      <p:tags r:id="rId1"/>
    </p:custDataLst>
    <p:extLst>
      <p:ext uri="{BB962C8B-B14F-4D97-AF65-F5344CB8AC3E}">
        <p14:creationId xmlns:p14="http://schemas.microsoft.com/office/powerpoint/2010/main" val="183029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p:nvPr/>
        </p:nvSpPr>
        <p:spPr>
          <a:xfrm>
            <a:off x="952497" y="872510"/>
            <a:ext cx="7315199" cy="461665"/>
          </a:xfrm>
          <a:prstGeom prst="rect">
            <a:avLst/>
          </a:prstGeom>
        </p:spPr>
        <p:txBody>
          <a:bodyPr wrap="square">
            <a:spAutoFit/>
          </a:bodyPr>
          <a:lstStyle/>
          <a:p>
            <a:pPr algn="ctr"/>
            <a:r>
              <a:rPr lang="en-US" b="1" u="sng" dirty="0">
                <a:solidFill>
                  <a:srgbClr val="002060"/>
                </a:solidFill>
                <a:latin typeface="Arial Rounded MT Bold" pitchFamily="34" charset="0"/>
              </a:rPr>
              <a:t>Runway Status Light System (RWSL)</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55805" y="1560588"/>
            <a:ext cx="6027483" cy="4461399"/>
          </a:xfrm>
          <a:prstGeom prst="rect">
            <a:avLst/>
          </a:prstGeom>
          <a:ln>
            <a:solidFill>
              <a:schemeClr val="tx1"/>
            </a:solidFill>
          </a:ln>
        </p:spPr>
      </p:pic>
      <p:sp>
        <p:nvSpPr>
          <p:cNvPr id="6" name="TextBox 5"/>
          <p:cNvSpPr txBox="1"/>
          <p:nvPr/>
        </p:nvSpPr>
        <p:spPr>
          <a:xfrm>
            <a:off x="2819400" y="2875498"/>
            <a:ext cx="1981200" cy="830997"/>
          </a:xfrm>
          <a:prstGeom prst="rect">
            <a:avLst/>
          </a:prstGeom>
          <a:noFill/>
        </p:spPr>
        <p:txBody>
          <a:bodyPr wrap="square" rtlCol="0">
            <a:spAutoFit/>
          </a:bodyPr>
          <a:lstStyle/>
          <a:p>
            <a:r>
              <a:rPr lang="en-US" sz="1600" b="1" dirty="0">
                <a:solidFill>
                  <a:srgbClr val="002060"/>
                </a:solidFill>
                <a:latin typeface="Arial Rounded MT Bold" pitchFamily="34" charset="0"/>
              </a:rPr>
              <a:t>Runway Entrance Lights (RELs) – </a:t>
            </a:r>
            <a:r>
              <a:rPr lang="en-US" sz="1600" b="1" u="sng" dirty="0">
                <a:solidFill>
                  <a:srgbClr val="002060"/>
                </a:solidFill>
                <a:latin typeface="Arial Rounded MT Bold" pitchFamily="34" charset="0"/>
              </a:rPr>
              <a:t>across runways</a:t>
            </a:r>
            <a:endParaRPr lang="en-US" sz="1600" b="1" dirty="0">
              <a:solidFill>
                <a:srgbClr val="002060"/>
              </a:solidFill>
              <a:latin typeface="Arial Rounded MT Bold" pitchFamily="34" charset="0"/>
            </a:endParaRPr>
          </a:p>
        </p:txBody>
      </p:sp>
      <p:sp>
        <p:nvSpPr>
          <p:cNvPr id="4" name="Slide Number Placeholder 3"/>
          <p:cNvSpPr>
            <a:spLocks noGrp="1"/>
          </p:cNvSpPr>
          <p:nvPr>
            <p:ph type="sldNum" sz="quarter" idx="12"/>
          </p:nvPr>
        </p:nvSpPr>
        <p:spPr/>
        <p:txBody>
          <a:bodyPr/>
          <a:lstStyle/>
          <a:p>
            <a:fld id="{5813A572-D0B5-4189-AF9D-43A2050A54C5}" type="slidenum">
              <a:rPr lang="en-US" smtClean="0"/>
              <a:pPr/>
              <a:t>111</a:t>
            </a:fld>
            <a:endParaRPr lang="en-US"/>
          </a:p>
        </p:txBody>
      </p:sp>
      <p:sp>
        <p:nvSpPr>
          <p:cNvPr id="10" name="TextBox 9">
            <a:extLst>
              <a:ext uri="{FF2B5EF4-FFF2-40B4-BE49-F238E27FC236}">
                <a16:creationId xmlns:a16="http://schemas.microsoft.com/office/drawing/2014/main" id="{1F0187C0-76B0-4397-B3B4-DC69AB7AC148}"/>
              </a:ext>
            </a:extLst>
          </p:cNvPr>
          <p:cNvSpPr txBox="1"/>
          <p:nvPr/>
        </p:nvSpPr>
        <p:spPr>
          <a:xfrm>
            <a:off x="5734052" y="2802731"/>
            <a:ext cx="2476496" cy="830997"/>
          </a:xfrm>
          <a:prstGeom prst="rect">
            <a:avLst/>
          </a:prstGeom>
          <a:noFill/>
        </p:spPr>
        <p:txBody>
          <a:bodyPr wrap="square" rtlCol="0">
            <a:spAutoFit/>
          </a:bodyPr>
          <a:lstStyle/>
          <a:p>
            <a:r>
              <a:rPr lang="en-US" sz="1600" b="1" dirty="0">
                <a:solidFill>
                  <a:srgbClr val="002060"/>
                </a:solidFill>
                <a:latin typeface="Arial Rounded MT Bold" pitchFamily="34" charset="0"/>
              </a:rPr>
              <a:t>Takeoff Hold Lights (THLs) – </a:t>
            </a:r>
            <a:r>
              <a:rPr lang="en-US" sz="1600" b="1" u="sng" dirty="0">
                <a:solidFill>
                  <a:srgbClr val="002060"/>
                </a:solidFill>
                <a:latin typeface="Arial Rounded MT Bold" pitchFamily="34" charset="0"/>
              </a:rPr>
              <a:t>Runway Thresholds (22L &amp; 21R)</a:t>
            </a:r>
            <a:endParaRPr lang="en-US" sz="1600" b="1" dirty="0">
              <a:solidFill>
                <a:srgbClr val="002060"/>
              </a:solidFill>
              <a:latin typeface="Arial Rounded MT Bold" pitchFamily="34" charset="0"/>
            </a:endParaRPr>
          </a:p>
        </p:txBody>
      </p:sp>
      <p:sp>
        <p:nvSpPr>
          <p:cNvPr id="11" name="TextBox 10">
            <a:extLst>
              <a:ext uri="{FF2B5EF4-FFF2-40B4-BE49-F238E27FC236}">
                <a16:creationId xmlns:a16="http://schemas.microsoft.com/office/drawing/2014/main" id="{DEDDAE2F-1B97-4EF8-95B8-2710F83E8694}"/>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107152ED-202A-475F-A051-80CBD47EDE8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2" name="Rectangle 11">
            <a:extLst>
              <a:ext uri="{FF2B5EF4-FFF2-40B4-BE49-F238E27FC236}">
                <a16:creationId xmlns:a16="http://schemas.microsoft.com/office/drawing/2014/main" id="{E1645DF5-C336-405C-97AC-EDD33EF00761}"/>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Tree>
    <p:custDataLst>
      <p:tags r:id="rId1"/>
    </p:custDataLst>
    <p:extLst>
      <p:ext uri="{BB962C8B-B14F-4D97-AF65-F5344CB8AC3E}">
        <p14:creationId xmlns:p14="http://schemas.microsoft.com/office/powerpoint/2010/main" val="11675325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7" name="Picture 6" descr="IMG_0374.JPG"/>
          <p:cNvPicPr>
            <a:picLocks noChangeAspect="1"/>
          </p:cNvPicPr>
          <p:nvPr/>
        </p:nvPicPr>
        <p:blipFill rotWithShape="1">
          <a:blip r:embed="rId3" cstate="print"/>
          <a:srcRect b="29944"/>
          <a:stretch/>
        </p:blipFill>
        <p:spPr>
          <a:xfrm>
            <a:off x="1447800" y="1059847"/>
            <a:ext cx="6248400" cy="1937004"/>
          </a:xfrm>
          <a:prstGeom prst="rect">
            <a:avLst/>
          </a:prstGeom>
          <a:ln>
            <a:solidFill>
              <a:schemeClr val="tx1"/>
            </a:solidFill>
          </a:ln>
        </p:spPr>
      </p:pic>
      <p:sp>
        <p:nvSpPr>
          <p:cNvPr id="18" name="Text Box 22"/>
          <p:cNvSpPr txBox="1">
            <a:spLocks noChangeArrowheads="1"/>
          </p:cNvSpPr>
          <p:nvPr/>
        </p:nvSpPr>
        <p:spPr bwMode="auto">
          <a:xfrm>
            <a:off x="2971800" y="335197"/>
            <a:ext cx="3351835"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Lighting</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112</a:t>
            </a:fld>
            <a:endParaRPr lang="en-US"/>
          </a:p>
        </p:txBody>
      </p:sp>
      <p:sp>
        <p:nvSpPr>
          <p:cNvPr id="10" name="TextBox 9">
            <a:extLst>
              <a:ext uri="{FF2B5EF4-FFF2-40B4-BE49-F238E27FC236}">
                <a16:creationId xmlns:a16="http://schemas.microsoft.com/office/drawing/2014/main" id="{D2CA5FBE-6F00-44D0-82D8-3D4C5FE77E8F}"/>
              </a:ext>
            </a:extLst>
          </p:cNvPr>
          <p:cNvSpPr txBox="1"/>
          <p:nvPr/>
        </p:nvSpPr>
        <p:spPr>
          <a:xfrm>
            <a:off x="1172966" y="3136726"/>
            <a:ext cx="6798068" cy="1723549"/>
          </a:xfrm>
          <a:prstGeom prst="rect">
            <a:avLst/>
          </a:prstGeom>
          <a:noFill/>
        </p:spPr>
        <p:txBody>
          <a:bodyPr wrap="square" rtlCol="0">
            <a:spAutoFit/>
          </a:bodyPr>
          <a:lstStyle/>
          <a:p>
            <a:pPr marL="285750" indent="-285750">
              <a:spcBef>
                <a:spcPts val="600"/>
              </a:spcBef>
              <a:buFont typeface="Arial" panose="020B0604020202020204" pitchFamily="34" charset="0"/>
              <a:buChar char="•"/>
            </a:pPr>
            <a:r>
              <a:rPr lang="en-US" sz="1600" dirty="0">
                <a:solidFill>
                  <a:schemeClr val="accent2">
                    <a:lumMod val="75000"/>
                  </a:schemeClr>
                </a:solidFill>
                <a:latin typeface="Arial Rounded MT Bold" panose="020F0704030504030204" pitchFamily="34" charset="0"/>
              </a:rPr>
              <a:t>What are these lights?  (They are red and steady-burning, not flashing).</a:t>
            </a:r>
          </a:p>
          <a:p>
            <a:pPr marL="285750" indent="-285750">
              <a:spcBef>
                <a:spcPts val="600"/>
              </a:spcBef>
              <a:buFont typeface="Arial" panose="020B0604020202020204" pitchFamily="34" charset="0"/>
              <a:buChar char="•"/>
            </a:pPr>
            <a:r>
              <a:rPr lang="en-US" sz="1600" dirty="0">
                <a:solidFill>
                  <a:schemeClr val="accent2">
                    <a:lumMod val="75000"/>
                  </a:schemeClr>
                </a:solidFill>
                <a:latin typeface="Arial Rounded MT Bold" panose="020F0704030504030204" pitchFamily="34" charset="0"/>
              </a:rPr>
              <a:t>Where are they located?  (four locations).</a:t>
            </a:r>
          </a:p>
          <a:p>
            <a:pPr marL="285750" indent="-285750">
              <a:spcBef>
                <a:spcPts val="600"/>
              </a:spcBef>
              <a:buFont typeface="Arial" panose="020B0604020202020204" pitchFamily="34" charset="0"/>
              <a:buChar char="•"/>
            </a:pPr>
            <a:r>
              <a:rPr lang="en-US" sz="1600" dirty="0">
                <a:solidFill>
                  <a:schemeClr val="accent2">
                    <a:lumMod val="75000"/>
                  </a:schemeClr>
                </a:solidFill>
                <a:latin typeface="Arial Rounded MT Bold" panose="020F0704030504030204" pitchFamily="34" charset="0"/>
              </a:rPr>
              <a:t>Bonus question:  One set is turned on only when one certain runway is open.  What runway is that, and what taxiway are they located on?</a:t>
            </a:r>
          </a:p>
        </p:txBody>
      </p:sp>
      <p:sp>
        <p:nvSpPr>
          <p:cNvPr id="13" name="TextBox 12">
            <a:extLst>
              <a:ext uri="{FF2B5EF4-FFF2-40B4-BE49-F238E27FC236}">
                <a16:creationId xmlns:a16="http://schemas.microsoft.com/office/drawing/2014/main" id="{026BFC67-3F3B-458C-A081-3E0312BB5B40}"/>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383089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noChangeArrowheads="1"/>
          </p:cNvSpPr>
          <p:nvPr>
            <p:ph type="body" idx="1"/>
          </p:nvPr>
        </p:nvSpPr>
        <p:spPr>
          <a:xfrm>
            <a:off x="342900" y="1186161"/>
            <a:ext cx="8458200" cy="635153"/>
          </a:xfrm>
        </p:spPr>
        <p:txBody>
          <a:bodyPr/>
          <a:lstStyle/>
          <a:p>
            <a:pPr marL="0" indent="0" algn="ctr">
              <a:spcBef>
                <a:spcPts val="1200"/>
              </a:spcBef>
              <a:buNone/>
            </a:pPr>
            <a:r>
              <a:rPr lang="en-US" sz="1600" dirty="0">
                <a:solidFill>
                  <a:schemeClr val="accent2">
                    <a:lumMod val="75000"/>
                  </a:schemeClr>
                </a:solidFill>
                <a:latin typeface="Arial Rounded MT Bold" pitchFamily="34" charset="0"/>
                <a:cs typeface="Arial" pitchFamily="34" charset="0"/>
              </a:rPr>
              <a:t>Vehicle operators must hold short of red illuminated stop bars at the </a:t>
            </a:r>
            <a:r>
              <a:rPr lang="en-US" sz="1600" dirty="0" err="1">
                <a:solidFill>
                  <a:schemeClr val="accent2">
                    <a:lumMod val="75000"/>
                  </a:schemeClr>
                </a:solidFill>
                <a:latin typeface="Arial Rounded MT Bold" pitchFamily="34" charset="0"/>
                <a:cs typeface="Arial" pitchFamily="34" charset="0"/>
              </a:rPr>
              <a:t>Rwy</a:t>
            </a:r>
            <a:r>
              <a:rPr lang="en-US" sz="1600" dirty="0">
                <a:solidFill>
                  <a:schemeClr val="accent2">
                    <a:lumMod val="75000"/>
                  </a:schemeClr>
                </a:solidFill>
                <a:latin typeface="Arial Rounded MT Bold" pitchFamily="34" charset="0"/>
                <a:cs typeface="Arial" pitchFamily="34" charset="0"/>
              </a:rPr>
              <a:t> 27R intersections of 22L and 21R until permission to cross them is received from ATCT.</a:t>
            </a:r>
          </a:p>
        </p:txBody>
      </p:sp>
      <p:pic>
        <p:nvPicPr>
          <p:cNvPr id="7" name="Picture 6" descr="IMG_0374.JPG"/>
          <p:cNvPicPr>
            <a:picLocks noChangeAspect="1"/>
          </p:cNvPicPr>
          <p:nvPr/>
        </p:nvPicPr>
        <p:blipFill rotWithShape="1">
          <a:blip r:embed="rId3" cstate="print"/>
          <a:srcRect b="29944"/>
          <a:stretch/>
        </p:blipFill>
        <p:spPr>
          <a:xfrm>
            <a:off x="1290484" y="1911934"/>
            <a:ext cx="6400800" cy="1984248"/>
          </a:xfrm>
          <a:prstGeom prst="rect">
            <a:avLst/>
          </a:prstGeom>
          <a:ln>
            <a:solidFill>
              <a:schemeClr val="tx1"/>
            </a:solidFill>
          </a:ln>
        </p:spPr>
      </p:pic>
      <p:sp>
        <p:nvSpPr>
          <p:cNvPr id="8" name="TextBox 7"/>
          <p:cNvSpPr txBox="1"/>
          <p:nvPr/>
        </p:nvSpPr>
        <p:spPr>
          <a:xfrm>
            <a:off x="1371600" y="3183263"/>
            <a:ext cx="954107" cy="646331"/>
          </a:xfrm>
          <a:prstGeom prst="rect">
            <a:avLst/>
          </a:prstGeom>
          <a:solidFill>
            <a:srgbClr val="FF0000"/>
          </a:solidFill>
          <a:ln w="6350">
            <a:solidFill>
              <a:schemeClr val="tx1"/>
            </a:solidFill>
          </a:ln>
        </p:spPr>
        <p:txBody>
          <a:bodyPr wrap="none" rtlCol="0">
            <a:spAutoFit/>
          </a:bodyPr>
          <a:lstStyle/>
          <a:p>
            <a:r>
              <a:rPr lang="en-US" sz="3600" dirty="0">
                <a:solidFill>
                  <a:schemeClr val="bg1"/>
                </a:solidFill>
              </a:rPr>
              <a:t>27R</a:t>
            </a:r>
          </a:p>
        </p:txBody>
      </p:sp>
      <p:sp>
        <p:nvSpPr>
          <p:cNvPr id="9" name="TextBox 8"/>
          <p:cNvSpPr txBox="1"/>
          <p:nvPr/>
        </p:nvSpPr>
        <p:spPr>
          <a:xfrm>
            <a:off x="6762825" y="1964191"/>
            <a:ext cx="928459" cy="646331"/>
          </a:xfrm>
          <a:prstGeom prst="rect">
            <a:avLst/>
          </a:prstGeom>
          <a:solidFill>
            <a:srgbClr val="FF0000"/>
          </a:solidFill>
          <a:ln w="6350">
            <a:solidFill>
              <a:schemeClr val="tx1"/>
            </a:solidFill>
          </a:ln>
        </p:spPr>
        <p:txBody>
          <a:bodyPr wrap="none" rtlCol="0">
            <a:spAutoFit/>
          </a:bodyPr>
          <a:lstStyle/>
          <a:p>
            <a:r>
              <a:rPr lang="en-US" sz="3600" dirty="0">
                <a:solidFill>
                  <a:schemeClr val="bg1"/>
                </a:solidFill>
              </a:rPr>
              <a:t>22L</a:t>
            </a:r>
          </a:p>
        </p:txBody>
      </p:sp>
      <p:cxnSp>
        <p:nvCxnSpPr>
          <p:cNvPr id="11" name="Straight Arrow Connector 10"/>
          <p:cNvCxnSpPr/>
          <p:nvPr/>
        </p:nvCxnSpPr>
        <p:spPr bwMode="auto">
          <a:xfrm flipV="1">
            <a:off x="1290484" y="2837614"/>
            <a:ext cx="2590800" cy="92929"/>
          </a:xfrm>
          <a:prstGeom prst="straightConnector1">
            <a:avLst/>
          </a:prstGeom>
          <a:solidFill>
            <a:schemeClr val="accent1"/>
          </a:solidFill>
          <a:ln w="38100" cap="flat" cmpd="sng" algn="ctr">
            <a:solidFill>
              <a:srgbClr val="FF0000"/>
            </a:solidFill>
            <a:prstDash val="solid"/>
            <a:round/>
            <a:headEnd type="triangle" w="med" len="med"/>
            <a:tailEnd type="triangle"/>
          </a:ln>
          <a:effectLst/>
        </p:spPr>
      </p:cxnSp>
      <p:cxnSp>
        <p:nvCxnSpPr>
          <p:cNvPr id="14" name="Straight Arrow Connector 13"/>
          <p:cNvCxnSpPr/>
          <p:nvPr/>
        </p:nvCxnSpPr>
        <p:spPr bwMode="auto">
          <a:xfrm>
            <a:off x="1477297" y="2493803"/>
            <a:ext cx="6931742" cy="259596"/>
          </a:xfrm>
          <a:prstGeom prst="straightConnector1">
            <a:avLst/>
          </a:prstGeom>
          <a:solidFill>
            <a:schemeClr val="accent1"/>
          </a:solidFill>
          <a:ln w="38100" cap="flat" cmpd="sng" algn="ctr">
            <a:solidFill>
              <a:srgbClr val="FF0000"/>
            </a:solidFill>
            <a:prstDash val="solid"/>
            <a:round/>
            <a:headEnd type="triangle" w="med" len="med"/>
            <a:tailEnd type="triangle"/>
          </a:ln>
          <a:effectLst/>
        </p:spPr>
      </p:cxnSp>
      <p:sp>
        <p:nvSpPr>
          <p:cNvPr id="13" name="Rectangle 2"/>
          <p:cNvSpPr txBox="1">
            <a:spLocks noChangeArrowheads="1"/>
          </p:cNvSpPr>
          <p:nvPr/>
        </p:nvSpPr>
        <p:spPr>
          <a:xfrm>
            <a:off x="2509684" y="743253"/>
            <a:ext cx="39624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002060"/>
                </a:solidFill>
                <a:latin typeface="Arial Rounded MT Bold" pitchFamily="34" charset="0"/>
              </a:rPr>
              <a:t>Runway Stop Bar Lights</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82367" y="3989824"/>
            <a:ext cx="2284466" cy="2799997"/>
          </a:xfrm>
          <a:prstGeom prst="rect">
            <a:avLst/>
          </a:prstGeom>
          <a:ln w="9525">
            <a:solidFill>
              <a:schemeClr val="tx1"/>
            </a:solidFill>
          </a:ln>
        </p:spPr>
      </p:pic>
      <p:sp>
        <p:nvSpPr>
          <p:cNvPr id="6" name="Oval 5"/>
          <p:cNvSpPr/>
          <p:nvPr/>
        </p:nvSpPr>
        <p:spPr bwMode="auto">
          <a:xfrm>
            <a:off x="6726249" y="6052777"/>
            <a:ext cx="381000" cy="136289"/>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5" name="Oval 14"/>
          <p:cNvSpPr/>
          <p:nvPr/>
        </p:nvSpPr>
        <p:spPr bwMode="auto">
          <a:xfrm>
            <a:off x="5412127" y="4515334"/>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cxnSp>
        <p:nvCxnSpPr>
          <p:cNvPr id="16" name="Straight Arrow Connector 15"/>
          <p:cNvCxnSpPr>
            <a:cxnSpLocks/>
          </p:cNvCxnSpPr>
          <p:nvPr/>
        </p:nvCxnSpPr>
        <p:spPr bwMode="auto">
          <a:xfrm>
            <a:off x="5655727" y="4672183"/>
            <a:ext cx="1171131" cy="136357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cxnSp>
        <p:nvCxnSpPr>
          <p:cNvPr id="19" name="Straight Arrow Connector 18"/>
          <p:cNvCxnSpPr>
            <a:cxnSpLocks/>
          </p:cNvCxnSpPr>
          <p:nvPr/>
        </p:nvCxnSpPr>
        <p:spPr bwMode="auto">
          <a:xfrm>
            <a:off x="5303520" y="4462272"/>
            <a:ext cx="1319162"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cxnSp>
        <p:nvCxnSpPr>
          <p:cNvPr id="23" name="Straight Arrow Connector 22"/>
          <p:cNvCxnSpPr>
            <a:cxnSpLocks/>
          </p:cNvCxnSpPr>
          <p:nvPr/>
        </p:nvCxnSpPr>
        <p:spPr bwMode="auto">
          <a:xfrm>
            <a:off x="5424090" y="6253404"/>
            <a:ext cx="1859280"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25" name="TextBox 24"/>
          <p:cNvSpPr txBox="1"/>
          <p:nvPr/>
        </p:nvSpPr>
        <p:spPr>
          <a:xfrm>
            <a:off x="7661076" y="4158529"/>
            <a:ext cx="637105" cy="400110"/>
          </a:xfrm>
          <a:prstGeom prst="rect">
            <a:avLst/>
          </a:prstGeom>
          <a:solidFill>
            <a:srgbClr val="FF0000"/>
          </a:solidFill>
          <a:ln w="6350">
            <a:solidFill>
              <a:schemeClr val="tx1"/>
            </a:solidFill>
          </a:ln>
        </p:spPr>
        <p:txBody>
          <a:bodyPr wrap="square" rtlCol="0">
            <a:spAutoFit/>
          </a:bodyPr>
          <a:lstStyle/>
          <a:p>
            <a:pPr algn="ctr"/>
            <a:r>
              <a:rPr lang="en-US" sz="2000" dirty="0">
                <a:solidFill>
                  <a:schemeClr val="bg1"/>
                </a:solidFill>
              </a:rPr>
              <a:t>22L</a:t>
            </a:r>
          </a:p>
        </p:txBody>
      </p:sp>
      <p:sp>
        <p:nvSpPr>
          <p:cNvPr id="26" name="TextBox 25"/>
          <p:cNvSpPr txBox="1"/>
          <p:nvPr/>
        </p:nvSpPr>
        <p:spPr>
          <a:xfrm>
            <a:off x="5721390" y="5382498"/>
            <a:ext cx="611134" cy="369332"/>
          </a:xfrm>
          <a:prstGeom prst="rect">
            <a:avLst/>
          </a:prstGeom>
          <a:solidFill>
            <a:srgbClr val="FF0000"/>
          </a:solidFill>
          <a:ln w="6350">
            <a:solidFill>
              <a:schemeClr val="tx1"/>
            </a:solidFill>
          </a:ln>
        </p:spPr>
        <p:txBody>
          <a:bodyPr wrap="square" rtlCol="0">
            <a:spAutoFit/>
          </a:bodyPr>
          <a:lstStyle/>
          <a:p>
            <a:pPr algn="ctr"/>
            <a:r>
              <a:rPr lang="en-US" sz="1800" dirty="0">
                <a:solidFill>
                  <a:schemeClr val="bg1"/>
                </a:solidFill>
              </a:rPr>
              <a:t>27R</a:t>
            </a:r>
          </a:p>
        </p:txBody>
      </p:sp>
      <p:sp>
        <p:nvSpPr>
          <p:cNvPr id="27" name="TextBox 26"/>
          <p:cNvSpPr txBox="1"/>
          <p:nvPr/>
        </p:nvSpPr>
        <p:spPr>
          <a:xfrm>
            <a:off x="4495141" y="6052777"/>
            <a:ext cx="611134" cy="369332"/>
          </a:xfrm>
          <a:prstGeom prst="rect">
            <a:avLst/>
          </a:prstGeom>
          <a:solidFill>
            <a:srgbClr val="FF0000"/>
          </a:solidFill>
          <a:ln w="6350">
            <a:solidFill>
              <a:schemeClr val="tx1"/>
            </a:solidFill>
          </a:ln>
        </p:spPr>
        <p:txBody>
          <a:bodyPr wrap="square" rtlCol="0">
            <a:spAutoFit/>
          </a:bodyPr>
          <a:lstStyle/>
          <a:p>
            <a:pPr algn="ctr"/>
            <a:r>
              <a:rPr lang="en-US" sz="1800" dirty="0">
                <a:solidFill>
                  <a:schemeClr val="bg1"/>
                </a:solidFill>
              </a:rPr>
              <a:t>21R</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113</a:t>
            </a:fld>
            <a:endParaRPr lang="en-US"/>
          </a:p>
        </p:txBody>
      </p:sp>
      <p:sp>
        <p:nvSpPr>
          <p:cNvPr id="22" name="Oval 21">
            <a:extLst>
              <a:ext uri="{FF2B5EF4-FFF2-40B4-BE49-F238E27FC236}">
                <a16:creationId xmlns:a16="http://schemas.microsoft.com/office/drawing/2014/main" id="{6D8B7FBD-ED21-440F-8BFB-CA167DC0FE1A}"/>
              </a:ext>
            </a:extLst>
          </p:cNvPr>
          <p:cNvSpPr/>
          <p:nvPr/>
        </p:nvSpPr>
        <p:spPr bwMode="auto">
          <a:xfrm rot="3000618">
            <a:off x="5622036" y="5052167"/>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0" name="TextBox 9">
            <a:extLst>
              <a:ext uri="{FF2B5EF4-FFF2-40B4-BE49-F238E27FC236}">
                <a16:creationId xmlns:a16="http://schemas.microsoft.com/office/drawing/2014/main" id="{D2CA5FBE-6F00-44D0-82D8-3D4C5FE77E8F}"/>
              </a:ext>
            </a:extLst>
          </p:cNvPr>
          <p:cNvSpPr txBox="1"/>
          <p:nvPr/>
        </p:nvSpPr>
        <p:spPr>
          <a:xfrm>
            <a:off x="1257300" y="3990674"/>
            <a:ext cx="3848100" cy="2308324"/>
          </a:xfrm>
          <a:prstGeom prst="rect">
            <a:avLst/>
          </a:prstGeom>
          <a:noFill/>
        </p:spPr>
        <p:txBody>
          <a:bodyPr wrap="square" rtlCol="0">
            <a:spAutoFit/>
          </a:bodyPr>
          <a:lstStyle/>
          <a:p>
            <a:r>
              <a:rPr lang="en-US" sz="1600" dirty="0">
                <a:solidFill>
                  <a:schemeClr val="accent2">
                    <a:lumMod val="75000"/>
                  </a:schemeClr>
                </a:solidFill>
                <a:latin typeface="Arial Rounded MT Bold" panose="020F0704030504030204" pitchFamily="34" charset="0"/>
              </a:rPr>
              <a:t>One set is located just east of 22L. </a:t>
            </a:r>
          </a:p>
          <a:p>
            <a:endParaRPr lang="en-US" sz="1600" dirty="0">
              <a:solidFill>
                <a:schemeClr val="accent2">
                  <a:lumMod val="75000"/>
                </a:schemeClr>
              </a:solidFill>
              <a:latin typeface="Arial Rounded MT Bold" panose="020F0704030504030204" pitchFamily="34" charset="0"/>
            </a:endParaRPr>
          </a:p>
          <a:p>
            <a:r>
              <a:rPr lang="en-US" sz="1600" dirty="0">
                <a:solidFill>
                  <a:schemeClr val="accent2">
                    <a:lumMod val="75000"/>
                  </a:schemeClr>
                </a:solidFill>
                <a:latin typeface="Arial Rounded MT Bold" panose="020F0704030504030204" pitchFamily="34" charset="0"/>
              </a:rPr>
              <a:t>A third set of stop bar lights is located on the south side of </a:t>
            </a:r>
            <a:r>
              <a:rPr lang="en-US" sz="1600" dirty="0" err="1">
                <a:solidFill>
                  <a:schemeClr val="accent2">
                    <a:lumMod val="75000"/>
                  </a:schemeClr>
                </a:solidFill>
                <a:latin typeface="Arial Rounded MT Bold" panose="020F0704030504030204" pitchFamily="34" charset="0"/>
              </a:rPr>
              <a:t>Rwy</a:t>
            </a:r>
            <a:r>
              <a:rPr lang="en-US" sz="1600" dirty="0">
                <a:solidFill>
                  <a:schemeClr val="accent2">
                    <a:lumMod val="75000"/>
                  </a:schemeClr>
                </a:solidFill>
                <a:latin typeface="Arial Rounded MT Bold" panose="020F0704030504030204" pitchFamily="34" charset="0"/>
              </a:rPr>
              <a:t> 27R, on </a:t>
            </a:r>
            <a:r>
              <a:rPr lang="en-US" sz="1600" dirty="0" err="1">
                <a:solidFill>
                  <a:schemeClr val="accent2">
                    <a:lumMod val="75000"/>
                  </a:schemeClr>
                </a:solidFill>
                <a:latin typeface="Arial Rounded MT Bold" panose="020F0704030504030204" pitchFamily="34" charset="0"/>
              </a:rPr>
              <a:t>Twy</a:t>
            </a:r>
            <a:r>
              <a:rPr lang="en-US" sz="1600" dirty="0">
                <a:solidFill>
                  <a:schemeClr val="accent2">
                    <a:lumMod val="75000"/>
                  </a:schemeClr>
                </a:solidFill>
                <a:latin typeface="Arial Rounded MT Bold" panose="020F0704030504030204" pitchFamily="34" charset="0"/>
              </a:rPr>
              <a:t> B.  This set is only active when </a:t>
            </a:r>
            <a:r>
              <a:rPr lang="en-US" sz="1600" dirty="0" err="1">
                <a:solidFill>
                  <a:schemeClr val="accent2">
                    <a:lumMod val="75000"/>
                  </a:schemeClr>
                </a:solidFill>
                <a:latin typeface="Arial Rounded MT Bold" panose="020F0704030504030204" pitchFamily="34" charset="0"/>
              </a:rPr>
              <a:t>Rwy</a:t>
            </a:r>
            <a:r>
              <a:rPr lang="en-US" sz="1600" dirty="0">
                <a:solidFill>
                  <a:schemeClr val="accent2">
                    <a:lumMod val="75000"/>
                  </a:schemeClr>
                </a:solidFill>
                <a:latin typeface="Arial Rounded MT Bold" panose="020F0704030504030204" pitchFamily="34" charset="0"/>
              </a:rPr>
              <a:t> 27R is open.</a:t>
            </a:r>
          </a:p>
          <a:p>
            <a:endParaRPr lang="en-US" sz="1600" dirty="0">
              <a:solidFill>
                <a:schemeClr val="accent2">
                  <a:lumMod val="75000"/>
                </a:schemeClr>
              </a:solidFill>
              <a:latin typeface="Arial Rounded MT Bold" panose="020F0704030504030204" pitchFamily="34" charset="0"/>
            </a:endParaRPr>
          </a:p>
          <a:p>
            <a:r>
              <a:rPr lang="en-US" sz="1600" dirty="0">
                <a:solidFill>
                  <a:schemeClr val="accent2">
                    <a:lumMod val="75000"/>
                  </a:schemeClr>
                </a:solidFill>
                <a:latin typeface="Arial Rounded MT Bold" panose="020F0704030504030204" pitchFamily="34" charset="0"/>
              </a:rPr>
              <a:t>Two sets are on each side of 21R.</a:t>
            </a:r>
          </a:p>
          <a:p>
            <a:endParaRPr lang="en-US" sz="1600" dirty="0">
              <a:solidFill>
                <a:schemeClr val="accent2">
                  <a:lumMod val="75000"/>
                </a:schemeClr>
              </a:solidFill>
              <a:latin typeface="Arial Rounded MT Bold" panose="020F0704030504030204" pitchFamily="34" charset="0"/>
            </a:endParaRPr>
          </a:p>
        </p:txBody>
      </p:sp>
      <p:cxnSp>
        <p:nvCxnSpPr>
          <p:cNvPr id="28" name="Straight Arrow Connector 27">
            <a:extLst>
              <a:ext uri="{FF2B5EF4-FFF2-40B4-BE49-F238E27FC236}">
                <a16:creationId xmlns:a16="http://schemas.microsoft.com/office/drawing/2014/main" id="{274FE849-C12E-4D32-80D0-B8C7C9E7F93D}"/>
              </a:ext>
            </a:extLst>
          </p:cNvPr>
          <p:cNvCxnSpPr>
            <a:cxnSpLocks/>
          </p:cNvCxnSpPr>
          <p:nvPr/>
        </p:nvCxnSpPr>
        <p:spPr bwMode="auto">
          <a:xfrm flipV="1">
            <a:off x="5078694" y="5130323"/>
            <a:ext cx="642696" cy="80561"/>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24" name="Oval 23">
            <a:extLst>
              <a:ext uri="{FF2B5EF4-FFF2-40B4-BE49-F238E27FC236}">
                <a16:creationId xmlns:a16="http://schemas.microsoft.com/office/drawing/2014/main" id="{3655F63C-07F4-47A0-BC5D-A882A135C505}"/>
              </a:ext>
            </a:extLst>
          </p:cNvPr>
          <p:cNvSpPr/>
          <p:nvPr/>
        </p:nvSpPr>
        <p:spPr bwMode="auto">
          <a:xfrm>
            <a:off x="6933206" y="6317742"/>
            <a:ext cx="381000" cy="136289"/>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31" name="TextBox 30">
            <a:extLst>
              <a:ext uri="{FF2B5EF4-FFF2-40B4-BE49-F238E27FC236}">
                <a16:creationId xmlns:a16="http://schemas.microsoft.com/office/drawing/2014/main" id="{6DC62A5A-5C1F-4871-8DF9-B0277C13B94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33" name="TextBox 32">
            <a:extLst>
              <a:ext uri="{FF2B5EF4-FFF2-40B4-BE49-F238E27FC236}">
                <a16:creationId xmlns:a16="http://schemas.microsoft.com/office/drawing/2014/main" id="{C1813BEB-3EAE-45B9-8E68-4FF7C0F82B38}"/>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30" name="Rectangle 29">
            <a:extLst>
              <a:ext uri="{FF2B5EF4-FFF2-40B4-BE49-F238E27FC236}">
                <a16:creationId xmlns:a16="http://schemas.microsoft.com/office/drawing/2014/main" id="{FC27BB61-1A89-4CD9-914D-2ECAF0DF117D}"/>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Tree>
    <p:custDataLst>
      <p:tags r:id="rId1"/>
    </p:custDataLst>
    <p:extLst>
      <p:ext uri="{BB962C8B-B14F-4D97-AF65-F5344CB8AC3E}">
        <p14:creationId xmlns:p14="http://schemas.microsoft.com/office/powerpoint/2010/main" val="1715123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
                                            <p:txEl>
                                              <p:pRg st="4" end="4"/>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2"/>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6" grpId="0" animBg="1"/>
      <p:bldP spid="15" grpId="0" animBg="1"/>
      <p:bldP spid="25" grpId="0" animBg="1"/>
      <p:bldP spid="26" grpId="0" animBg="1"/>
      <p:bldP spid="27" grpId="0" animBg="1"/>
      <p:bldP spid="22" grpId="0" animBg="1"/>
      <p:bldP spid="24" grpId="0" animBg="1"/>
    </p:bldLst>
  </p:timing>
</p:sld>
</file>

<file path=ppt/slides/slide1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4799" y="955390"/>
            <a:ext cx="1524000" cy="1989852"/>
          </a:xfrm>
          <a:prstGeom prst="rect">
            <a:avLst/>
          </a:prstGeom>
          <a:ln w="9525">
            <a:solidFill>
              <a:schemeClr val="tx1"/>
            </a:solidFill>
          </a:ln>
        </p:spPr>
      </p:pic>
      <p:sp>
        <p:nvSpPr>
          <p:cNvPr id="17" name="Text Box 22"/>
          <p:cNvSpPr txBox="1">
            <a:spLocks noChangeArrowheads="1"/>
          </p:cNvSpPr>
          <p:nvPr/>
        </p:nvSpPr>
        <p:spPr bwMode="auto">
          <a:xfrm>
            <a:off x="3200882" y="181987"/>
            <a:ext cx="3351835"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Lighting</a:t>
            </a:r>
          </a:p>
        </p:txBody>
      </p:sp>
      <p:sp>
        <p:nvSpPr>
          <p:cNvPr id="7" name="Slide Number Placeholder 6"/>
          <p:cNvSpPr>
            <a:spLocks noGrp="1"/>
          </p:cNvSpPr>
          <p:nvPr>
            <p:ph type="sldNum" sz="quarter" idx="12"/>
          </p:nvPr>
        </p:nvSpPr>
        <p:spPr/>
        <p:txBody>
          <a:bodyPr/>
          <a:lstStyle/>
          <a:p>
            <a:fld id="{5813A572-D0B5-4189-AF9D-43A2050A54C5}" type="slidenum">
              <a:rPr lang="en-US" smtClean="0"/>
              <a:pPr/>
              <a:t>114</a:t>
            </a:fld>
            <a:endParaRPr lang="en-US"/>
          </a:p>
        </p:txBody>
      </p:sp>
      <p:sp>
        <p:nvSpPr>
          <p:cNvPr id="15" name="TextBox 14">
            <a:extLst>
              <a:ext uri="{FF2B5EF4-FFF2-40B4-BE49-F238E27FC236}">
                <a16:creationId xmlns:a16="http://schemas.microsoft.com/office/drawing/2014/main" id="{42627194-3819-4A85-8FF3-15986D72AA23}"/>
              </a:ext>
            </a:extLst>
          </p:cNvPr>
          <p:cNvSpPr txBox="1"/>
          <p:nvPr/>
        </p:nvSpPr>
        <p:spPr>
          <a:xfrm>
            <a:off x="1143000" y="3133870"/>
            <a:ext cx="7010400" cy="969496"/>
          </a:xfrm>
          <a:prstGeom prst="rect">
            <a:avLst/>
          </a:prstGeom>
          <a:noFill/>
        </p:spPr>
        <p:txBody>
          <a:bodyPr wrap="square" rtlCol="0">
            <a:spAutoFit/>
          </a:bodyPr>
          <a:lstStyle/>
          <a:p>
            <a:pPr marL="285750" indent="-285750">
              <a:spcBef>
                <a:spcPts val="600"/>
              </a:spcBef>
              <a:buFont typeface="Arial" panose="020B0604020202020204" pitchFamily="34" charset="0"/>
              <a:buChar char="•"/>
            </a:pPr>
            <a:r>
              <a:rPr lang="en-US" sz="1800" dirty="0">
                <a:solidFill>
                  <a:schemeClr val="accent2">
                    <a:lumMod val="75000"/>
                  </a:schemeClr>
                </a:solidFill>
                <a:latin typeface="Arial Rounded MT Bold" panose="020F0704030504030204" pitchFamily="34" charset="0"/>
              </a:rPr>
              <a:t>What is the name of this light and where is it located?</a:t>
            </a:r>
          </a:p>
          <a:p>
            <a:pPr marL="285750" indent="-285750">
              <a:spcBef>
                <a:spcPts val="600"/>
              </a:spcBef>
              <a:buFont typeface="Arial" panose="020B0604020202020204" pitchFamily="34" charset="0"/>
              <a:buChar char="•"/>
            </a:pPr>
            <a:r>
              <a:rPr lang="en-US" sz="1800" dirty="0">
                <a:solidFill>
                  <a:schemeClr val="accent2">
                    <a:lumMod val="75000"/>
                  </a:schemeClr>
                </a:solidFill>
                <a:latin typeface="Arial Rounded MT Bold" panose="020F0704030504030204" pitchFamily="34" charset="0"/>
              </a:rPr>
              <a:t>Why is half of it red and half of it green?</a:t>
            </a:r>
          </a:p>
          <a:p>
            <a:pPr marL="285750" indent="-285750">
              <a:buFont typeface="Arial" panose="020B0604020202020204" pitchFamily="34" charset="0"/>
              <a:buChar char="•"/>
            </a:pPr>
            <a:endParaRPr lang="en-US" sz="1600" dirty="0">
              <a:solidFill>
                <a:schemeClr val="accent2">
                  <a:lumMod val="75000"/>
                </a:schemeClr>
              </a:solidFill>
              <a:latin typeface="Arial Rounded MT Bold" panose="020F0704030504030204" pitchFamily="34" charset="0"/>
            </a:endParaRPr>
          </a:p>
        </p:txBody>
      </p:sp>
      <p:sp>
        <p:nvSpPr>
          <p:cNvPr id="12" name="TextBox 11">
            <a:extLst>
              <a:ext uri="{FF2B5EF4-FFF2-40B4-BE49-F238E27FC236}">
                <a16:creationId xmlns:a16="http://schemas.microsoft.com/office/drawing/2014/main" id="{CEC224E7-AAC0-4FAC-951F-A1161445AC2E}"/>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2744920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00" name="Rectangle 4"/>
          <p:cNvSpPr>
            <a:spLocks noGrp="1" noChangeArrowheads="1"/>
          </p:cNvSpPr>
          <p:nvPr>
            <p:ph type="body" sz="half" idx="2"/>
          </p:nvPr>
        </p:nvSpPr>
        <p:spPr>
          <a:xfrm>
            <a:off x="228600" y="2864872"/>
            <a:ext cx="4230889" cy="2819400"/>
          </a:xfrm>
          <a:solidFill>
            <a:schemeClr val="bg1">
              <a:lumMod val="90000"/>
            </a:schemeClr>
          </a:solidFill>
          <a:ln>
            <a:solidFill>
              <a:schemeClr val="tx1"/>
            </a:solidFill>
          </a:ln>
        </p:spPr>
        <p:txBody>
          <a:bodyPr/>
          <a:lstStyle/>
          <a:p>
            <a:pPr marL="0" indent="0">
              <a:spcBef>
                <a:spcPts val="1200"/>
              </a:spcBef>
              <a:buNone/>
            </a:pPr>
            <a:r>
              <a:rPr lang="en-US" sz="2000" dirty="0">
                <a:latin typeface="Arial Rounded MT Bold" panose="020F0704030504030204" pitchFamily="34" charset="0"/>
              </a:rPr>
              <a:t>Used to mark the end of useable runway pavement for aircraft.</a:t>
            </a:r>
          </a:p>
          <a:p>
            <a:pPr marL="0" indent="0">
              <a:spcBef>
                <a:spcPts val="600"/>
              </a:spcBef>
              <a:buNone/>
            </a:pPr>
            <a:r>
              <a:rPr lang="en-US" sz="2000" dirty="0">
                <a:latin typeface="Arial Rounded MT Bold" panose="020F0704030504030204" pitchFamily="34" charset="0"/>
              </a:rPr>
              <a:t>Lights are split into two colors:</a:t>
            </a:r>
          </a:p>
          <a:p>
            <a:pPr marL="0" indent="0">
              <a:buNone/>
            </a:pPr>
            <a:r>
              <a:rPr lang="en-US" sz="2000" dirty="0">
                <a:solidFill>
                  <a:srgbClr val="FF0000"/>
                </a:solidFill>
                <a:latin typeface="Arial Rounded MT Bold" panose="020F0704030504030204" pitchFamily="34" charset="0"/>
              </a:rPr>
              <a:t>Red face towards the runway</a:t>
            </a:r>
            <a:endParaRPr lang="en-US" sz="2000" dirty="0">
              <a:solidFill>
                <a:srgbClr val="00B050"/>
              </a:solidFill>
              <a:latin typeface="Arial Rounded MT Bold" panose="020F0704030504030204" pitchFamily="34" charset="0"/>
            </a:endParaRPr>
          </a:p>
          <a:p>
            <a:pPr marL="0" indent="0">
              <a:buNone/>
            </a:pPr>
            <a:r>
              <a:rPr lang="en-US" sz="2000" dirty="0">
                <a:solidFill>
                  <a:schemeClr val="accent1">
                    <a:lumMod val="50000"/>
                  </a:schemeClr>
                </a:solidFill>
                <a:latin typeface="Arial Rounded MT Bold" panose="020F0704030504030204" pitchFamily="34" charset="0"/>
              </a:rPr>
              <a:t>Green face away from runway</a:t>
            </a:r>
          </a:p>
          <a:p>
            <a:pPr marL="0" indent="0">
              <a:buNone/>
            </a:pPr>
            <a:r>
              <a:rPr lang="en-US" sz="2000" dirty="0">
                <a:latin typeface="Arial Rounded MT Bold" panose="020F0704030504030204" pitchFamily="34" charset="0"/>
              </a:rPr>
              <a:t>Arranged in two sets of four lights.</a:t>
            </a:r>
          </a:p>
          <a:p>
            <a:pPr marL="0" indent="0">
              <a:buNone/>
            </a:pPr>
            <a:endParaRPr lang="en-US" sz="2000" dirty="0">
              <a:solidFill>
                <a:srgbClr val="00B050"/>
              </a:solidFill>
              <a:latin typeface="Arial Rounded MT Bold" panose="020F0704030504030204" pitchFamily="34" charset="0"/>
            </a:endParaRPr>
          </a:p>
        </p:txBody>
      </p:sp>
      <p:pic>
        <p:nvPicPr>
          <p:cNvPr id="55305" name="Picture 9" descr="photo of runway end lights"/>
          <p:cNvPicPr>
            <a:picLocks noGrp="1" noChangeAspect="1" noChangeArrowheads="1"/>
          </p:cNvPicPr>
          <p:nvPr>
            <p:ph type="clipArt" sz="half" idx="1"/>
          </p:nvPr>
        </p:nvPicPr>
        <p:blipFill>
          <a:blip r:embed="rId3" cstate="print">
            <a:lum bright="-6000"/>
            <a:extLst>
              <a:ext uri="{28A0092B-C50C-407E-A947-70E740481C1C}">
                <a14:useLocalDpi xmlns:a14="http://schemas.microsoft.com/office/drawing/2010/main" val="0"/>
              </a:ext>
            </a:extLst>
          </a:blip>
          <a:srcRect/>
          <a:stretch>
            <a:fillRect/>
          </a:stretch>
        </p:blipFill>
        <p:spPr>
          <a:xfrm>
            <a:off x="4923502" y="1410748"/>
            <a:ext cx="3656203" cy="2742152"/>
          </a:xfr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Text Box 22"/>
          <p:cNvSpPr txBox="1">
            <a:spLocks noChangeArrowheads="1"/>
          </p:cNvSpPr>
          <p:nvPr/>
        </p:nvSpPr>
        <p:spPr bwMode="auto">
          <a:xfrm>
            <a:off x="2858448" y="736485"/>
            <a:ext cx="4036702"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Runway Threshold Lights</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23502" y="4274571"/>
            <a:ext cx="3656203" cy="2359743"/>
          </a:xfrm>
          <a:prstGeom prst="rect">
            <a:avLst/>
          </a:prstGeom>
          <a:ln w="9525">
            <a:solidFill>
              <a:schemeClr val="tx1"/>
            </a:solidFill>
          </a:ln>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2015" y="736485"/>
            <a:ext cx="1524000" cy="1989852"/>
          </a:xfrm>
          <a:prstGeom prst="rect">
            <a:avLst/>
          </a:prstGeom>
          <a:ln w="9525">
            <a:solidFill>
              <a:schemeClr val="tx1"/>
            </a:solidFill>
          </a:ln>
        </p:spPr>
      </p:pic>
      <p:cxnSp>
        <p:nvCxnSpPr>
          <p:cNvPr id="6" name="Straight Arrow Connector 5"/>
          <p:cNvCxnSpPr/>
          <p:nvPr/>
        </p:nvCxnSpPr>
        <p:spPr bwMode="auto">
          <a:xfrm flipV="1">
            <a:off x="4038600" y="3429000"/>
            <a:ext cx="1143000" cy="681586"/>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cxnSp>
        <p:nvCxnSpPr>
          <p:cNvPr id="9" name="Straight Arrow Connector 8"/>
          <p:cNvCxnSpPr/>
          <p:nvPr/>
        </p:nvCxnSpPr>
        <p:spPr bwMode="auto">
          <a:xfrm>
            <a:off x="4038600" y="4488157"/>
            <a:ext cx="1066800" cy="966285"/>
          </a:xfrm>
          <a:prstGeom prst="straightConnector1">
            <a:avLst/>
          </a:prstGeom>
          <a:solidFill>
            <a:schemeClr val="accent1"/>
          </a:solidFill>
          <a:ln w="38100" cap="flat" cmpd="sng" algn="ctr">
            <a:solidFill>
              <a:schemeClr val="accent1">
                <a:lumMod val="50000"/>
              </a:schemeClr>
            </a:solidFill>
            <a:prstDash val="solid"/>
            <a:round/>
            <a:headEnd type="none" w="med" len="med"/>
            <a:tailEnd type="triangle"/>
          </a:ln>
          <a:effectLst/>
        </p:spPr>
      </p:cxnSp>
      <p:sp>
        <p:nvSpPr>
          <p:cNvPr id="7" name="Slide Number Placeholder 6"/>
          <p:cNvSpPr>
            <a:spLocks noGrp="1"/>
          </p:cNvSpPr>
          <p:nvPr>
            <p:ph type="sldNum" sz="quarter" idx="12"/>
          </p:nvPr>
        </p:nvSpPr>
        <p:spPr/>
        <p:txBody>
          <a:bodyPr/>
          <a:lstStyle/>
          <a:p>
            <a:fld id="{5813A572-D0B5-4189-AF9D-43A2050A54C5}" type="slidenum">
              <a:rPr lang="en-US" smtClean="0"/>
              <a:pPr/>
              <a:t>115</a:t>
            </a:fld>
            <a:endParaRPr lang="en-US"/>
          </a:p>
        </p:txBody>
      </p:sp>
      <p:sp>
        <p:nvSpPr>
          <p:cNvPr id="12" name="TextBox 11">
            <a:extLst>
              <a:ext uri="{FF2B5EF4-FFF2-40B4-BE49-F238E27FC236}">
                <a16:creationId xmlns:a16="http://schemas.microsoft.com/office/drawing/2014/main" id="{7B6DDE99-6B7C-4666-9413-8EEEBEBD463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4" name="TextBox 13">
            <a:extLst>
              <a:ext uri="{FF2B5EF4-FFF2-40B4-BE49-F238E27FC236}">
                <a16:creationId xmlns:a16="http://schemas.microsoft.com/office/drawing/2014/main" id="{92812945-F497-4D2A-9CDD-1C8C4B267077}"/>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5" name="TextBox 14">
            <a:extLst>
              <a:ext uri="{FF2B5EF4-FFF2-40B4-BE49-F238E27FC236}">
                <a16:creationId xmlns:a16="http://schemas.microsoft.com/office/drawing/2014/main" id="{24A44D8E-35EE-4D5C-B894-436EB0C26892}"/>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8" name="Rectangle 17">
            <a:extLst>
              <a:ext uri="{FF2B5EF4-FFF2-40B4-BE49-F238E27FC236}">
                <a16:creationId xmlns:a16="http://schemas.microsoft.com/office/drawing/2014/main" id="{44F2837C-4A62-4CCC-9982-86E4BCD95CA2}"/>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Tree>
    <p:custDataLst>
      <p:tags r:id="rId1"/>
    </p:custDataLst>
    <p:extLst>
      <p:ext uri="{BB962C8B-B14F-4D97-AF65-F5344CB8AC3E}">
        <p14:creationId xmlns:p14="http://schemas.microsoft.com/office/powerpoint/2010/main" val="4019116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5844" name="Rectangle 4"/>
          <p:cNvSpPr>
            <a:spLocks noGrp="1" noChangeArrowheads="1"/>
          </p:cNvSpPr>
          <p:nvPr>
            <p:ph type="body" sz="half" idx="2"/>
          </p:nvPr>
        </p:nvSpPr>
        <p:spPr>
          <a:xfrm>
            <a:off x="1284514" y="4464706"/>
            <a:ext cx="3074443" cy="640694"/>
          </a:xfrm>
          <a:solidFill>
            <a:schemeClr val="tx1"/>
          </a:solidFill>
          <a:ln>
            <a:solidFill>
              <a:schemeClr val="tx1"/>
            </a:solidFill>
          </a:ln>
        </p:spPr>
        <p:txBody>
          <a:bodyPr/>
          <a:lstStyle/>
          <a:p>
            <a:pPr>
              <a:lnSpc>
                <a:spcPct val="90000"/>
              </a:lnSpc>
            </a:pPr>
            <a:r>
              <a:rPr lang="en-US" sz="2200" dirty="0">
                <a:solidFill>
                  <a:srgbClr val="FFC000"/>
                </a:solidFill>
                <a:latin typeface="Arial Rounded MT Bold" panose="020F0704030504030204" pitchFamily="34" charset="0"/>
              </a:rPr>
              <a:t>What is this sign called?</a:t>
            </a:r>
          </a:p>
          <a:p>
            <a:pPr marL="0" indent="0">
              <a:lnSpc>
                <a:spcPct val="90000"/>
              </a:lnSpc>
              <a:buNone/>
            </a:pPr>
            <a:endParaRPr lang="en-US"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5400" y="1001485"/>
            <a:ext cx="3063557" cy="3309461"/>
          </a:xfrm>
          <a:prstGeom prst="rect">
            <a:avLst/>
          </a:prstGeom>
          <a:ln w="9525">
            <a:solidFill>
              <a:schemeClr val="tx1"/>
            </a:solidFill>
          </a:ln>
        </p:spPr>
      </p:pic>
      <p:sp>
        <p:nvSpPr>
          <p:cNvPr id="8" name="Text Box 22"/>
          <p:cNvSpPr txBox="1">
            <a:spLocks noChangeArrowheads="1"/>
          </p:cNvSpPr>
          <p:nvPr/>
        </p:nvSpPr>
        <p:spPr bwMode="auto">
          <a:xfrm>
            <a:off x="2935147" y="262950"/>
            <a:ext cx="3351835"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Signs</a:t>
            </a:r>
          </a:p>
        </p:txBody>
      </p:sp>
      <p:sp>
        <p:nvSpPr>
          <p:cNvPr id="3" name="Slide Number Placeholder 2"/>
          <p:cNvSpPr>
            <a:spLocks noGrp="1"/>
          </p:cNvSpPr>
          <p:nvPr>
            <p:ph type="sldNum" sz="quarter" idx="12"/>
          </p:nvPr>
        </p:nvSpPr>
        <p:spPr/>
        <p:txBody>
          <a:bodyPr/>
          <a:lstStyle/>
          <a:p>
            <a:fld id="{5813A572-D0B5-4189-AF9D-43A2050A54C5}" type="slidenum">
              <a:rPr lang="en-US" smtClean="0"/>
              <a:pPr/>
              <a:t>116</a:t>
            </a:fld>
            <a:endParaRPr lang="en-US"/>
          </a:p>
        </p:txBody>
      </p:sp>
      <p:pic>
        <p:nvPicPr>
          <p:cNvPr id="9" name="Picture 8">
            <a:extLst>
              <a:ext uri="{FF2B5EF4-FFF2-40B4-BE49-F238E27FC236}">
                <a16:creationId xmlns:a16="http://schemas.microsoft.com/office/drawing/2014/main" id="{E639549C-4E56-4F52-808E-0000F223FDC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0143" y="1804553"/>
            <a:ext cx="3733800" cy="1966822"/>
          </a:xfrm>
          <a:prstGeom prst="rect">
            <a:avLst/>
          </a:prstGeom>
          <a:ln w="9525">
            <a:solidFill>
              <a:schemeClr val="tx1"/>
            </a:solidFill>
          </a:ln>
        </p:spPr>
      </p:pic>
      <p:sp>
        <p:nvSpPr>
          <p:cNvPr id="2" name="Rectangle 1">
            <a:extLst>
              <a:ext uri="{FF2B5EF4-FFF2-40B4-BE49-F238E27FC236}">
                <a16:creationId xmlns:a16="http://schemas.microsoft.com/office/drawing/2014/main" id="{F7F4CF09-207E-41EC-8E9B-92DE38631173}"/>
              </a:ext>
            </a:extLst>
          </p:cNvPr>
          <p:cNvSpPr/>
          <p:nvPr/>
        </p:nvSpPr>
        <p:spPr>
          <a:xfrm>
            <a:off x="4539343" y="4464706"/>
            <a:ext cx="3733800" cy="397032"/>
          </a:xfrm>
          <a:prstGeom prst="rect">
            <a:avLst/>
          </a:prstGeom>
          <a:solidFill>
            <a:srgbClr val="FFC000"/>
          </a:solidFill>
          <a:ln>
            <a:solidFill>
              <a:schemeClr val="tx1"/>
            </a:solidFill>
          </a:ln>
        </p:spPr>
        <p:txBody>
          <a:bodyPr wrap="square">
            <a:spAutoFit/>
          </a:bodyPr>
          <a:lstStyle/>
          <a:p>
            <a:pPr marL="285750" indent="-285750">
              <a:lnSpc>
                <a:spcPct val="90000"/>
              </a:lnSpc>
              <a:spcBef>
                <a:spcPts val="1200"/>
              </a:spcBef>
              <a:buFont typeface="Arial" panose="020B0604020202020204" pitchFamily="34" charset="0"/>
              <a:buChar char="•"/>
            </a:pPr>
            <a:r>
              <a:rPr lang="en-US" sz="2200" kern="0" dirty="0">
                <a:highlight>
                  <a:srgbClr val="FFC000"/>
                </a:highlight>
                <a:latin typeface="Arial Rounded MT Bold" panose="020F0704030504030204" pitchFamily="34" charset="0"/>
              </a:rPr>
              <a:t>What is this sign called?</a:t>
            </a:r>
          </a:p>
        </p:txBody>
      </p:sp>
      <p:sp>
        <p:nvSpPr>
          <p:cNvPr id="14" name="TextBox 13">
            <a:extLst>
              <a:ext uri="{FF2B5EF4-FFF2-40B4-BE49-F238E27FC236}">
                <a16:creationId xmlns:a16="http://schemas.microsoft.com/office/drawing/2014/main" id="{D91012AA-4EE1-4B0D-A94C-836517664D7C}"/>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extLst>
      <p:ext uri="{BB962C8B-B14F-4D97-AF65-F5344CB8AC3E}">
        <p14:creationId xmlns:p14="http://schemas.microsoft.com/office/powerpoint/2010/main" val="3682300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Rectangle 4"/>
          <p:cNvSpPr>
            <a:spLocks noGrp="1" noChangeArrowheads="1"/>
          </p:cNvSpPr>
          <p:nvPr>
            <p:ph type="body" sz="half" idx="2"/>
          </p:nvPr>
        </p:nvSpPr>
        <p:spPr>
          <a:xfrm>
            <a:off x="1238827" y="4921088"/>
            <a:ext cx="6666345" cy="1098712"/>
          </a:xfrm>
          <a:solidFill>
            <a:schemeClr val="tx1"/>
          </a:solidFill>
          <a:ln>
            <a:solidFill>
              <a:schemeClr val="tx1"/>
            </a:solidFill>
          </a:ln>
        </p:spPr>
        <p:txBody>
          <a:bodyPr/>
          <a:lstStyle/>
          <a:p>
            <a:pPr marL="0" indent="0">
              <a:lnSpc>
                <a:spcPct val="90000"/>
              </a:lnSpc>
              <a:buNone/>
            </a:pPr>
            <a:r>
              <a:rPr lang="en-US" sz="2200" dirty="0">
                <a:solidFill>
                  <a:srgbClr val="FFC000"/>
                </a:solidFill>
                <a:latin typeface="Arial Rounded MT Bold" panose="020F0704030504030204" pitchFamily="34" charset="0"/>
              </a:rPr>
              <a:t>Identifies the taxiway on which the aircraft or vehicle is located.</a:t>
            </a:r>
          </a:p>
          <a:p>
            <a:pPr marL="0" indent="0">
              <a:lnSpc>
                <a:spcPct val="90000"/>
              </a:lnSpc>
              <a:buNone/>
            </a:pPr>
            <a:r>
              <a:rPr lang="en-US" sz="2200" dirty="0">
                <a:solidFill>
                  <a:srgbClr val="FFC000"/>
                </a:solidFill>
                <a:latin typeface="Arial Rounded MT Bold" panose="020F0704030504030204" pitchFamily="34" charset="0"/>
              </a:rPr>
              <a:t>The letters are yellow with a black background.</a:t>
            </a:r>
          </a:p>
          <a:p>
            <a:pPr marL="0" indent="0">
              <a:lnSpc>
                <a:spcPct val="90000"/>
              </a:lnSpc>
              <a:buNone/>
            </a:pPr>
            <a:endParaRPr lang="en-US" sz="2800" dirty="0"/>
          </a:p>
        </p:txBody>
      </p:sp>
      <p:sp>
        <p:nvSpPr>
          <p:cNvPr id="6" name="Text Box 22"/>
          <p:cNvSpPr txBox="1">
            <a:spLocks noChangeArrowheads="1"/>
          </p:cNvSpPr>
          <p:nvPr/>
        </p:nvSpPr>
        <p:spPr bwMode="auto">
          <a:xfrm>
            <a:off x="239210" y="838200"/>
            <a:ext cx="86106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Taxiway Location Sign</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9285" y="1452000"/>
            <a:ext cx="3063557" cy="3309461"/>
          </a:xfrm>
          <a:prstGeom prst="rect">
            <a:avLst/>
          </a:prstGeom>
          <a:ln w="9525">
            <a:solidFill>
              <a:schemeClr val="tx1"/>
            </a:solidFill>
          </a:ln>
        </p:spPr>
      </p:pic>
      <p:sp>
        <p:nvSpPr>
          <p:cNvPr id="8" name="Text Box 22"/>
          <p:cNvSpPr txBox="1">
            <a:spLocks noChangeArrowheads="1"/>
          </p:cNvSpPr>
          <p:nvPr/>
        </p:nvSpPr>
        <p:spPr bwMode="auto">
          <a:xfrm>
            <a:off x="2935147" y="262950"/>
            <a:ext cx="3351835"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Signs</a:t>
            </a:r>
          </a:p>
        </p:txBody>
      </p:sp>
      <p:sp>
        <p:nvSpPr>
          <p:cNvPr id="3" name="Slide Number Placeholder 2"/>
          <p:cNvSpPr>
            <a:spLocks noGrp="1"/>
          </p:cNvSpPr>
          <p:nvPr>
            <p:ph type="sldNum" sz="quarter" idx="12"/>
          </p:nvPr>
        </p:nvSpPr>
        <p:spPr/>
        <p:txBody>
          <a:bodyPr/>
          <a:lstStyle/>
          <a:p>
            <a:fld id="{5813A572-D0B5-4189-AF9D-43A2050A54C5}" type="slidenum">
              <a:rPr lang="en-US" smtClean="0"/>
              <a:pPr/>
              <a:t>117</a:t>
            </a:fld>
            <a:endParaRPr lang="en-US"/>
          </a:p>
        </p:txBody>
      </p:sp>
      <p:sp>
        <p:nvSpPr>
          <p:cNvPr id="10" name="TextBox 9">
            <a:extLst>
              <a:ext uri="{FF2B5EF4-FFF2-40B4-BE49-F238E27FC236}">
                <a16:creationId xmlns:a16="http://schemas.microsoft.com/office/drawing/2014/main" id="{4F87D0F2-074F-4D93-A77E-4DA752DFC797}"/>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1" name="TextBox 10">
            <a:extLst>
              <a:ext uri="{FF2B5EF4-FFF2-40B4-BE49-F238E27FC236}">
                <a16:creationId xmlns:a16="http://schemas.microsoft.com/office/drawing/2014/main" id="{8F2B46FE-C50F-4155-8110-9CE1C04255E1}"/>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2" name="TextBox 11">
            <a:extLst>
              <a:ext uri="{FF2B5EF4-FFF2-40B4-BE49-F238E27FC236}">
                <a16:creationId xmlns:a16="http://schemas.microsoft.com/office/drawing/2014/main" id="{24DA5563-AAD8-45E2-B860-39BE694F39E9}"/>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3" name="TextBox 12">
            <a:extLst>
              <a:ext uri="{FF2B5EF4-FFF2-40B4-BE49-F238E27FC236}">
                <a16:creationId xmlns:a16="http://schemas.microsoft.com/office/drawing/2014/main" id="{658BD431-4AA9-4650-A4BC-19FDA2884939}"/>
              </a:ext>
            </a:extLst>
          </p:cNvPr>
          <p:cNvSpPr txBox="1"/>
          <p:nvPr/>
        </p:nvSpPr>
        <p:spPr>
          <a:xfrm>
            <a:off x="3458646" y="6473684"/>
            <a:ext cx="27897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FAA kneeboard card</a:t>
            </a:r>
          </a:p>
        </p:txBody>
      </p:sp>
    </p:spTree>
    <p:extLst>
      <p:ext uri="{BB962C8B-B14F-4D97-AF65-F5344CB8AC3E}">
        <p14:creationId xmlns:p14="http://schemas.microsoft.com/office/powerpoint/2010/main" val="327064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250" fill="hold"/>
                                        <p:tgtEl>
                                          <p:spTgt spid="13"/>
                                        </p:tgtEl>
                                        <p:attrNameLst>
                                          <p:attrName>ppt_x</p:attrName>
                                        </p:attrNameLst>
                                      </p:cBhvr>
                                      <p:tavLst>
                                        <p:tav tm="0">
                                          <p:val>
                                            <p:strVal val="0-#ppt_w/2"/>
                                          </p:val>
                                        </p:tav>
                                        <p:tav tm="100000">
                                          <p:val>
                                            <p:strVal val="#ppt_x"/>
                                          </p:val>
                                        </p:tav>
                                      </p:tavLst>
                                    </p:anim>
                                    <p:anim calcmode="lin" valueType="num">
                                      <p:cBhvr additive="base">
                                        <p:cTn id="8" dur="125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2"/>
          <p:cNvSpPr txBox="1">
            <a:spLocks noChangeArrowheads="1"/>
          </p:cNvSpPr>
          <p:nvPr/>
        </p:nvSpPr>
        <p:spPr bwMode="auto">
          <a:xfrm>
            <a:off x="239210" y="838200"/>
            <a:ext cx="8610600" cy="584775"/>
          </a:xfrm>
          <a:prstGeom prst="rect">
            <a:avLst/>
          </a:prstGeom>
          <a:noFill/>
          <a:ln w="38100" cap="sq">
            <a:noFill/>
            <a:miter lim="800000"/>
            <a:headEnd type="none" w="sm" len="sm"/>
            <a:tailEnd type="none" w="sm" len="sm"/>
          </a:ln>
        </p:spPr>
        <p:txBody>
          <a:bodyPr wrap="square">
            <a:spAutoFit/>
          </a:bodyPr>
          <a:lstStyle/>
          <a:p>
            <a:pPr algn="ctr"/>
            <a:r>
              <a:rPr lang="en-US" sz="3200" b="1" u="sng" dirty="0">
                <a:solidFill>
                  <a:srgbClr val="002060"/>
                </a:solidFill>
                <a:latin typeface="Arial Rounded MT Bold" pitchFamily="34" charset="0"/>
                <a:ea typeface="+mj-ea"/>
                <a:cs typeface="+mj-cs"/>
              </a:rPr>
              <a:t>Taxiway Directional Sign</a:t>
            </a:r>
          </a:p>
        </p:txBody>
      </p:sp>
      <p:sp>
        <p:nvSpPr>
          <p:cNvPr id="5" name="Rectangle 4"/>
          <p:cNvSpPr txBox="1">
            <a:spLocks noChangeArrowheads="1"/>
          </p:cNvSpPr>
          <p:nvPr/>
        </p:nvSpPr>
        <p:spPr bwMode="auto">
          <a:xfrm>
            <a:off x="893179" y="4490843"/>
            <a:ext cx="7357641" cy="1728517"/>
          </a:xfrm>
          <a:prstGeom prst="rect">
            <a:avLst/>
          </a:prstGeom>
          <a:solidFill>
            <a:srgbClr val="FFC0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spcBef>
                <a:spcPts val="1200"/>
              </a:spcBef>
              <a:buFontTx/>
              <a:buNone/>
            </a:pPr>
            <a:r>
              <a:rPr lang="en-US" sz="2200" kern="0" dirty="0">
                <a:latin typeface="Arial Rounded MT Bold" panose="020F0704030504030204" pitchFamily="34" charset="0"/>
              </a:rPr>
              <a:t>Identifies the direction(s) in which a taxiway goes.</a:t>
            </a:r>
          </a:p>
          <a:p>
            <a:pPr marL="0" indent="0">
              <a:lnSpc>
                <a:spcPct val="90000"/>
              </a:lnSpc>
              <a:spcBef>
                <a:spcPts val="1200"/>
              </a:spcBef>
              <a:buFontTx/>
              <a:buNone/>
            </a:pPr>
            <a:r>
              <a:rPr lang="en-US" sz="2200" kern="0" dirty="0">
                <a:latin typeface="Arial Rounded MT Bold" panose="020F0704030504030204" pitchFamily="34" charset="0"/>
              </a:rPr>
              <a:t>The letters are black with a yellow background.</a:t>
            </a:r>
          </a:p>
          <a:p>
            <a:pPr marL="0" indent="0">
              <a:lnSpc>
                <a:spcPct val="90000"/>
              </a:lnSpc>
              <a:spcBef>
                <a:spcPts val="1200"/>
              </a:spcBef>
              <a:buFontTx/>
              <a:buNone/>
            </a:pPr>
            <a:r>
              <a:rPr lang="en-US" sz="2200" kern="0" dirty="0">
                <a:latin typeface="Arial Rounded MT Bold" panose="020F0704030504030204" pitchFamily="34" charset="0"/>
              </a:rPr>
              <a:t>Taxiway location and directional signs are often co-located together in a sign array.</a:t>
            </a:r>
          </a:p>
          <a:p>
            <a:pPr marL="0" indent="0">
              <a:lnSpc>
                <a:spcPct val="90000"/>
              </a:lnSpc>
              <a:spcBef>
                <a:spcPts val="1200"/>
              </a:spcBef>
              <a:buFontTx/>
              <a:buNone/>
            </a:pPr>
            <a:endParaRPr lang="en-US" sz="2000" kern="0" dirty="0">
              <a:latin typeface="Arial Rounded MT Bold" panose="020F0704030504030204" pitchFamily="34" charset="0"/>
            </a:endParaRPr>
          </a:p>
          <a:p>
            <a:pPr marL="0" indent="0">
              <a:lnSpc>
                <a:spcPct val="90000"/>
              </a:lnSpc>
              <a:buFontTx/>
              <a:buNone/>
            </a:pPr>
            <a:endParaRPr lang="en-US" sz="2200" kern="0" dirty="0">
              <a:latin typeface="Arial Rounded MT Bold" panose="020F0704030504030204" pitchFamily="34" charset="0"/>
            </a:endParaRPr>
          </a:p>
          <a:p>
            <a:pPr marL="0" indent="0">
              <a:lnSpc>
                <a:spcPct val="90000"/>
              </a:lnSpc>
              <a:buFontTx/>
              <a:buNone/>
            </a:pPr>
            <a:endParaRPr lang="en-US" sz="2800" kern="0"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05000" y="1575410"/>
            <a:ext cx="5209090" cy="2743948"/>
          </a:xfrm>
          <a:prstGeom prst="rect">
            <a:avLst/>
          </a:prstGeom>
          <a:ln w="9525">
            <a:solidFill>
              <a:schemeClr val="tx1"/>
            </a:solidFill>
          </a:ln>
        </p:spPr>
      </p:pic>
      <p:sp>
        <p:nvSpPr>
          <p:cNvPr id="4" name="Slide Number Placeholder 3"/>
          <p:cNvSpPr>
            <a:spLocks noGrp="1"/>
          </p:cNvSpPr>
          <p:nvPr>
            <p:ph type="sldNum" sz="quarter" idx="12"/>
          </p:nvPr>
        </p:nvSpPr>
        <p:spPr/>
        <p:txBody>
          <a:bodyPr/>
          <a:lstStyle/>
          <a:p>
            <a:fld id="{5813A572-D0B5-4189-AF9D-43A2050A54C5}" type="slidenum">
              <a:rPr lang="en-US" smtClean="0"/>
              <a:pPr/>
              <a:t>118</a:t>
            </a:fld>
            <a:endParaRPr lang="en-US"/>
          </a:p>
        </p:txBody>
      </p:sp>
      <p:sp>
        <p:nvSpPr>
          <p:cNvPr id="9" name="TextBox 8">
            <a:extLst>
              <a:ext uri="{FF2B5EF4-FFF2-40B4-BE49-F238E27FC236}">
                <a16:creationId xmlns:a16="http://schemas.microsoft.com/office/drawing/2014/main" id="{78921D5B-81F3-4935-BAAD-CCE31D7E0426}"/>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0" name="TextBox 9">
            <a:extLst>
              <a:ext uri="{FF2B5EF4-FFF2-40B4-BE49-F238E27FC236}">
                <a16:creationId xmlns:a16="http://schemas.microsoft.com/office/drawing/2014/main" id="{C5A30B81-9B02-4C9A-A730-DD41F33B9D20}"/>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1" name="TextBox 10">
            <a:extLst>
              <a:ext uri="{FF2B5EF4-FFF2-40B4-BE49-F238E27FC236}">
                <a16:creationId xmlns:a16="http://schemas.microsoft.com/office/drawing/2014/main" id="{E35C2B5C-6456-4662-B0AE-E01B49E0CDAA}"/>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3" name="Rectangle 12">
            <a:extLst>
              <a:ext uri="{FF2B5EF4-FFF2-40B4-BE49-F238E27FC236}">
                <a16:creationId xmlns:a16="http://schemas.microsoft.com/office/drawing/2014/main" id="{43E69202-5C04-4E6D-86FB-8A1FF26A2287}"/>
              </a:ext>
            </a:extLst>
          </p:cNvPr>
          <p:cNvSpPr/>
          <p:nvPr/>
        </p:nvSpPr>
        <p:spPr>
          <a:xfrm>
            <a:off x="3623946" y="256090"/>
            <a:ext cx="2182585" cy="461665"/>
          </a:xfrm>
          <a:prstGeom prst="rect">
            <a:avLst/>
          </a:prstGeom>
        </p:spPr>
        <p:txBody>
          <a:bodyPr wrap="none">
            <a:spAutoFit/>
          </a:bodyPr>
          <a:lstStyle/>
          <a:p>
            <a:pPr algn="ctr"/>
            <a:r>
              <a:rPr lang="en-US" b="1" u="sng" dirty="0">
                <a:solidFill>
                  <a:srgbClr val="002060"/>
                </a:solidFill>
                <a:latin typeface="Arial Rounded MT Bold" pitchFamily="34" charset="0"/>
              </a:rPr>
              <a:t>Airfield Signs</a:t>
            </a:r>
          </a:p>
        </p:txBody>
      </p:sp>
    </p:spTree>
    <p:extLst>
      <p:ext uri="{BB962C8B-B14F-4D97-AF65-F5344CB8AC3E}">
        <p14:creationId xmlns:p14="http://schemas.microsoft.com/office/powerpoint/2010/main" val="836729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006" y="1298257"/>
            <a:ext cx="8853487" cy="43878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5" name="TextBox 4"/>
          <p:cNvSpPr txBox="1">
            <a:spLocks noChangeArrowheads="1"/>
          </p:cNvSpPr>
          <p:nvPr/>
        </p:nvSpPr>
        <p:spPr bwMode="auto">
          <a:xfrm>
            <a:off x="523271" y="5736161"/>
            <a:ext cx="8305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sz="2000" dirty="0">
                <a:solidFill>
                  <a:srgbClr val="FF9900"/>
                </a:solidFill>
                <a:latin typeface="Arial Rounded MT Bold" panose="020F0704030504030204" pitchFamily="34" charset="0"/>
              </a:rPr>
              <a:t>Arrows on yellow signs point in the direction of a turn ahead </a:t>
            </a:r>
          </a:p>
        </p:txBody>
      </p:sp>
      <p:cxnSp>
        <p:nvCxnSpPr>
          <p:cNvPr id="9" name="Straight Arrow Connector 8"/>
          <p:cNvCxnSpPr>
            <a:cxnSpLocks noChangeShapeType="1"/>
          </p:cNvCxnSpPr>
          <p:nvPr/>
        </p:nvCxnSpPr>
        <p:spPr bwMode="auto">
          <a:xfrm rot="5400000" flipH="1" flipV="1">
            <a:off x="6379368" y="3876357"/>
            <a:ext cx="1220788" cy="1588"/>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sp>
        <p:nvSpPr>
          <p:cNvPr id="10" name="Oval 9"/>
          <p:cNvSpPr>
            <a:spLocks noChangeArrowheads="1"/>
          </p:cNvSpPr>
          <p:nvPr/>
        </p:nvSpPr>
        <p:spPr bwMode="auto">
          <a:xfrm>
            <a:off x="5226843" y="4289107"/>
            <a:ext cx="685800" cy="685800"/>
          </a:xfrm>
          <a:prstGeom prst="ellipse">
            <a:avLst/>
          </a:prstGeom>
          <a:noFill/>
          <a:ln w="25400" algn="ctr">
            <a:solidFill>
              <a:srgbClr val="FF93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p>
        </p:txBody>
      </p:sp>
      <p:cxnSp>
        <p:nvCxnSpPr>
          <p:cNvPr id="15" name="Straight Arrow Connector 14"/>
          <p:cNvCxnSpPr>
            <a:cxnSpLocks noChangeShapeType="1"/>
          </p:cNvCxnSpPr>
          <p:nvPr/>
        </p:nvCxnSpPr>
        <p:spPr bwMode="auto">
          <a:xfrm rot="5400000" flipH="1" flipV="1">
            <a:off x="6885781" y="2079307"/>
            <a:ext cx="1219200" cy="990600"/>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sp>
        <p:nvSpPr>
          <p:cNvPr id="17" name="Oval 16"/>
          <p:cNvSpPr>
            <a:spLocks noChangeArrowheads="1"/>
          </p:cNvSpPr>
          <p:nvPr/>
        </p:nvSpPr>
        <p:spPr bwMode="auto">
          <a:xfrm>
            <a:off x="5823743" y="4251007"/>
            <a:ext cx="685800" cy="685800"/>
          </a:xfrm>
          <a:prstGeom prst="ellipse">
            <a:avLst/>
          </a:prstGeom>
          <a:noFill/>
          <a:ln w="25400" algn="ctr">
            <a:solidFill>
              <a:srgbClr val="FF99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p>
        </p:txBody>
      </p:sp>
      <p:cxnSp>
        <p:nvCxnSpPr>
          <p:cNvPr id="19" name="Straight Arrow Connector 18"/>
          <p:cNvCxnSpPr>
            <a:cxnSpLocks noChangeShapeType="1"/>
          </p:cNvCxnSpPr>
          <p:nvPr/>
        </p:nvCxnSpPr>
        <p:spPr bwMode="auto">
          <a:xfrm>
            <a:off x="7042943" y="3260407"/>
            <a:ext cx="1295400" cy="1588"/>
          </a:xfrm>
          <a:prstGeom prst="straightConnector1">
            <a:avLst/>
          </a:prstGeom>
          <a:noFill/>
          <a:ln w="25400" algn="ctr">
            <a:solidFill>
              <a:srgbClr val="FF9900"/>
            </a:solidFill>
            <a:round/>
            <a:headEnd/>
            <a:tailEnd type="arrow" w="med" len="med"/>
          </a:ln>
          <a:extLst>
            <a:ext uri="{909E8E84-426E-40DD-AFC4-6F175D3DCCD1}">
              <a14:hiddenFill xmlns:a14="http://schemas.microsoft.com/office/drawing/2010/main">
                <a:noFill/>
              </a14:hiddenFill>
            </a:ext>
          </a:extLst>
        </p:spPr>
      </p:cxnSp>
      <p:cxnSp>
        <p:nvCxnSpPr>
          <p:cNvPr id="20" name="Straight Arrow Connector 19"/>
          <p:cNvCxnSpPr>
            <a:cxnSpLocks noChangeShapeType="1"/>
          </p:cNvCxnSpPr>
          <p:nvPr/>
        </p:nvCxnSpPr>
        <p:spPr bwMode="auto">
          <a:xfrm rot="5400000" flipH="1" flipV="1">
            <a:off x="6379368" y="3870007"/>
            <a:ext cx="1220788" cy="1588"/>
          </a:xfrm>
          <a:prstGeom prst="straightConnector1">
            <a:avLst/>
          </a:prstGeom>
          <a:noFill/>
          <a:ln w="25400" algn="ctr">
            <a:solidFill>
              <a:srgbClr val="FF9900"/>
            </a:solidFill>
            <a:round/>
            <a:headEnd/>
            <a:tailEnd type="arrow" w="med" len="med"/>
          </a:ln>
          <a:extLst>
            <a:ext uri="{909E8E84-426E-40DD-AFC4-6F175D3DCCD1}">
              <a14:hiddenFill xmlns:a14="http://schemas.microsoft.com/office/drawing/2010/main">
                <a:noFill/>
              </a14:hiddenFill>
            </a:ext>
          </a:extLst>
        </p:spPr>
      </p:cxnSp>
      <p:sp>
        <p:nvSpPr>
          <p:cNvPr id="11" name="Rectangle 2"/>
          <p:cNvSpPr txBox="1">
            <a:spLocks noChangeArrowheads="1"/>
          </p:cNvSpPr>
          <p:nvPr/>
        </p:nvSpPr>
        <p:spPr>
          <a:xfrm>
            <a:off x="191293" y="841057"/>
            <a:ext cx="8839200" cy="457200"/>
          </a:xfrm>
          <a:prstGeom prst="rect">
            <a:avLst/>
          </a:prstGeom>
          <a:noFill/>
          <a:ln w="25400" cap="flat" cmpd="sng" algn="ctr">
            <a:noFill/>
            <a:prstDash val="solid"/>
          </a:ln>
        </p:spPr>
        <p:style>
          <a:lnRef idx="2">
            <a:schemeClr val="dk1"/>
          </a:lnRef>
          <a:fillRef idx="1">
            <a:schemeClr val="lt1"/>
          </a:fillRef>
          <a:effectRef idx="0">
            <a:schemeClr val="dk1"/>
          </a:effectRef>
          <a:fontRef idx="minor">
            <a:schemeClr val="dk1"/>
          </a:fontRef>
        </p:style>
        <p:txBody>
          <a:bodyPr/>
          <a:lstStyle/>
          <a:p>
            <a:pPr algn="ctr" eaLnBrk="0" hangingPunct="0">
              <a:defRPr/>
            </a:pPr>
            <a:r>
              <a:rPr lang="en-US" b="1" kern="0" dirty="0">
                <a:solidFill>
                  <a:srgbClr val="002060"/>
                </a:solidFill>
                <a:latin typeface="Arial Rounded MT Bold" pitchFamily="34" charset="0"/>
              </a:rPr>
              <a:t>Taxiway/</a:t>
            </a:r>
            <a:r>
              <a:rPr lang="en-US" b="1" kern="0" dirty="0" err="1">
                <a:solidFill>
                  <a:srgbClr val="002060"/>
                </a:solidFill>
                <a:latin typeface="Arial Rounded MT Bold" pitchFamily="34" charset="0"/>
              </a:rPr>
              <a:t>Taxilane</a:t>
            </a:r>
            <a:r>
              <a:rPr lang="en-US" b="1" kern="0" dirty="0">
                <a:solidFill>
                  <a:srgbClr val="002060"/>
                </a:solidFill>
                <a:latin typeface="Arial Rounded MT Bold" pitchFamily="34" charset="0"/>
              </a:rPr>
              <a:t> Direction and Location Signs</a:t>
            </a:r>
            <a:endParaRPr lang="en-US" kern="0" dirty="0">
              <a:solidFill>
                <a:srgbClr val="002060"/>
              </a:solidFill>
              <a:latin typeface="Arial Rounded MT Bold" pitchFamily="34" charset="0"/>
            </a:endParaRPr>
          </a:p>
        </p:txBody>
      </p:sp>
      <p:sp>
        <p:nvSpPr>
          <p:cNvPr id="12" name="Oval 11"/>
          <p:cNvSpPr>
            <a:spLocks noChangeArrowheads="1"/>
          </p:cNvSpPr>
          <p:nvPr/>
        </p:nvSpPr>
        <p:spPr bwMode="auto">
          <a:xfrm>
            <a:off x="4756943" y="4289107"/>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p>
        </p:txBody>
      </p:sp>
      <p:sp>
        <p:nvSpPr>
          <p:cNvPr id="13" name="Oval 12"/>
          <p:cNvSpPr>
            <a:spLocks noChangeArrowheads="1"/>
          </p:cNvSpPr>
          <p:nvPr/>
        </p:nvSpPr>
        <p:spPr bwMode="auto">
          <a:xfrm>
            <a:off x="6661943" y="4860607"/>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p>
        </p:txBody>
      </p:sp>
      <p:sp>
        <p:nvSpPr>
          <p:cNvPr id="14" name="TextBox 13"/>
          <p:cNvSpPr txBox="1">
            <a:spLocks noChangeArrowheads="1"/>
          </p:cNvSpPr>
          <p:nvPr/>
        </p:nvSpPr>
        <p:spPr bwMode="auto">
          <a:xfrm>
            <a:off x="489743" y="5747146"/>
            <a:ext cx="8305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sz="2000" dirty="0">
                <a:latin typeface="Arial Rounded MT Bold" panose="020F0704030504030204" pitchFamily="34" charset="0"/>
              </a:rPr>
              <a:t>Black sign indicates the taxiway/</a:t>
            </a:r>
            <a:r>
              <a:rPr lang="en-US" sz="2000" dirty="0" err="1">
                <a:latin typeface="Arial Rounded MT Bold" panose="020F0704030504030204" pitchFamily="34" charset="0"/>
              </a:rPr>
              <a:t>taxilane</a:t>
            </a:r>
            <a:r>
              <a:rPr lang="en-US" sz="2000" dirty="0">
                <a:latin typeface="Arial Rounded MT Bold" panose="020F0704030504030204" pitchFamily="34" charset="0"/>
              </a:rPr>
              <a:t> that you are on</a:t>
            </a:r>
          </a:p>
        </p:txBody>
      </p:sp>
      <p:pic>
        <p:nvPicPr>
          <p:cNvPr id="38913" name="Picture 1" descr="C:\Documents and Settings\houston\My Documents\My Pictures\Microsoft Clip Organizer\j0303549.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71481" y="6546532"/>
            <a:ext cx="46355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 descr="C:\Documents and Settings\houston\My Documents\My Pictures\Microsoft Clip Organizer\j0303549.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60368" y="4193857"/>
            <a:ext cx="46355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 descr="C:\Documents and Settings\houston\My Documents\My Pictures\Microsoft Clip Organizer\j0303549.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267363">
            <a:off x="6738143" y="2898457"/>
            <a:ext cx="46355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1" descr="C:\Documents and Settings\houston\My Documents\My Pictures\Microsoft Clip Organizer\j0303549.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60368" y="6556057"/>
            <a:ext cx="46355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1" descr="C:\Documents and Settings\houston\My Documents\My Pictures\Microsoft Clip Organizer\j0303549.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6738144" y="2974657"/>
            <a:ext cx="46355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p:cNvSpPr>
            <a:spLocks noGrp="1"/>
          </p:cNvSpPr>
          <p:nvPr>
            <p:ph type="sldNum" sz="quarter" idx="12"/>
          </p:nvPr>
        </p:nvSpPr>
        <p:spPr/>
        <p:txBody>
          <a:bodyPr/>
          <a:lstStyle/>
          <a:p>
            <a:pPr>
              <a:defRPr/>
            </a:pPr>
            <a:fld id="{056B8C31-5EF2-4A5A-8AB4-4930E59EED70}" type="slidenum">
              <a:rPr lang="en-US" smtClean="0"/>
              <a:pPr>
                <a:defRPr/>
              </a:pPr>
              <a:t>119</a:t>
            </a:fld>
            <a:endParaRPr lang="en-US"/>
          </a:p>
        </p:txBody>
      </p:sp>
      <p:sp>
        <p:nvSpPr>
          <p:cNvPr id="29" name="TextBox 28">
            <a:extLst>
              <a:ext uri="{FF2B5EF4-FFF2-40B4-BE49-F238E27FC236}">
                <a16:creationId xmlns:a16="http://schemas.microsoft.com/office/drawing/2014/main" id="{EED573E7-132E-48F5-AA4D-40F36D8FF09C}"/>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30" name="TextBox 29">
            <a:extLst>
              <a:ext uri="{FF2B5EF4-FFF2-40B4-BE49-F238E27FC236}">
                <a16:creationId xmlns:a16="http://schemas.microsoft.com/office/drawing/2014/main" id="{577F4703-FB42-4A17-B60A-D655B28F783C}"/>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31" name="TextBox 30">
            <a:extLst>
              <a:ext uri="{FF2B5EF4-FFF2-40B4-BE49-F238E27FC236}">
                <a16:creationId xmlns:a16="http://schemas.microsoft.com/office/drawing/2014/main" id="{6AA3087D-D9F3-4ED1-B283-7E62A29CB6B7}"/>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24" name="Rectangle 23">
            <a:extLst>
              <a:ext uri="{FF2B5EF4-FFF2-40B4-BE49-F238E27FC236}">
                <a16:creationId xmlns:a16="http://schemas.microsoft.com/office/drawing/2014/main" id="{1EC5EB37-CF45-48CE-AEBF-B3023FAAC6EB}"/>
              </a:ext>
            </a:extLst>
          </p:cNvPr>
          <p:cNvSpPr/>
          <p:nvPr/>
        </p:nvSpPr>
        <p:spPr>
          <a:xfrm>
            <a:off x="3624739" y="440240"/>
            <a:ext cx="2182585" cy="461665"/>
          </a:xfrm>
          <a:prstGeom prst="rect">
            <a:avLst/>
          </a:prstGeom>
        </p:spPr>
        <p:txBody>
          <a:bodyPr wrap="none">
            <a:spAutoFit/>
          </a:bodyPr>
          <a:lstStyle/>
          <a:p>
            <a:pPr algn="ctr"/>
            <a:r>
              <a:rPr lang="en-US" b="1" u="sng" dirty="0">
                <a:solidFill>
                  <a:srgbClr val="002060"/>
                </a:solidFill>
                <a:latin typeface="Arial Rounded MT Bold" pitchFamily="34" charset="0"/>
              </a:rPr>
              <a:t>Airfield Signs</a:t>
            </a:r>
          </a:p>
        </p:txBody>
      </p:sp>
    </p:spTree>
    <p:custDataLst>
      <p:tags r:id="rId1"/>
    </p:custDataLst>
    <p:extLst>
      <p:ext uri="{BB962C8B-B14F-4D97-AF65-F5344CB8AC3E}">
        <p14:creationId xmlns:p14="http://schemas.microsoft.com/office/powerpoint/2010/main" val="1219263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nodeType="afterEffect">
                                  <p:stCondLst>
                                    <p:cond delay="500"/>
                                  </p:stCondLst>
                                  <p:childTnLst>
                                    <p:set>
                                      <p:cBhvr>
                                        <p:cTn id="6" dur="1" fill="hold">
                                          <p:stCondLst>
                                            <p:cond delay="0"/>
                                          </p:stCondLst>
                                        </p:cTn>
                                        <p:tgtEl>
                                          <p:spTgt spid="56322"/>
                                        </p:tgtEl>
                                        <p:attrNameLst>
                                          <p:attrName>style.visibility</p:attrName>
                                        </p:attrNameLst>
                                      </p:cBhvr>
                                      <p:to>
                                        <p:strVal val="visible"/>
                                      </p:to>
                                    </p:set>
                                    <p:animEffect transition="in" filter="slide(fromBottom)">
                                      <p:cBhvr>
                                        <p:cTn id="7" dur="500"/>
                                        <p:tgtEl>
                                          <p:spTgt spid="56322"/>
                                        </p:tgtEl>
                                      </p:cBhvr>
                                    </p:animEffect>
                                  </p:childTnLst>
                                </p:cTn>
                              </p:par>
                            </p:childTnLst>
                          </p:cTn>
                        </p:par>
                        <p:par>
                          <p:cTn id="8" fill="hold" nodeType="afterGroup">
                            <p:stCondLst>
                              <p:cond delay="1000"/>
                            </p:stCondLst>
                            <p:childTnLst>
                              <p:par>
                                <p:cTn id="9" presetID="22" presetClass="entr" presetSubtype="8" fill="hold" grpId="0" nodeType="afterEffect">
                                  <p:stCondLst>
                                    <p:cond delay="50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1000"/>
                                        <p:tgtEl>
                                          <p:spTgt spid="14"/>
                                        </p:tgtEl>
                                      </p:cBhvr>
                                    </p:animEffect>
                                  </p:childTnLst>
                                </p:cTn>
                              </p:par>
                            </p:childTnLst>
                          </p:cTn>
                        </p:par>
                        <p:par>
                          <p:cTn id="12" fill="hold" nodeType="afterGroup">
                            <p:stCondLst>
                              <p:cond delay="2500"/>
                            </p:stCondLst>
                            <p:childTnLst>
                              <p:par>
                                <p:cTn id="13" presetID="22" presetClass="entr" presetSubtype="8" fill="hold" grpId="0" nodeType="afterEffect">
                                  <p:stCondLst>
                                    <p:cond delay="50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500"/>
                                        <p:tgtEl>
                                          <p:spTgt spid="12"/>
                                        </p:tgtEl>
                                      </p:cBhvr>
                                    </p:animEffect>
                                  </p:childTnLst>
                                </p:cTn>
                              </p:par>
                            </p:childTnLst>
                          </p:cTn>
                        </p:par>
                        <p:par>
                          <p:cTn id="16" fill="hold" nodeType="afterGroup">
                            <p:stCondLst>
                              <p:cond delay="3500"/>
                            </p:stCondLst>
                            <p:childTnLst>
                              <p:par>
                                <p:cTn id="17" presetID="22" presetClass="entr" presetSubtype="8" fill="hold" grpId="0" nodeType="afterEffect">
                                  <p:stCondLst>
                                    <p:cond delay="50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par>
                          <p:cTn id="20" fill="hold" nodeType="afterGroup">
                            <p:stCondLst>
                              <p:cond delay="4500"/>
                            </p:stCondLst>
                            <p:childTnLst>
                              <p:par>
                                <p:cTn id="21" presetID="64" presetClass="path" presetSubtype="0" accel="50000" decel="50000" fill="hold" nodeType="afterEffect">
                                  <p:stCondLst>
                                    <p:cond delay="0"/>
                                  </p:stCondLst>
                                  <p:childTnLst>
                                    <p:animMotion origin="layout" path="M 0.00278 -0.00486 L -0.00122 -0.34305 " pathEditMode="relative" rAng="0" ptsTypes="AA">
                                      <p:cBhvr>
                                        <p:cTn id="22" dur="2000" fill="hold"/>
                                        <p:tgtEl>
                                          <p:spTgt spid="38913"/>
                                        </p:tgtEl>
                                        <p:attrNameLst>
                                          <p:attrName>ppt_x</p:attrName>
                                          <p:attrName>ppt_y</p:attrName>
                                        </p:attrNameLst>
                                      </p:cBhvr>
                                      <p:rCtr x="-208" y="-16921"/>
                                    </p:animMotion>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xit" presetSubtype="0" fill="hold" grpId="1" nodeType="clickEffect">
                                  <p:stCondLst>
                                    <p:cond delay="0"/>
                                  </p:stCondLst>
                                  <p:childTnLst>
                                    <p:animEffect transition="out" filter="dissolve">
                                      <p:cBhvr>
                                        <p:cTn id="26" dur="500"/>
                                        <p:tgtEl>
                                          <p:spTgt spid="12"/>
                                        </p:tgtEl>
                                      </p:cBhvr>
                                    </p:animEffect>
                                    <p:set>
                                      <p:cBhvr>
                                        <p:cTn id="27" dur="1" fill="hold">
                                          <p:stCondLst>
                                            <p:cond delay="499"/>
                                          </p:stCondLst>
                                        </p:cTn>
                                        <p:tgtEl>
                                          <p:spTgt spid="12"/>
                                        </p:tgtEl>
                                        <p:attrNameLst>
                                          <p:attrName>style.visibility</p:attrName>
                                        </p:attrNameLst>
                                      </p:cBhvr>
                                      <p:to>
                                        <p:strVal val="hidden"/>
                                      </p:to>
                                    </p:set>
                                  </p:childTnLst>
                                </p:cTn>
                              </p:par>
                              <p:par>
                                <p:cTn id="28" presetID="9" presetClass="exit" presetSubtype="0" fill="hold" grpId="1" nodeType="withEffect">
                                  <p:stCondLst>
                                    <p:cond delay="0"/>
                                  </p:stCondLst>
                                  <p:childTnLst>
                                    <p:animEffect transition="out" filter="dissolve">
                                      <p:cBhvr>
                                        <p:cTn id="29" dur="500"/>
                                        <p:tgtEl>
                                          <p:spTgt spid="13"/>
                                        </p:tgtEl>
                                      </p:cBhvr>
                                    </p:animEffect>
                                    <p:set>
                                      <p:cBhvr>
                                        <p:cTn id="30" dur="1" fill="hold">
                                          <p:stCondLst>
                                            <p:cond delay="499"/>
                                          </p:stCondLst>
                                        </p:cTn>
                                        <p:tgtEl>
                                          <p:spTgt spid="13"/>
                                        </p:tgtEl>
                                        <p:attrNameLst>
                                          <p:attrName>style.visibility</p:attrName>
                                        </p:attrNameLst>
                                      </p:cBhvr>
                                      <p:to>
                                        <p:strVal val="hidden"/>
                                      </p:to>
                                    </p:set>
                                  </p:childTnLst>
                                </p:cTn>
                              </p:par>
                              <p:par>
                                <p:cTn id="31" presetID="9" presetClass="exit" presetSubtype="0" fill="hold" grpId="1" nodeType="withEffect">
                                  <p:stCondLst>
                                    <p:cond delay="0"/>
                                  </p:stCondLst>
                                  <p:childTnLst>
                                    <p:animEffect transition="out" filter="dissolve">
                                      <p:cBhvr>
                                        <p:cTn id="32" dur="500"/>
                                        <p:tgtEl>
                                          <p:spTgt spid="14"/>
                                        </p:tgtEl>
                                      </p:cBhvr>
                                    </p:animEffect>
                                    <p:set>
                                      <p:cBhvr>
                                        <p:cTn id="33" dur="1" fill="hold">
                                          <p:stCondLst>
                                            <p:cond delay="499"/>
                                          </p:stCondLst>
                                        </p:cTn>
                                        <p:tgtEl>
                                          <p:spTgt spid="14"/>
                                        </p:tgtEl>
                                        <p:attrNameLst>
                                          <p:attrName>style.visibility</p:attrName>
                                        </p:attrNameLst>
                                      </p:cBhvr>
                                      <p:to>
                                        <p:strVal val="hidden"/>
                                      </p:to>
                                    </p:set>
                                  </p:childTnLst>
                                </p:cTn>
                              </p:par>
                            </p:childTnLst>
                          </p:cTn>
                        </p:par>
                        <p:par>
                          <p:cTn id="34" fill="hold" nodeType="afterGroup">
                            <p:stCondLst>
                              <p:cond delay="500"/>
                            </p:stCondLst>
                            <p:childTnLst>
                              <p:par>
                                <p:cTn id="35" presetID="22" presetClass="entr" presetSubtype="8" fill="hold" grpId="0" nodeType="afterEffect">
                                  <p:stCondLst>
                                    <p:cond delay="500"/>
                                  </p:stCondLst>
                                  <p:childTnLst>
                                    <p:set>
                                      <p:cBhvr>
                                        <p:cTn id="36" dur="1" fill="hold">
                                          <p:stCondLst>
                                            <p:cond delay="0"/>
                                          </p:stCondLst>
                                        </p:cTn>
                                        <p:tgtEl>
                                          <p:spTgt spid="5"/>
                                        </p:tgtEl>
                                        <p:attrNameLst>
                                          <p:attrName>style.visibility</p:attrName>
                                        </p:attrNameLst>
                                      </p:cBhvr>
                                      <p:to>
                                        <p:strVal val="visible"/>
                                      </p:to>
                                    </p:set>
                                    <p:animEffect transition="in" filter="wipe(left)">
                                      <p:cBhvr>
                                        <p:cTn id="37" dur="1000"/>
                                        <p:tgtEl>
                                          <p:spTgt spid="5"/>
                                        </p:tgtEl>
                                      </p:cBhvr>
                                    </p:animEffect>
                                  </p:childTnLst>
                                </p:cTn>
                              </p:par>
                            </p:childTnLst>
                          </p:cTn>
                        </p:par>
                        <p:par>
                          <p:cTn id="38" fill="hold" nodeType="afterGroup">
                            <p:stCondLst>
                              <p:cond delay="2000"/>
                            </p:stCondLst>
                            <p:childTnLst>
                              <p:par>
                                <p:cTn id="39" presetID="22" presetClass="entr" presetSubtype="8" fill="hold" grpId="0" nodeType="afterEffect">
                                  <p:stCondLst>
                                    <p:cond delay="50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childTnLst>
                          </p:cTn>
                        </p:par>
                        <p:par>
                          <p:cTn id="42" fill="hold" nodeType="afterGroup">
                            <p:stCondLst>
                              <p:cond delay="3000"/>
                            </p:stCondLst>
                            <p:childTnLst>
                              <p:par>
                                <p:cTn id="43" presetID="22" presetClass="entr" presetSubtype="4" fill="hold"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down)">
                                      <p:cBhvr>
                                        <p:cTn id="45" dur="500"/>
                                        <p:tgtEl>
                                          <p:spTgt spid="9"/>
                                        </p:tgtEl>
                                      </p:cBhvr>
                                    </p:animEffect>
                                  </p:childTnLst>
                                </p:cTn>
                              </p:par>
                            </p:childTnLst>
                          </p:cTn>
                        </p:par>
                        <p:par>
                          <p:cTn id="46" fill="hold" nodeType="afterGroup">
                            <p:stCondLst>
                              <p:cond delay="3500"/>
                            </p:stCondLst>
                            <p:childTnLst>
                              <p:par>
                                <p:cTn id="47" presetID="22" presetClass="entr" presetSubtype="4"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wipe(down)">
                                      <p:cBhvr>
                                        <p:cTn id="49" dur="500"/>
                                        <p:tgtEl>
                                          <p:spTgt spid="15"/>
                                        </p:tgtEl>
                                      </p:cBhvr>
                                    </p:animEffect>
                                  </p:childTnLst>
                                </p:cTn>
                              </p:par>
                            </p:childTnLst>
                          </p:cTn>
                        </p:par>
                        <p:par>
                          <p:cTn id="50" fill="hold" nodeType="afterGroup">
                            <p:stCondLst>
                              <p:cond delay="4000"/>
                            </p:stCondLst>
                            <p:childTnLst>
                              <p:par>
                                <p:cTn id="51" presetID="1" presetClass="exit" presetSubtype="0" fill="hold" nodeType="afterEffect">
                                  <p:stCondLst>
                                    <p:cond delay="0"/>
                                  </p:stCondLst>
                                  <p:childTnLst>
                                    <p:set>
                                      <p:cBhvr>
                                        <p:cTn id="52" dur="1" fill="hold">
                                          <p:stCondLst>
                                            <p:cond delay="0"/>
                                          </p:stCondLst>
                                        </p:cTn>
                                        <p:tgtEl>
                                          <p:spTgt spid="38913"/>
                                        </p:tgtEl>
                                        <p:attrNameLst>
                                          <p:attrName>style.visibility</p:attrName>
                                        </p:attrNameLst>
                                      </p:cBhvr>
                                      <p:to>
                                        <p:strVal val="hidden"/>
                                      </p:to>
                                    </p:set>
                                  </p:childTnLst>
                                </p:cTn>
                              </p:par>
                              <p:par>
                                <p:cTn id="53" presetID="1" presetClass="entr" presetSubtype="0"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childTnLst>
                                </p:cTn>
                              </p:par>
                            </p:childTnLst>
                          </p:cTn>
                        </p:par>
                        <p:par>
                          <p:cTn id="55" fill="hold" nodeType="afterGroup">
                            <p:stCondLst>
                              <p:cond delay="4000"/>
                            </p:stCondLst>
                            <p:childTnLst>
                              <p:par>
                                <p:cTn id="56" presetID="64" presetClass="path" presetSubtype="0" accel="50000" decel="50000" fill="hold" nodeType="afterEffect">
                                  <p:stCondLst>
                                    <p:cond delay="0"/>
                                  </p:stCondLst>
                                  <p:childTnLst>
                                    <p:animMotion origin="layout" path="M -3.33333E-6 2.59259E-6 L -0.00277 -0.18403 " pathEditMode="relative" rAng="0" ptsTypes="AA">
                                      <p:cBhvr>
                                        <p:cTn id="57" dur="2000" fill="hold"/>
                                        <p:tgtEl>
                                          <p:spTgt spid="18"/>
                                        </p:tgtEl>
                                        <p:attrNameLst>
                                          <p:attrName>ppt_x</p:attrName>
                                          <p:attrName>ppt_y</p:attrName>
                                        </p:attrNameLst>
                                      </p:cBhvr>
                                      <p:rCtr x="-139" y="-9213"/>
                                    </p:animMotion>
                                  </p:childTnLst>
                                </p:cTn>
                              </p:par>
                            </p:childTnLst>
                          </p:cTn>
                        </p:par>
                        <p:par>
                          <p:cTn id="58" fill="hold" nodeType="afterGroup">
                            <p:stCondLst>
                              <p:cond delay="6000"/>
                            </p:stCondLst>
                            <p:childTnLst>
                              <p:par>
                                <p:cTn id="59" presetID="1" presetClass="exit" presetSubtype="0" fill="hold" nodeType="afterEffect">
                                  <p:stCondLst>
                                    <p:cond delay="0"/>
                                  </p:stCondLst>
                                  <p:childTnLst>
                                    <p:set>
                                      <p:cBhvr>
                                        <p:cTn id="60" dur="1" fill="hold">
                                          <p:stCondLst>
                                            <p:cond delay="0"/>
                                          </p:stCondLst>
                                        </p:cTn>
                                        <p:tgtEl>
                                          <p:spTgt spid="18"/>
                                        </p:tgtEl>
                                        <p:attrNameLst>
                                          <p:attrName>style.visibility</p:attrName>
                                        </p:attrNameLst>
                                      </p:cBhvr>
                                      <p:to>
                                        <p:strVal val="hidden"/>
                                      </p:to>
                                    </p:set>
                                  </p:childTnLst>
                                </p:cTn>
                              </p:par>
                              <p:par>
                                <p:cTn id="61" presetID="1" presetClass="entr" presetSubtype="0"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childTnLst>
                                </p:cTn>
                              </p:par>
                            </p:childTnLst>
                          </p:cTn>
                        </p:par>
                        <p:par>
                          <p:cTn id="63" fill="hold" nodeType="afterGroup">
                            <p:stCondLst>
                              <p:cond delay="6000"/>
                            </p:stCondLst>
                            <p:childTnLst>
                              <p:par>
                                <p:cTn id="64" presetID="64" presetClass="path" presetSubtype="0" fill="hold" nodeType="afterEffect">
                                  <p:stCondLst>
                                    <p:cond delay="0"/>
                                  </p:stCondLst>
                                  <p:childTnLst>
                                    <p:animMotion origin="layout" path="M -2.77778E-6 1.48148E-6 L 0.26545 -0.42338 " pathEditMode="relative" rAng="0" ptsTypes="AA">
                                      <p:cBhvr>
                                        <p:cTn id="65" dur="3000" fill="hold"/>
                                        <p:tgtEl>
                                          <p:spTgt spid="21"/>
                                        </p:tgtEl>
                                        <p:attrNameLst>
                                          <p:attrName>ppt_x</p:attrName>
                                          <p:attrName>ppt_y</p:attrName>
                                        </p:attrNameLst>
                                      </p:cBhvr>
                                      <p:rCtr x="13264" y="-21181"/>
                                    </p:animMotion>
                                  </p:childTnLst>
                                </p:cTn>
                              </p:par>
                            </p:childTnLst>
                          </p:cTn>
                        </p:par>
                        <p:par>
                          <p:cTn id="66" fill="hold" nodeType="afterGroup">
                            <p:stCondLst>
                              <p:cond delay="9000"/>
                            </p:stCondLst>
                            <p:childTnLst>
                              <p:par>
                                <p:cTn id="67" presetID="9" presetClass="exit" presetSubtype="0" fill="hold" grpId="1" nodeType="afterEffect">
                                  <p:stCondLst>
                                    <p:cond delay="1000"/>
                                  </p:stCondLst>
                                  <p:childTnLst>
                                    <p:animEffect transition="out" filter="dissolve">
                                      <p:cBhvr>
                                        <p:cTn id="68" dur="500"/>
                                        <p:tgtEl>
                                          <p:spTgt spid="10"/>
                                        </p:tgtEl>
                                      </p:cBhvr>
                                    </p:animEffect>
                                    <p:set>
                                      <p:cBhvr>
                                        <p:cTn id="69" dur="1" fill="hold">
                                          <p:stCondLst>
                                            <p:cond delay="499"/>
                                          </p:stCondLst>
                                        </p:cTn>
                                        <p:tgtEl>
                                          <p:spTgt spid="10"/>
                                        </p:tgtEl>
                                        <p:attrNameLst>
                                          <p:attrName>style.visibility</p:attrName>
                                        </p:attrNameLst>
                                      </p:cBhvr>
                                      <p:to>
                                        <p:strVal val="hidden"/>
                                      </p:to>
                                    </p:set>
                                  </p:childTnLst>
                                </p:cTn>
                              </p:par>
                              <p:par>
                                <p:cTn id="70" presetID="9" presetClass="exit" presetSubtype="0" fill="hold" nodeType="withEffect">
                                  <p:stCondLst>
                                    <p:cond delay="0"/>
                                  </p:stCondLst>
                                  <p:childTnLst>
                                    <p:animEffect transition="out" filter="dissolve">
                                      <p:cBhvr>
                                        <p:cTn id="71" dur="500"/>
                                        <p:tgtEl>
                                          <p:spTgt spid="9"/>
                                        </p:tgtEl>
                                      </p:cBhvr>
                                    </p:animEffect>
                                    <p:set>
                                      <p:cBhvr>
                                        <p:cTn id="72" dur="1" fill="hold">
                                          <p:stCondLst>
                                            <p:cond delay="499"/>
                                          </p:stCondLst>
                                        </p:cTn>
                                        <p:tgtEl>
                                          <p:spTgt spid="9"/>
                                        </p:tgtEl>
                                        <p:attrNameLst>
                                          <p:attrName>style.visibility</p:attrName>
                                        </p:attrNameLst>
                                      </p:cBhvr>
                                      <p:to>
                                        <p:strVal val="hidden"/>
                                      </p:to>
                                    </p:set>
                                  </p:childTnLst>
                                </p:cTn>
                              </p:par>
                              <p:par>
                                <p:cTn id="73" presetID="9" presetClass="exit" presetSubtype="0" fill="hold" nodeType="withEffect">
                                  <p:stCondLst>
                                    <p:cond delay="0"/>
                                  </p:stCondLst>
                                  <p:childTnLst>
                                    <p:animEffect transition="out" filter="dissolve">
                                      <p:cBhvr>
                                        <p:cTn id="74" dur="500"/>
                                        <p:tgtEl>
                                          <p:spTgt spid="15"/>
                                        </p:tgtEl>
                                      </p:cBhvr>
                                    </p:animEffect>
                                    <p:set>
                                      <p:cBhvr>
                                        <p:cTn id="75" dur="1" fill="hold">
                                          <p:stCondLst>
                                            <p:cond delay="499"/>
                                          </p:stCondLst>
                                        </p:cTn>
                                        <p:tgtEl>
                                          <p:spTgt spid="15"/>
                                        </p:tgtEl>
                                        <p:attrNameLst>
                                          <p:attrName>style.visibility</p:attrName>
                                        </p:attrNameLst>
                                      </p:cBhvr>
                                      <p:to>
                                        <p:strVal val="hidden"/>
                                      </p:to>
                                    </p:set>
                                  </p:childTnLst>
                                </p:cTn>
                              </p:par>
                            </p:childTnLst>
                          </p:cTn>
                        </p:par>
                        <p:par>
                          <p:cTn id="76" fill="hold" nodeType="afterGroup">
                            <p:stCondLst>
                              <p:cond delay="10500"/>
                            </p:stCondLst>
                            <p:childTnLst>
                              <p:par>
                                <p:cTn id="77" presetID="22" presetClass="entr" presetSubtype="8"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wipe(left)">
                                      <p:cBhvr>
                                        <p:cTn id="79" dur="500"/>
                                        <p:tgtEl>
                                          <p:spTgt spid="17"/>
                                        </p:tgtEl>
                                      </p:cBhvr>
                                    </p:animEffect>
                                  </p:childTnLst>
                                </p:cTn>
                              </p:par>
                            </p:childTnLst>
                          </p:cTn>
                        </p:par>
                        <p:par>
                          <p:cTn id="80" fill="hold" nodeType="afterGroup">
                            <p:stCondLst>
                              <p:cond delay="11000"/>
                            </p:stCondLst>
                            <p:childTnLst>
                              <p:par>
                                <p:cTn id="81" presetID="22" presetClass="entr" presetSubtype="4" fill="hold"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wipe(down)">
                                      <p:cBhvr>
                                        <p:cTn id="83" dur="500"/>
                                        <p:tgtEl>
                                          <p:spTgt spid="20"/>
                                        </p:tgtEl>
                                      </p:cBhvr>
                                    </p:animEffect>
                                  </p:childTnLst>
                                </p:cTn>
                              </p:par>
                            </p:childTnLst>
                          </p:cTn>
                        </p:par>
                        <p:par>
                          <p:cTn id="84" fill="hold" nodeType="afterGroup">
                            <p:stCondLst>
                              <p:cond delay="11500"/>
                            </p:stCondLst>
                            <p:childTnLst>
                              <p:par>
                                <p:cTn id="85" presetID="22" presetClass="entr" presetSubtype="8" fill="hold" nodeType="afterEffect">
                                  <p:stCondLst>
                                    <p:cond delay="0"/>
                                  </p:stCondLst>
                                  <p:childTnLst>
                                    <p:set>
                                      <p:cBhvr>
                                        <p:cTn id="86" dur="1" fill="hold">
                                          <p:stCondLst>
                                            <p:cond delay="0"/>
                                          </p:stCondLst>
                                        </p:cTn>
                                        <p:tgtEl>
                                          <p:spTgt spid="19"/>
                                        </p:tgtEl>
                                        <p:attrNameLst>
                                          <p:attrName>style.visibility</p:attrName>
                                        </p:attrNameLst>
                                      </p:cBhvr>
                                      <p:to>
                                        <p:strVal val="visible"/>
                                      </p:to>
                                    </p:set>
                                    <p:animEffect transition="in" filter="wipe(left)">
                                      <p:cBhvr>
                                        <p:cTn id="87" dur="500"/>
                                        <p:tgtEl>
                                          <p:spTgt spid="19"/>
                                        </p:tgtEl>
                                      </p:cBhvr>
                                    </p:animEffect>
                                  </p:childTnLst>
                                </p:cTn>
                              </p:par>
                            </p:childTnLst>
                          </p:cTn>
                        </p:par>
                        <p:par>
                          <p:cTn id="88" fill="hold" nodeType="afterGroup">
                            <p:stCondLst>
                              <p:cond delay="12000"/>
                            </p:stCondLst>
                            <p:childTnLst>
                              <p:par>
                                <p:cTn id="89" presetID="64" presetClass="path" presetSubtype="0" fill="hold" nodeType="afterEffect">
                                  <p:stCondLst>
                                    <p:cond delay="0"/>
                                  </p:stCondLst>
                                  <p:childTnLst>
                                    <p:animMotion origin="layout" path="M 0.00035 -0.00486 L -0.00243 -0.53333 " pathEditMode="relative" rAng="0" ptsTypes="AA">
                                      <p:cBhvr>
                                        <p:cTn id="90" dur="2000" fill="hold"/>
                                        <p:tgtEl>
                                          <p:spTgt spid="22"/>
                                        </p:tgtEl>
                                        <p:attrNameLst>
                                          <p:attrName>ppt_x</p:attrName>
                                          <p:attrName>ppt_y</p:attrName>
                                        </p:attrNameLst>
                                      </p:cBhvr>
                                      <p:rCtr x="-139" y="-26435"/>
                                    </p:animMotion>
                                  </p:childTnLst>
                                </p:cTn>
                              </p:par>
                            </p:childTnLst>
                          </p:cTn>
                        </p:par>
                        <p:par>
                          <p:cTn id="91" fill="hold" nodeType="afterGroup">
                            <p:stCondLst>
                              <p:cond delay="14000"/>
                            </p:stCondLst>
                            <p:childTnLst>
                              <p:par>
                                <p:cTn id="92" presetID="1" presetClass="exit" presetSubtype="0" fill="hold" nodeType="afterEffect">
                                  <p:stCondLst>
                                    <p:cond delay="0"/>
                                  </p:stCondLst>
                                  <p:childTnLst>
                                    <p:set>
                                      <p:cBhvr>
                                        <p:cTn id="93" dur="1" fill="hold">
                                          <p:stCondLst>
                                            <p:cond delay="0"/>
                                          </p:stCondLst>
                                        </p:cTn>
                                        <p:tgtEl>
                                          <p:spTgt spid="22"/>
                                        </p:tgtEl>
                                        <p:attrNameLst>
                                          <p:attrName>style.visibility</p:attrName>
                                        </p:attrNameLst>
                                      </p:cBhvr>
                                      <p:to>
                                        <p:strVal val="hidden"/>
                                      </p:to>
                                    </p:set>
                                  </p:childTnLst>
                                </p:cTn>
                              </p:par>
                              <p:par>
                                <p:cTn id="94" presetID="1" presetClass="entr" presetSubtype="0" fill="hold" nodeType="withEffect">
                                  <p:stCondLst>
                                    <p:cond delay="0"/>
                                  </p:stCondLst>
                                  <p:childTnLst>
                                    <p:set>
                                      <p:cBhvr>
                                        <p:cTn id="95" dur="1" fill="hold">
                                          <p:stCondLst>
                                            <p:cond delay="0"/>
                                          </p:stCondLst>
                                        </p:cTn>
                                        <p:tgtEl>
                                          <p:spTgt spid="23"/>
                                        </p:tgtEl>
                                        <p:attrNameLst>
                                          <p:attrName>style.visibility</p:attrName>
                                        </p:attrNameLst>
                                      </p:cBhvr>
                                      <p:to>
                                        <p:strVal val="visible"/>
                                      </p:to>
                                    </p:set>
                                  </p:childTnLst>
                                </p:cTn>
                              </p:par>
                            </p:childTnLst>
                          </p:cTn>
                        </p:par>
                        <p:par>
                          <p:cTn id="96" fill="hold" nodeType="afterGroup">
                            <p:stCondLst>
                              <p:cond delay="14000"/>
                            </p:stCondLst>
                            <p:childTnLst>
                              <p:par>
                                <p:cTn id="97" presetID="64" presetClass="path" presetSubtype="0" accel="50000" decel="50000" fill="hold" nodeType="afterEffect">
                                  <p:stCondLst>
                                    <p:cond delay="0"/>
                                  </p:stCondLst>
                                  <p:childTnLst>
                                    <p:animMotion origin="layout" path="M -0.00035 -0.00625 L 0.18264 -0.00139 " pathEditMode="relative" rAng="0" ptsTypes="AA">
                                      <p:cBhvr>
                                        <p:cTn id="98" dur="2000" fill="hold"/>
                                        <p:tgtEl>
                                          <p:spTgt spid="23"/>
                                        </p:tgtEl>
                                        <p:attrNameLst>
                                          <p:attrName>ppt_x</p:attrName>
                                          <p:attrName>ppt_y</p:attrName>
                                        </p:attrNameLst>
                                      </p:cBhvr>
                                      <p:rCtr x="9149" y="2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animBg="1"/>
      <p:bldP spid="10" grpId="1" animBg="1"/>
      <p:bldP spid="17" grpId="0" animBg="1"/>
      <p:bldP spid="12" grpId="0" animBg="1"/>
      <p:bldP spid="12" grpId="1" animBg="1"/>
      <p:bldP spid="13" grpId="0" animBg="1"/>
      <p:bldP spid="13" grpId="1" animBg="1"/>
      <p:bldP spid="14" grpId="0"/>
      <p:bldP spid="14" grpId="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22"/>
          <p:cNvSpPr txBox="1">
            <a:spLocks noChangeArrowheads="1"/>
          </p:cNvSpPr>
          <p:nvPr/>
        </p:nvSpPr>
        <p:spPr bwMode="auto">
          <a:xfrm>
            <a:off x="409938" y="643239"/>
            <a:ext cx="8610600" cy="1200329"/>
          </a:xfrm>
          <a:prstGeom prst="rect">
            <a:avLst/>
          </a:prstGeom>
          <a:noFill/>
          <a:ln w="38100" cap="sq">
            <a:noFill/>
            <a:miter lim="800000"/>
            <a:headEnd type="none" w="sm" len="sm"/>
            <a:tailEnd type="none" w="sm" len="sm"/>
          </a:ln>
        </p:spPr>
        <p:txBody>
          <a:bodyPr wrap="square">
            <a:spAutoFit/>
          </a:bodyPr>
          <a:lstStyle/>
          <a:p>
            <a:pPr algn="ctr"/>
            <a:r>
              <a:rPr lang="en-US" b="1" dirty="0">
                <a:solidFill>
                  <a:srgbClr val="002060"/>
                </a:solidFill>
                <a:latin typeface="Arial Rounded MT Bold" pitchFamily="34" charset="0"/>
                <a:ea typeface="+mj-ea"/>
                <a:cs typeface="+mj-cs"/>
              </a:rPr>
              <a:t>Taxiway Sign Arrays</a:t>
            </a:r>
          </a:p>
          <a:p>
            <a:pPr algn="ctr"/>
            <a:r>
              <a:rPr lang="en-US" b="1" dirty="0">
                <a:solidFill>
                  <a:srgbClr val="002060"/>
                </a:solidFill>
                <a:latin typeface="Arial Rounded MT Bold" pitchFamily="34" charset="0"/>
                <a:ea typeface="+mj-ea"/>
                <a:cs typeface="+mj-cs"/>
              </a:rPr>
              <a:t>Taxiway directional and location signs are often located together at intersections.</a:t>
            </a: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28857" b="12469"/>
          <a:stretch/>
        </p:blipFill>
        <p:spPr>
          <a:xfrm>
            <a:off x="528513" y="1966128"/>
            <a:ext cx="4022591" cy="1200329"/>
          </a:xfrm>
          <a:prstGeom prst="rect">
            <a:avLst/>
          </a:prstGeom>
          <a:ln w="9525">
            <a:solidFill>
              <a:schemeClr val="tx1"/>
            </a:solidFill>
          </a:ln>
        </p:spPr>
      </p:pic>
      <p:sp>
        <p:nvSpPr>
          <p:cNvPr id="10" name="TextBox 9"/>
          <p:cNvSpPr txBox="1"/>
          <p:nvPr/>
        </p:nvSpPr>
        <p:spPr>
          <a:xfrm>
            <a:off x="5034087" y="1955002"/>
            <a:ext cx="3581400" cy="1200329"/>
          </a:xfrm>
          <a:prstGeom prst="rect">
            <a:avLst/>
          </a:prstGeom>
          <a:noFill/>
          <a:ln w="9525">
            <a:solidFill>
              <a:schemeClr val="tx1"/>
            </a:solidFill>
          </a:ln>
        </p:spPr>
        <p:txBody>
          <a:bodyPr wrap="square" rtlCol="0">
            <a:spAutoFit/>
          </a:bodyPr>
          <a:lstStyle/>
          <a:p>
            <a:r>
              <a:rPr lang="en-US" b="1" dirty="0">
                <a:solidFill>
                  <a:srgbClr val="002060"/>
                </a:solidFill>
                <a:latin typeface="Arial Rounded MT Bold" pitchFamily="34" charset="0"/>
              </a:rPr>
              <a:t>Where is this sign located, and in what direction does it face?</a:t>
            </a:r>
            <a:endParaRPr lang="en-US" dirty="0"/>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62200" y="3241159"/>
            <a:ext cx="4788370" cy="3157823"/>
          </a:xfrm>
          <a:prstGeom prst="rect">
            <a:avLst/>
          </a:prstGeom>
          <a:ln w="9525">
            <a:solidFill>
              <a:schemeClr val="tx1"/>
            </a:solidFill>
          </a:ln>
        </p:spPr>
      </p:pic>
      <p:cxnSp>
        <p:nvCxnSpPr>
          <p:cNvPr id="13" name="Straight Arrow Connector 12"/>
          <p:cNvCxnSpPr/>
          <p:nvPr/>
        </p:nvCxnSpPr>
        <p:spPr bwMode="auto">
          <a:xfrm rot="-60000" flipH="1" flipV="1">
            <a:off x="4922520" y="5448680"/>
            <a:ext cx="906802" cy="289035"/>
          </a:xfrm>
          <a:prstGeom prst="straightConnector1">
            <a:avLst/>
          </a:prstGeom>
          <a:solidFill>
            <a:schemeClr val="accent1"/>
          </a:solidFill>
          <a:ln w="28575" cap="flat" cmpd="sng" algn="ctr">
            <a:solidFill>
              <a:srgbClr val="FF0000"/>
            </a:solidFill>
            <a:prstDash val="solid"/>
            <a:round/>
            <a:headEnd type="none" w="med" len="med"/>
            <a:tailEnd type="triangle"/>
          </a:ln>
          <a:effectLst/>
        </p:spPr>
      </p:cxnSp>
      <p:pic>
        <p:nvPicPr>
          <p:cNvPr id="20" name="Picture 19"/>
          <p:cNvPicPr>
            <a:picLocks noChangeAspect="1"/>
          </p:cNvPicPr>
          <p:nvPr/>
        </p:nvPicPr>
        <p:blipFill rotWithShape="1">
          <a:blip r:embed="rId3" cstate="print">
            <a:extLst>
              <a:ext uri="{28A0092B-C50C-407E-A947-70E740481C1C}">
                <a14:useLocalDpi xmlns:a14="http://schemas.microsoft.com/office/drawing/2010/main" val="0"/>
              </a:ext>
            </a:extLst>
          </a:blip>
          <a:srcRect t="28857" b="12469"/>
          <a:stretch/>
        </p:blipFill>
        <p:spPr>
          <a:xfrm rot="17717079">
            <a:off x="2349785" y="4376957"/>
            <a:ext cx="2653421" cy="791773"/>
          </a:xfrm>
          <a:prstGeom prst="rect">
            <a:avLst/>
          </a:prstGeom>
          <a:ln w="9525">
            <a:solidFill>
              <a:schemeClr val="tx1"/>
            </a:solidFill>
          </a:ln>
        </p:spPr>
      </p:pic>
      <p:cxnSp>
        <p:nvCxnSpPr>
          <p:cNvPr id="26" name="Straight Arrow Connector 25"/>
          <p:cNvCxnSpPr/>
          <p:nvPr/>
        </p:nvCxnSpPr>
        <p:spPr bwMode="auto">
          <a:xfrm flipV="1">
            <a:off x="4867372" y="4545181"/>
            <a:ext cx="407606" cy="672740"/>
          </a:xfrm>
          <a:prstGeom prst="straightConnector1">
            <a:avLst/>
          </a:prstGeom>
          <a:solidFill>
            <a:schemeClr val="accent1"/>
          </a:solidFill>
          <a:ln w="28575" cap="flat" cmpd="sng" algn="ctr">
            <a:solidFill>
              <a:srgbClr val="FF0000"/>
            </a:solidFill>
            <a:prstDash val="solid"/>
            <a:round/>
            <a:headEnd type="none" w="med" len="med"/>
            <a:tailEnd type="triangle"/>
          </a:ln>
          <a:effectLst/>
        </p:spPr>
      </p:cxnSp>
      <p:cxnSp>
        <p:nvCxnSpPr>
          <p:cNvPr id="47" name="Straight Arrow Connector 46"/>
          <p:cNvCxnSpPr/>
          <p:nvPr/>
        </p:nvCxnSpPr>
        <p:spPr bwMode="auto">
          <a:xfrm flipH="1">
            <a:off x="4484886" y="5382948"/>
            <a:ext cx="382487" cy="641858"/>
          </a:xfrm>
          <a:prstGeom prst="straightConnector1">
            <a:avLst/>
          </a:prstGeom>
          <a:solidFill>
            <a:schemeClr val="accent1"/>
          </a:solidFill>
          <a:ln w="28575" cap="flat" cmpd="sng" algn="ctr">
            <a:solidFill>
              <a:srgbClr val="FF0000"/>
            </a:solidFill>
            <a:prstDash val="solid"/>
            <a:round/>
            <a:headEnd type="none" w="med" len="med"/>
            <a:tailEnd type="triangle"/>
          </a:ln>
          <a:effectLst/>
        </p:spPr>
      </p:cxnSp>
      <p:sp>
        <p:nvSpPr>
          <p:cNvPr id="35856" name="Parallelogram 35855"/>
          <p:cNvSpPr/>
          <p:nvPr/>
        </p:nvSpPr>
        <p:spPr bwMode="auto">
          <a:xfrm rot="12686528">
            <a:off x="4639367" y="5345372"/>
            <a:ext cx="120974" cy="291462"/>
          </a:xfrm>
          <a:prstGeom prst="parallelogram">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cxnSp>
        <p:nvCxnSpPr>
          <p:cNvPr id="54" name="Straight Arrow Connector 53"/>
          <p:cNvCxnSpPr/>
          <p:nvPr/>
        </p:nvCxnSpPr>
        <p:spPr bwMode="auto">
          <a:xfrm flipH="1" flipV="1">
            <a:off x="4008120" y="5277224"/>
            <a:ext cx="754707" cy="3838"/>
          </a:xfrm>
          <a:prstGeom prst="straightConnector1">
            <a:avLst/>
          </a:prstGeom>
          <a:solidFill>
            <a:schemeClr val="accent1"/>
          </a:solidFill>
          <a:ln w="28575" cap="flat" cmpd="sng" algn="ctr">
            <a:solidFill>
              <a:srgbClr val="FF0000"/>
            </a:solidFill>
            <a:prstDash val="solid"/>
            <a:round/>
            <a:headEnd type="none" w="med" len="med"/>
            <a:tailEnd type="triangle"/>
          </a:ln>
          <a:effectLst/>
        </p:spPr>
      </p:cxnSp>
      <p:cxnSp>
        <p:nvCxnSpPr>
          <p:cNvPr id="58" name="Straight Arrow Connector 57"/>
          <p:cNvCxnSpPr>
            <a:cxnSpLocks/>
          </p:cNvCxnSpPr>
          <p:nvPr/>
        </p:nvCxnSpPr>
        <p:spPr bwMode="auto">
          <a:xfrm flipH="1" flipV="1">
            <a:off x="4324939" y="4469506"/>
            <a:ext cx="489819" cy="781221"/>
          </a:xfrm>
          <a:prstGeom prst="straightConnector1">
            <a:avLst/>
          </a:prstGeom>
          <a:solidFill>
            <a:schemeClr val="accent1"/>
          </a:solidFill>
          <a:ln w="28575" cap="flat" cmpd="sng" algn="ctr">
            <a:solidFill>
              <a:srgbClr val="FF0000"/>
            </a:solidFill>
            <a:prstDash val="solid"/>
            <a:round/>
            <a:headEnd type="none" w="med" len="med"/>
            <a:tailEnd type="triangle"/>
          </a:ln>
          <a:effectLst/>
        </p:spPr>
      </p:cxnSp>
      <p:pic>
        <p:nvPicPr>
          <p:cNvPr id="16" name="Picture 15"/>
          <p:cNvPicPr>
            <a:picLocks noChangeAspect="1"/>
          </p:cNvPicPr>
          <p:nvPr/>
        </p:nvPicPr>
        <p:blipFill rotWithShape="1">
          <a:blip r:embed="rId5" cstate="print">
            <a:extLst>
              <a:ext uri="{28A0092B-C50C-407E-A947-70E740481C1C}">
                <a14:useLocalDpi xmlns:a14="http://schemas.microsoft.com/office/drawing/2010/main" val="0"/>
              </a:ext>
            </a:extLst>
          </a:blip>
          <a:srcRect t="28857" b="12469"/>
          <a:stretch/>
        </p:blipFill>
        <p:spPr>
          <a:xfrm rot="17207381">
            <a:off x="4641789" y="5863046"/>
            <a:ext cx="798736" cy="238340"/>
          </a:xfrm>
          <a:prstGeom prst="rect">
            <a:avLst/>
          </a:prstGeom>
          <a:ln w="9525">
            <a:solidFill>
              <a:schemeClr val="tx1"/>
            </a:solidFill>
          </a:ln>
        </p:spPr>
      </p:pic>
      <p:sp>
        <p:nvSpPr>
          <p:cNvPr id="3" name="Slide Number Placeholder 2"/>
          <p:cNvSpPr>
            <a:spLocks noGrp="1"/>
          </p:cNvSpPr>
          <p:nvPr>
            <p:ph type="sldNum" sz="quarter" idx="12"/>
          </p:nvPr>
        </p:nvSpPr>
        <p:spPr/>
        <p:txBody>
          <a:bodyPr/>
          <a:lstStyle/>
          <a:p>
            <a:fld id="{5813A572-D0B5-4189-AF9D-43A2050A54C5}" type="slidenum">
              <a:rPr lang="en-US" smtClean="0"/>
              <a:pPr/>
              <a:t>120</a:t>
            </a:fld>
            <a:endParaRPr lang="en-US"/>
          </a:p>
        </p:txBody>
      </p:sp>
      <p:sp>
        <p:nvSpPr>
          <p:cNvPr id="23" name="TextBox 22">
            <a:extLst>
              <a:ext uri="{FF2B5EF4-FFF2-40B4-BE49-F238E27FC236}">
                <a16:creationId xmlns:a16="http://schemas.microsoft.com/office/drawing/2014/main" id="{0D50B8EF-4A94-436F-977A-C899F472C60A}"/>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4" name="TextBox 23">
            <a:extLst>
              <a:ext uri="{FF2B5EF4-FFF2-40B4-BE49-F238E27FC236}">
                <a16:creationId xmlns:a16="http://schemas.microsoft.com/office/drawing/2014/main" id="{026947D2-10FC-491F-921E-A6E72CB35B2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25" name="TextBox 24">
            <a:extLst>
              <a:ext uri="{FF2B5EF4-FFF2-40B4-BE49-F238E27FC236}">
                <a16:creationId xmlns:a16="http://schemas.microsoft.com/office/drawing/2014/main" id="{02CB6CB4-BF8C-49B1-A266-5422FA174A56}"/>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9" name="Rectangle 18">
            <a:extLst>
              <a:ext uri="{FF2B5EF4-FFF2-40B4-BE49-F238E27FC236}">
                <a16:creationId xmlns:a16="http://schemas.microsoft.com/office/drawing/2014/main" id="{4A87FF58-DF07-435C-BC33-79C3E01AF5CC}"/>
              </a:ext>
            </a:extLst>
          </p:cNvPr>
          <p:cNvSpPr/>
          <p:nvPr/>
        </p:nvSpPr>
        <p:spPr>
          <a:xfrm>
            <a:off x="3623946" y="256090"/>
            <a:ext cx="2182585" cy="461665"/>
          </a:xfrm>
          <a:prstGeom prst="rect">
            <a:avLst/>
          </a:prstGeom>
        </p:spPr>
        <p:txBody>
          <a:bodyPr wrap="none">
            <a:spAutoFit/>
          </a:bodyPr>
          <a:lstStyle/>
          <a:p>
            <a:pPr algn="ctr"/>
            <a:r>
              <a:rPr lang="en-US" b="1" u="sng" dirty="0">
                <a:solidFill>
                  <a:srgbClr val="002060"/>
                </a:solidFill>
                <a:latin typeface="Arial Rounded MT Bold" pitchFamily="34" charset="0"/>
              </a:rPr>
              <a:t>Airfield Signs</a:t>
            </a:r>
          </a:p>
        </p:txBody>
      </p:sp>
    </p:spTree>
    <p:custDataLst>
      <p:tags r:id="rId1"/>
    </p:custDataLst>
    <p:extLst>
      <p:ext uri="{BB962C8B-B14F-4D97-AF65-F5344CB8AC3E}">
        <p14:creationId xmlns:p14="http://schemas.microsoft.com/office/powerpoint/2010/main" val="695512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2" fill="hold" nodeType="clickEffect">
                                  <p:stCondLst>
                                    <p:cond delay="50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1000" fill="hold"/>
                                        <p:tgtEl>
                                          <p:spTgt spid="13"/>
                                        </p:tgtEl>
                                        <p:attrNameLst>
                                          <p:attrName>ppt_x</p:attrName>
                                        </p:attrNameLst>
                                      </p:cBhvr>
                                      <p:tavLst>
                                        <p:tav tm="0">
                                          <p:val>
                                            <p:strVal val="1+#ppt_w/2"/>
                                          </p:val>
                                        </p:tav>
                                        <p:tav tm="100000">
                                          <p:val>
                                            <p:strVal val="#ppt_x"/>
                                          </p:val>
                                        </p:tav>
                                      </p:tavLst>
                                    </p:anim>
                                    <p:anim calcmode="lin" valueType="num">
                                      <p:cBhvr additive="base">
                                        <p:cTn id="16" dur="1000" fill="hold"/>
                                        <p:tgtEl>
                                          <p:spTgt spid="13"/>
                                        </p:tgtEl>
                                        <p:attrNameLst>
                                          <p:attrName>ppt_y</p:attrName>
                                        </p:attrNameLst>
                                      </p:cBhvr>
                                      <p:tavLst>
                                        <p:tav tm="0">
                                          <p:val>
                                            <p:strVal val="#ppt_y"/>
                                          </p:val>
                                        </p:tav>
                                        <p:tav tm="100000">
                                          <p:val>
                                            <p:strVal val="#ppt_y"/>
                                          </p:val>
                                        </p:tav>
                                      </p:tavLst>
                                    </p:anim>
                                  </p:childTnLst>
                                </p:cTn>
                              </p:par>
                              <p:par>
                                <p:cTn id="17" presetID="1" presetClass="entr" presetSubtype="0" fill="hold" nodeType="withEffect">
                                  <p:stCondLst>
                                    <p:cond delay="50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7"/>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4"/>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139844" y="662818"/>
            <a:ext cx="6932589" cy="830997"/>
          </a:xfrm>
          <a:prstGeom prst="rect">
            <a:avLst/>
          </a:prstGeom>
        </p:spPr>
        <p:txBody>
          <a:bodyPr wrap="square">
            <a:spAutoFit/>
          </a:bodyPr>
          <a:lstStyle/>
          <a:p>
            <a:pPr algn="ctr"/>
            <a:r>
              <a:rPr lang="en-US" b="1" dirty="0">
                <a:solidFill>
                  <a:srgbClr val="002060"/>
                </a:solidFill>
                <a:latin typeface="Arial Rounded MT Bold" pitchFamily="34" charset="0"/>
              </a:rPr>
              <a:t>Surface Painted Signs</a:t>
            </a:r>
          </a:p>
          <a:p>
            <a:pPr algn="ctr"/>
            <a:r>
              <a:rPr lang="en-US" b="1" dirty="0">
                <a:solidFill>
                  <a:srgbClr val="002060"/>
                </a:solidFill>
                <a:latin typeface="Arial Rounded MT Bold" pitchFamily="34" charset="0"/>
              </a:rPr>
              <a:t>Signs can also be painted on the pavement </a:t>
            </a:r>
            <a:endParaRPr lang="en-US" dirty="0"/>
          </a:p>
        </p:txBody>
      </p:sp>
      <p:sp>
        <p:nvSpPr>
          <p:cNvPr id="2" name="Rectangle 1"/>
          <p:cNvSpPr/>
          <p:nvPr/>
        </p:nvSpPr>
        <p:spPr>
          <a:xfrm>
            <a:off x="6112722" y="1493815"/>
            <a:ext cx="2378550" cy="1061829"/>
          </a:xfrm>
          <a:prstGeom prst="rect">
            <a:avLst/>
          </a:prstGeom>
          <a:solidFill>
            <a:srgbClr val="FF0000"/>
          </a:solidFill>
          <a:ln w="15875">
            <a:solidFill>
              <a:schemeClr val="tx1"/>
            </a:solidFill>
          </a:ln>
        </p:spPr>
        <p:txBody>
          <a:bodyPr wrap="square">
            <a:spAutoFit/>
          </a:bodyPr>
          <a:lstStyle/>
          <a:p>
            <a:pPr algn="ctr"/>
            <a:r>
              <a:rPr lang="en-US" sz="2100" dirty="0">
                <a:solidFill>
                  <a:srgbClr val="FFFFFF"/>
                </a:solidFill>
                <a:latin typeface="Arial Rounded MT Bold" panose="020F0704030504030204" pitchFamily="34" charset="0"/>
              </a:rPr>
              <a:t>Surface Painted Runway </a:t>
            </a:r>
          </a:p>
          <a:p>
            <a:pPr algn="ctr"/>
            <a:r>
              <a:rPr lang="en-US" sz="2100" dirty="0">
                <a:solidFill>
                  <a:srgbClr val="FFFFFF"/>
                </a:solidFill>
                <a:latin typeface="Arial Rounded MT Bold" panose="020F0704030504030204" pitchFamily="34" charset="0"/>
              </a:rPr>
              <a:t>Holding Position</a:t>
            </a:r>
          </a:p>
        </p:txBody>
      </p:sp>
      <p:sp>
        <p:nvSpPr>
          <p:cNvPr id="3" name="Rectangle 2"/>
          <p:cNvSpPr/>
          <p:nvPr/>
        </p:nvSpPr>
        <p:spPr>
          <a:xfrm>
            <a:off x="4987264" y="5130468"/>
            <a:ext cx="3696380" cy="646331"/>
          </a:xfrm>
          <a:prstGeom prst="rect">
            <a:avLst/>
          </a:prstGeom>
          <a:solidFill>
            <a:srgbClr val="FFC000"/>
          </a:solidFill>
          <a:ln w="19050">
            <a:solidFill>
              <a:schemeClr val="tx1"/>
            </a:solidFill>
          </a:ln>
        </p:spPr>
        <p:txBody>
          <a:bodyPr wrap="square">
            <a:spAutoFit/>
          </a:bodyPr>
          <a:lstStyle/>
          <a:p>
            <a:pPr algn="ctr"/>
            <a:r>
              <a:rPr lang="en-US" sz="1800" dirty="0">
                <a:latin typeface="Arial Rounded MT Bold" panose="020F0704030504030204" pitchFamily="34" charset="0"/>
              </a:rPr>
              <a:t>Surface Painted </a:t>
            </a:r>
          </a:p>
          <a:p>
            <a:pPr algn="ctr"/>
            <a:r>
              <a:rPr lang="en-US" sz="1800" dirty="0">
                <a:latin typeface="Arial Rounded MT Bold" panose="020F0704030504030204" pitchFamily="34" charset="0"/>
              </a:rPr>
              <a:t>Taxiway Directional</a:t>
            </a:r>
          </a:p>
        </p:txBody>
      </p:sp>
      <p:sp>
        <p:nvSpPr>
          <p:cNvPr id="4" name="Rectangle 3"/>
          <p:cNvSpPr/>
          <p:nvPr/>
        </p:nvSpPr>
        <p:spPr>
          <a:xfrm>
            <a:off x="1515207" y="5130469"/>
            <a:ext cx="2915114" cy="646331"/>
          </a:xfrm>
          <a:prstGeom prst="rect">
            <a:avLst/>
          </a:prstGeom>
          <a:solidFill>
            <a:schemeClr val="tx1"/>
          </a:solidFill>
        </p:spPr>
        <p:txBody>
          <a:bodyPr wrap="square">
            <a:spAutoFit/>
          </a:bodyPr>
          <a:lstStyle/>
          <a:p>
            <a:pPr algn="ctr"/>
            <a:r>
              <a:rPr lang="en-US" sz="1800" dirty="0">
                <a:solidFill>
                  <a:srgbClr val="FFC000"/>
                </a:solidFill>
                <a:latin typeface="Arial Rounded MT Bold" panose="020F0704030504030204" pitchFamily="34" charset="0"/>
              </a:rPr>
              <a:t>Surface Painted </a:t>
            </a:r>
          </a:p>
          <a:p>
            <a:pPr algn="ctr"/>
            <a:r>
              <a:rPr lang="en-US" sz="1800" dirty="0">
                <a:solidFill>
                  <a:srgbClr val="FFC000"/>
                </a:solidFill>
                <a:latin typeface="Arial Rounded MT Bold" panose="020F0704030504030204" pitchFamily="34" charset="0"/>
              </a:rPr>
              <a:t>Taxiway Location</a:t>
            </a:r>
          </a:p>
        </p:txBody>
      </p:sp>
      <p:sp>
        <p:nvSpPr>
          <p:cNvPr id="16" name="Text Box 22"/>
          <p:cNvSpPr txBox="1">
            <a:spLocks noChangeArrowheads="1"/>
          </p:cNvSpPr>
          <p:nvPr/>
        </p:nvSpPr>
        <p:spPr bwMode="auto">
          <a:xfrm>
            <a:off x="2972764" y="259498"/>
            <a:ext cx="3351835"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Signs</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7490" y="1493815"/>
            <a:ext cx="4438650" cy="1667254"/>
          </a:xfrm>
          <a:prstGeom prst="rect">
            <a:avLst/>
          </a:prstGeom>
          <a:ln w="9525">
            <a:solidFill>
              <a:schemeClr val="tx1"/>
            </a:solidFill>
          </a:ln>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28454" y="3290900"/>
            <a:ext cx="2915114" cy="1719263"/>
          </a:xfrm>
          <a:prstGeom prst="rect">
            <a:avLst/>
          </a:prstGeom>
          <a:ln w="9525">
            <a:solidFill>
              <a:schemeClr val="tx1"/>
            </a:solidFill>
          </a:ln>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87264" y="3275461"/>
            <a:ext cx="3696380" cy="1750143"/>
          </a:xfrm>
          <a:prstGeom prst="rect">
            <a:avLst/>
          </a:prstGeom>
          <a:ln w="9525">
            <a:solidFill>
              <a:schemeClr val="tx1"/>
            </a:solidFill>
          </a:ln>
        </p:spPr>
      </p:pic>
      <p:sp>
        <p:nvSpPr>
          <p:cNvPr id="7" name="Slide Number Placeholder 6"/>
          <p:cNvSpPr>
            <a:spLocks noGrp="1"/>
          </p:cNvSpPr>
          <p:nvPr>
            <p:ph type="sldNum" sz="quarter" idx="12"/>
          </p:nvPr>
        </p:nvSpPr>
        <p:spPr/>
        <p:txBody>
          <a:bodyPr/>
          <a:lstStyle/>
          <a:p>
            <a:pPr>
              <a:defRPr/>
            </a:pPr>
            <a:fld id="{056B8C31-5EF2-4A5A-8AB4-4930E59EED70}" type="slidenum">
              <a:rPr lang="en-US" smtClean="0"/>
              <a:pPr>
                <a:defRPr/>
              </a:pPr>
              <a:t>121</a:t>
            </a:fld>
            <a:endParaRPr lang="en-US"/>
          </a:p>
        </p:txBody>
      </p:sp>
      <p:sp>
        <p:nvSpPr>
          <p:cNvPr id="13" name="TextBox 12">
            <a:extLst>
              <a:ext uri="{FF2B5EF4-FFF2-40B4-BE49-F238E27FC236}">
                <a16:creationId xmlns:a16="http://schemas.microsoft.com/office/drawing/2014/main" id="{CCCE8E0C-2909-453E-AB34-901F290AA65B}"/>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4" name="TextBox 13">
            <a:extLst>
              <a:ext uri="{FF2B5EF4-FFF2-40B4-BE49-F238E27FC236}">
                <a16:creationId xmlns:a16="http://schemas.microsoft.com/office/drawing/2014/main" id="{05D4F40F-50B6-4AF9-9A04-CFB1F27A9F9F}"/>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5" name="TextBox 14">
            <a:extLst>
              <a:ext uri="{FF2B5EF4-FFF2-40B4-BE49-F238E27FC236}">
                <a16:creationId xmlns:a16="http://schemas.microsoft.com/office/drawing/2014/main" id="{EED9D1ED-980D-4959-A621-1032413AB2C9}"/>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4009017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135785" y="1705012"/>
            <a:ext cx="8872430" cy="2303354"/>
          </a:xfrm>
          <a:prstGeom prst="rect">
            <a:avLst/>
          </a:prstGeom>
          <a:noFill/>
          <a:ln w="9525">
            <a:solidFill>
              <a:schemeClr val="tx1"/>
            </a:solidFill>
            <a:miter lim="800000"/>
            <a:headEnd/>
            <a:tailEnd/>
          </a:ln>
        </p:spPr>
      </p:pic>
      <p:sp>
        <p:nvSpPr>
          <p:cNvPr id="6" name="TextBox 5"/>
          <p:cNvSpPr txBox="1"/>
          <p:nvPr/>
        </p:nvSpPr>
        <p:spPr>
          <a:xfrm>
            <a:off x="869845" y="1840986"/>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dirty="0"/>
              <a:t>1</a:t>
            </a:r>
          </a:p>
        </p:txBody>
      </p:sp>
      <p:sp>
        <p:nvSpPr>
          <p:cNvPr id="8" name="TextBox 7"/>
          <p:cNvSpPr txBox="1"/>
          <p:nvPr/>
        </p:nvSpPr>
        <p:spPr>
          <a:xfrm>
            <a:off x="2428435" y="1872572"/>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dirty="0"/>
              <a:t>2</a:t>
            </a:r>
          </a:p>
        </p:txBody>
      </p:sp>
      <p:sp>
        <p:nvSpPr>
          <p:cNvPr id="9" name="TextBox 8"/>
          <p:cNvSpPr txBox="1"/>
          <p:nvPr/>
        </p:nvSpPr>
        <p:spPr>
          <a:xfrm>
            <a:off x="3636027" y="1979675"/>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dirty="0"/>
              <a:t>3</a:t>
            </a:r>
          </a:p>
        </p:txBody>
      </p:sp>
      <p:sp>
        <p:nvSpPr>
          <p:cNvPr id="10" name="TextBox 9"/>
          <p:cNvSpPr txBox="1"/>
          <p:nvPr/>
        </p:nvSpPr>
        <p:spPr>
          <a:xfrm>
            <a:off x="4811036" y="2218683"/>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dirty="0"/>
              <a:t>4</a:t>
            </a:r>
          </a:p>
        </p:txBody>
      </p:sp>
      <p:sp>
        <p:nvSpPr>
          <p:cNvPr id="11" name="TextBox 10"/>
          <p:cNvSpPr txBox="1"/>
          <p:nvPr/>
        </p:nvSpPr>
        <p:spPr>
          <a:xfrm>
            <a:off x="2874741" y="2665789"/>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dirty="0"/>
              <a:t>5</a:t>
            </a:r>
          </a:p>
        </p:txBody>
      </p:sp>
      <p:sp>
        <p:nvSpPr>
          <p:cNvPr id="12" name="TextBox 11"/>
          <p:cNvSpPr txBox="1"/>
          <p:nvPr/>
        </p:nvSpPr>
        <p:spPr>
          <a:xfrm>
            <a:off x="341743" y="4147341"/>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sz="2000" dirty="0"/>
              <a:t>1</a:t>
            </a:r>
          </a:p>
        </p:txBody>
      </p:sp>
      <p:sp>
        <p:nvSpPr>
          <p:cNvPr id="13" name="TextBox 12"/>
          <p:cNvSpPr txBox="1"/>
          <p:nvPr/>
        </p:nvSpPr>
        <p:spPr>
          <a:xfrm>
            <a:off x="346659" y="4566256"/>
            <a:ext cx="307990"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square" rtlCol="0">
            <a:spAutoFit/>
          </a:bodyPr>
          <a:lstStyle/>
          <a:p>
            <a:r>
              <a:rPr lang="en-US" sz="2000" dirty="0"/>
              <a:t>2</a:t>
            </a:r>
          </a:p>
        </p:txBody>
      </p:sp>
      <p:sp>
        <p:nvSpPr>
          <p:cNvPr id="14" name="TextBox 13"/>
          <p:cNvSpPr txBox="1"/>
          <p:nvPr/>
        </p:nvSpPr>
        <p:spPr>
          <a:xfrm>
            <a:off x="341743" y="5402736"/>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sz="2000" dirty="0"/>
              <a:t>4</a:t>
            </a:r>
          </a:p>
        </p:txBody>
      </p:sp>
      <p:sp>
        <p:nvSpPr>
          <p:cNvPr id="15" name="TextBox 14"/>
          <p:cNvSpPr txBox="1"/>
          <p:nvPr/>
        </p:nvSpPr>
        <p:spPr>
          <a:xfrm>
            <a:off x="341743" y="4985171"/>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sz="2000" dirty="0"/>
              <a:t>3</a:t>
            </a:r>
          </a:p>
        </p:txBody>
      </p:sp>
      <p:sp>
        <p:nvSpPr>
          <p:cNvPr id="16" name="TextBox 15"/>
          <p:cNvSpPr txBox="1"/>
          <p:nvPr/>
        </p:nvSpPr>
        <p:spPr>
          <a:xfrm>
            <a:off x="341743" y="5820301"/>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sz="2000" dirty="0"/>
              <a:t>5</a:t>
            </a:r>
          </a:p>
        </p:txBody>
      </p:sp>
      <p:sp>
        <p:nvSpPr>
          <p:cNvPr id="17" name="TextBox 16"/>
          <p:cNvSpPr txBox="1"/>
          <p:nvPr/>
        </p:nvSpPr>
        <p:spPr>
          <a:xfrm>
            <a:off x="683016" y="4154174"/>
            <a:ext cx="3467488" cy="369332"/>
          </a:xfrm>
          <a:prstGeom prst="rect">
            <a:avLst/>
          </a:prstGeom>
          <a:noFill/>
        </p:spPr>
        <p:txBody>
          <a:bodyPr wrap="none" rtlCol="0">
            <a:spAutoFit/>
          </a:bodyPr>
          <a:lstStyle/>
          <a:p>
            <a:r>
              <a:rPr lang="en-US" sz="1800" dirty="0">
                <a:solidFill>
                  <a:srgbClr val="002060"/>
                </a:solidFill>
                <a:latin typeface="Arial Rounded MT Bold" pitchFamily="34" charset="0"/>
              </a:rPr>
              <a:t>Mandatory Hold Position Sign</a:t>
            </a:r>
          </a:p>
        </p:txBody>
      </p:sp>
      <p:sp>
        <p:nvSpPr>
          <p:cNvPr id="18" name="TextBox 17"/>
          <p:cNvSpPr txBox="1"/>
          <p:nvPr/>
        </p:nvSpPr>
        <p:spPr>
          <a:xfrm>
            <a:off x="637851" y="4555583"/>
            <a:ext cx="3600409" cy="369332"/>
          </a:xfrm>
          <a:prstGeom prst="rect">
            <a:avLst/>
          </a:prstGeom>
          <a:noFill/>
        </p:spPr>
        <p:txBody>
          <a:bodyPr wrap="none" rtlCol="0">
            <a:spAutoFit/>
          </a:bodyPr>
          <a:lstStyle/>
          <a:p>
            <a:r>
              <a:rPr lang="en-US" sz="1800" dirty="0">
                <a:solidFill>
                  <a:srgbClr val="002060"/>
                </a:solidFill>
                <a:latin typeface="Arial Rounded MT Bold" pitchFamily="34" charset="0"/>
              </a:rPr>
              <a:t>Elevated Runway Guard Lights</a:t>
            </a:r>
          </a:p>
        </p:txBody>
      </p:sp>
      <p:sp>
        <p:nvSpPr>
          <p:cNvPr id="19" name="TextBox 18"/>
          <p:cNvSpPr txBox="1"/>
          <p:nvPr/>
        </p:nvSpPr>
        <p:spPr>
          <a:xfrm>
            <a:off x="636182" y="5410537"/>
            <a:ext cx="4062587" cy="369332"/>
          </a:xfrm>
          <a:prstGeom prst="rect">
            <a:avLst/>
          </a:prstGeom>
          <a:noFill/>
        </p:spPr>
        <p:txBody>
          <a:bodyPr wrap="none" rtlCol="0">
            <a:spAutoFit/>
          </a:bodyPr>
          <a:lstStyle/>
          <a:p>
            <a:r>
              <a:rPr lang="en-US" sz="1800" dirty="0">
                <a:solidFill>
                  <a:srgbClr val="002060"/>
                </a:solidFill>
                <a:latin typeface="Arial Rounded MT Bold" pitchFamily="34" charset="0"/>
              </a:rPr>
              <a:t>Surface Painted Hold Position Sign</a:t>
            </a:r>
          </a:p>
        </p:txBody>
      </p:sp>
      <p:sp>
        <p:nvSpPr>
          <p:cNvPr id="20" name="TextBox 19"/>
          <p:cNvSpPr txBox="1"/>
          <p:nvPr/>
        </p:nvSpPr>
        <p:spPr>
          <a:xfrm>
            <a:off x="636182" y="4972817"/>
            <a:ext cx="3410164" cy="369332"/>
          </a:xfrm>
          <a:prstGeom prst="rect">
            <a:avLst/>
          </a:prstGeom>
          <a:noFill/>
        </p:spPr>
        <p:txBody>
          <a:bodyPr wrap="none" rtlCol="0">
            <a:spAutoFit/>
          </a:bodyPr>
          <a:lstStyle/>
          <a:p>
            <a:r>
              <a:rPr lang="en-US" sz="1800" dirty="0">
                <a:solidFill>
                  <a:srgbClr val="002060"/>
                </a:solidFill>
                <a:latin typeface="Arial Rounded MT Bold" pitchFamily="34" charset="0"/>
              </a:rPr>
              <a:t>Runway Holding Position Bar</a:t>
            </a:r>
          </a:p>
        </p:txBody>
      </p:sp>
      <p:sp>
        <p:nvSpPr>
          <p:cNvPr id="21" name="TextBox 20"/>
          <p:cNvSpPr txBox="1"/>
          <p:nvPr/>
        </p:nvSpPr>
        <p:spPr>
          <a:xfrm>
            <a:off x="636182" y="5790371"/>
            <a:ext cx="3496791" cy="369332"/>
          </a:xfrm>
          <a:prstGeom prst="rect">
            <a:avLst/>
          </a:prstGeom>
          <a:noFill/>
        </p:spPr>
        <p:txBody>
          <a:bodyPr wrap="none" rtlCol="0">
            <a:spAutoFit/>
          </a:bodyPr>
          <a:lstStyle/>
          <a:p>
            <a:r>
              <a:rPr lang="en-US" sz="1800" dirty="0">
                <a:solidFill>
                  <a:srgbClr val="002060"/>
                </a:solidFill>
                <a:latin typeface="Arial Rounded MT Bold" pitchFamily="34" charset="0"/>
              </a:rPr>
              <a:t>Enhanced Taxiway Centerline</a:t>
            </a:r>
          </a:p>
        </p:txBody>
      </p:sp>
      <p:sp>
        <p:nvSpPr>
          <p:cNvPr id="23" name="Rectangle 22"/>
          <p:cNvSpPr/>
          <p:nvPr/>
        </p:nvSpPr>
        <p:spPr>
          <a:xfrm>
            <a:off x="533400" y="858256"/>
            <a:ext cx="8077200" cy="646331"/>
          </a:xfrm>
          <a:prstGeom prst="rect">
            <a:avLst/>
          </a:prstGeom>
        </p:spPr>
        <p:txBody>
          <a:bodyPr wrap="square">
            <a:spAutoFit/>
          </a:bodyPr>
          <a:lstStyle/>
          <a:p>
            <a:pPr algn="ctr">
              <a:spcBef>
                <a:spcPts val="300"/>
              </a:spcBef>
            </a:pPr>
            <a:r>
              <a:rPr lang="en-US" sz="1800" dirty="0">
                <a:solidFill>
                  <a:schemeClr val="accent2">
                    <a:lumMod val="75000"/>
                  </a:schemeClr>
                </a:solidFill>
                <a:latin typeface="Arial Rounded MT Bold" pitchFamily="34" charset="0"/>
              </a:rPr>
              <a:t>What are the 7 indications that you’re approaching a runway hold position? (some are not at all intersections) </a:t>
            </a:r>
          </a:p>
        </p:txBody>
      </p:sp>
      <p:sp>
        <p:nvSpPr>
          <p:cNvPr id="24" name="Rectangle 2"/>
          <p:cNvSpPr txBox="1">
            <a:spLocks noChangeArrowheads="1"/>
          </p:cNvSpPr>
          <p:nvPr/>
        </p:nvSpPr>
        <p:spPr>
          <a:xfrm>
            <a:off x="457200" y="280736"/>
            <a:ext cx="8229600" cy="762000"/>
          </a:xfrm>
          <a:prstGeom prst="rect">
            <a:avLst/>
          </a:prstGeom>
        </p:spPr>
        <p:txBody>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Airfield Lighting, Marking and Signs</a:t>
            </a:r>
          </a:p>
        </p:txBody>
      </p:sp>
      <p:sp>
        <p:nvSpPr>
          <p:cNvPr id="25" name="TextBox 24"/>
          <p:cNvSpPr txBox="1"/>
          <p:nvPr/>
        </p:nvSpPr>
        <p:spPr>
          <a:xfrm>
            <a:off x="7549992" y="2335268"/>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dirty="0"/>
              <a:t>6</a:t>
            </a:r>
          </a:p>
        </p:txBody>
      </p:sp>
      <p:sp>
        <p:nvSpPr>
          <p:cNvPr id="26" name="TextBox 25"/>
          <p:cNvSpPr txBox="1"/>
          <p:nvPr/>
        </p:nvSpPr>
        <p:spPr>
          <a:xfrm>
            <a:off x="5290076" y="4167255"/>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square" rtlCol="0">
            <a:spAutoFit/>
          </a:bodyPr>
          <a:lstStyle/>
          <a:p>
            <a:r>
              <a:rPr lang="en-US" sz="2000" dirty="0"/>
              <a:t>6</a:t>
            </a:r>
          </a:p>
        </p:txBody>
      </p:sp>
      <p:sp>
        <p:nvSpPr>
          <p:cNvPr id="27" name="TextBox 26"/>
          <p:cNvSpPr txBox="1"/>
          <p:nvPr/>
        </p:nvSpPr>
        <p:spPr>
          <a:xfrm>
            <a:off x="5584515" y="4137325"/>
            <a:ext cx="3102285" cy="1200329"/>
          </a:xfrm>
          <a:prstGeom prst="rect">
            <a:avLst/>
          </a:prstGeom>
          <a:noFill/>
        </p:spPr>
        <p:txBody>
          <a:bodyPr wrap="square" rtlCol="0">
            <a:spAutoFit/>
          </a:bodyPr>
          <a:lstStyle/>
          <a:p>
            <a:r>
              <a:rPr lang="en-US" sz="1800" dirty="0">
                <a:solidFill>
                  <a:srgbClr val="002060"/>
                </a:solidFill>
                <a:latin typeface="Arial Rounded MT Bold" pitchFamily="34" charset="0"/>
              </a:rPr>
              <a:t>In-Pavement Runway </a:t>
            </a:r>
          </a:p>
          <a:p>
            <a:r>
              <a:rPr lang="en-US" sz="1800" dirty="0">
                <a:solidFill>
                  <a:srgbClr val="002060"/>
                </a:solidFill>
                <a:latin typeface="Arial Rounded MT Bold" pitchFamily="34" charset="0"/>
              </a:rPr>
              <a:t>Guard Lights </a:t>
            </a:r>
          </a:p>
          <a:p>
            <a:r>
              <a:rPr lang="en-US" sz="1800" dirty="0">
                <a:solidFill>
                  <a:srgbClr val="002060"/>
                </a:solidFill>
                <a:latin typeface="Arial Rounded MT Bold" pitchFamily="34" charset="0"/>
              </a:rPr>
              <a:t>(DTW only, not all intersections)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122</a:t>
            </a:fld>
            <a:endParaRPr lang="en-US"/>
          </a:p>
        </p:txBody>
      </p:sp>
      <p:pic>
        <p:nvPicPr>
          <p:cNvPr id="2" name="Picture 1">
            <a:extLst>
              <a:ext uri="{FF2B5EF4-FFF2-40B4-BE49-F238E27FC236}">
                <a16:creationId xmlns:a16="http://schemas.microsoft.com/office/drawing/2014/main" id="{5BB60865-C336-469A-9AF9-F3BA3FB319A6}"/>
              </a:ext>
            </a:extLst>
          </p:cNvPr>
          <p:cNvPicPr>
            <a:picLocks noChangeAspect="1"/>
          </p:cNvPicPr>
          <p:nvPr/>
        </p:nvPicPr>
        <p:blipFill>
          <a:blip r:embed="rId5"/>
          <a:stretch>
            <a:fillRect/>
          </a:stretch>
        </p:blipFill>
        <p:spPr>
          <a:xfrm>
            <a:off x="4071946" y="1790140"/>
            <a:ext cx="3377477" cy="390178"/>
          </a:xfrm>
          <a:prstGeom prst="rect">
            <a:avLst/>
          </a:prstGeom>
        </p:spPr>
      </p:pic>
      <p:pic>
        <p:nvPicPr>
          <p:cNvPr id="4" name="Picture 3">
            <a:extLst>
              <a:ext uri="{FF2B5EF4-FFF2-40B4-BE49-F238E27FC236}">
                <a16:creationId xmlns:a16="http://schemas.microsoft.com/office/drawing/2014/main" id="{770EB968-B480-4921-BA9C-317E16F3B572}"/>
              </a:ext>
            </a:extLst>
          </p:cNvPr>
          <p:cNvPicPr>
            <a:picLocks noChangeAspect="1"/>
          </p:cNvPicPr>
          <p:nvPr/>
        </p:nvPicPr>
        <p:blipFill>
          <a:blip r:embed="rId6"/>
          <a:stretch>
            <a:fillRect/>
          </a:stretch>
        </p:blipFill>
        <p:spPr>
          <a:xfrm>
            <a:off x="4710280" y="2805166"/>
            <a:ext cx="2839712" cy="1078470"/>
          </a:xfrm>
          <a:prstGeom prst="rect">
            <a:avLst/>
          </a:prstGeom>
        </p:spPr>
      </p:pic>
      <p:cxnSp>
        <p:nvCxnSpPr>
          <p:cNvPr id="7" name="Straight Arrow Connector 6">
            <a:extLst>
              <a:ext uri="{FF2B5EF4-FFF2-40B4-BE49-F238E27FC236}">
                <a16:creationId xmlns:a16="http://schemas.microsoft.com/office/drawing/2014/main" id="{FDBD0612-D8F8-4681-9DAE-9110654611DC}"/>
              </a:ext>
            </a:extLst>
          </p:cNvPr>
          <p:cNvCxnSpPr>
            <a:cxnSpLocks/>
          </p:cNvCxnSpPr>
          <p:nvPr/>
        </p:nvCxnSpPr>
        <p:spPr bwMode="auto">
          <a:xfrm flipV="1">
            <a:off x="7888546" y="2560844"/>
            <a:ext cx="126953" cy="104946"/>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9" name="Straight Arrow Connector 28">
            <a:extLst>
              <a:ext uri="{FF2B5EF4-FFF2-40B4-BE49-F238E27FC236}">
                <a16:creationId xmlns:a16="http://schemas.microsoft.com/office/drawing/2014/main" id="{9504984B-EF24-4A4B-937E-A889A84FEF65}"/>
              </a:ext>
            </a:extLst>
          </p:cNvPr>
          <p:cNvCxnSpPr>
            <a:cxnSpLocks/>
          </p:cNvCxnSpPr>
          <p:nvPr/>
        </p:nvCxnSpPr>
        <p:spPr bwMode="auto">
          <a:xfrm flipH="1" flipV="1">
            <a:off x="6324600" y="2441340"/>
            <a:ext cx="1225392" cy="239008"/>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30" name="TextBox 29">
            <a:extLst>
              <a:ext uri="{FF2B5EF4-FFF2-40B4-BE49-F238E27FC236}">
                <a16:creationId xmlns:a16="http://schemas.microsoft.com/office/drawing/2014/main" id="{A1E32003-3F3B-454B-83F3-55EB307EE4D6}"/>
              </a:ext>
            </a:extLst>
          </p:cNvPr>
          <p:cNvSpPr txBox="1"/>
          <p:nvPr/>
        </p:nvSpPr>
        <p:spPr>
          <a:xfrm>
            <a:off x="5290076" y="5410537"/>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sz="2000" dirty="0"/>
              <a:t>7</a:t>
            </a:r>
          </a:p>
        </p:txBody>
      </p:sp>
      <p:sp>
        <p:nvSpPr>
          <p:cNvPr id="31" name="TextBox 30">
            <a:extLst>
              <a:ext uri="{FF2B5EF4-FFF2-40B4-BE49-F238E27FC236}">
                <a16:creationId xmlns:a16="http://schemas.microsoft.com/office/drawing/2014/main" id="{9996C9E7-3086-44AD-9B68-5A45F8B42BF5}"/>
              </a:ext>
            </a:extLst>
          </p:cNvPr>
          <p:cNvSpPr txBox="1"/>
          <p:nvPr/>
        </p:nvSpPr>
        <p:spPr>
          <a:xfrm>
            <a:off x="5584515" y="5325070"/>
            <a:ext cx="3570106" cy="923330"/>
          </a:xfrm>
          <a:prstGeom prst="rect">
            <a:avLst/>
          </a:prstGeom>
          <a:noFill/>
        </p:spPr>
        <p:txBody>
          <a:bodyPr wrap="square" rtlCol="0">
            <a:spAutoFit/>
          </a:bodyPr>
          <a:lstStyle/>
          <a:p>
            <a:r>
              <a:rPr lang="en-US" sz="1800" dirty="0">
                <a:solidFill>
                  <a:srgbClr val="002060"/>
                </a:solidFill>
                <a:latin typeface="Arial Rounded MT Bold" pitchFamily="34" charset="0"/>
              </a:rPr>
              <a:t>Runway Status Lights </a:t>
            </a:r>
          </a:p>
          <a:p>
            <a:r>
              <a:rPr lang="en-US" sz="1800" dirty="0">
                <a:solidFill>
                  <a:srgbClr val="002060"/>
                </a:solidFill>
                <a:latin typeface="Arial Rounded MT Bold" pitchFamily="34" charset="0"/>
              </a:rPr>
              <a:t>(DTW only, not all intersections)</a:t>
            </a:r>
          </a:p>
        </p:txBody>
      </p:sp>
      <p:sp>
        <p:nvSpPr>
          <p:cNvPr id="32" name="TextBox 31">
            <a:extLst>
              <a:ext uri="{FF2B5EF4-FFF2-40B4-BE49-F238E27FC236}">
                <a16:creationId xmlns:a16="http://schemas.microsoft.com/office/drawing/2014/main" id="{6C7AD9DE-A26C-4321-9077-5A3EA6FB6F26}"/>
              </a:ext>
            </a:extLst>
          </p:cNvPr>
          <p:cNvSpPr txBox="1"/>
          <p:nvPr/>
        </p:nvSpPr>
        <p:spPr>
          <a:xfrm>
            <a:off x="8225632" y="1970007"/>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dirty="0"/>
              <a:t>7</a:t>
            </a:r>
          </a:p>
        </p:txBody>
      </p:sp>
      <p:sp>
        <p:nvSpPr>
          <p:cNvPr id="33" name="TextBox 32">
            <a:extLst>
              <a:ext uri="{FF2B5EF4-FFF2-40B4-BE49-F238E27FC236}">
                <a16:creationId xmlns:a16="http://schemas.microsoft.com/office/drawing/2014/main" id="{449385EC-C3D5-491E-8A4A-3A5176AC520D}"/>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34" name="TextBox 33">
            <a:extLst>
              <a:ext uri="{FF2B5EF4-FFF2-40B4-BE49-F238E27FC236}">
                <a16:creationId xmlns:a16="http://schemas.microsoft.com/office/drawing/2014/main" id="{76D75E90-D7D2-4AAF-B587-EB24653FEBCD}"/>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35" name="TextBox 34">
            <a:extLst>
              <a:ext uri="{FF2B5EF4-FFF2-40B4-BE49-F238E27FC236}">
                <a16:creationId xmlns:a16="http://schemas.microsoft.com/office/drawing/2014/main" id="{F638B568-F7D9-4EB0-A47B-2107F087977A}"/>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3261963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afterEffect">
                                  <p:stCondLst>
                                    <p:cond delay="500"/>
                                  </p:stCondLst>
                                  <p:childTnLst>
                                    <p:set>
                                      <p:cBhvr>
                                        <p:cTn id="6" dur="1" fill="hold">
                                          <p:stCondLst>
                                            <p:cond delay="0"/>
                                          </p:stCondLst>
                                        </p:cTn>
                                        <p:tgtEl>
                                          <p:spTgt spid="23"/>
                                        </p:tgtEl>
                                        <p:attrNameLst>
                                          <p:attrName>style.visibility</p:attrName>
                                        </p:attrNameLst>
                                      </p:cBhvr>
                                      <p:to>
                                        <p:strVal val="visible"/>
                                      </p:to>
                                    </p:set>
                                    <p:animEffect transition="in" filter="strips(upRight)">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lide(fromBottom)">
                                      <p:cBhvr>
                                        <p:cTn id="12" dur="500"/>
                                        <p:tgtEl>
                                          <p:spTgt spid="6"/>
                                        </p:tgtEl>
                                      </p:cBhvr>
                                    </p:animEffect>
                                  </p:childTnLst>
                                </p:cTn>
                              </p:par>
                              <p:par>
                                <p:cTn id="13" presetID="12" presetClass="entr" presetSubtype="4"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slide(fromBottom)">
                                      <p:cBhvr>
                                        <p:cTn id="15" dur="500"/>
                                        <p:tgtEl>
                                          <p:spTgt spid="12"/>
                                        </p:tgtEl>
                                      </p:cBhvr>
                                    </p:animEffect>
                                  </p:childTnLst>
                                </p:cTn>
                              </p:par>
                            </p:childTnLst>
                          </p:cTn>
                        </p:par>
                        <p:par>
                          <p:cTn id="16" fill="hold">
                            <p:stCondLst>
                              <p:cond delay="500"/>
                            </p:stCondLst>
                            <p:childTnLst>
                              <p:par>
                                <p:cTn id="17" presetID="12" presetClass="entr" presetSubtype="8"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slide(fromLeft)">
                                      <p:cBhvr>
                                        <p:cTn id="19" dur="5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slide(fromBottom)">
                                      <p:cBhvr>
                                        <p:cTn id="24" dur="500"/>
                                        <p:tgtEl>
                                          <p:spTgt spid="8"/>
                                        </p:tgtEl>
                                      </p:cBhvr>
                                    </p:animEffect>
                                  </p:childTnLst>
                                </p:cTn>
                              </p:par>
                              <p:par>
                                <p:cTn id="25" presetID="12" presetClass="entr" presetSubtype="4"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slide(fromBottom)">
                                      <p:cBhvr>
                                        <p:cTn id="27" dur="500"/>
                                        <p:tgtEl>
                                          <p:spTgt spid="13"/>
                                        </p:tgtEl>
                                      </p:cBhvr>
                                    </p:animEffect>
                                  </p:childTnLst>
                                </p:cTn>
                              </p:par>
                            </p:childTnLst>
                          </p:cTn>
                        </p:par>
                        <p:par>
                          <p:cTn id="28" fill="hold">
                            <p:stCondLst>
                              <p:cond delay="500"/>
                            </p:stCondLst>
                            <p:childTnLst>
                              <p:par>
                                <p:cTn id="29" presetID="12" presetClass="entr" presetSubtype="8"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slide(fromLeft)">
                                      <p:cBhvr>
                                        <p:cTn id="31" dur="500"/>
                                        <p:tgtEl>
                                          <p:spTgt spid="18"/>
                                        </p:tgtEl>
                                      </p:cBhvr>
                                    </p:animEffect>
                                  </p:childTnLst>
                                </p:cTn>
                              </p:par>
                            </p:childTnLst>
                          </p:cTn>
                        </p:par>
                      </p:childTnLst>
                    </p:cTn>
                  </p:par>
                  <p:par>
                    <p:cTn id="32" fill="hold">
                      <p:stCondLst>
                        <p:cond delay="indefinite"/>
                      </p:stCondLst>
                      <p:childTnLst>
                        <p:par>
                          <p:cTn id="33" fill="hold">
                            <p:stCondLst>
                              <p:cond delay="0"/>
                            </p:stCondLst>
                            <p:childTnLst>
                              <p:par>
                                <p:cTn id="34" presetID="12" presetClass="entr" presetSubtype="4"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slide(fromBottom)">
                                      <p:cBhvr>
                                        <p:cTn id="36" dur="500"/>
                                        <p:tgtEl>
                                          <p:spTgt spid="9"/>
                                        </p:tgtEl>
                                      </p:cBhvr>
                                    </p:animEffect>
                                  </p:childTnLst>
                                </p:cTn>
                              </p:par>
                              <p:par>
                                <p:cTn id="37" presetID="12" presetClass="entr" presetSubtype="4"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slide(fromBottom)">
                                      <p:cBhvr>
                                        <p:cTn id="39" dur="500"/>
                                        <p:tgtEl>
                                          <p:spTgt spid="15"/>
                                        </p:tgtEl>
                                      </p:cBhvr>
                                    </p:animEffect>
                                  </p:childTnLst>
                                </p:cTn>
                              </p:par>
                              <p:par>
                                <p:cTn id="40" presetID="1" presetClass="entr" presetSubtype="0" fill="hold" nodeType="withEffect">
                                  <p:stCondLst>
                                    <p:cond delay="0"/>
                                  </p:stCondLst>
                                  <p:childTnLst>
                                    <p:set>
                                      <p:cBhvr>
                                        <p:cTn id="41" dur="1" fill="hold">
                                          <p:stCondLst>
                                            <p:cond delay="0"/>
                                          </p:stCondLst>
                                        </p:cTn>
                                        <p:tgtEl>
                                          <p:spTgt spid="2"/>
                                        </p:tgtEl>
                                        <p:attrNameLst>
                                          <p:attrName>style.visibility</p:attrName>
                                        </p:attrNameLst>
                                      </p:cBhvr>
                                      <p:to>
                                        <p:strVal val="visible"/>
                                      </p:to>
                                    </p:set>
                                  </p:childTnLst>
                                </p:cTn>
                              </p:par>
                            </p:childTnLst>
                          </p:cTn>
                        </p:par>
                        <p:par>
                          <p:cTn id="42" fill="hold">
                            <p:stCondLst>
                              <p:cond delay="500"/>
                            </p:stCondLst>
                            <p:childTnLst>
                              <p:par>
                                <p:cTn id="43" presetID="12" presetClass="entr" presetSubtype="8"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slide(fromLeft)">
                                      <p:cBhvr>
                                        <p:cTn id="45" dur="500"/>
                                        <p:tgtEl>
                                          <p:spTgt spid="20"/>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4" fill="hold" grpId="0" nodeType="click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slide(fromBottom)">
                                      <p:cBhvr>
                                        <p:cTn id="50" dur="500"/>
                                        <p:tgtEl>
                                          <p:spTgt spid="10"/>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slide(fromBottom)">
                                      <p:cBhvr>
                                        <p:cTn id="53" dur="500"/>
                                        <p:tgtEl>
                                          <p:spTgt spid="14"/>
                                        </p:tgtEl>
                                      </p:cBhvr>
                                    </p:animEffect>
                                  </p:childTnLst>
                                </p:cTn>
                              </p:par>
                            </p:childTnLst>
                          </p:cTn>
                        </p:par>
                        <p:par>
                          <p:cTn id="54" fill="hold">
                            <p:stCondLst>
                              <p:cond delay="500"/>
                            </p:stCondLst>
                            <p:childTnLst>
                              <p:par>
                                <p:cTn id="55" presetID="12" presetClass="entr" presetSubtype="8"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slide(fromLeft)">
                                      <p:cBhvr>
                                        <p:cTn id="57" dur="500"/>
                                        <p:tgtEl>
                                          <p:spTgt spid="19"/>
                                        </p:tgtEl>
                                      </p:cBhvr>
                                    </p:animEffect>
                                  </p:childTnLst>
                                </p:cTn>
                              </p:par>
                              <p:par>
                                <p:cTn id="58" presetID="1" presetClass="entr" presetSubtype="0" fill="hold" nodeType="withEffect">
                                  <p:stCondLst>
                                    <p:cond delay="0"/>
                                  </p:stCondLst>
                                  <p:childTnLst>
                                    <p:set>
                                      <p:cBhvr>
                                        <p:cTn id="59" dur="1" fill="hold">
                                          <p:stCondLst>
                                            <p:cond delay="0"/>
                                          </p:stCondLst>
                                        </p:cTn>
                                        <p:tgtEl>
                                          <p:spTgt spid="4"/>
                                        </p:tgtEl>
                                        <p:attrNameLst>
                                          <p:attrName>style.visibility</p:attrName>
                                        </p:attrNameLst>
                                      </p:cBhvr>
                                      <p:to>
                                        <p:strVal val="visible"/>
                                      </p:to>
                                    </p:set>
                                  </p:childTnLst>
                                </p:cTn>
                              </p:par>
                            </p:childTnLst>
                          </p:cTn>
                        </p:par>
                      </p:childTnLst>
                    </p:cTn>
                  </p:par>
                  <p:par>
                    <p:cTn id="60" fill="hold">
                      <p:stCondLst>
                        <p:cond delay="indefinite"/>
                      </p:stCondLst>
                      <p:childTnLst>
                        <p:par>
                          <p:cTn id="61" fill="hold">
                            <p:stCondLst>
                              <p:cond delay="0"/>
                            </p:stCondLst>
                            <p:childTnLst>
                              <p:par>
                                <p:cTn id="62" presetID="12" presetClass="entr" presetSubtype="4" fill="hold" grpId="0" nodeType="click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slide(fromBottom)">
                                      <p:cBhvr>
                                        <p:cTn id="64" dur="500"/>
                                        <p:tgtEl>
                                          <p:spTgt spid="11"/>
                                        </p:tgtEl>
                                      </p:cBhvr>
                                    </p:animEffect>
                                  </p:childTnLst>
                                </p:cTn>
                              </p:par>
                              <p:par>
                                <p:cTn id="65" presetID="12" presetClass="entr" presetSubtype="4"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slide(fromBottom)">
                                      <p:cBhvr>
                                        <p:cTn id="67" dur="500"/>
                                        <p:tgtEl>
                                          <p:spTgt spid="16"/>
                                        </p:tgtEl>
                                      </p:cBhvr>
                                    </p:animEffect>
                                  </p:childTnLst>
                                </p:cTn>
                              </p:par>
                            </p:childTnLst>
                          </p:cTn>
                        </p:par>
                        <p:par>
                          <p:cTn id="68" fill="hold">
                            <p:stCondLst>
                              <p:cond delay="500"/>
                            </p:stCondLst>
                            <p:childTnLst>
                              <p:par>
                                <p:cTn id="69" presetID="12" presetClass="entr" presetSubtype="8" fill="hold" grpId="0" nodeType="after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slide(fromLeft)">
                                      <p:cBhvr>
                                        <p:cTn id="71" dur="500"/>
                                        <p:tgtEl>
                                          <p:spTgt spid="21"/>
                                        </p:tgtEl>
                                      </p:cBhvr>
                                    </p:animEffect>
                                  </p:childTnLst>
                                </p:cTn>
                              </p:par>
                            </p:childTnLst>
                          </p:cTn>
                        </p:par>
                      </p:childTnLst>
                    </p:cTn>
                  </p:par>
                  <p:par>
                    <p:cTn id="72" fill="hold">
                      <p:stCondLst>
                        <p:cond delay="indefinite"/>
                      </p:stCondLst>
                      <p:childTnLst>
                        <p:par>
                          <p:cTn id="73" fill="hold">
                            <p:stCondLst>
                              <p:cond delay="0"/>
                            </p:stCondLst>
                            <p:childTnLst>
                              <p:par>
                                <p:cTn id="74" presetID="12" presetClass="entr" presetSubtype="4" fill="hold" grpId="0" nodeType="click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slide(fromBottom)">
                                      <p:cBhvr>
                                        <p:cTn id="76" dur="500"/>
                                        <p:tgtEl>
                                          <p:spTgt spid="25"/>
                                        </p:tgtEl>
                                      </p:cBhvr>
                                    </p:animEffect>
                                  </p:childTnLst>
                                </p:cTn>
                              </p:par>
                              <p:par>
                                <p:cTn id="77" presetID="12" presetClass="entr" presetSubtype="4" fill="hold" grpId="0" nodeType="withEffect">
                                  <p:stCondLst>
                                    <p:cond delay="0"/>
                                  </p:stCondLst>
                                  <p:childTnLst>
                                    <p:set>
                                      <p:cBhvr>
                                        <p:cTn id="78" dur="1" fill="hold">
                                          <p:stCondLst>
                                            <p:cond delay="0"/>
                                          </p:stCondLst>
                                        </p:cTn>
                                        <p:tgtEl>
                                          <p:spTgt spid="26"/>
                                        </p:tgtEl>
                                        <p:attrNameLst>
                                          <p:attrName>style.visibility</p:attrName>
                                        </p:attrNameLst>
                                      </p:cBhvr>
                                      <p:to>
                                        <p:strVal val="visible"/>
                                      </p:to>
                                    </p:set>
                                    <p:animEffect transition="in" filter="slide(fromBottom)">
                                      <p:cBhvr>
                                        <p:cTn id="79" dur="500"/>
                                        <p:tgtEl>
                                          <p:spTgt spid="26"/>
                                        </p:tgtEl>
                                      </p:cBhvr>
                                    </p:animEffect>
                                  </p:childTnLst>
                                </p:cTn>
                              </p:par>
                            </p:childTnLst>
                          </p:cTn>
                        </p:par>
                        <p:par>
                          <p:cTn id="80" fill="hold">
                            <p:stCondLst>
                              <p:cond delay="500"/>
                            </p:stCondLst>
                            <p:childTnLst>
                              <p:par>
                                <p:cTn id="81" presetID="12" presetClass="entr" presetSubtype="8" fill="hold" grpId="0" nodeType="afterEffect">
                                  <p:stCondLst>
                                    <p:cond delay="0"/>
                                  </p:stCondLst>
                                  <p:childTnLst>
                                    <p:set>
                                      <p:cBhvr>
                                        <p:cTn id="82" dur="1" fill="hold">
                                          <p:stCondLst>
                                            <p:cond delay="0"/>
                                          </p:stCondLst>
                                        </p:cTn>
                                        <p:tgtEl>
                                          <p:spTgt spid="27"/>
                                        </p:tgtEl>
                                        <p:attrNameLst>
                                          <p:attrName>style.visibility</p:attrName>
                                        </p:attrNameLst>
                                      </p:cBhvr>
                                      <p:to>
                                        <p:strVal val="visible"/>
                                      </p:to>
                                    </p:set>
                                    <p:animEffect transition="in" filter="slide(fromLeft)">
                                      <p:cBhvr>
                                        <p:cTn id="83" dur="500"/>
                                        <p:tgtEl>
                                          <p:spTgt spid="27"/>
                                        </p:tgtEl>
                                      </p:cBhvr>
                                    </p:animEffect>
                                  </p:childTnLst>
                                </p:cTn>
                              </p:par>
                              <p:par>
                                <p:cTn id="84" presetID="1" presetClass="entr" presetSubtype="0" fill="hold" nodeType="withEffect">
                                  <p:stCondLst>
                                    <p:cond delay="0"/>
                                  </p:stCondLst>
                                  <p:childTnLst>
                                    <p:set>
                                      <p:cBhvr>
                                        <p:cTn id="85" dur="1" fill="hold">
                                          <p:stCondLst>
                                            <p:cond delay="0"/>
                                          </p:stCondLst>
                                        </p:cTn>
                                        <p:tgtEl>
                                          <p:spTgt spid="7"/>
                                        </p:tgtEl>
                                        <p:attrNameLst>
                                          <p:attrName>style.visibility</p:attrName>
                                        </p:attrNameLst>
                                      </p:cBhvr>
                                      <p:to>
                                        <p:strVal val="visible"/>
                                      </p:to>
                                    </p:set>
                                  </p:childTnLst>
                                </p:cTn>
                              </p:par>
                              <p:par>
                                <p:cTn id="86" presetID="1" presetClass="entr" presetSubtype="0" fill="hold" nodeType="withEffect">
                                  <p:stCondLst>
                                    <p:cond delay="0"/>
                                  </p:stCondLst>
                                  <p:childTnLst>
                                    <p:set>
                                      <p:cBhvr>
                                        <p:cTn id="87" dur="1" fill="hold">
                                          <p:stCondLst>
                                            <p:cond delay="0"/>
                                          </p:stCondLst>
                                        </p:cTn>
                                        <p:tgtEl>
                                          <p:spTgt spid="29"/>
                                        </p:tgtEl>
                                        <p:attrNameLst>
                                          <p:attrName>style.visibility</p:attrName>
                                        </p:attrNameLst>
                                      </p:cBhvr>
                                      <p:to>
                                        <p:strVal val="visible"/>
                                      </p:to>
                                    </p:set>
                                  </p:childTnLst>
                                </p:cTn>
                              </p:par>
                            </p:childTnLst>
                          </p:cTn>
                        </p:par>
                      </p:childTnLst>
                    </p:cTn>
                  </p:par>
                  <p:par>
                    <p:cTn id="88" fill="hold">
                      <p:stCondLst>
                        <p:cond delay="indefinite"/>
                      </p:stCondLst>
                      <p:childTnLst>
                        <p:par>
                          <p:cTn id="89" fill="hold">
                            <p:stCondLst>
                              <p:cond delay="0"/>
                            </p:stCondLst>
                            <p:childTnLst>
                              <p:par>
                                <p:cTn id="90" presetID="12" presetClass="entr" presetSubtype="4" fill="hold" grpId="0" nodeType="clickEffect">
                                  <p:stCondLst>
                                    <p:cond delay="0"/>
                                  </p:stCondLst>
                                  <p:childTnLst>
                                    <p:set>
                                      <p:cBhvr>
                                        <p:cTn id="91" dur="1" fill="hold">
                                          <p:stCondLst>
                                            <p:cond delay="0"/>
                                          </p:stCondLst>
                                        </p:cTn>
                                        <p:tgtEl>
                                          <p:spTgt spid="30"/>
                                        </p:tgtEl>
                                        <p:attrNameLst>
                                          <p:attrName>style.visibility</p:attrName>
                                        </p:attrNameLst>
                                      </p:cBhvr>
                                      <p:to>
                                        <p:strVal val="visible"/>
                                      </p:to>
                                    </p:set>
                                    <p:animEffect transition="in" filter="slide(fromBottom)">
                                      <p:cBhvr>
                                        <p:cTn id="92" dur="500"/>
                                        <p:tgtEl>
                                          <p:spTgt spid="30"/>
                                        </p:tgtEl>
                                      </p:cBhvr>
                                    </p:animEffect>
                                  </p:childTnLst>
                                </p:cTn>
                              </p:par>
                              <p:par>
                                <p:cTn id="93" presetID="12" presetClass="entr" presetSubtype="8" fill="hold" grpId="0" nodeType="withEffect">
                                  <p:stCondLst>
                                    <p:cond delay="0"/>
                                  </p:stCondLst>
                                  <p:childTnLst>
                                    <p:set>
                                      <p:cBhvr>
                                        <p:cTn id="94" dur="1" fill="hold">
                                          <p:stCondLst>
                                            <p:cond delay="0"/>
                                          </p:stCondLst>
                                        </p:cTn>
                                        <p:tgtEl>
                                          <p:spTgt spid="31"/>
                                        </p:tgtEl>
                                        <p:attrNameLst>
                                          <p:attrName>style.visibility</p:attrName>
                                        </p:attrNameLst>
                                      </p:cBhvr>
                                      <p:to>
                                        <p:strVal val="visible"/>
                                      </p:to>
                                    </p:set>
                                    <p:animEffect transition="in" filter="slide(fromLeft)">
                                      <p:cBhvr>
                                        <p:cTn id="95" dur="500"/>
                                        <p:tgtEl>
                                          <p:spTgt spid="31"/>
                                        </p:tgtEl>
                                      </p:cBhvr>
                                    </p:animEffect>
                                  </p:childTnLst>
                                </p:cTn>
                              </p:par>
                              <p:par>
                                <p:cTn id="96" presetID="12" presetClass="entr" presetSubtype="4" fill="hold" grpId="0" nodeType="withEffect">
                                  <p:stCondLst>
                                    <p:cond delay="0"/>
                                  </p:stCondLst>
                                  <p:childTnLst>
                                    <p:set>
                                      <p:cBhvr>
                                        <p:cTn id="97" dur="1" fill="hold">
                                          <p:stCondLst>
                                            <p:cond delay="0"/>
                                          </p:stCondLst>
                                        </p:cTn>
                                        <p:tgtEl>
                                          <p:spTgt spid="32"/>
                                        </p:tgtEl>
                                        <p:attrNameLst>
                                          <p:attrName>style.visibility</p:attrName>
                                        </p:attrNameLst>
                                      </p:cBhvr>
                                      <p:to>
                                        <p:strVal val="visible"/>
                                      </p:to>
                                    </p:set>
                                    <p:animEffect transition="in" filter="slide(fromBottom)">
                                      <p:cBhvr>
                                        <p:cTn id="9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3" grpId="0"/>
      <p:bldP spid="25" grpId="0" animBg="1"/>
      <p:bldP spid="26" grpId="0" animBg="1"/>
      <p:bldP spid="27" grpId="0"/>
      <p:bldP spid="30" grpId="0" animBg="1"/>
      <p:bldP spid="31" grpId="0"/>
      <p:bldP spid="32"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123</a:t>
            </a:fld>
            <a:endParaRPr lang="en-US"/>
          </a:p>
        </p:txBody>
      </p:sp>
      <p:sp>
        <p:nvSpPr>
          <p:cNvPr id="10" name="Rectangle 2">
            <a:extLst>
              <a:ext uri="{FF2B5EF4-FFF2-40B4-BE49-F238E27FC236}">
                <a16:creationId xmlns:a16="http://schemas.microsoft.com/office/drawing/2014/main" id="{C157C834-F044-412A-8C4A-2495B6E07AE5}"/>
              </a:ext>
            </a:extLst>
          </p:cNvPr>
          <p:cNvSpPr txBox="1">
            <a:spLocks noChangeArrowheads="1"/>
          </p:cNvSpPr>
          <p:nvPr/>
        </p:nvSpPr>
        <p:spPr>
          <a:xfrm>
            <a:off x="457200" y="280736"/>
            <a:ext cx="8229600" cy="762000"/>
          </a:xfrm>
          <a:prstGeom prst="rect">
            <a:avLst/>
          </a:prstGeom>
        </p:spPr>
        <p:txBody>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Airfield Lighting, Marking and Signs</a:t>
            </a:r>
          </a:p>
        </p:txBody>
      </p:sp>
      <p:pic>
        <p:nvPicPr>
          <p:cNvPr id="11" name="Picture 10">
            <a:extLst>
              <a:ext uri="{FF2B5EF4-FFF2-40B4-BE49-F238E27FC236}">
                <a16:creationId xmlns:a16="http://schemas.microsoft.com/office/drawing/2014/main" id="{D30AC1F0-E9C6-4FB4-8330-754016BE73F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78681" y="1334011"/>
            <a:ext cx="5333320" cy="3999990"/>
          </a:xfrm>
          <a:prstGeom prst="rect">
            <a:avLst/>
          </a:prstGeom>
          <a:ln>
            <a:solidFill>
              <a:schemeClr val="tx1"/>
            </a:solidFill>
          </a:ln>
        </p:spPr>
      </p:pic>
      <p:sp>
        <p:nvSpPr>
          <p:cNvPr id="12" name="TextBox 11">
            <a:extLst>
              <a:ext uri="{FF2B5EF4-FFF2-40B4-BE49-F238E27FC236}">
                <a16:creationId xmlns:a16="http://schemas.microsoft.com/office/drawing/2014/main" id="{95E4BF98-B292-4781-A1C8-B4BD83E6846E}"/>
              </a:ext>
            </a:extLst>
          </p:cNvPr>
          <p:cNvSpPr txBox="1"/>
          <p:nvPr/>
        </p:nvSpPr>
        <p:spPr>
          <a:xfrm>
            <a:off x="2561674" y="871248"/>
            <a:ext cx="4020652" cy="400110"/>
          </a:xfrm>
          <a:prstGeom prst="rect">
            <a:avLst/>
          </a:prstGeom>
          <a:noFill/>
        </p:spPr>
        <p:txBody>
          <a:bodyPr wrap="none" rtlCol="0">
            <a:spAutoFit/>
          </a:bodyPr>
          <a:lstStyle/>
          <a:p>
            <a:r>
              <a:rPr lang="en-US" sz="2000" dirty="0">
                <a:solidFill>
                  <a:srgbClr val="002060"/>
                </a:solidFill>
                <a:latin typeface="Arial Rounded MT Bold" pitchFamily="34" charset="0"/>
              </a:rPr>
              <a:t>What is missing in this picture?</a:t>
            </a:r>
          </a:p>
        </p:txBody>
      </p:sp>
      <p:sp>
        <p:nvSpPr>
          <p:cNvPr id="13" name="TextBox 12">
            <a:extLst>
              <a:ext uri="{FF2B5EF4-FFF2-40B4-BE49-F238E27FC236}">
                <a16:creationId xmlns:a16="http://schemas.microsoft.com/office/drawing/2014/main" id="{3D0B0604-70AA-4B47-B821-F1E230DE9F68}"/>
              </a:ext>
            </a:extLst>
          </p:cNvPr>
          <p:cNvSpPr txBox="1"/>
          <p:nvPr/>
        </p:nvSpPr>
        <p:spPr>
          <a:xfrm>
            <a:off x="1752600" y="5409691"/>
            <a:ext cx="5612718" cy="1015663"/>
          </a:xfrm>
          <a:prstGeom prst="rect">
            <a:avLst/>
          </a:prstGeom>
          <a:noFill/>
        </p:spPr>
        <p:txBody>
          <a:bodyPr wrap="square" rtlCol="0">
            <a:spAutoFit/>
          </a:bodyPr>
          <a:lstStyle/>
          <a:p>
            <a:pPr algn="ctr"/>
            <a:r>
              <a:rPr lang="en-US" sz="2000" dirty="0">
                <a:solidFill>
                  <a:srgbClr val="002060"/>
                </a:solidFill>
                <a:latin typeface="Arial Rounded MT Bold" pitchFamily="34" charset="0"/>
              </a:rPr>
              <a:t>No lights, signs, or markings to tell you the edge of a runway safety area </a:t>
            </a:r>
            <a:r>
              <a:rPr lang="en-US" sz="2000">
                <a:solidFill>
                  <a:srgbClr val="002060"/>
                </a:solidFill>
                <a:latin typeface="Arial Rounded MT Bold" pitchFamily="34" charset="0"/>
              </a:rPr>
              <a:t>goes through </a:t>
            </a:r>
            <a:r>
              <a:rPr lang="en-US" sz="2000" dirty="0">
                <a:solidFill>
                  <a:srgbClr val="002060"/>
                </a:solidFill>
                <a:latin typeface="Arial Rounded MT Bold" pitchFamily="34" charset="0"/>
              </a:rPr>
              <a:t>the concrete island on the left of Taxiway Y.</a:t>
            </a:r>
          </a:p>
        </p:txBody>
      </p:sp>
      <p:sp>
        <p:nvSpPr>
          <p:cNvPr id="8" name="Freeform: Shape 7">
            <a:extLst>
              <a:ext uri="{FF2B5EF4-FFF2-40B4-BE49-F238E27FC236}">
                <a16:creationId xmlns:a16="http://schemas.microsoft.com/office/drawing/2014/main" id="{3384E909-9CED-4D17-93DA-A43E7DEBACD6}"/>
              </a:ext>
            </a:extLst>
          </p:cNvPr>
          <p:cNvSpPr/>
          <p:nvPr/>
        </p:nvSpPr>
        <p:spPr bwMode="auto">
          <a:xfrm>
            <a:off x="1796903" y="3503428"/>
            <a:ext cx="4603898" cy="196702"/>
          </a:xfrm>
          <a:custGeom>
            <a:avLst/>
            <a:gdLst>
              <a:gd name="connsiteX0" fmla="*/ 4619847 w 4619847"/>
              <a:gd name="connsiteY0" fmla="*/ 159488 h 196702"/>
              <a:gd name="connsiteX1" fmla="*/ 0 w 4619847"/>
              <a:gd name="connsiteY1" fmla="*/ 196702 h 196702"/>
              <a:gd name="connsiteX2" fmla="*/ 5317 w 4619847"/>
              <a:gd name="connsiteY2" fmla="*/ 31898 h 196702"/>
              <a:gd name="connsiteX3" fmla="*/ 2248786 w 4619847"/>
              <a:gd name="connsiteY3" fmla="*/ 10632 h 196702"/>
              <a:gd name="connsiteX4" fmla="*/ 3397103 w 4619847"/>
              <a:gd name="connsiteY4" fmla="*/ 0 h 196702"/>
              <a:gd name="connsiteX5" fmla="*/ 4561368 w 4619847"/>
              <a:gd name="connsiteY5" fmla="*/ 10632 h 196702"/>
              <a:gd name="connsiteX6" fmla="*/ 4619847 w 4619847"/>
              <a:gd name="connsiteY6" fmla="*/ 159488 h 196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19847" h="196702">
                <a:moveTo>
                  <a:pt x="4619847" y="159488"/>
                </a:moveTo>
                <a:lnTo>
                  <a:pt x="0" y="196702"/>
                </a:lnTo>
                <a:lnTo>
                  <a:pt x="5317" y="31898"/>
                </a:lnTo>
                <a:lnTo>
                  <a:pt x="2248786" y="10632"/>
                </a:lnTo>
                <a:lnTo>
                  <a:pt x="3397103" y="0"/>
                </a:lnTo>
                <a:lnTo>
                  <a:pt x="4561368" y="10632"/>
                </a:lnTo>
                <a:lnTo>
                  <a:pt x="4619847" y="159488"/>
                </a:lnTo>
                <a:close/>
              </a:path>
            </a:pathLst>
          </a:custGeom>
          <a:noFill/>
          <a:ln w="28575" cap="flat" cmpd="sng" algn="ctr">
            <a:solidFill>
              <a:srgbClr val="FF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7" name="TextBox 16">
            <a:extLst>
              <a:ext uri="{FF2B5EF4-FFF2-40B4-BE49-F238E27FC236}">
                <a16:creationId xmlns:a16="http://schemas.microsoft.com/office/drawing/2014/main" id="{4BC2A8F4-6F00-4DA0-9470-8BA9DC26EC5B}"/>
              </a:ext>
            </a:extLst>
          </p:cNvPr>
          <p:cNvSpPr txBox="1"/>
          <p:nvPr/>
        </p:nvSpPr>
        <p:spPr>
          <a:xfrm>
            <a:off x="4998103" y="1988666"/>
            <a:ext cx="1981200" cy="707886"/>
          </a:xfrm>
          <a:prstGeom prst="rect">
            <a:avLst/>
          </a:prstGeom>
          <a:noFill/>
        </p:spPr>
        <p:txBody>
          <a:bodyPr wrap="square" rtlCol="0">
            <a:spAutoFit/>
          </a:bodyPr>
          <a:lstStyle/>
          <a:p>
            <a:pPr algn="ctr"/>
            <a:r>
              <a:rPr lang="en-US" sz="2000" dirty="0">
                <a:solidFill>
                  <a:srgbClr val="002060"/>
                </a:solidFill>
                <a:latin typeface="Arial Rounded MT Bold" pitchFamily="34" charset="0"/>
              </a:rPr>
              <a:t>Taxiway Y edge marking</a:t>
            </a:r>
          </a:p>
        </p:txBody>
      </p:sp>
      <p:cxnSp>
        <p:nvCxnSpPr>
          <p:cNvPr id="14" name="Straight Arrow Connector 13">
            <a:extLst>
              <a:ext uri="{FF2B5EF4-FFF2-40B4-BE49-F238E27FC236}">
                <a16:creationId xmlns:a16="http://schemas.microsoft.com/office/drawing/2014/main" id="{B9EEFA50-83B6-4443-91C1-77B489A833C8}"/>
              </a:ext>
            </a:extLst>
          </p:cNvPr>
          <p:cNvCxnSpPr>
            <a:cxnSpLocks/>
          </p:cNvCxnSpPr>
          <p:nvPr/>
        </p:nvCxnSpPr>
        <p:spPr bwMode="auto">
          <a:xfrm>
            <a:off x="5988703" y="2696552"/>
            <a:ext cx="386639" cy="766118"/>
          </a:xfrm>
          <a:prstGeom prst="straightConnector1">
            <a:avLst/>
          </a:prstGeom>
          <a:solidFill>
            <a:schemeClr val="accent1"/>
          </a:solidFill>
          <a:ln w="38100" cap="flat" cmpd="sng" algn="ctr">
            <a:solidFill>
              <a:srgbClr val="002060"/>
            </a:solidFill>
            <a:prstDash val="solid"/>
            <a:round/>
            <a:headEnd type="none" w="med" len="med"/>
            <a:tailEnd type="triangle"/>
          </a:ln>
          <a:effectLst/>
        </p:spPr>
      </p:cxnSp>
      <p:sp>
        <p:nvSpPr>
          <p:cNvPr id="32" name="Parallelogram 31">
            <a:extLst>
              <a:ext uri="{FF2B5EF4-FFF2-40B4-BE49-F238E27FC236}">
                <a16:creationId xmlns:a16="http://schemas.microsoft.com/office/drawing/2014/main" id="{FF514E22-FCBC-4653-9411-64813E63740C}"/>
              </a:ext>
            </a:extLst>
          </p:cNvPr>
          <p:cNvSpPr/>
          <p:nvPr/>
        </p:nvSpPr>
        <p:spPr bwMode="auto">
          <a:xfrm rot="4055965">
            <a:off x="6316571" y="3561221"/>
            <a:ext cx="195473" cy="45719"/>
          </a:xfrm>
          <a:prstGeom prst="parallelogram">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cxnSp>
        <p:nvCxnSpPr>
          <p:cNvPr id="38" name="Straight Connector 37">
            <a:extLst>
              <a:ext uri="{FF2B5EF4-FFF2-40B4-BE49-F238E27FC236}">
                <a16:creationId xmlns:a16="http://schemas.microsoft.com/office/drawing/2014/main" id="{CF497036-457F-4A9D-A6BD-A8D6AFAC7D6A}"/>
              </a:ext>
            </a:extLst>
          </p:cNvPr>
          <p:cNvCxnSpPr>
            <a:cxnSpLocks/>
          </p:cNvCxnSpPr>
          <p:nvPr/>
        </p:nvCxnSpPr>
        <p:spPr bwMode="auto">
          <a:xfrm rot="300000" flipH="1" flipV="1">
            <a:off x="6357215" y="3495346"/>
            <a:ext cx="87174" cy="172108"/>
          </a:xfrm>
          <a:prstGeom prst="line">
            <a:avLst/>
          </a:prstGeom>
          <a:solidFill>
            <a:schemeClr val="accent1"/>
          </a:solidFill>
          <a:ln w="12700" cap="flat" cmpd="sng" algn="ctr">
            <a:solidFill>
              <a:srgbClr val="FFC000"/>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3DE46F50-C94C-4E30-8803-72E7E4483E90}"/>
              </a:ext>
            </a:extLst>
          </p:cNvPr>
          <p:cNvCxnSpPr>
            <a:cxnSpLocks/>
          </p:cNvCxnSpPr>
          <p:nvPr/>
        </p:nvCxnSpPr>
        <p:spPr bwMode="auto">
          <a:xfrm rot="300000" flipH="1" flipV="1">
            <a:off x="6382677" y="3495346"/>
            <a:ext cx="87174" cy="172108"/>
          </a:xfrm>
          <a:prstGeom prst="line">
            <a:avLst/>
          </a:prstGeom>
          <a:solidFill>
            <a:schemeClr val="accent1"/>
          </a:solidFill>
          <a:ln w="12700" cap="flat" cmpd="sng" algn="ctr">
            <a:solidFill>
              <a:srgbClr val="FFC000"/>
            </a:solidFill>
            <a:prstDash val="solid"/>
            <a:round/>
            <a:headEnd type="none" w="med" len="med"/>
            <a:tailEnd type="none" w="med" len="med"/>
          </a:ln>
          <a:effectLst/>
        </p:spPr>
      </p:cxnSp>
      <p:sp>
        <p:nvSpPr>
          <p:cNvPr id="15" name="TextBox 14">
            <a:extLst>
              <a:ext uri="{FF2B5EF4-FFF2-40B4-BE49-F238E27FC236}">
                <a16:creationId xmlns:a16="http://schemas.microsoft.com/office/drawing/2014/main" id="{9E628C69-DE40-4AE1-B444-3BF5F52263F4}"/>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9" name="TextBox 18">
            <a:extLst>
              <a:ext uri="{FF2B5EF4-FFF2-40B4-BE49-F238E27FC236}">
                <a16:creationId xmlns:a16="http://schemas.microsoft.com/office/drawing/2014/main" id="{83E03C6D-B968-45DE-9BA3-2B8335F9EF35}"/>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extLst>
      <p:ext uri="{BB962C8B-B14F-4D97-AF65-F5344CB8AC3E}">
        <p14:creationId xmlns:p14="http://schemas.microsoft.com/office/powerpoint/2010/main" val="2128310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2" presetClass="entr" presetSubtype="4" fill="hold" grpId="0" nodeType="withEffect">
                                  <p:stCondLst>
                                    <p:cond delay="500"/>
                                  </p:stCondLst>
                                  <p:childTnLst>
                                    <p:set>
                                      <p:cBhvr>
                                        <p:cTn id="8" dur="1" fill="hold">
                                          <p:stCondLst>
                                            <p:cond delay="0"/>
                                          </p:stCondLst>
                                        </p:cTn>
                                        <p:tgtEl>
                                          <p:spTgt spid="8"/>
                                        </p:tgtEl>
                                        <p:attrNameLst>
                                          <p:attrName>style.visibility</p:attrName>
                                        </p:attrNameLst>
                                      </p:cBhvr>
                                      <p:to>
                                        <p:strVal val="visible"/>
                                      </p:to>
                                    </p:set>
                                    <p:anim calcmode="lin" valueType="num">
                                      <p:cBhvr additive="base">
                                        <p:cTn id="9" dur="750" fill="hold"/>
                                        <p:tgtEl>
                                          <p:spTgt spid="8"/>
                                        </p:tgtEl>
                                        <p:attrNameLst>
                                          <p:attrName>ppt_x</p:attrName>
                                        </p:attrNameLst>
                                      </p:cBhvr>
                                      <p:tavLst>
                                        <p:tav tm="0">
                                          <p:val>
                                            <p:strVal val="#ppt_x"/>
                                          </p:val>
                                        </p:tav>
                                        <p:tav tm="100000">
                                          <p:val>
                                            <p:strVal val="#ppt_x"/>
                                          </p:val>
                                        </p:tav>
                                      </p:tavLst>
                                    </p:anim>
                                    <p:anim calcmode="lin" valueType="num">
                                      <p:cBhvr additive="base">
                                        <p:cTn id="10" dur="75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8" grpId="0" animBg="1"/>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124</a:t>
            </a:fld>
            <a:endParaRPr lang="en-US"/>
          </a:p>
        </p:txBody>
      </p:sp>
      <p:sp>
        <p:nvSpPr>
          <p:cNvPr id="10" name="Rectangle 2">
            <a:extLst>
              <a:ext uri="{FF2B5EF4-FFF2-40B4-BE49-F238E27FC236}">
                <a16:creationId xmlns:a16="http://schemas.microsoft.com/office/drawing/2014/main" id="{C157C834-F044-412A-8C4A-2495B6E07AE5}"/>
              </a:ext>
            </a:extLst>
          </p:cNvPr>
          <p:cNvSpPr txBox="1">
            <a:spLocks noChangeArrowheads="1"/>
          </p:cNvSpPr>
          <p:nvPr/>
        </p:nvSpPr>
        <p:spPr>
          <a:xfrm>
            <a:off x="457200" y="280962"/>
            <a:ext cx="8229600" cy="762000"/>
          </a:xfrm>
          <a:prstGeom prst="rect">
            <a:avLst/>
          </a:prstGeom>
        </p:spPr>
        <p:txBody>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Airfield Lighting, Marking and Signs</a:t>
            </a:r>
          </a:p>
        </p:txBody>
      </p:sp>
      <p:sp>
        <p:nvSpPr>
          <p:cNvPr id="12" name="TextBox 11">
            <a:extLst>
              <a:ext uri="{FF2B5EF4-FFF2-40B4-BE49-F238E27FC236}">
                <a16:creationId xmlns:a16="http://schemas.microsoft.com/office/drawing/2014/main" id="{95E4BF98-B292-4781-A1C8-B4BD83E6846E}"/>
              </a:ext>
            </a:extLst>
          </p:cNvPr>
          <p:cNvSpPr txBox="1"/>
          <p:nvPr/>
        </p:nvSpPr>
        <p:spPr>
          <a:xfrm>
            <a:off x="1401869" y="886426"/>
            <a:ext cx="6340262" cy="400110"/>
          </a:xfrm>
          <a:prstGeom prst="rect">
            <a:avLst/>
          </a:prstGeom>
          <a:noFill/>
        </p:spPr>
        <p:txBody>
          <a:bodyPr wrap="none" rtlCol="0">
            <a:spAutoFit/>
          </a:bodyPr>
          <a:lstStyle/>
          <a:p>
            <a:r>
              <a:rPr lang="en-US" sz="2000" dirty="0">
                <a:solidFill>
                  <a:srgbClr val="002060"/>
                </a:solidFill>
                <a:latin typeface="Arial Rounded MT Bold" pitchFamily="34" charset="0"/>
              </a:rPr>
              <a:t>Beware of the “seas of concrete” next to runways</a:t>
            </a:r>
          </a:p>
        </p:txBody>
      </p:sp>
      <p:pic>
        <p:nvPicPr>
          <p:cNvPr id="2" name="Picture 1">
            <a:extLst>
              <a:ext uri="{FF2B5EF4-FFF2-40B4-BE49-F238E27FC236}">
                <a16:creationId xmlns:a16="http://schemas.microsoft.com/office/drawing/2014/main" id="{06DD44A4-8707-4B1E-9F07-74A8FFBF6EFF}"/>
              </a:ext>
            </a:extLst>
          </p:cNvPr>
          <p:cNvPicPr>
            <a:picLocks noChangeAspect="1"/>
          </p:cNvPicPr>
          <p:nvPr/>
        </p:nvPicPr>
        <p:blipFill>
          <a:blip r:embed="rId2"/>
          <a:stretch>
            <a:fillRect/>
          </a:stretch>
        </p:blipFill>
        <p:spPr>
          <a:xfrm>
            <a:off x="609600" y="1447800"/>
            <a:ext cx="7924800" cy="2469154"/>
          </a:xfrm>
          <a:prstGeom prst="rect">
            <a:avLst/>
          </a:prstGeom>
          <a:ln>
            <a:solidFill>
              <a:srgbClr val="002060"/>
            </a:solidFill>
          </a:ln>
        </p:spPr>
      </p:pic>
      <p:sp>
        <p:nvSpPr>
          <p:cNvPr id="19" name="Rectangle 18">
            <a:extLst>
              <a:ext uri="{FF2B5EF4-FFF2-40B4-BE49-F238E27FC236}">
                <a16:creationId xmlns:a16="http://schemas.microsoft.com/office/drawing/2014/main" id="{58F9D522-108C-4024-B6F8-57BE64E3819F}"/>
              </a:ext>
            </a:extLst>
          </p:cNvPr>
          <p:cNvSpPr/>
          <p:nvPr/>
        </p:nvSpPr>
        <p:spPr>
          <a:xfrm rot="-120000">
            <a:off x="3957875" y="2854696"/>
            <a:ext cx="933450" cy="307777"/>
          </a:xfrm>
          <a:prstGeom prst="rect">
            <a:avLst/>
          </a:prstGeom>
          <a:solidFill>
            <a:srgbClr val="FF0000"/>
          </a:solidFill>
          <a:ln w="15875">
            <a:solidFill>
              <a:schemeClr val="tx1"/>
            </a:solidFill>
          </a:ln>
        </p:spPr>
        <p:txBody>
          <a:bodyPr wrap="square">
            <a:spAutoFit/>
          </a:bodyPr>
          <a:lstStyle/>
          <a:p>
            <a:pPr algn="ctr"/>
            <a:r>
              <a:rPr lang="en-US" sz="1400" dirty="0">
                <a:solidFill>
                  <a:srgbClr val="FFFFFF"/>
                </a:solidFill>
                <a:latin typeface="Arial Rounded MT Bold" panose="020F0704030504030204" pitchFamily="34" charset="0"/>
              </a:rPr>
              <a:t>9L-27R</a:t>
            </a:r>
          </a:p>
        </p:txBody>
      </p:sp>
      <p:sp>
        <p:nvSpPr>
          <p:cNvPr id="20" name="Rectangle 19">
            <a:extLst>
              <a:ext uri="{FF2B5EF4-FFF2-40B4-BE49-F238E27FC236}">
                <a16:creationId xmlns:a16="http://schemas.microsoft.com/office/drawing/2014/main" id="{6129C0EB-C770-4948-8311-B82BA0EE4140}"/>
              </a:ext>
            </a:extLst>
          </p:cNvPr>
          <p:cNvSpPr/>
          <p:nvPr/>
        </p:nvSpPr>
        <p:spPr>
          <a:xfrm rot="17941628">
            <a:off x="1292754" y="1836235"/>
            <a:ext cx="771525" cy="276999"/>
          </a:xfrm>
          <a:prstGeom prst="rect">
            <a:avLst/>
          </a:prstGeom>
          <a:solidFill>
            <a:srgbClr val="FF0000"/>
          </a:solidFill>
          <a:ln w="15875">
            <a:solidFill>
              <a:schemeClr val="tx1"/>
            </a:solidFill>
          </a:ln>
        </p:spPr>
        <p:txBody>
          <a:bodyPr wrap="square">
            <a:spAutoFit/>
          </a:bodyPr>
          <a:lstStyle/>
          <a:p>
            <a:pPr algn="ctr"/>
            <a:r>
              <a:rPr lang="en-US" sz="1200" dirty="0">
                <a:solidFill>
                  <a:srgbClr val="FFFFFF"/>
                </a:solidFill>
                <a:latin typeface="Arial Rounded MT Bold" panose="020F0704030504030204" pitchFamily="34" charset="0"/>
              </a:rPr>
              <a:t>4R-22L</a:t>
            </a:r>
          </a:p>
        </p:txBody>
      </p:sp>
      <p:sp>
        <p:nvSpPr>
          <p:cNvPr id="21" name="Rectangle 20">
            <a:extLst>
              <a:ext uri="{FF2B5EF4-FFF2-40B4-BE49-F238E27FC236}">
                <a16:creationId xmlns:a16="http://schemas.microsoft.com/office/drawing/2014/main" id="{00813BA9-0DAB-4B74-8D34-B8FAEE763876}"/>
              </a:ext>
            </a:extLst>
          </p:cNvPr>
          <p:cNvSpPr/>
          <p:nvPr/>
        </p:nvSpPr>
        <p:spPr>
          <a:xfrm rot="17898361">
            <a:off x="7521065" y="1822623"/>
            <a:ext cx="766989" cy="278278"/>
          </a:xfrm>
          <a:prstGeom prst="rect">
            <a:avLst/>
          </a:prstGeom>
          <a:solidFill>
            <a:srgbClr val="FF0000"/>
          </a:solidFill>
          <a:ln w="15875">
            <a:solidFill>
              <a:schemeClr val="tx1"/>
            </a:solidFill>
          </a:ln>
        </p:spPr>
        <p:txBody>
          <a:bodyPr wrap="square">
            <a:spAutoFit/>
          </a:bodyPr>
          <a:lstStyle/>
          <a:p>
            <a:pPr algn="ctr"/>
            <a:r>
              <a:rPr lang="en-US" sz="1200" dirty="0">
                <a:solidFill>
                  <a:srgbClr val="FFFFFF"/>
                </a:solidFill>
                <a:latin typeface="Arial Rounded MT Bold" panose="020F0704030504030204" pitchFamily="34" charset="0"/>
              </a:rPr>
              <a:t>3L-21R</a:t>
            </a:r>
          </a:p>
        </p:txBody>
      </p:sp>
      <p:sp>
        <p:nvSpPr>
          <p:cNvPr id="23" name="Freeform: Shape 22">
            <a:extLst>
              <a:ext uri="{FF2B5EF4-FFF2-40B4-BE49-F238E27FC236}">
                <a16:creationId xmlns:a16="http://schemas.microsoft.com/office/drawing/2014/main" id="{92C45864-9DFB-4E37-BD8E-C212A4E92CEF}"/>
              </a:ext>
            </a:extLst>
          </p:cNvPr>
          <p:cNvSpPr/>
          <p:nvPr/>
        </p:nvSpPr>
        <p:spPr bwMode="auto">
          <a:xfrm>
            <a:off x="6974681" y="2493169"/>
            <a:ext cx="419100" cy="297656"/>
          </a:xfrm>
          <a:custGeom>
            <a:avLst/>
            <a:gdLst>
              <a:gd name="connsiteX0" fmla="*/ 304800 w 419100"/>
              <a:gd name="connsiteY0" fmla="*/ 288131 h 297656"/>
              <a:gd name="connsiteX1" fmla="*/ 419100 w 419100"/>
              <a:gd name="connsiteY1" fmla="*/ 71437 h 297656"/>
              <a:gd name="connsiteX2" fmla="*/ 419100 w 419100"/>
              <a:gd name="connsiteY2" fmla="*/ 54769 h 297656"/>
              <a:gd name="connsiteX3" fmla="*/ 416719 w 419100"/>
              <a:gd name="connsiteY3" fmla="*/ 40481 h 297656"/>
              <a:gd name="connsiteX4" fmla="*/ 411957 w 419100"/>
              <a:gd name="connsiteY4" fmla="*/ 23812 h 297656"/>
              <a:gd name="connsiteX5" fmla="*/ 409575 w 419100"/>
              <a:gd name="connsiteY5" fmla="*/ 9525 h 297656"/>
              <a:gd name="connsiteX6" fmla="*/ 400050 w 419100"/>
              <a:gd name="connsiteY6" fmla="*/ 2381 h 297656"/>
              <a:gd name="connsiteX7" fmla="*/ 392907 w 419100"/>
              <a:gd name="connsiteY7" fmla="*/ 0 h 297656"/>
              <a:gd name="connsiteX8" fmla="*/ 392907 w 419100"/>
              <a:gd name="connsiteY8" fmla="*/ 0 h 297656"/>
              <a:gd name="connsiteX9" fmla="*/ 207169 w 419100"/>
              <a:gd name="connsiteY9" fmla="*/ 0 h 297656"/>
              <a:gd name="connsiteX10" fmla="*/ 195263 w 419100"/>
              <a:gd name="connsiteY10" fmla="*/ 0 h 297656"/>
              <a:gd name="connsiteX11" fmla="*/ 185738 w 419100"/>
              <a:gd name="connsiteY11" fmla="*/ 2381 h 297656"/>
              <a:gd name="connsiteX12" fmla="*/ 180975 w 419100"/>
              <a:gd name="connsiteY12" fmla="*/ 4762 h 297656"/>
              <a:gd name="connsiteX13" fmla="*/ 171450 w 419100"/>
              <a:gd name="connsiteY13" fmla="*/ 11906 h 297656"/>
              <a:gd name="connsiteX14" fmla="*/ 2382 w 419100"/>
              <a:gd name="connsiteY14" fmla="*/ 254794 h 297656"/>
              <a:gd name="connsiteX15" fmla="*/ 0 w 419100"/>
              <a:gd name="connsiteY15" fmla="*/ 264319 h 297656"/>
              <a:gd name="connsiteX16" fmla="*/ 0 w 419100"/>
              <a:gd name="connsiteY16" fmla="*/ 276225 h 297656"/>
              <a:gd name="connsiteX17" fmla="*/ 0 w 419100"/>
              <a:gd name="connsiteY17" fmla="*/ 283369 h 297656"/>
              <a:gd name="connsiteX18" fmla="*/ 4763 w 419100"/>
              <a:gd name="connsiteY18" fmla="*/ 288131 h 297656"/>
              <a:gd name="connsiteX19" fmla="*/ 9525 w 419100"/>
              <a:gd name="connsiteY19" fmla="*/ 292894 h 297656"/>
              <a:gd name="connsiteX20" fmla="*/ 14288 w 419100"/>
              <a:gd name="connsiteY20" fmla="*/ 297656 h 297656"/>
              <a:gd name="connsiteX21" fmla="*/ 304800 w 419100"/>
              <a:gd name="connsiteY21" fmla="*/ 288131 h 297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19100" h="297656">
                <a:moveTo>
                  <a:pt x="304800" y="288131"/>
                </a:moveTo>
                <a:lnTo>
                  <a:pt x="419100" y="71437"/>
                </a:lnTo>
                <a:lnTo>
                  <a:pt x="419100" y="54769"/>
                </a:lnTo>
                <a:lnTo>
                  <a:pt x="416719" y="40481"/>
                </a:lnTo>
                <a:lnTo>
                  <a:pt x="411957" y="23812"/>
                </a:lnTo>
                <a:lnTo>
                  <a:pt x="409575" y="9525"/>
                </a:lnTo>
                <a:lnTo>
                  <a:pt x="400050" y="2381"/>
                </a:lnTo>
                <a:lnTo>
                  <a:pt x="392907" y="0"/>
                </a:lnTo>
                <a:lnTo>
                  <a:pt x="392907" y="0"/>
                </a:lnTo>
                <a:lnTo>
                  <a:pt x="207169" y="0"/>
                </a:lnTo>
                <a:lnTo>
                  <a:pt x="195263" y="0"/>
                </a:lnTo>
                <a:lnTo>
                  <a:pt x="185738" y="2381"/>
                </a:lnTo>
                <a:lnTo>
                  <a:pt x="180975" y="4762"/>
                </a:lnTo>
                <a:lnTo>
                  <a:pt x="171450" y="11906"/>
                </a:lnTo>
                <a:lnTo>
                  <a:pt x="2382" y="254794"/>
                </a:lnTo>
                <a:lnTo>
                  <a:pt x="0" y="264319"/>
                </a:lnTo>
                <a:lnTo>
                  <a:pt x="0" y="276225"/>
                </a:lnTo>
                <a:lnTo>
                  <a:pt x="0" y="283369"/>
                </a:lnTo>
                <a:lnTo>
                  <a:pt x="4763" y="288131"/>
                </a:lnTo>
                <a:lnTo>
                  <a:pt x="9525" y="292894"/>
                </a:lnTo>
                <a:lnTo>
                  <a:pt x="14288" y="297656"/>
                </a:lnTo>
                <a:lnTo>
                  <a:pt x="304800" y="288131"/>
                </a:lnTo>
                <a:close/>
              </a:path>
            </a:pathLst>
          </a:custGeom>
          <a:solidFill>
            <a:srgbClr val="7F7F7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pic>
        <p:nvPicPr>
          <p:cNvPr id="24" name="Picture 23">
            <a:extLst>
              <a:ext uri="{FF2B5EF4-FFF2-40B4-BE49-F238E27FC236}">
                <a16:creationId xmlns:a16="http://schemas.microsoft.com/office/drawing/2014/main" id="{3F265126-E855-462B-9935-903EB1719C32}"/>
              </a:ext>
            </a:extLst>
          </p:cNvPr>
          <p:cNvPicPr>
            <a:picLocks noChangeAspect="1"/>
          </p:cNvPicPr>
          <p:nvPr/>
        </p:nvPicPr>
        <p:blipFill>
          <a:blip r:embed="rId3"/>
          <a:stretch>
            <a:fillRect/>
          </a:stretch>
        </p:blipFill>
        <p:spPr>
          <a:xfrm rot="17918713">
            <a:off x="1391130" y="3067559"/>
            <a:ext cx="301752" cy="49861"/>
          </a:xfrm>
          <a:prstGeom prst="rect">
            <a:avLst/>
          </a:prstGeom>
        </p:spPr>
      </p:pic>
      <p:pic>
        <p:nvPicPr>
          <p:cNvPr id="25" name="Picture 24">
            <a:extLst>
              <a:ext uri="{FF2B5EF4-FFF2-40B4-BE49-F238E27FC236}">
                <a16:creationId xmlns:a16="http://schemas.microsoft.com/office/drawing/2014/main" id="{03B2B8E8-B083-498A-9247-6E192D7D1287}"/>
              </a:ext>
            </a:extLst>
          </p:cNvPr>
          <p:cNvPicPr>
            <a:picLocks noChangeAspect="1"/>
          </p:cNvPicPr>
          <p:nvPr/>
        </p:nvPicPr>
        <p:blipFill rotWithShape="1">
          <a:blip r:embed="rId3"/>
          <a:srcRect l="50418" t="7" r="-2" b="-7"/>
          <a:stretch/>
        </p:blipFill>
        <p:spPr>
          <a:xfrm rot="16200000">
            <a:off x="1825184" y="2441446"/>
            <a:ext cx="146304" cy="48756"/>
          </a:xfrm>
          <a:prstGeom prst="rect">
            <a:avLst/>
          </a:prstGeom>
        </p:spPr>
      </p:pic>
      <p:cxnSp>
        <p:nvCxnSpPr>
          <p:cNvPr id="27" name="Straight Connector 26">
            <a:extLst>
              <a:ext uri="{FF2B5EF4-FFF2-40B4-BE49-F238E27FC236}">
                <a16:creationId xmlns:a16="http://schemas.microsoft.com/office/drawing/2014/main" id="{09069965-6C28-4485-B355-61D827FCAE7C}"/>
              </a:ext>
            </a:extLst>
          </p:cNvPr>
          <p:cNvCxnSpPr>
            <a:cxnSpLocks/>
          </p:cNvCxnSpPr>
          <p:nvPr/>
        </p:nvCxnSpPr>
        <p:spPr bwMode="auto">
          <a:xfrm flipH="1">
            <a:off x="1584126" y="2392672"/>
            <a:ext cx="292373" cy="559749"/>
          </a:xfrm>
          <a:prstGeom prst="line">
            <a:avLst/>
          </a:prstGeom>
          <a:solidFill>
            <a:schemeClr val="accent1"/>
          </a:solidFill>
          <a:ln w="28575" cap="flat" cmpd="sng" algn="ctr">
            <a:solidFill>
              <a:srgbClr val="FFFF00"/>
            </a:solidFill>
            <a:prstDash val="dash"/>
            <a:round/>
            <a:headEnd type="none" w="med" len="med"/>
            <a:tailEnd type="none" w="med" len="med"/>
          </a:ln>
          <a:effectLst/>
        </p:spPr>
      </p:cxnSp>
      <p:pic>
        <p:nvPicPr>
          <p:cNvPr id="33" name="Picture 32">
            <a:extLst>
              <a:ext uri="{FF2B5EF4-FFF2-40B4-BE49-F238E27FC236}">
                <a16:creationId xmlns:a16="http://schemas.microsoft.com/office/drawing/2014/main" id="{80819C78-A620-48D5-800B-D8BEFB52E079}"/>
              </a:ext>
            </a:extLst>
          </p:cNvPr>
          <p:cNvPicPr>
            <a:picLocks noChangeAspect="1"/>
          </p:cNvPicPr>
          <p:nvPr/>
        </p:nvPicPr>
        <p:blipFill rotWithShape="1">
          <a:blip r:embed="rId3"/>
          <a:srcRect t="4" r="24747" b="8303"/>
          <a:stretch/>
        </p:blipFill>
        <p:spPr>
          <a:xfrm rot="5340000">
            <a:off x="6884002" y="2929563"/>
            <a:ext cx="227077" cy="45719"/>
          </a:xfrm>
          <a:prstGeom prst="rect">
            <a:avLst/>
          </a:prstGeom>
        </p:spPr>
      </p:pic>
      <p:pic>
        <p:nvPicPr>
          <p:cNvPr id="34" name="Picture 33">
            <a:extLst>
              <a:ext uri="{FF2B5EF4-FFF2-40B4-BE49-F238E27FC236}">
                <a16:creationId xmlns:a16="http://schemas.microsoft.com/office/drawing/2014/main" id="{5EDE1B87-9B51-43B8-B9FC-D19CDFE95922}"/>
              </a:ext>
            </a:extLst>
          </p:cNvPr>
          <p:cNvPicPr>
            <a:picLocks noChangeAspect="1"/>
          </p:cNvPicPr>
          <p:nvPr/>
        </p:nvPicPr>
        <p:blipFill rotWithShape="1">
          <a:blip r:embed="rId3"/>
          <a:srcRect l="50418" t="7" r="-2" b="-7"/>
          <a:stretch/>
        </p:blipFill>
        <p:spPr>
          <a:xfrm rot="5223256">
            <a:off x="7173462" y="2335931"/>
            <a:ext cx="146304" cy="48756"/>
          </a:xfrm>
          <a:prstGeom prst="rect">
            <a:avLst/>
          </a:prstGeom>
        </p:spPr>
      </p:pic>
      <p:cxnSp>
        <p:nvCxnSpPr>
          <p:cNvPr id="35" name="Straight Connector 34">
            <a:extLst>
              <a:ext uri="{FF2B5EF4-FFF2-40B4-BE49-F238E27FC236}">
                <a16:creationId xmlns:a16="http://schemas.microsoft.com/office/drawing/2014/main" id="{6B677B03-9E3B-4706-80CD-EDFE8EBC70B1}"/>
              </a:ext>
            </a:extLst>
          </p:cNvPr>
          <p:cNvCxnSpPr>
            <a:cxnSpLocks/>
          </p:cNvCxnSpPr>
          <p:nvPr/>
        </p:nvCxnSpPr>
        <p:spPr bwMode="auto">
          <a:xfrm flipH="1">
            <a:off x="7016170" y="2436503"/>
            <a:ext cx="244645" cy="402782"/>
          </a:xfrm>
          <a:prstGeom prst="line">
            <a:avLst/>
          </a:prstGeom>
          <a:solidFill>
            <a:schemeClr val="accent1"/>
          </a:solidFill>
          <a:ln w="28575" cap="flat" cmpd="sng" algn="ctr">
            <a:solidFill>
              <a:srgbClr val="FFFF00"/>
            </a:solidFill>
            <a:prstDash val="dash"/>
            <a:round/>
            <a:headEnd type="none" w="med" len="med"/>
            <a:tailEnd type="none" w="med" len="med"/>
          </a:ln>
          <a:effectLst/>
        </p:spPr>
      </p:cxnSp>
      <p:sp>
        <p:nvSpPr>
          <p:cNvPr id="40" name="Rectangle 39">
            <a:extLst>
              <a:ext uri="{FF2B5EF4-FFF2-40B4-BE49-F238E27FC236}">
                <a16:creationId xmlns:a16="http://schemas.microsoft.com/office/drawing/2014/main" id="{29074F40-CB36-451D-B108-1303CBF48C69}"/>
              </a:ext>
            </a:extLst>
          </p:cNvPr>
          <p:cNvSpPr/>
          <p:nvPr/>
        </p:nvSpPr>
        <p:spPr>
          <a:xfrm rot="18103935">
            <a:off x="7126148" y="2564786"/>
            <a:ext cx="432584" cy="230832"/>
          </a:xfrm>
          <a:prstGeom prst="rect">
            <a:avLst/>
          </a:prstGeom>
          <a:solidFill>
            <a:srgbClr val="FF0000"/>
          </a:solidFill>
          <a:ln w="15875">
            <a:solidFill>
              <a:schemeClr val="tx1"/>
            </a:solidFill>
          </a:ln>
        </p:spPr>
        <p:txBody>
          <a:bodyPr wrap="square">
            <a:spAutoFit/>
          </a:bodyPr>
          <a:lstStyle/>
          <a:p>
            <a:pPr algn="ctr"/>
            <a:r>
              <a:rPr lang="en-US" sz="900" dirty="0">
                <a:solidFill>
                  <a:srgbClr val="FFFFFF"/>
                </a:solidFill>
                <a:latin typeface="Arial Rounded MT Bold" panose="020F0704030504030204" pitchFamily="34" charset="0"/>
              </a:rPr>
              <a:t>RSA</a:t>
            </a:r>
          </a:p>
        </p:txBody>
      </p:sp>
      <p:sp>
        <p:nvSpPr>
          <p:cNvPr id="41" name="Rectangle 40">
            <a:extLst>
              <a:ext uri="{FF2B5EF4-FFF2-40B4-BE49-F238E27FC236}">
                <a16:creationId xmlns:a16="http://schemas.microsoft.com/office/drawing/2014/main" id="{E7502EE0-D6D0-47B4-B8EF-5D9A4E454BF3}"/>
              </a:ext>
            </a:extLst>
          </p:cNvPr>
          <p:cNvSpPr/>
          <p:nvPr/>
        </p:nvSpPr>
        <p:spPr>
          <a:xfrm rot="17924115">
            <a:off x="1289134" y="2578774"/>
            <a:ext cx="439021" cy="230832"/>
          </a:xfrm>
          <a:prstGeom prst="rect">
            <a:avLst/>
          </a:prstGeom>
          <a:solidFill>
            <a:srgbClr val="FF0000"/>
          </a:solidFill>
          <a:ln w="15875">
            <a:solidFill>
              <a:schemeClr val="tx1"/>
            </a:solidFill>
          </a:ln>
        </p:spPr>
        <p:txBody>
          <a:bodyPr wrap="square">
            <a:spAutoFit/>
          </a:bodyPr>
          <a:lstStyle/>
          <a:p>
            <a:pPr algn="ctr"/>
            <a:r>
              <a:rPr lang="en-US" sz="900" dirty="0">
                <a:solidFill>
                  <a:srgbClr val="FFFFFF"/>
                </a:solidFill>
                <a:latin typeface="Arial Rounded MT Bold" panose="020F0704030504030204" pitchFamily="34" charset="0"/>
              </a:rPr>
              <a:t>RSA</a:t>
            </a:r>
          </a:p>
        </p:txBody>
      </p:sp>
      <p:sp>
        <p:nvSpPr>
          <p:cNvPr id="42" name="TextBox 41">
            <a:extLst>
              <a:ext uri="{FF2B5EF4-FFF2-40B4-BE49-F238E27FC236}">
                <a16:creationId xmlns:a16="http://schemas.microsoft.com/office/drawing/2014/main" id="{E8F9B1C5-A34F-47CF-98AB-85F1994EC7F1}"/>
              </a:ext>
            </a:extLst>
          </p:cNvPr>
          <p:cNvSpPr txBox="1"/>
          <p:nvPr/>
        </p:nvSpPr>
        <p:spPr>
          <a:xfrm>
            <a:off x="569412" y="4008083"/>
            <a:ext cx="7964987" cy="1015663"/>
          </a:xfrm>
          <a:prstGeom prst="rect">
            <a:avLst/>
          </a:prstGeom>
          <a:noFill/>
        </p:spPr>
        <p:txBody>
          <a:bodyPr wrap="square" rtlCol="0">
            <a:spAutoFit/>
          </a:bodyPr>
          <a:lstStyle/>
          <a:p>
            <a:pPr algn="ctr"/>
            <a:r>
              <a:rPr lang="en-US" sz="2000" dirty="0">
                <a:solidFill>
                  <a:srgbClr val="002060"/>
                </a:solidFill>
                <a:latin typeface="Arial Rounded MT Bold" pitchFamily="34" charset="0"/>
              </a:rPr>
              <a:t>No lights, signs or markings are readily visible on the “seas of concrete” to show the edge of the RSA between the runways and Taxiway Y or M</a:t>
            </a:r>
          </a:p>
        </p:txBody>
      </p:sp>
      <p:cxnSp>
        <p:nvCxnSpPr>
          <p:cNvPr id="43" name="Straight Connector 42">
            <a:extLst>
              <a:ext uri="{FF2B5EF4-FFF2-40B4-BE49-F238E27FC236}">
                <a16:creationId xmlns:a16="http://schemas.microsoft.com/office/drawing/2014/main" id="{1D097B95-7CF1-441A-B0AD-309FD3524A47}"/>
              </a:ext>
            </a:extLst>
          </p:cNvPr>
          <p:cNvCxnSpPr>
            <a:cxnSpLocks/>
          </p:cNvCxnSpPr>
          <p:nvPr/>
        </p:nvCxnSpPr>
        <p:spPr bwMode="auto">
          <a:xfrm flipH="1">
            <a:off x="1582901" y="2470374"/>
            <a:ext cx="255371" cy="485033"/>
          </a:xfrm>
          <a:prstGeom prst="line">
            <a:avLst/>
          </a:prstGeom>
          <a:solidFill>
            <a:schemeClr val="accent1"/>
          </a:solidFill>
          <a:ln w="28575" cap="flat" cmpd="sng" algn="ctr">
            <a:solidFill>
              <a:schemeClr val="tx1"/>
            </a:solidFill>
            <a:prstDash val="dash"/>
            <a:round/>
            <a:headEnd type="none" w="med" len="med"/>
            <a:tailEnd type="none" w="med" len="med"/>
          </a:ln>
          <a:effectLst/>
        </p:spPr>
      </p:cxnSp>
      <p:cxnSp>
        <p:nvCxnSpPr>
          <p:cNvPr id="44" name="Straight Connector 43">
            <a:extLst>
              <a:ext uri="{FF2B5EF4-FFF2-40B4-BE49-F238E27FC236}">
                <a16:creationId xmlns:a16="http://schemas.microsoft.com/office/drawing/2014/main" id="{65A10339-5333-418C-B74C-FABC518B5533}"/>
              </a:ext>
            </a:extLst>
          </p:cNvPr>
          <p:cNvCxnSpPr>
            <a:cxnSpLocks/>
          </p:cNvCxnSpPr>
          <p:nvPr/>
        </p:nvCxnSpPr>
        <p:spPr bwMode="auto">
          <a:xfrm rot="-120000" flipV="1">
            <a:off x="7040880" y="2493169"/>
            <a:ext cx="192881" cy="297656"/>
          </a:xfrm>
          <a:prstGeom prst="line">
            <a:avLst/>
          </a:prstGeom>
          <a:solidFill>
            <a:schemeClr val="accent1"/>
          </a:solidFill>
          <a:ln w="28575" cap="flat" cmpd="sng" algn="ctr">
            <a:solidFill>
              <a:schemeClr val="tx1"/>
            </a:solidFill>
            <a:prstDash val="dash"/>
            <a:round/>
            <a:headEnd type="none" w="med" len="med"/>
            <a:tailEnd type="none" w="med" len="med"/>
          </a:ln>
          <a:effectLst/>
        </p:spPr>
      </p:cxnSp>
      <p:cxnSp>
        <p:nvCxnSpPr>
          <p:cNvPr id="7" name="Straight Arrow Connector 6">
            <a:extLst>
              <a:ext uri="{FF2B5EF4-FFF2-40B4-BE49-F238E27FC236}">
                <a16:creationId xmlns:a16="http://schemas.microsoft.com/office/drawing/2014/main" id="{7B300A0B-27FC-42E5-A9E0-D98E9EA43597}"/>
              </a:ext>
            </a:extLst>
          </p:cNvPr>
          <p:cNvCxnSpPr>
            <a:cxnSpLocks/>
          </p:cNvCxnSpPr>
          <p:nvPr/>
        </p:nvCxnSpPr>
        <p:spPr bwMode="auto">
          <a:xfrm flipV="1">
            <a:off x="6972702" y="2838501"/>
            <a:ext cx="122892" cy="1239651"/>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cxnSp>
        <p:nvCxnSpPr>
          <p:cNvPr id="28" name="Straight Arrow Connector 27">
            <a:extLst>
              <a:ext uri="{FF2B5EF4-FFF2-40B4-BE49-F238E27FC236}">
                <a16:creationId xmlns:a16="http://schemas.microsoft.com/office/drawing/2014/main" id="{A0FA589F-C447-4CD7-AB30-5845405A91D8}"/>
              </a:ext>
            </a:extLst>
          </p:cNvPr>
          <p:cNvCxnSpPr>
            <a:cxnSpLocks/>
          </p:cNvCxnSpPr>
          <p:nvPr/>
        </p:nvCxnSpPr>
        <p:spPr bwMode="auto">
          <a:xfrm flipH="1" flipV="1">
            <a:off x="1771315" y="2786803"/>
            <a:ext cx="5201387" cy="1284605"/>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6" name="Rectangle 35">
            <a:extLst>
              <a:ext uri="{FF2B5EF4-FFF2-40B4-BE49-F238E27FC236}">
                <a16:creationId xmlns:a16="http://schemas.microsoft.com/office/drawing/2014/main" id="{6382ACDD-FE90-4804-A47F-732D3AA37ACF}"/>
              </a:ext>
            </a:extLst>
          </p:cNvPr>
          <p:cNvSpPr/>
          <p:nvPr/>
        </p:nvSpPr>
        <p:spPr>
          <a:xfrm rot="17805199">
            <a:off x="7003564" y="1876537"/>
            <a:ext cx="339161" cy="246221"/>
          </a:xfrm>
          <a:prstGeom prst="rect">
            <a:avLst/>
          </a:prstGeom>
          <a:solidFill>
            <a:srgbClr val="FFC000"/>
          </a:solidFill>
          <a:ln w="19050">
            <a:solidFill>
              <a:schemeClr val="tx1"/>
            </a:solidFill>
          </a:ln>
        </p:spPr>
        <p:txBody>
          <a:bodyPr wrap="square">
            <a:spAutoFit/>
          </a:bodyPr>
          <a:lstStyle/>
          <a:p>
            <a:pPr algn="ctr"/>
            <a:r>
              <a:rPr lang="en-US" sz="1000" dirty="0">
                <a:latin typeface="Arial Rounded MT Bold" panose="020F0704030504030204" pitchFamily="34" charset="0"/>
              </a:rPr>
              <a:t>M</a:t>
            </a:r>
          </a:p>
        </p:txBody>
      </p:sp>
      <p:sp>
        <p:nvSpPr>
          <p:cNvPr id="37" name="Rectangle 36">
            <a:extLst>
              <a:ext uri="{FF2B5EF4-FFF2-40B4-BE49-F238E27FC236}">
                <a16:creationId xmlns:a16="http://schemas.microsoft.com/office/drawing/2014/main" id="{23054672-8ECF-44F3-B9C7-48ADADB34FDC}"/>
              </a:ext>
            </a:extLst>
          </p:cNvPr>
          <p:cNvSpPr/>
          <p:nvPr/>
        </p:nvSpPr>
        <p:spPr>
          <a:xfrm rot="17805199">
            <a:off x="2036079" y="2055332"/>
            <a:ext cx="283213" cy="246221"/>
          </a:xfrm>
          <a:prstGeom prst="rect">
            <a:avLst/>
          </a:prstGeom>
          <a:solidFill>
            <a:srgbClr val="FFC000"/>
          </a:solidFill>
          <a:ln w="19050">
            <a:solidFill>
              <a:schemeClr val="tx1"/>
            </a:solidFill>
          </a:ln>
        </p:spPr>
        <p:txBody>
          <a:bodyPr wrap="square">
            <a:spAutoFit/>
          </a:bodyPr>
          <a:lstStyle/>
          <a:p>
            <a:pPr algn="ctr"/>
            <a:r>
              <a:rPr lang="en-US" sz="1000" dirty="0">
                <a:latin typeface="Arial Rounded MT Bold" panose="020F0704030504030204" pitchFamily="34" charset="0"/>
              </a:rPr>
              <a:t>Y</a:t>
            </a:r>
          </a:p>
        </p:txBody>
      </p:sp>
      <p:sp>
        <p:nvSpPr>
          <p:cNvPr id="29" name="TextBox 28">
            <a:extLst>
              <a:ext uri="{FF2B5EF4-FFF2-40B4-BE49-F238E27FC236}">
                <a16:creationId xmlns:a16="http://schemas.microsoft.com/office/drawing/2014/main" id="{4AE8AA9A-F9ED-4DD0-80DB-42E9F9C44F00}"/>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31" name="TextBox 30">
            <a:extLst>
              <a:ext uri="{FF2B5EF4-FFF2-40B4-BE49-F238E27FC236}">
                <a16:creationId xmlns:a16="http://schemas.microsoft.com/office/drawing/2014/main" id="{71898E20-65F3-497A-B1EF-B255B876EFE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extLst>
      <p:ext uri="{BB962C8B-B14F-4D97-AF65-F5344CB8AC3E}">
        <p14:creationId xmlns:p14="http://schemas.microsoft.com/office/powerpoint/2010/main" val="605721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100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1000" fill="hold"/>
                                        <p:tgtEl>
                                          <p:spTgt spid="28"/>
                                        </p:tgtEl>
                                        <p:attrNameLst>
                                          <p:attrName>ppt_x</p:attrName>
                                        </p:attrNameLst>
                                      </p:cBhvr>
                                      <p:tavLst>
                                        <p:tav tm="0">
                                          <p:val>
                                            <p:strVal val="#ppt_x"/>
                                          </p:val>
                                        </p:tav>
                                        <p:tav tm="100000">
                                          <p:val>
                                            <p:strVal val="#ppt_x"/>
                                          </p:val>
                                        </p:tav>
                                      </p:tavLst>
                                    </p:anim>
                                    <p:anim calcmode="lin" valueType="num">
                                      <p:cBhvr additive="base">
                                        <p:cTn id="8" dur="1000" fill="hold"/>
                                        <p:tgtEl>
                                          <p:spTgt spid="28"/>
                                        </p:tgtEl>
                                        <p:attrNameLst>
                                          <p:attrName>ppt_y</p:attrName>
                                        </p:attrNameLst>
                                      </p:cBhvr>
                                      <p:tavLst>
                                        <p:tav tm="0">
                                          <p:val>
                                            <p:strVal val="1+#ppt_h/2"/>
                                          </p:val>
                                        </p:tav>
                                        <p:tav tm="100000">
                                          <p:val>
                                            <p:strVal val="#ppt_y"/>
                                          </p:val>
                                        </p:tav>
                                      </p:tavLst>
                                    </p:anim>
                                  </p:childTnLst>
                                </p:cTn>
                              </p:par>
                              <p:par>
                                <p:cTn id="9" presetID="1" presetClass="entr" presetSubtype="0" fill="hold" grpId="0" nodeType="withEffect">
                                  <p:stCondLst>
                                    <p:cond delay="1000"/>
                                  </p:stCondLst>
                                  <p:childTnLst>
                                    <p:set>
                                      <p:cBhvr>
                                        <p:cTn id="10" dur="1" fill="hold">
                                          <p:stCondLst>
                                            <p:cond delay="0"/>
                                          </p:stCondLst>
                                        </p:cTn>
                                        <p:tgtEl>
                                          <p:spTgt spid="3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nodeType="click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1250" fill="hold"/>
                                        <p:tgtEl>
                                          <p:spTgt spid="27"/>
                                        </p:tgtEl>
                                        <p:attrNameLst>
                                          <p:attrName>ppt_x</p:attrName>
                                        </p:attrNameLst>
                                      </p:cBhvr>
                                      <p:tavLst>
                                        <p:tav tm="0">
                                          <p:val>
                                            <p:strVal val="0-#ppt_w/2"/>
                                          </p:val>
                                        </p:tav>
                                        <p:tav tm="100000">
                                          <p:val>
                                            <p:strVal val="#ppt_x"/>
                                          </p:val>
                                        </p:tav>
                                      </p:tavLst>
                                    </p:anim>
                                    <p:anim calcmode="lin" valueType="num">
                                      <p:cBhvr additive="base">
                                        <p:cTn id="16" dur="1250" fill="hold"/>
                                        <p:tgtEl>
                                          <p:spTgt spid="2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1250" fill="hold"/>
                                        <p:tgtEl>
                                          <p:spTgt spid="43"/>
                                        </p:tgtEl>
                                        <p:attrNameLst>
                                          <p:attrName>ppt_x</p:attrName>
                                        </p:attrNameLst>
                                      </p:cBhvr>
                                      <p:tavLst>
                                        <p:tav tm="0">
                                          <p:val>
                                            <p:strVal val="0-#ppt_w/2"/>
                                          </p:val>
                                        </p:tav>
                                        <p:tav tm="100000">
                                          <p:val>
                                            <p:strVal val="#ppt_x"/>
                                          </p:val>
                                        </p:tav>
                                      </p:tavLst>
                                    </p:anim>
                                    <p:anim calcmode="lin" valueType="num">
                                      <p:cBhvr additive="base">
                                        <p:cTn id="20" dur="1250" fill="hold"/>
                                        <p:tgtEl>
                                          <p:spTgt spid="43"/>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1250"/>
                                  </p:stCondLst>
                                  <p:childTnLst>
                                    <p:set>
                                      <p:cBhvr>
                                        <p:cTn id="22" dur="1" fill="hold">
                                          <p:stCondLst>
                                            <p:cond delay="0"/>
                                          </p:stCondLst>
                                        </p:cTn>
                                        <p:tgtEl>
                                          <p:spTgt spid="41"/>
                                        </p:tgtEl>
                                        <p:attrNameLst>
                                          <p:attrName>style.visibility</p:attrName>
                                        </p:attrNameLst>
                                      </p:cBhvr>
                                      <p:to>
                                        <p:strVal val="visible"/>
                                      </p:to>
                                    </p:set>
                                    <p:anim calcmode="lin" valueType="num">
                                      <p:cBhvr additive="base">
                                        <p:cTn id="23" dur="1250" fill="hold"/>
                                        <p:tgtEl>
                                          <p:spTgt spid="41"/>
                                        </p:tgtEl>
                                        <p:attrNameLst>
                                          <p:attrName>ppt_x</p:attrName>
                                        </p:attrNameLst>
                                      </p:cBhvr>
                                      <p:tavLst>
                                        <p:tav tm="0">
                                          <p:val>
                                            <p:strVal val="0-#ppt_w/2"/>
                                          </p:val>
                                        </p:tav>
                                        <p:tav tm="100000">
                                          <p:val>
                                            <p:strVal val="#ppt_x"/>
                                          </p:val>
                                        </p:tav>
                                      </p:tavLst>
                                    </p:anim>
                                    <p:anim calcmode="lin" valueType="num">
                                      <p:cBhvr additive="base">
                                        <p:cTn id="24" dur="125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nodeType="click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1250" fill="hold"/>
                                        <p:tgtEl>
                                          <p:spTgt spid="35"/>
                                        </p:tgtEl>
                                        <p:attrNameLst>
                                          <p:attrName>ppt_x</p:attrName>
                                        </p:attrNameLst>
                                      </p:cBhvr>
                                      <p:tavLst>
                                        <p:tav tm="0">
                                          <p:val>
                                            <p:strVal val="1+#ppt_w/2"/>
                                          </p:val>
                                        </p:tav>
                                        <p:tav tm="100000">
                                          <p:val>
                                            <p:strVal val="#ppt_x"/>
                                          </p:val>
                                        </p:tav>
                                      </p:tavLst>
                                    </p:anim>
                                    <p:anim calcmode="lin" valueType="num">
                                      <p:cBhvr additive="base">
                                        <p:cTn id="30" dur="1250" fill="hold"/>
                                        <p:tgtEl>
                                          <p:spTgt spid="35"/>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44"/>
                                        </p:tgtEl>
                                        <p:attrNameLst>
                                          <p:attrName>style.visibility</p:attrName>
                                        </p:attrNameLst>
                                      </p:cBhvr>
                                      <p:to>
                                        <p:strVal val="visible"/>
                                      </p:to>
                                    </p:set>
                                    <p:anim calcmode="lin" valueType="num">
                                      <p:cBhvr additive="base">
                                        <p:cTn id="33" dur="1250" fill="hold"/>
                                        <p:tgtEl>
                                          <p:spTgt spid="44"/>
                                        </p:tgtEl>
                                        <p:attrNameLst>
                                          <p:attrName>ppt_x</p:attrName>
                                        </p:attrNameLst>
                                      </p:cBhvr>
                                      <p:tavLst>
                                        <p:tav tm="0">
                                          <p:val>
                                            <p:strVal val="1+#ppt_w/2"/>
                                          </p:val>
                                        </p:tav>
                                        <p:tav tm="100000">
                                          <p:val>
                                            <p:strVal val="#ppt_x"/>
                                          </p:val>
                                        </p:tav>
                                      </p:tavLst>
                                    </p:anim>
                                    <p:anim calcmode="lin" valueType="num">
                                      <p:cBhvr additive="base">
                                        <p:cTn id="34" dur="1250" fill="hold"/>
                                        <p:tgtEl>
                                          <p:spTgt spid="44"/>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1250"/>
                                  </p:stCondLst>
                                  <p:childTnLst>
                                    <p:set>
                                      <p:cBhvr>
                                        <p:cTn id="36" dur="1" fill="hold">
                                          <p:stCondLst>
                                            <p:cond delay="0"/>
                                          </p:stCondLst>
                                        </p:cTn>
                                        <p:tgtEl>
                                          <p:spTgt spid="40"/>
                                        </p:tgtEl>
                                        <p:attrNameLst>
                                          <p:attrName>style.visibility</p:attrName>
                                        </p:attrNameLst>
                                      </p:cBhvr>
                                      <p:to>
                                        <p:strVal val="visible"/>
                                      </p:to>
                                    </p:set>
                                    <p:anim calcmode="lin" valueType="num">
                                      <p:cBhvr additive="base">
                                        <p:cTn id="37" dur="1250" fill="hold"/>
                                        <p:tgtEl>
                                          <p:spTgt spid="40"/>
                                        </p:tgtEl>
                                        <p:attrNameLst>
                                          <p:attrName>ppt_x</p:attrName>
                                        </p:attrNameLst>
                                      </p:cBhvr>
                                      <p:tavLst>
                                        <p:tav tm="0">
                                          <p:val>
                                            <p:strVal val="1+#ppt_w/2"/>
                                          </p:val>
                                        </p:tav>
                                        <p:tav tm="100000">
                                          <p:val>
                                            <p:strVal val="#ppt_x"/>
                                          </p:val>
                                        </p:tav>
                                      </p:tavLst>
                                    </p:anim>
                                    <p:anim calcmode="lin" valueType="num">
                                      <p:cBhvr additive="base">
                                        <p:cTn id="38" dur="1250" fill="hold"/>
                                        <p:tgtEl>
                                          <p:spTgt spid="40"/>
                                        </p:tgtEl>
                                        <p:attrNameLst>
                                          <p:attrName>ppt_y</p:attrName>
                                        </p:attrNameLst>
                                      </p:cBhvr>
                                      <p:tavLst>
                                        <p:tav tm="0">
                                          <p:val>
                                            <p:strVal val="#ppt_y"/>
                                          </p:val>
                                        </p:tav>
                                        <p:tav tm="100000">
                                          <p:val>
                                            <p:strVal val="#ppt_y"/>
                                          </p:val>
                                        </p:tav>
                                      </p:tavLst>
                                    </p:anim>
                                  </p:childTnLst>
                                </p:cTn>
                              </p:par>
                              <p:par>
                                <p:cTn id="39" presetID="1" presetClass="entr" presetSubtype="0" fill="hold" grpId="0" nodeType="withEffect">
                                  <p:stCondLst>
                                    <p:cond delay="0"/>
                                  </p:stCondLst>
                                  <p:childTnLst>
                                    <p:set>
                                      <p:cBhvr>
                                        <p:cTn id="40" dur="1" fill="hold">
                                          <p:stCondLst>
                                            <p:cond delay="0"/>
                                          </p:stCondLst>
                                        </p:cTn>
                                        <p:tgtEl>
                                          <p:spTgt spid="36"/>
                                        </p:tgtEl>
                                        <p:attrNameLst>
                                          <p:attrName>style.visibility</p:attrName>
                                        </p:attrNameLst>
                                      </p:cBhvr>
                                      <p:to>
                                        <p:strVal val="visible"/>
                                      </p:to>
                                    </p:set>
                                  </p:childTnLst>
                                </p:cTn>
                              </p:par>
                              <p:par>
                                <p:cTn id="41" presetID="2" presetClass="entr" presetSubtype="4"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36" grpId="0" animBg="1"/>
      <p:bldP spid="37" grpId="0" animBg="1"/>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a:xfrm>
            <a:off x="0" y="609600"/>
            <a:ext cx="9220200" cy="1143000"/>
          </a:xfrm>
        </p:spPr>
        <p:txBody>
          <a:bodyPr/>
          <a:lstStyle/>
          <a:p>
            <a:r>
              <a:rPr lang="en-US" sz="2400" b="1" u="sng" dirty="0">
                <a:solidFill>
                  <a:srgbClr val="002060"/>
                </a:solidFill>
                <a:latin typeface="Arial Rounded MT Bold" pitchFamily="34" charset="0"/>
              </a:rPr>
              <a:t>Airfield Radio Communications </a:t>
            </a:r>
            <a:br>
              <a:rPr lang="en-US" sz="2400" b="1" u="sng" dirty="0">
                <a:solidFill>
                  <a:srgbClr val="002060"/>
                </a:solidFill>
                <a:latin typeface="Arial Rounded MT Bold" pitchFamily="34" charset="0"/>
              </a:rPr>
            </a:br>
            <a:r>
              <a:rPr lang="en-US" sz="2400" b="1" u="sng" dirty="0">
                <a:solidFill>
                  <a:srgbClr val="002060"/>
                </a:solidFill>
                <a:latin typeface="Arial Rounded MT Bold" pitchFamily="34" charset="0"/>
              </a:rPr>
              <a:t>and Procedures</a:t>
            </a:r>
            <a:br>
              <a:rPr lang="en-US" b="1" u="sng" dirty="0">
                <a:solidFill>
                  <a:srgbClr val="002060"/>
                </a:solidFill>
                <a:latin typeface="Arial Rounded MT Bold" pitchFamily="34" charset="0"/>
              </a:rPr>
            </a:br>
            <a:endParaRPr lang="en-US" dirty="0"/>
          </a:p>
        </p:txBody>
      </p:sp>
      <p:sp>
        <p:nvSpPr>
          <p:cNvPr id="119811" name="Rectangle 3"/>
          <p:cNvSpPr>
            <a:spLocks noGrp="1" noChangeArrowheads="1"/>
          </p:cNvSpPr>
          <p:nvPr>
            <p:ph type="body" idx="1"/>
          </p:nvPr>
        </p:nvSpPr>
        <p:spPr/>
        <p:txBody>
          <a:bodyPr/>
          <a:lstStyle/>
          <a:p>
            <a:endParaRPr lang="en-US" dirty="0"/>
          </a:p>
        </p:txBody>
      </p:sp>
      <p:pic>
        <p:nvPicPr>
          <p:cNvPr id="119812"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0230" y="1360249"/>
            <a:ext cx="9103539" cy="5257799"/>
          </a:xfrm>
          <a:prstGeom prst="rect">
            <a:avLst/>
          </a:prstGeom>
          <a:noFill/>
          <a:ln w="9525">
            <a:noFill/>
            <a:miter lim="800000"/>
            <a:headEnd/>
            <a:tailEnd/>
          </a:ln>
        </p:spPr>
      </p:pic>
      <p:sp>
        <p:nvSpPr>
          <p:cNvPr id="119813" name="Text Box 5"/>
          <p:cNvSpPr txBox="1">
            <a:spLocks noChangeArrowheads="1"/>
          </p:cNvSpPr>
          <p:nvPr/>
        </p:nvSpPr>
        <p:spPr bwMode="auto">
          <a:xfrm>
            <a:off x="-304800" y="2043885"/>
            <a:ext cx="9156700" cy="1077218"/>
          </a:xfrm>
          <a:prstGeom prst="rect">
            <a:avLst/>
          </a:prstGeom>
          <a:noFill/>
          <a:ln w="9525">
            <a:noFill/>
            <a:miter lim="800000"/>
            <a:headEnd/>
            <a:tailEnd/>
          </a:ln>
        </p:spPr>
        <p:txBody>
          <a:bodyPr wrap="square">
            <a:spAutoFit/>
          </a:bodyPr>
          <a:lstStyle/>
          <a:p>
            <a:pPr algn="ctr"/>
            <a:endParaRPr lang="en-US" sz="3600" b="1" dirty="0">
              <a:solidFill>
                <a:srgbClr val="FFFFFF"/>
              </a:solidFill>
            </a:endParaRPr>
          </a:p>
          <a:p>
            <a:pPr algn="ctr"/>
            <a:endParaRPr lang="en-US" sz="2800" b="1" dirty="0">
              <a:solidFill>
                <a:schemeClr val="bg1"/>
              </a:solidFill>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125</a:t>
            </a:fld>
            <a:endParaRPr lang="en-US"/>
          </a:p>
        </p:txBody>
      </p:sp>
      <p:sp>
        <p:nvSpPr>
          <p:cNvPr id="9" name="TextBox 8">
            <a:extLst>
              <a:ext uri="{FF2B5EF4-FFF2-40B4-BE49-F238E27FC236}">
                <a16:creationId xmlns:a16="http://schemas.microsoft.com/office/drawing/2014/main" id="{CBBEB92A-77C7-484E-999F-A026F5BD7C9E}"/>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0" name="TextBox 9">
            <a:extLst>
              <a:ext uri="{FF2B5EF4-FFF2-40B4-BE49-F238E27FC236}">
                <a16:creationId xmlns:a16="http://schemas.microsoft.com/office/drawing/2014/main" id="{190ABF4F-EAD3-4187-B63B-A216D4B8EB39}"/>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1" name="TextBox 10">
            <a:extLst>
              <a:ext uri="{FF2B5EF4-FFF2-40B4-BE49-F238E27FC236}">
                <a16:creationId xmlns:a16="http://schemas.microsoft.com/office/drawing/2014/main" id="{1C4304D4-6AA7-4DCA-B6BD-E3360AD20D9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2" name="TextBox 11">
            <a:extLst>
              <a:ext uri="{FF2B5EF4-FFF2-40B4-BE49-F238E27FC236}">
                <a16:creationId xmlns:a16="http://schemas.microsoft.com/office/drawing/2014/main" id="{98C7918C-C2DF-440B-A4BF-72801F9311B0}"/>
              </a:ext>
            </a:extLst>
          </p:cNvPr>
          <p:cNvSpPr txBox="1"/>
          <p:nvPr/>
        </p:nvSpPr>
        <p:spPr>
          <a:xfrm>
            <a:off x="3458646" y="6473684"/>
            <a:ext cx="3584556"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Communicating at DTW &amp; YIP</a:t>
            </a:r>
          </a:p>
        </p:txBody>
      </p:sp>
    </p:spTree>
    <p:extLst>
      <p:ext uri="{BB962C8B-B14F-4D97-AF65-F5344CB8AC3E}">
        <p14:creationId xmlns:p14="http://schemas.microsoft.com/office/powerpoint/2010/main" val="3051744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250" fill="hold"/>
                                        <p:tgtEl>
                                          <p:spTgt spid="12"/>
                                        </p:tgtEl>
                                        <p:attrNameLst>
                                          <p:attrName>ppt_x</p:attrName>
                                        </p:attrNameLst>
                                      </p:cBhvr>
                                      <p:tavLst>
                                        <p:tav tm="0">
                                          <p:val>
                                            <p:strVal val="0-#ppt_w/2"/>
                                          </p:val>
                                        </p:tav>
                                        <p:tav tm="100000">
                                          <p:val>
                                            <p:strVal val="#ppt_x"/>
                                          </p:val>
                                        </p:tav>
                                      </p:tavLst>
                                    </p:anim>
                                    <p:anim calcmode="lin" valueType="num">
                                      <p:cBhvr additive="base">
                                        <p:cTn id="8" dur="12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Rectangle 3"/>
          <p:cNvSpPr>
            <a:spLocks noGrp="1" noChangeArrowheads="1"/>
          </p:cNvSpPr>
          <p:nvPr>
            <p:ph type="body" idx="1"/>
          </p:nvPr>
        </p:nvSpPr>
        <p:spPr>
          <a:xfrm>
            <a:off x="495300" y="762000"/>
            <a:ext cx="8153400" cy="5486400"/>
          </a:xfrm>
        </p:spPr>
        <p:txBody>
          <a:bodyPr/>
          <a:lstStyle/>
          <a:p>
            <a:pPr>
              <a:spcBef>
                <a:spcPts val="0"/>
              </a:spcBef>
            </a:pPr>
            <a:r>
              <a:rPr lang="en-US" sz="1800" dirty="0">
                <a:solidFill>
                  <a:srgbClr val="002060"/>
                </a:solidFill>
                <a:latin typeface="Arial Rounded MT Bold" pitchFamily="34" charset="0"/>
              </a:rPr>
              <a:t>Always use standard FAA ATCT phraseology</a:t>
            </a:r>
          </a:p>
          <a:p>
            <a:pPr>
              <a:spcBef>
                <a:spcPts val="600"/>
              </a:spcBef>
            </a:pPr>
            <a:r>
              <a:rPr lang="en-US" sz="1800" dirty="0">
                <a:solidFill>
                  <a:srgbClr val="002060"/>
                </a:solidFill>
                <a:latin typeface="Arial Rounded MT Bold" pitchFamily="34" charset="0"/>
              </a:rPr>
              <a:t>Know what you are going to say before you say it</a:t>
            </a:r>
          </a:p>
          <a:p>
            <a:pPr>
              <a:spcBef>
                <a:spcPts val="600"/>
              </a:spcBef>
            </a:pPr>
            <a:r>
              <a:rPr lang="en-US" sz="1800" dirty="0">
                <a:solidFill>
                  <a:srgbClr val="002060"/>
                </a:solidFill>
                <a:latin typeface="Arial Rounded MT Bold" pitchFamily="34" charset="0"/>
              </a:rPr>
              <a:t>Listen to radio traffic before transmitting.</a:t>
            </a:r>
          </a:p>
          <a:p>
            <a:pPr>
              <a:spcBef>
                <a:spcPts val="600"/>
              </a:spcBef>
            </a:pPr>
            <a:r>
              <a:rPr lang="en-US" sz="1800" dirty="0">
                <a:solidFill>
                  <a:srgbClr val="002060"/>
                </a:solidFill>
                <a:latin typeface="Arial Rounded MT Bold" pitchFamily="34" charset="0"/>
              </a:rPr>
              <a:t>Do not interrupt other radio transmissions</a:t>
            </a:r>
          </a:p>
          <a:p>
            <a:pPr>
              <a:spcBef>
                <a:spcPts val="600"/>
              </a:spcBef>
            </a:pPr>
            <a:r>
              <a:rPr lang="en-US" sz="1800" dirty="0">
                <a:solidFill>
                  <a:srgbClr val="002060"/>
                </a:solidFill>
                <a:latin typeface="Arial Rounded MT Bold" pitchFamily="34" charset="0"/>
              </a:rPr>
              <a:t>Listen closely to all instructions</a:t>
            </a:r>
          </a:p>
          <a:p>
            <a:pPr>
              <a:spcBef>
                <a:spcPts val="600"/>
              </a:spcBef>
            </a:pPr>
            <a:r>
              <a:rPr lang="en-US" sz="1800" dirty="0">
                <a:solidFill>
                  <a:srgbClr val="002060"/>
                </a:solidFill>
                <a:latin typeface="Arial Rounded MT Bold" pitchFamily="34" charset="0"/>
              </a:rPr>
              <a:t>Never make assumptions.  If you are not sure of your instructions, then ask ATCT to say it again</a:t>
            </a:r>
          </a:p>
          <a:p>
            <a:pPr>
              <a:spcBef>
                <a:spcPts val="600"/>
              </a:spcBef>
            </a:pPr>
            <a:r>
              <a:rPr lang="en-US" sz="1800" dirty="0">
                <a:solidFill>
                  <a:srgbClr val="002060"/>
                </a:solidFill>
                <a:latin typeface="Arial Rounded MT Bold" pitchFamily="34" charset="0"/>
              </a:rPr>
              <a:t>Read back all instructions, especially Hold Short instructions and other runway instructions</a:t>
            </a:r>
            <a:endParaRPr lang="en-US" sz="1800" dirty="0">
              <a:solidFill>
                <a:srgbClr val="002060"/>
              </a:solidFill>
            </a:endParaRPr>
          </a:p>
          <a:p>
            <a:pPr>
              <a:spcBef>
                <a:spcPts val="600"/>
              </a:spcBef>
            </a:pPr>
            <a:r>
              <a:rPr lang="en-US" sz="1800" dirty="0">
                <a:solidFill>
                  <a:srgbClr val="002060"/>
                </a:solidFill>
                <a:latin typeface="Arial Rounded MT Bold" pitchFamily="34" charset="0"/>
              </a:rPr>
              <a:t>Always monitor ground control while in the movement area</a:t>
            </a:r>
          </a:p>
          <a:p>
            <a:pPr>
              <a:spcBef>
                <a:spcPts val="600"/>
              </a:spcBef>
            </a:pPr>
            <a:r>
              <a:rPr lang="en-US" sz="1800" dirty="0">
                <a:solidFill>
                  <a:srgbClr val="002060"/>
                </a:solidFill>
                <a:latin typeface="Arial Rounded MT Bold" pitchFamily="34" charset="0"/>
              </a:rPr>
              <a:t>Make sure equipment is working properly before entering the movement area</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126</a:t>
            </a:fld>
            <a:endParaRPr lang="en-US"/>
          </a:p>
        </p:txBody>
      </p:sp>
      <p:sp>
        <p:nvSpPr>
          <p:cNvPr id="6" name="TextBox 5">
            <a:extLst>
              <a:ext uri="{FF2B5EF4-FFF2-40B4-BE49-F238E27FC236}">
                <a16:creationId xmlns:a16="http://schemas.microsoft.com/office/drawing/2014/main" id="{76DFAAD6-DCF2-47B6-8F7D-AF846217FAF6}"/>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A0C1B19A-7D7E-40FB-A6BB-B319CADEAA42}"/>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2" name="TextBox 11">
            <a:extLst>
              <a:ext uri="{FF2B5EF4-FFF2-40B4-BE49-F238E27FC236}">
                <a16:creationId xmlns:a16="http://schemas.microsoft.com/office/drawing/2014/main" id="{94D78797-9CCB-48E9-A07B-51A8A46736F4}"/>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21859">
                                            <p:txEl>
                                              <p:pRg st="2" end="2"/>
                                            </p:txEl>
                                          </p:spTgt>
                                        </p:tgtEl>
                                        <p:attrNameLst>
                                          <p:attrName>style.visibility</p:attrName>
                                        </p:attrNameLst>
                                      </p:cBhvr>
                                      <p:to>
                                        <p:strVal val="visible"/>
                                      </p:to>
                                    </p:set>
                                    <p:animEffect transition="in" filter="slide(fromBottom)">
                                      <p:cBhvr>
                                        <p:cTn id="7" dur="500"/>
                                        <p:tgtEl>
                                          <p:spTgt spid="121859">
                                            <p:txEl>
                                              <p:pRg st="2" end="2"/>
                                            </p:txEl>
                                          </p:spTgt>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21859">
                                            <p:txEl>
                                              <p:pRg st="3" end="3"/>
                                            </p:txEl>
                                          </p:spTgt>
                                        </p:tgtEl>
                                        <p:attrNameLst>
                                          <p:attrName>style.visibility</p:attrName>
                                        </p:attrNameLst>
                                      </p:cBhvr>
                                      <p:to>
                                        <p:strVal val="visible"/>
                                      </p:to>
                                    </p:set>
                                    <p:animEffect transition="in" filter="slide(fromBottom)">
                                      <p:cBhvr>
                                        <p:cTn id="10" dur="500"/>
                                        <p:tgtEl>
                                          <p:spTgt spid="121859">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grpId="0" nodeType="clickEffect">
                                  <p:stCondLst>
                                    <p:cond delay="0"/>
                                  </p:stCondLst>
                                  <p:childTnLst>
                                    <p:set>
                                      <p:cBhvr>
                                        <p:cTn id="14" dur="1" fill="hold">
                                          <p:stCondLst>
                                            <p:cond delay="0"/>
                                          </p:stCondLst>
                                        </p:cTn>
                                        <p:tgtEl>
                                          <p:spTgt spid="121859">
                                            <p:txEl>
                                              <p:pRg st="4" end="4"/>
                                            </p:txEl>
                                          </p:spTgt>
                                        </p:tgtEl>
                                        <p:attrNameLst>
                                          <p:attrName>style.visibility</p:attrName>
                                        </p:attrNameLst>
                                      </p:cBhvr>
                                      <p:to>
                                        <p:strVal val="visible"/>
                                      </p:to>
                                    </p:set>
                                    <p:animEffect transition="in" filter="slide(fromBottom)">
                                      <p:cBhvr>
                                        <p:cTn id="15" dur="500"/>
                                        <p:tgtEl>
                                          <p:spTgt spid="121859">
                                            <p:txEl>
                                              <p:pRg st="4" end="4"/>
                                            </p:txEl>
                                          </p:spTgt>
                                        </p:tgtEl>
                                      </p:cBhvr>
                                    </p:animEffect>
                                  </p:childTnLst>
                                </p:cTn>
                              </p:par>
                              <p:par>
                                <p:cTn id="16" presetID="12" presetClass="entr" presetSubtype="4" fill="hold" grpId="0" nodeType="withEffect">
                                  <p:stCondLst>
                                    <p:cond delay="0"/>
                                  </p:stCondLst>
                                  <p:childTnLst>
                                    <p:set>
                                      <p:cBhvr>
                                        <p:cTn id="17" dur="1" fill="hold">
                                          <p:stCondLst>
                                            <p:cond delay="0"/>
                                          </p:stCondLst>
                                        </p:cTn>
                                        <p:tgtEl>
                                          <p:spTgt spid="121859">
                                            <p:txEl>
                                              <p:pRg st="5" end="5"/>
                                            </p:txEl>
                                          </p:spTgt>
                                        </p:tgtEl>
                                        <p:attrNameLst>
                                          <p:attrName>style.visibility</p:attrName>
                                        </p:attrNameLst>
                                      </p:cBhvr>
                                      <p:to>
                                        <p:strVal val="visible"/>
                                      </p:to>
                                    </p:set>
                                    <p:animEffect transition="in" filter="slide(fromBottom)">
                                      <p:cBhvr>
                                        <p:cTn id="18" dur="500"/>
                                        <p:tgtEl>
                                          <p:spTgt spid="121859">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grpId="0" nodeType="clickEffect">
                                  <p:stCondLst>
                                    <p:cond delay="0"/>
                                  </p:stCondLst>
                                  <p:childTnLst>
                                    <p:set>
                                      <p:cBhvr>
                                        <p:cTn id="22" dur="1" fill="hold">
                                          <p:stCondLst>
                                            <p:cond delay="0"/>
                                          </p:stCondLst>
                                        </p:cTn>
                                        <p:tgtEl>
                                          <p:spTgt spid="121859">
                                            <p:txEl>
                                              <p:pRg st="6" end="6"/>
                                            </p:txEl>
                                          </p:spTgt>
                                        </p:tgtEl>
                                        <p:attrNameLst>
                                          <p:attrName>style.visibility</p:attrName>
                                        </p:attrNameLst>
                                      </p:cBhvr>
                                      <p:to>
                                        <p:strVal val="visible"/>
                                      </p:to>
                                    </p:set>
                                    <p:animEffect transition="in" filter="slide(fromBottom)">
                                      <p:cBhvr>
                                        <p:cTn id="23" dur="500"/>
                                        <p:tgtEl>
                                          <p:spTgt spid="121859">
                                            <p:txEl>
                                              <p:pRg st="6" end="6"/>
                                            </p:txEl>
                                          </p:spTgt>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121859">
                                            <p:txEl>
                                              <p:pRg st="7" end="7"/>
                                            </p:txEl>
                                          </p:spTgt>
                                        </p:tgtEl>
                                        <p:attrNameLst>
                                          <p:attrName>style.visibility</p:attrName>
                                        </p:attrNameLst>
                                      </p:cBhvr>
                                      <p:to>
                                        <p:strVal val="visible"/>
                                      </p:to>
                                    </p:set>
                                    <p:animEffect transition="in" filter="slide(fromBottom)">
                                      <p:cBhvr>
                                        <p:cTn id="26" dur="500"/>
                                        <p:tgtEl>
                                          <p:spTgt spid="121859">
                                            <p:txEl>
                                              <p:pRg st="7" end="7"/>
                                            </p:txEl>
                                          </p:spTgt>
                                        </p:tgtEl>
                                      </p:cBhvr>
                                    </p:animEffect>
                                  </p:childTnLst>
                                </p:cTn>
                              </p:par>
                              <p:par>
                                <p:cTn id="27" presetID="12" presetClass="entr" presetSubtype="4" fill="hold" grpId="0" nodeType="withEffect">
                                  <p:stCondLst>
                                    <p:cond delay="0"/>
                                  </p:stCondLst>
                                  <p:childTnLst>
                                    <p:set>
                                      <p:cBhvr>
                                        <p:cTn id="28" dur="1" fill="hold">
                                          <p:stCondLst>
                                            <p:cond delay="0"/>
                                          </p:stCondLst>
                                        </p:cTn>
                                        <p:tgtEl>
                                          <p:spTgt spid="121859">
                                            <p:txEl>
                                              <p:pRg st="8" end="8"/>
                                            </p:txEl>
                                          </p:spTgt>
                                        </p:tgtEl>
                                        <p:attrNameLst>
                                          <p:attrName>style.visibility</p:attrName>
                                        </p:attrNameLst>
                                      </p:cBhvr>
                                      <p:to>
                                        <p:strVal val="visible"/>
                                      </p:to>
                                    </p:set>
                                    <p:animEffect transition="in" filter="slide(fromBottom)">
                                      <p:cBhvr>
                                        <p:cTn id="29" dur="500"/>
                                        <p:tgtEl>
                                          <p:spTgt spid="12185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59" grpId="0" uiExpand="1" build="p"/>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Rectangle 3"/>
          <p:cNvSpPr>
            <a:spLocks noGrp="1" noChangeArrowheads="1"/>
          </p:cNvSpPr>
          <p:nvPr>
            <p:ph type="body" idx="1"/>
          </p:nvPr>
        </p:nvSpPr>
        <p:spPr>
          <a:xfrm>
            <a:off x="495300" y="752475"/>
            <a:ext cx="8153400" cy="5486400"/>
          </a:xfrm>
        </p:spPr>
        <p:txBody>
          <a:bodyPr/>
          <a:lstStyle/>
          <a:p>
            <a:pPr>
              <a:spcBef>
                <a:spcPts val="0"/>
              </a:spcBef>
              <a:spcAft>
                <a:spcPts val="600"/>
              </a:spcAft>
            </a:pPr>
            <a:r>
              <a:rPr lang="en-US" sz="1800" dirty="0">
                <a:solidFill>
                  <a:srgbClr val="002060"/>
                </a:solidFill>
                <a:latin typeface="Arial Rounded MT Bold" pitchFamily="34" charset="0"/>
              </a:rPr>
              <a:t>How can listening to the aviation (“FAA”) radio help me?</a:t>
            </a:r>
          </a:p>
          <a:p>
            <a:pPr marL="0" indent="0" algn="ctr">
              <a:spcBef>
                <a:spcPts val="0"/>
              </a:spcBef>
              <a:spcAft>
                <a:spcPts val="600"/>
              </a:spcAft>
              <a:buNone/>
            </a:pPr>
            <a:r>
              <a:rPr lang="en-US" sz="2800" dirty="0">
                <a:solidFill>
                  <a:srgbClr val="FF0000"/>
                </a:solidFill>
                <a:latin typeface="Arial Rounded MT Bold" pitchFamily="34" charset="0"/>
              </a:rPr>
              <a:t>SITUATIONAL AWARENESS</a:t>
            </a:r>
          </a:p>
          <a:p>
            <a:pPr lvl="1">
              <a:spcBef>
                <a:spcPts val="0"/>
              </a:spcBef>
              <a:spcAft>
                <a:spcPts val="600"/>
              </a:spcAft>
            </a:pPr>
            <a:r>
              <a:rPr lang="en-US" sz="1800" dirty="0">
                <a:solidFill>
                  <a:srgbClr val="002060"/>
                </a:solidFill>
                <a:latin typeface="Arial Rounded MT Bold" pitchFamily="34" charset="0"/>
              </a:rPr>
              <a:t>Lets you hear where aircraft are and where they’re going.</a:t>
            </a:r>
          </a:p>
          <a:p>
            <a:pPr lvl="1">
              <a:spcBef>
                <a:spcPts val="0"/>
              </a:spcBef>
              <a:spcAft>
                <a:spcPts val="600"/>
              </a:spcAft>
            </a:pPr>
            <a:r>
              <a:rPr lang="en-US" sz="1800" dirty="0">
                <a:solidFill>
                  <a:srgbClr val="002060"/>
                </a:solidFill>
                <a:latin typeface="Arial Rounded MT Bold" pitchFamily="34" charset="0"/>
              </a:rPr>
              <a:t>Helps you form a “mental map” of what’s going on.</a:t>
            </a:r>
          </a:p>
          <a:p>
            <a:pPr>
              <a:spcBef>
                <a:spcPts val="0"/>
              </a:spcBef>
              <a:spcAft>
                <a:spcPts val="600"/>
              </a:spcAft>
            </a:pPr>
            <a:r>
              <a:rPr lang="en-US" sz="1800" dirty="0">
                <a:solidFill>
                  <a:srgbClr val="002060"/>
                </a:solidFill>
                <a:latin typeface="Arial Rounded MT Bold" pitchFamily="34" charset="0"/>
              </a:rPr>
              <a:t>What am I listening for?</a:t>
            </a:r>
          </a:p>
          <a:p>
            <a:pPr lvl="1">
              <a:spcBef>
                <a:spcPts val="0"/>
              </a:spcBef>
              <a:spcAft>
                <a:spcPts val="600"/>
              </a:spcAft>
            </a:pPr>
            <a:r>
              <a:rPr lang="en-US" sz="1800" dirty="0">
                <a:solidFill>
                  <a:srgbClr val="002060"/>
                </a:solidFill>
                <a:latin typeface="Arial Rounded MT Bold" pitchFamily="34" charset="0"/>
              </a:rPr>
              <a:t>Pilots/vehicle operators giving their location and requesting instructions to go somewhere.</a:t>
            </a:r>
          </a:p>
          <a:p>
            <a:pPr lvl="1">
              <a:spcBef>
                <a:spcPts val="0"/>
              </a:spcBef>
              <a:spcAft>
                <a:spcPts val="600"/>
              </a:spcAft>
            </a:pPr>
            <a:r>
              <a:rPr lang="en-US" sz="1800" dirty="0">
                <a:solidFill>
                  <a:srgbClr val="002060"/>
                </a:solidFill>
                <a:latin typeface="Arial Rounded MT Bold" pitchFamily="34" charset="0"/>
              </a:rPr>
              <a:t>Controllers telling pilots/vehicle operators what route or routes to take.</a:t>
            </a:r>
          </a:p>
          <a:p>
            <a:pPr lvl="1">
              <a:spcBef>
                <a:spcPts val="0"/>
              </a:spcBef>
              <a:spcAft>
                <a:spcPts val="600"/>
              </a:spcAft>
            </a:pPr>
            <a:r>
              <a:rPr lang="en-US" sz="1800" dirty="0">
                <a:solidFill>
                  <a:srgbClr val="002060"/>
                </a:solidFill>
                <a:latin typeface="Arial Rounded MT Bold" pitchFamily="34" charset="0"/>
              </a:rPr>
              <a:t>Potential conflicts between you and aircraft/vehicles.</a:t>
            </a:r>
          </a:p>
          <a:p>
            <a:pPr>
              <a:spcBef>
                <a:spcPts val="0"/>
              </a:spcBef>
              <a:spcAft>
                <a:spcPts val="600"/>
              </a:spcAft>
            </a:pPr>
            <a:endParaRPr lang="en-US" sz="1800" dirty="0">
              <a:solidFill>
                <a:srgbClr val="002060"/>
              </a:solidFill>
              <a:latin typeface="Arial Rounded MT Bold" pitchFamily="34" charset="0"/>
            </a:endParaRPr>
          </a:p>
          <a:p>
            <a:pPr marL="0" indent="0">
              <a:spcBef>
                <a:spcPts val="0"/>
              </a:spcBef>
              <a:spcAft>
                <a:spcPts val="600"/>
              </a:spcAft>
              <a:buNone/>
            </a:pPr>
            <a:endParaRPr lang="en-US" sz="1800" dirty="0">
              <a:solidFill>
                <a:srgbClr val="002060"/>
              </a:solidFill>
              <a:latin typeface="Arial Rounded MT Bold" pitchFamily="34" charset="0"/>
            </a:endParaRPr>
          </a:p>
          <a:p>
            <a:pPr>
              <a:spcBef>
                <a:spcPts val="0"/>
              </a:spcBef>
              <a:spcAft>
                <a:spcPts val="600"/>
              </a:spcAft>
            </a:pPr>
            <a:endParaRPr lang="en-US" sz="2000" dirty="0">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127</a:t>
            </a:fld>
            <a:endParaRPr lang="en-US"/>
          </a:p>
        </p:txBody>
      </p:sp>
      <p:sp>
        <p:nvSpPr>
          <p:cNvPr id="6" name="TextBox 5">
            <a:extLst>
              <a:ext uri="{FF2B5EF4-FFF2-40B4-BE49-F238E27FC236}">
                <a16:creationId xmlns:a16="http://schemas.microsoft.com/office/drawing/2014/main" id="{2D0CB764-D2A0-4119-8561-CDBBE70ABB84}"/>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DA218F64-9D50-4BD6-A091-AF55CC144FC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A3386628-9427-41E7-A94A-8272FD8E12D9}"/>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TextBox 10">
            <a:extLst>
              <a:ext uri="{FF2B5EF4-FFF2-40B4-BE49-F238E27FC236}">
                <a16:creationId xmlns:a16="http://schemas.microsoft.com/office/drawing/2014/main" id="{73BF0F28-6B7A-4D97-AC3B-20937A71BE1B}"/>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ustDataLst>
      <p:tags r:id="rId1"/>
    </p:custDataLst>
    <p:extLst>
      <p:ext uri="{BB962C8B-B14F-4D97-AF65-F5344CB8AC3E}">
        <p14:creationId xmlns:p14="http://schemas.microsoft.com/office/powerpoint/2010/main" val="81710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21859">
                                            <p:txEl>
                                              <p:pRg st="1" end="1"/>
                                            </p:txEl>
                                          </p:spTgt>
                                        </p:tgtEl>
                                        <p:attrNameLst>
                                          <p:attrName>style.visibility</p:attrName>
                                        </p:attrNameLst>
                                      </p:cBhvr>
                                      <p:to>
                                        <p:strVal val="visible"/>
                                      </p:to>
                                    </p:set>
                                    <p:animEffect transition="in" filter="slide(fromBottom)">
                                      <p:cBhvr>
                                        <p:cTn id="7" dur="10"/>
                                        <p:tgtEl>
                                          <p:spTgt spid="121859">
                                            <p:txEl>
                                              <p:pRg st="1" end="1"/>
                                            </p:txEl>
                                          </p:spTgt>
                                        </p:tgtEl>
                                      </p:cBhvr>
                                    </p:animEffect>
                                  </p:childTnLst>
                                </p:cTn>
                              </p:par>
                              <p:par>
                                <p:cTn id="8" presetID="12" presetClass="entr" presetSubtype="4" fill="hold" grpId="0" nodeType="withEffect">
                                  <p:stCondLst>
                                    <p:cond delay="500"/>
                                  </p:stCondLst>
                                  <p:childTnLst>
                                    <p:set>
                                      <p:cBhvr>
                                        <p:cTn id="9" dur="1" fill="hold">
                                          <p:stCondLst>
                                            <p:cond delay="0"/>
                                          </p:stCondLst>
                                        </p:cTn>
                                        <p:tgtEl>
                                          <p:spTgt spid="121859">
                                            <p:txEl>
                                              <p:pRg st="2" end="2"/>
                                            </p:txEl>
                                          </p:spTgt>
                                        </p:tgtEl>
                                        <p:attrNameLst>
                                          <p:attrName>style.visibility</p:attrName>
                                        </p:attrNameLst>
                                      </p:cBhvr>
                                      <p:to>
                                        <p:strVal val="visible"/>
                                      </p:to>
                                    </p:set>
                                    <p:animEffect transition="in" filter="slide(fromBottom)">
                                      <p:cBhvr>
                                        <p:cTn id="10" dur="500"/>
                                        <p:tgtEl>
                                          <p:spTgt spid="121859">
                                            <p:txEl>
                                              <p:pRg st="2" end="2"/>
                                            </p:txEl>
                                          </p:spTgt>
                                        </p:tgtEl>
                                      </p:cBhvr>
                                    </p:animEffect>
                                  </p:childTnLst>
                                </p:cTn>
                              </p:par>
                              <p:par>
                                <p:cTn id="11" presetID="12" presetClass="entr" presetSubtype="4" fill="hold" grpId="0" nodeType="withEffect">
                                  <p:stCondLst>
                                    <p:cond delay="500"/>
                                  </p:stCondLst>
                                  <p:childTnLst>
                                    <p:set>
                                      <p:cBhvr>
                                        <p:cTn id="12" dur="1" fill="hold">
                                          <p:stCondLst>
                                            <p:cond delay="0"/>
                                          </p:stCondLst>
                                        </p:cTn>
                                        <p:tgtEl>
                                          <p:spTgt spid="121859">
                                            <p:txEl>
                                              <p:pRg st="3" end="3"/>
                                            </p:txEl>
                                          </p:spTgt>
                                        </p:tgtEl>
                                        <p:attrNameLst>
                                          <p:attrName>style.visibility</p:attrName>
                                        </p:attrNameLst>
                                      </p:cBhvr>
                                      <p:to>
                                        <p:strVal val="visible"/>
                                      </p:to>
                                    </p:set>
                                    <p:animEffect transition="in" filter="slide(fromBottom)">
                                      <p:cBhvr>
                                        <p:cTn id="13" dur="500"/>
                                        <p:tgtEl>
                                          <p:spTgt spid="121859">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grpId="0" nodeType="clickEffect">
                                  <p:stCondLst>
                                    <p:cond delay="500"/>
                                  </p:stCondLst>
                                  <p:childTnLst>
                                    <p:set>
                                      <p:cBhvr>
                                        <p:cTn id="17" dur="1" fill="hold">
                                          <p:stCondLst>
                                            <p:cond delay="0"/>
                                          </p:stCondLst>
                                        </p:cTn>
                                        <p:tgtEl>
                                          <p:spTgt spid="121859">
                                            <p:txEl>
                                              <p:pRg st="4" end="4"/>
                                            </p:txEl>
                                          </p:spTgt>
                                        </p:tgtEl>
                                        <p:attrNameLst>
                                          <p:attrName>style.visibility</p:attrName>
                                        </p:attrNameLst>
                                      </p:cBhvr>
                                      <p:to>
                                        <p:strVal val="visible"/>
                                      </p:to>
                                    </p:set>
                                    <p:animEffect transition="in" filter="slide(fromBottom)">
                                      <p:cBhvr>
                                        <p:cTn id="18" dur="500"/>
                                        <p:tgtEl>
                                          <p:spTgt spid="121859">
                                            <p:txEl>
                                              <p:pRg st="4" end="4"/>
                                            </p:txEl>
                                          </p:spTgt>
                                        </p:tgtEl>
                                      </p:cBhvr>
                                    </p:animEffect>
                                  </p:childTnLst>
                                </p:cTn>
                              </p:par>
                              <p:par>
                                <p:cTn id="19" presetID="12" presetClass="entr" presetSubtype="4" fill="hold" grpId="0" nodeType="withEffect">
                                  <p:stCondLst>
                                    <p:cond delay="500"/>
                                  </p:stCondLst>
                                  <p:childTnLst>
                                    <p:set>
                                      <p:cBhvr>
                                        <p:cTn id="20" dur="1" fill="hold">
                                          <p:stCondLst>
                                            <p:cond delay="0"/>
                                          </p:stCondLst>
                                        </p:cTn>
                                        <p:tgtEl>
                                          <p:spTgt spid="121859">
                                            <p:txEl>
                                              <p:pRg st="5" end="5"/>
                                            </p:txEl>
                                          </p:spTgt>
                                        </p:tgtEl>
                                        <p:attrNameLst>
                                          <p:attrName>style.visibility</p:attrName>
                                        </p:attrNameLst>
                                      </p:cBhvr>
                                      <p:to>
                                        <p:strVal val="visible"/>
                                      </p:to>
                                    </p:set>
                                    <p:animEffect transition="in" filter="slide(fromBottom)">
                                      <p:cBhvr>
                                        <p:cTn id="21" dur="500"/>
                                        <p:tgtEl>
                                          <p:spTgt spid="121859">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4" fill="hold" grpId="0" nodeType="clickEffect">
                                  <p:stCondLst>
                                    <p:cond delay="0"/>
                                  </p:stCondLst>
                                  <p:childTnLst>
                                    <p:set>
                                      <p:cBhvr>
                                        <p:cTn id="25" dur="1" fill="hold">
                                          <p:stCondLst>
                                            <p:cond delay="0"/>
                                          </p:stCondLst>
                                        </p:cTn>
                                        <p:tgtEl>
                                          <p:spTgt spid="121859">
                                            <p:txEl>
                                              <p:pRg st="6" end="6"/>
                                            </p:txEl>
                                          </p:spTgt>
                                        </p:tgtEl>
                                        <p:attrNameLst>
                                          <p:attrName>style.visibility</p:attrName>
                                        </p:attrNameLst>
                                      </p:cBhvr>
                                      <p:to>
                                        <p:strVal val="visible"/>
                                      </p:to>
                                    </p:set>
                                    <p:animEffect transition="in" filter="slide(fromBottom)">
                                      <p:cBhvr>
                                        <p:cTn id="26" dur="500"/>
                                        <p:tgtEl>
                                          <p:spTgt spid="121859">
                                            <p:txEl>
                                              <p:pRg st="6" end="6"/>
                                            </p:txEl>
                                          </p:spTgt>
                                        </p:tgtEl>
                                      </p:cBhvr>
                                    </p:animEffect>
                                  </p:childTnLst>
                                </p:cTn>
                              </p:par>
                              <p:par>
                                <p:cTn id="27" presetID="12" presetClass="entr" presetSubtype="4" fill="hold" grpId="0" nodeType="withEffect">
                                  <p:stCondLst>
                                    <p:cond delay="500"/>
                                  </p:stCondLst>
                                  <p:childTnLst>
                                    <p:set>
                                      <p:cBhvr>
                                        <p:cTn id="28" dur="1" fill="hold">
                                          <p:stCondLst>
                                            <p:cond delay="0"/>
                                          </p:stCondLst>
                                        </p:cTn>
                                        <p:tgtEl>
                                          <p:spTgt spid="121859">
                                            <p:txEl>
                                              <p:pRg st="7" end="7"/>
                                            </p:txEl>
                                          </p:spTgt>
                                        </p:tgtEl>
                                        <p:attrNameLst>
                                          <p:attrName>style.visibility</p:attrName>
                                        </p:attrNameLst>
                                      </p:cBhvr>
                                      <p:to>
                                        <p:strVal val="visible"/>
                                      </p:to>
                                    </p:set>
                                    <p:animEffect transition="in" filter="slide(fromBottom)">
                                      <p:cBhvr>
                                        <p:cTn id="29" dur="500"/>
                                        <p:tgtEl>
                                          <p:spTgt spid="12185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59" grpId="0" uiExpand="1" build="p"/>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3" name="Rectangle 3"/>
          <p:cNvSpPr>
            <a:spLocks noGrp="1" noChangeArrowheads="1"/>
          </p:cNvSpPr>
          <p:nvPr>
            <p:ph type="body" idx="1"/>
          </p:nvPr>
        </p:nvSpPr>
        <p:spPr>
          <a:xfrm>
            <a:off x="228600" y="735288"/>
            <a:ext cx="8686800" cy="5181600"/>
          </a:xfrm>
        </p:spPr>
        <p:txBody>
          <a:bodyPr/>
          <a:lstStyle/>
          <a:p>
            <a:r>
              <a:rPr lang="en-US" sz="1800" u="sng" dirty="0">
                <a:solidFill>
                  <a:srgbClr val="002060"/>
                </a:solidFill>
                <a:latin typeface="Arial Rounded MT Bold" panose="020F0704030504030204" pitchFamily="34" charset="0"/>
              </a:rPr>
              <a:t>Roger</a:t>
            </a:r>
            <a:r>
              <a:rPr lang="en-US" sz="1800" dirty="0">
                <a:solidFill>
                  <a:srgbClr val="002060"/>
                </a:solidFill>
                <a:latin typeface="Arial Rounded MT Bold" panose="020F0704030504030204" pitchFamily="34" charset="0"/>
              </a:rPr>
              <a:t>- I have received all of your transmission. </a:t>
            </a:r>
          </a:p>
          <a:p>
            <a:pPr lvl="3">
              <a:buNone/>
            </a:pPr>
            <a:r>
              <a:rPr lang="en-US" sz="1800" dirty="0">
                <a:solidFill>
                  <a:srgbClr val="002060"/>
                </a:solidFill>
                <a:latin typeface="Arial Rounded MT Bold" panose="020F0704030504030204" pitchFamily="34" charset="0"/>
                <a:ea typeface="+mn-ea"/>
                <a:cs typeface="+mn-cs"/>
              </a:rPr>
              <a:t>Not to be used to answer “Yes” to a question.</a:t>
            </a:r>
          </a:p>
          <a:p>
            <a:pPr>
              <a:spcBef>
                <a:spcPts val="600"/>
              </a:spcBef>
            </a:pPr>
            <a:r>
              <a:rPr lang="en-US" sz="1800" u="sng" dirty="0">
                <a:solidFill>
                  <a:srgbClr val="002060"/>
                </a:solidFill>
                <a:latin typeface="Arial Rounded MT Bold" panose="020F0704030504030204" pitchFamily="34" charset="0"/>
              </a:rPr>
              <a:t>Wilco</a:t>
            </a:r>
            <a:r>
              <a:rPr lang="en-US" sz="1800" dirty="0">
                <a:solidFill>
                  <a:srgbClr val="002060"/>
                </a:solidFill>
                <a:latin typeface="Arial Rounded MT Bold" panose="020F0704030504030204" pitchFamily="34" charset="0"/>
              </a:rPr>
              <a:t> – I have received your transmission and I will comply.</a:t>
            </a:r>
          </a:p>
          <a:p>
            <a:pPr>
              <a:spcBef>
                <a:spcPts val="1200"/>
              </a:spcBef>
            </a:pPr>
            <a:r>
              <a:rPr lang="en-US" sz="1800" u="sng" dirty="0">
                <a:solidFill>
                  <a:srgbClr val="002060"/>
                </a:solidFill>
                <a:latin typeface="Arial Rounded MT Bold" panose="020F0704030504030204" pitchFamily="34" charset="0"/>
              </a:rPr>
              <a:t>Affirmative</a:t>
            </a:r>
            <a:r>
              <a:rPr lang="en-US" sz="1800" dirty="0">
                <a:solidFill>
                  <a:srgbClr val="002060"/>
                </a:solidFill>
                <a:latin typeface="Arial Rounded MT Bold" panose="020F0704030504030204" pitchFamily="34" charset="0"/>
              </a:rPr>
              <a:t> - Yes</a:t>
            </a:r>
          </a:p>
          <a:p>
            <a:pPr>
              <a:spcBef>
                <a:spcPts val="1200"/>
              </a:spcBef>
            </a:pPr>
            <a:r>
              <a:rPr lang="en-US" sz="1800" u="sng" dirty="0">
                <a:solidFill>
                  <a:srgbClr val="002060"/>
                </a:solidFill>
                <a:latin typeface="Arial Rounded MT Bold" panose="020F0704030504030204" pitchFamily="34" charset="0"/>
              </a:rPr>
              <a:t>Negative</a:t>
            </a:r>
            <a:r>
              <a:rPr lang="en-US" sz="1800" dirty="0">
                <a:solidFill>
                  <a:srgbClr val="002060"/>
                </a:solidFill>
                <a:latin typeface="Arial Rounded MT Bold" panose="020F0704030504030204" pitchFamily="34" charset="0"/>
              </a:rPr>
              <a:t> - No </a:t>
            </a:r>
          </a:p>
          <a:p>
            <a:pPr>
              <a:spcBef>
                <a:spcPts val="1200"/>
              </a:spcBef>
            </a:pPr>
            <a:r>
              <a:rPr lang="en-US" sz="1800" u="sng" dirty="0">
                <a:solidFill>
                  <a:srgbClr val="002060"/>
                </a:solidFill>
                <a:latin typeface="Arial Rounded MT Bold" panose="020F0704030504030204" pitchFamily="34" charset="0"/>
              </a:rPr>
              <a:t>Acknowledge</a:t>
            </a:r>
            <a:r>
              <a:rPr lang="en-US" sz="1800" dirty="0">
                <a:solidFill>
                  <a:srgbClr val="002060"/>
                </a:solidFill>
                <a:latin typeface="Arial Rounded MT Bold" panose="020F0704030504030204" pitchFamily="34" charset="0"/>
              </a:rPr>
              <a:t> – Confirm  that you have received my message.</a:t>
            </a:r>
          </a:p>
          <a:p>
            <a:pPr>
              <a:spcBef>
                <a:spcPts val="1200"/>
              </a:spcBef>
            </a:pPr>
            <a:r>
              <a:rPr lang="en-US" sz="1800" u="sng" dirty="0">
                <a:solidFill>
                  <a:srgbClr val="002060"/>
                </a:solidFill>
                <a:latin typeface="Arial Rounded MT Bold" panose="020F0704030504030204" pitchFamily="34" charset="0"/>
              </a:rPr>
              <a:t>Read back</a:t>
            </a:r>
            <a:r>
              <a:rPr lang="en-US" sz="1800" dirty="0">
                <a:solidFill>
                  <a:srgbClr val="002060"/>
                </a:solidFill>
                <a:latin typeface="Arial Rounded MT Bold" panose="020F0704030504030204" pitchFamily="34" charset="0"/>
              </a:rPr>
              <a:t> - Repeat message.</a:t>
            </a:r>
          </a:p>
          <a:p>
            <a:pPr>
              <a:spcBef>
                <a:spcPts val="1200"/>
              </a:spcBef>
            </a:pPr>
            <a:r>
              <a:rPr lang="en-US" sz="1800" u="sng" dirty="0">
                <a:solidFill>
                  <a:srgbClr val="002060"/>
                </a:solidFill>
                <a:latin typeface="Arial Rounded MT Bold" panose="020F0704030504030204" pitchFamily="34" charset="0"/>
              </a:rPr>
              <a:t>Say Again</a:t>
            </a:r>
            <a:r>
              <a:rPr lang="en-US" sz="1800" dirty="0">
                <a:solidFill>
                  <a:srgbClr val="002060"/>
                </a:solidFill>
                <a:latin typeface="Arial Rounded MT Bold" panose="020F0704030504030204" pitchFamily="34" charset="0"/>
              </a:rPr>
              <a:t> – Request a repeat of instructions.</a:t>
            </a:r>
          </a:p>
          <a:p>
            <a:pPr>
              <a:spcBef>
                <a:spcPts val="1200"/>
              </a:spcBef>
            </a:pPr>
            <a:r>
              <a:rPr lang="en-US" sz="1800" u="sng" dirty="0">
                <a:solidFill>
                  <a:srgbClr val="002060"/>
                </a:solidFill>
                <a:latin typeface="Arial Rounded MT Bold" panose="020F0704030504030204" pitchFamily="34" charset="0"/>
              </a:rPr>
              <a:t>Stand By</a:t>
            </a:r>
            <a:r>
              <a:rPr lang="en-US" sz="1800" dirty="0">
                <a:solidFill>
                  <a:srgbClr val="002060"/>
                </a:solidFill>
                <a:latin typeface="Arial Rounded MT Bold" panose="020F0704030504030204" pitchFamily="34" charset="0"/>
              </a:rPr>
              <a:t> - Wait, controller is busy with other tasks. May require waiting several minutes.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128</a:t>
            </a:fld>
            <a:endParaRPr lang="en-US"/>
          </a:p>
        </p:txBody>
      </p:sp>
      <p:sp>
        <p:nvSpPr>
          <p:cNvPr id="7" name="TextBox 6">
            <a:extLst>
              <a:ext uri="{FF2B5EF4-FFF2-40B4-BE49-F238E27FC236}">
                <a16:creationId xmlns:a16="http://schemas.microsoft.com/office/drawing/2014/main" id="{7CF0882F-4A86-4B75-9DA0-C7952578D018}"/>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FB1C8ABD-3D1B-4C6D-A91C-DB22E050DB9D}"/>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3DC7F6A3-13A7-4C7A-82C2-B46E5F26D65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0" name="TextBox 9">
            <a:extLst>
              <a:ext uri="{FF2B5EF4-FFF2-40B4-BE49-F238E27FC236}">
                <a16:creationId xmlns:a16="http://schemas.microsoft.com/office/drawing/2014/main" id="{04B8CDDF-090C-4049-B12D-5AE929A03B56}"/>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Rectangle 3"/>
          <p:cNvSpPr>
            <a:spLocks noGrp="1" noChangeArrowheads="1"/>
          </p:cNvSpPr>
          <p:nvPr>
            <p:ph type="body" idx="1"/>
          </p:nvPr>
        </p:nvSpPr>
        <p:spPr>
          <a:xfrm>
            <a:off x="208505" y="735288"/>
            <a:ext cx="8686800" cy="4953000"/>
          </a:xfrm>
        </p:spPr>
        <p:txBody>
          <a:bodyPr/>
          <a:lstStyle/>
          <a:p>
            <a:pPr>
              <a:defRPr/>
            </a:pPr>
            <a:r>
              <a:rPr lang="en-US" sz="1800" u="sng" dirty="0">
                <a:solidFill>
                  <a:srgbClr val="002060"/>
                </a:solidFill>
                <a:latin typeface="Arial Rounded MT Bold" panose="020F0704030504030204" pitchFamily="34" charset="0"/>
              </a:rPr>
              <a:t>Go Ahead</a:t>
            </a:r>
            <a:r>
              <a:rPr lang="en-US" sz="1800" dirty="0">
                <a:solidFill>
                  <a:srgbClr val="002060"/>
                </a:solidFill>
                <a:latin typeface="Arial Rounded MT Bold" panose="020F0704030504030204" pitchFamily="34" charset="0"/>
              </a:rPr>
              <a:t> - State your request.</a:t>
            </a:r>
          </a:p>
          <a:p>
            <a:pPr>
              <a:spcBef>
                <a:spcPts val="1200"/>
              </a:spcBef>
              <a:defRPr/>
            </a:pPr>
            <a:r>
              <a:rPr lang="en-US" sz="1800" u="sng" dirty="0">
                <a:solidFill>
                  <a:srgbClr val="002060"/>
                </a:solidFill>
                <a:latin typeface="Arial Rounded MT Bold" panose="020F0704030504030204" pitchFamily="34" charset="0"/>
              </a:rPr>
              <a:t>Proceed</a:t>
            </a:r>
            <a:r>
              <a:rPr lang="en-US" sz="1800" dirty="0">
                <a:solidFill>
                  <a:srgbClr val="002060"/>
                </a:solidFill>
                <a:latin typeface="Arial Rounded MT Bold" panose="020F0704030504030204" pitchFamily="34" charset="0"/>
              </a:rPr>
              <a:t> - Authorization to begin/continue driving</a:t>
            </a:r>
          </a:p>
          <a:p>
            <a:pPr marL="0">
              <a:lnSpc>
                <a:spcPct val="90000"/>
              </a:lnSpc>
              <a:spcBef>
                <a:spcPts val="1200"/>
              </a:spcBef>
              <a:defRPr/>
            </a:pPr>
            <a:r>
              <a:rPr lang="en-US" sz="1800" u="sng" dirty="0">
                <a:solidFill>
                  <a:srgbClr val="002060"/>
                </a:solidFill>
                <a:latin typeface="Arial Rounded MT Bold" panose="020F0704030504030204" pitchFamily="34" charset="0"/>
              </a:rPr>
              <a:t>Advise intentions</a:t>
            </a:r>
            <a:r>
              <a:rPr lang="en-US" sz="1800" dirty="0">
                <a:solidFill>
                  <a:srgbClr val="002060"/>
                </a:solidFill>
                <a:latin typeface="Arial Rounded MT Bold" panose="020F0704030504030204" pitchFamily="34" charset="0"/>
              </a:rPr>
              <a:t> - What do you plan to do.</a:t>
            </a:r>
            <a:endParaRPr lang="en-US" sz="1800" u="sng" dirty="0">
              <a:solidFill>
                <a:srgbClr val="002060"/>
              </a:solidFill>
              <a:latin typeface="Arial Rounded MT Bold" panose="020F0704030504030204" pitchFamily="34" charset="0"/>
            </a:endParaRPr>
          </a:p>
          <a:p>
            <a:pPr marL="0">
              <a:lnSpc>
                <a:spcPct val="90000"/>
              </a:lnSpc>
              <a:spcBef>
                <a:spcPts val="1200"/>
              </a:spcBef>
              <a:defRPr/>
            </a:pPr>
            <a:r>
              <a:rPr lang="en-US" sz="1800" u="sng" dirty="0">
                <a:solidFill>
                  <a:srgbClr val="002060"/>
                </a:solidFill>
                <a:latin typeface="Arial Rounded MT Bold" panose="020F0704030504030204" pitchFamily="34" charset="0"/>
              </a:rPr>
              <a:t>Without Delay</a:t>
            </a:r>
            <a:r>
              <a:rPr lang="en-US" sz="1800" dirty="0">
                <a:solidFill>
                  <a:srgbClr val="002060"/>
                </a:solidFill>
                <a:latin typeface="Arial Rounded MT Bold" panose="020F0704030504030204" pitchFamily="34" charset="0"/>
              </a:rPr>
              <a:t> - Proceed with approved instructions immediately.</a:t>
            </a:r>
            <a:endParaRPr lang="en-US" sz="1800" i="1" dirty="0">
              <a:solidFill>
                <a:srgbClr val="002060"/>
              </a:solidFill>
              <a:latin typeface="Arial Rounded MT Bold" panose="020F0704030504030204" pitchFamily="34" charset="0"/>
            </a:endParaRPr>
          </a:p>
          <a:p>
            <a:pPr>
              <a:lnSpc>
                <a:spcPct val="90000"/>
              </a:lnSpc>
              <a:spcBef>
                <a:spcPts val="1200"/>
              </a:spcBef>
              <a:defRPr/>
            </a:pPr>
            <a:r>
              <a:rPr lang="en-US" sz="1800" u="sng" dirty="0">
                <a:solidFill>
                  <a:srgbClr val="002060"/>
                </a:solidFill>
                <a:latin typeface="Arial Rounded MT Bold" panose="020F0704030504030204" pitchFamily="34" charset="0"/>
              </a:rPr>
              <a:t>Expedite</a:t>
            </a:r>
            <a:r>
              <a:rPr lang="en-US" sz="1800" dirty="0">
                <a:solidFill>
                  <a:srgbClr val="002060"/>
                </a:solidFill>
                <a:latin typeface="Arial Rounded MT Bold" panose="020F0704030504030204" pitchFamily="34" charset="0"/>
              </a:rPr>
              <a:t> – Comply promptly with instruction. </a:t>
            </a:r>
          </a:p>
          <a:p>
            <a:pPr>
              <a:lnSpc>
                <a:spcPct val="90000"/>
              </a:lnSpc>
              <a:spcBef>
                <a:spcPts val="1200"/>
              </a:spcBef>
              <a:defRPr/>
            </a:pPr>
            <a:r>
              <a:rPr lang="en-US" sz="1800" u="sng" dirty="0">
                <a:solidFill>
                  <a:srgbClr val="002060"/>
                </a:solidFill>
                <a:latin typeface="Arial Rounded MT Bold" panose="020F0704030504030204" pitchFamily="34" charset="0"/>
              </a:rPr>
              <a:t>Immediately</a:t>
            </a:r>
            <a:r>
              <a:rPr lang="en-US" sz="1800" dirty="0">
                <a:solidFill>
                  <a:srgbClr val="002060"/>
                </a:solidFill>
                <a:latin typeface="Arial Rounded MT Bold" panose="020F0704030504030204" pitchFamily="34" charset="0"/>
              </a:rPr>
              <a:t> – NOW!</a:t>
            </a:r>
            <a:endParaRPr lang="en-US" sz="1800" u="sng" dirty="0">
              <a:solidFill>
                <a:srgbClr val="002060"/>
              </a:solidFill>
              <a:latin typeface="Arial Rounded MT Bold" panose="020F0704030504030204" pitchFamily="34" charset="0"/>
            </a:endParaRPr>
          </a:p>
          <a:p>
            <a:pPr>
              <a:spcBef>
                <a:spcPts val="1200"/>
              </a:spcBef>
              <a:defRPr/>
            </a:pPr>
            <a:r>
              <a:rPr lang="en-US" sz="1800" u="sng" dirty="0">
                <a:solidFill>
                  <a:srgbClr val="002060"/>
                </a:solidFill>
                <a:latin typeface="Arial Rounded MT Bold" panose="020F0704030504030204" pitchFamily="34" charset="0"/>
              </a:rPr>
              <a:t>Unable</a:t>
            </a:r>
            <a:r>
              <a:rPr lang="en-US" sz="1800" dirty="0">
                <a:solidFill>
                  <a:srgbClr val="002060"/>
                </a:solidFill>
                <a:latin typeface="Arial Rounded MT Bold" panose="020F0704030504030204" pitchFamily="34" charset="0"/>
              </a:rPr>
              <a:t> – Indicates inability to comply.</a:t>
            </a:r>
          </a:p>
          <a:p>
            <a:pPr>
              <a:lnSpc>
                <a:spcPct val="90000"/>
              </a:lnSpc>
              <a:spcBef>
                <a:spcPts val="1200"/>
              </a:spcBef>
              <a:defRPr/>
            </a:pPr>
            <a:r>
              <a:rPr lang="en-US" sz="1800" u="sng" dirty="0">
                <a:solidFill>
                  <a:srgbClr val="002060"/>
                </a:solidFill>
                <a:latin typeface="Arial Rounded MT Bold" panose="020F0704030504030204" pitchFamily="34" charset="0"/>
              </a:rPr>
              <a:t>Hold</a:t>
            </a:r>
            <a:r>
              <a:rPr lang="en-US" sz="1800" dirty="0">
                <a:solidFill>
                  <a:srgbClr val="002060"/>
                </a:solidFill>
                <a:latin typeface="Arial Rounded MT Bold" panose="020F0704030504030204" pitchFamily="34" charset="0"/>
              </a:rPr>
              <a:t> - Stay in place, do not move.</a:t>
            </a:r>
          </a:p>
          <a:p>
            <a:pPr>
              <a:lnSpc>
                <a:spcPct val="90000"/>
              </a:lnSpc>
              <a:spcBef>
                <a:spcPts val="1200"/>
              </a:spcBef>
              <a:defRPr/>
            </a:pPr>
            <a:r>
              <a:rPr lang="en-US" sz="1800" u="sng" dirty="0">
                <a:solidFill>
                  <a:srgbClr val="002060"/>
                </a:solidFill>
                <a:latin typeface="Arial Rounded MT Bold" panose="020F0704030504030204" pitchFamily="34" charset="0"/>
              </a:rPr>
              <a:t>Hold Short</a:t>
            </a:r>
            <a:r>
              <a:rPr lang="en-US" sz="1800" dirty="0">
                <a:solidFill>
                  <a:srgbClr val="002060"/>
                </a:solidFill>
                <a:latin typeface="Arial Rounded MT Bold" panose="020F0704030504030204" pitchFamily="34" charset="0"/>
              </a:rPr>
              <a:t> – Hold short of a specific point as instructed by the controller. Often at Runway/Taxiway intersections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129</a:t>
            </a:fld>
            <a:endParaRPr lang="en-US"/>
          </a:p>
        </p:txBody>
      </p:sp>
      <p:sp>
        <p:nvSpPr>
          <p:cNvPr id="7" name="TextBox 6">
            <a:extLst>
              <a:ext uri="{FF2B5EF4-FFF2-40B4-BE49-F238E27FC236}">
                <a16:creationId xmlns:a16="http://schemas.microsoft.com/office/drawing/2014/main" id="{ECC14D70-4DC0-43C9-8C3E-3C6277718B4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AAFE7339-6176-4871-AC45-45691B7ACD72}"/>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4D826E3D-82DF-41BD-BD83-19D2370C0E37}"/>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0" name="TextBox 9">
            <a:extLst>
              <a:ext uri="{FF2B5EF4-FFF2-40B4-BE49-F238E27FC236}">
                <a16:creationId xmlns:a16="http://schemas.microsoft.com/office/drawing/2014/main" id="{FBA99682-7FFF-4875-8E0C-5F7507629BF3}"/>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2">
            <a:extLst>
              <a:ext uri="{FF2B5EF4-FFF2-40B4-BE49-F238E27FC236}">
                <a16:creationId xmlns:a16="http://schemas.microsoft.com/office/drawing/2014/main" id="{21B2079E-99D8-41C6-A384-F7FD79F08216}"/>
              </a:ext>
            </a:extLst>
          </p:cNvPr>
          <p:cNvSpPr>
            <a:spLocks noGrp="1" noChangeArrowheads="1"/>
          </p:cNvSpPr>
          <p:nvPr>
            <p:ph type="title"/>
          </p:nvPr>
        </p:nvSpPr>
        <p:spPr>
          <a:xfrm>
            <a:off x="2812256" y="730526"/>
            <a:ext cx="3290887" cy="461962"/>
          </a:xfrm>
          <a:ln w="28575"/>
        </p:spPr>
        <p:txBody>
          <a:bodyPr wrap="square">
            <a:spAutoFit/>
          </a:bodyPr>
          <a:lstStyle/>
          <a:p>
            <a:pPr>
              <a:defRPr/>
            </a:pPr>
            <a:r>
              <a:rPr lang="en-US" sz="2400" kern="1200" dirty="0">
                <a:solidFill>
                  <a:srgbClr val="002060"/>
                </a:solidFill>
                <a:latin typeface="Arial Rounded MT Bold" pitchFamily="34" charset="0"/>
              </a:rPr>
              <a:t>Phonetics</a:t>
            </a:r>
          </a:p>
        </p:txBody>
      </p:sp>
      <p:sp>
        <p:nvSpPr>
          <p:cNvPr id="124931" name="Rectangle 3">
            <a:extLst>
              <a:ext uri="{FF2B5EF4-FFF2-40B4-BE49-F238E27FC236}">
                <a16:creationId xmlns:a16="http://schemas.microsoft.com/office/drawing/2014/main" id="{A07718A6-1F8D-4205-AEEA-C9495216AF86}"/>
              </a:ext>
            </a:extLst>
          </p:cNvPr>
          <p:cNvSpPr>
            <a:spLocks noGrp="1" noChangeArrowheads="1"/>
          </p:cNvSpPr>
          <p:nvPr>
            <p:ph sz="half" idx="1"/>
          </p:nvPr>
        </p:nvSpPr>
        <p:spPr>
          <a:xfrm>
            <a:off x="1577994" y="1720829"/>
            <a:ext cx="1600200" cy="4191000"/>
          </a:xfrm>
        </p:spPr>
        <p:txBody>
          <a:bodyPr/>
          <a:lstStyle/>
          <a:p>
            <a:pPr>
              <a:spcBef>
                <a:spcPct val="0"/>
              </a:spcBef>
              <a:buFontTx/>
              <a:buNone/>
            </a:pPr>
            <a:r>
              <a:rPr lang="en-US" altLang="en-US" sz="2000" dirty="0"/>
              <a:t>A - Alfa</a:t>
            </a:r>
          </a:p>
          <a:p>
            <a:pPr>
              <a:spcBef>
                <a:spcPct val="0"/>
              </a:spcBef>
              <a:buFontTx/>
              <a:buNone/>
            </a:pPr>
            <a:r>
              <a:rPr lang="en-US" altLang="en-US" sz="2000" dirty="0"/>
              <a:t>B - Bravo</a:t>
            </a:r>
          </a:p>
          <a:p>
            <a:pPr>
              <a:spcBef>
                <a:spcPct val="0"/>
              </a:spcBef>
              <a:buFontTx/>
              <a:buNone/>
            </a:pPr>
            <a:r>
              <a:rPr lang="en-US" altLang="en-US" sz="2000" dirty="0"/>
              <a:t>C - Charlie</a:t>
            </a:r>
          </a:p>
          <a:p>
            <a:pPr>
              <a:spcBef>
                <a:spcPct val="0"/>
              </a:spcBef>
              <a:buFontTx/>
              <a:buNone/>
            </a:pPr>
            <a:r>
              <a:rPr lang="en-US" altLang="en-US" sz="2000" dirty="0"/>
              <a:t>D - Delta</a:t>
            </a:r>
          </a:p>
          <a:p>
            <a:pPr>
              <a:spcBef>
                <a:spcPct val="0"/>
              </a:spcBef>
              <a:buFontTx/>
              <a:buNone/>
            </a:pPr>
            <a:r>
              <a:rPr lang="en-US" altLang="en-US" sz="2000" dirty="0"/>
              <a:t>E - Echo</a:t>
            </a:r>
          </a:p>
          <a:p>
            <a:pPr>
              <a:spcBef>
                <a:spcPct val="0"/>
              </a:spcBef>
              <a:buFontTx/>
              <a:buNone/>
            </a:pPr>
            <a:r>
              <a:rPr lang="en-US" altLang="en-US" sz="2000" dirty="0"/>
              <a:t>F - Foxtrot</a:t>
            </a:r>
          </a:p>
          <a:p>
            <a:pPr>
              <a:spcBef>
                <a:spcPct val="0"/>
              </a:spcBef>
              <a:buFontTx/>
              <a:buNone/>
            </a:pPr>
            <a:r>
              <a:rPr lang="en-US" altLang="en-US" sz="2000" dirty="0"/>
              <a:t>G - Golf</a:t>
            </a:r>
          </a:p>
          <a:p>
            <a:pPr>
              <a:spcBef>
                <a:spcPct val="0"/>
              </a:spcBef>
              <a:buFontTx/>
              <a:buNone/>
            </a:pPr>
            <a:r>
              <a:rPr lang="en-US" altLang="en-US" sz="2000" dirty="0"/>
              <a:t>H - Hotel</a:t>
            </a:r>
          </a:p>
          <a:p>
            <a:pPr>
              <a:spcBef>
                <a:spcPct val="0"/>
              </a:spcBef>
              <a:buFontTx/>
              <a:buNone/>
            </a:pPr>
            <a:r>
              <a:rPr lang="en-US" altLang="en-US" sz="2000" dirty="0"/>
              <a:t>I - India</a:t>
            </a:r>
          </a:p>
          <a:p>
            <a:pPr>
              <a:spcBef>
                <a:spcPct val="0"/>
              </a:spcBef>
              <a:buFontTx/>
              <a:buNone/>
            </a:pPr>
            <a:r>
              <a:rPr lang="en-US" altLang="en-US" sz="2000" dirty="0"/>
              <a:t>J - Juliet</a:t>
            </a:r>
          </a:p>
          <a:p>
            <a:pPr>
              <a:spcBef>
                <a:spcPct val="0"/>
              </a:spcBef>
              <a:buFontTx/>
              <a:buNone/>
            </a:pPr>
            <a:r>
              <a:rPr lang="en-US" altLang="en-US" sz="2000" dirty="0"/>
              <a:t>K - Kilo</a:t>
            </a:r>
          </a:p>
          <a:p>
            <a:pPr>
              <a:spcBef>
                <a:spcPct val="0"/>
              </a:spcBef>
              <a:buFontTx/>
              <a:buNone/>
            </a:pPr>
            <a:r>
              <a:rPr lang="en-US" altLang="en-US" sz="2000" dirty="0"/>
              <a:t>L - Lima</a:t>
            </a:r>
          </a:p>
          <a:p>
            <a:pPr>
              <a:spcBef>
                <a:spcPct val="0"/>
              </a:spcBef>
              <a:buFontTx/>
              <a:buNone/>
            </a:pPr>
            <a:r>
              <a:rPr lang="en-US" altLang="en-US" sz="2000" dirty="0"/>
              <a:t>M - Mike</a:t>
            </a:r>
          </a:p>
        </p:txBody>
      </p:sp>
      <p:sp>
        <p:nvSpPr>
          <p:cNvPr id="124932" name="Rectangle 4">
            <a:extLst>
              <a:ext uri="{FF2B5EF4-FFF2-40B4-BE49-F238E27FC236}">
                <a16:creationId xmlns:a16="http://schemas.microsoft.com/office/drawing/2014/main" id="{26694FA5-78B0-4444-A75B-C6C066A04131}"/>
              </a:ext>
            </a:extLst>
          </p:cNvPr>
          <p:cNvSpPr>
            <a:spLocks noGrp="1" noChangeArrowheads="1"/>
          </p:cNvSpPr>
          <p:nvPr>
            <p:ph sz="half" idx="2"/>
          </p:nvPr>
        </p:nvSpPr>
        <p:spPr>
          <a:xfrm>
            <a:off x="3254394" y="1720829"/>
            <a:ext cx="2057400" cy="4114800"/>
          </a:xfrm>
        </p:spPr>
        <p:txBody>
          <a:bodyPr/>
          <a:lstStyle/>
          <a:p>
            <a:pPr>
              <a:spcBef>
                <a:spcPct val="0"/>
              </a:spcBef>
              <a:buFontTx/>
              <a:buNone/>
            </a:pPr>
            <a:r>
              <a:rPr lang="en-US" altLang="en-US" sz="2000"/>
              <a:t>N - November</a:t>
            </a:r>
          </a:p>
          <a:p>
            <a:pPr>
              <a:spcBef>
                <a:spcPct val="0"/>
              </a:spcBef>
              <a:buFontTx/>
              <a:buNone/>
            </a:pPr>
            <a:r>
              <a:rPr lang="en-US" altLang="en-US" sz="2000"/>
              <a:t>O - Oscar</a:t>
            </a:r>
          </a:p>
          <a:p>
            <a:pPr>
              <a:spcBef>
                <a:spcPct val="0"/>
              </a:spcBef>
              <a:buFontTx/>
              <a:buNone/>
            </a:pPr>
            <a:r>
              <a:rPr lang="en-US" altLang="en-US" sz="2000"/>
              <a:t>P - Papa</a:t>
            </a:r>
          </a:p>
          <a:p>
            <a:pPr>
              <a:spcBef>
                <a:spcPct val="0"/>
              </a:spcBef>
              <a:buFontTx/>
              <a:buNone/>
            </a:pPr>
            <a:r>
              <a:rPr lang="en-US" altLang="en-US" sz="2000"/>
              <a:t>Q - Quebec</a:t>
            </a:r>
          </a:p>
          <a:p>
            <a:pPr>
              <a:spcBef>
                <a:spcPct val="0"/>
              </a:spcBef>
              <a:buFontTx/>
              <a:buNone/>
            </a:pPr>
            <a:r>
              <a:rPr lang="en-US" altLang="en-US" sz="2000"/>
              <a:t>R - Romeo</a:t>
            </a:r>
          </a:p>
          <a:p>
            <a:pPr>
              <a:spcBef>
                <a:spcPct val="0"/>
              </a:spcBef>
              <a:buFontTx/>
              <a:buNone/>
            </a:pPr>
            <a:r>
              <a:rPr lang="en-US" altLang="en-US" sz="2000"/>
              <a:t>S - Sierra</a:t>
            </a:r>
          </a:p>
          <a:p>
            <a:pPr>
              <a:spcBef>
                <a:spcPct val="0"/>
              </a:spcBef>
              <a:buFontTx/>
              <a:buNone/>
            </a:pPr>
            <a:r>
              <a:rPr lang="en-US" altLang="en-US" sz="2000"/>
              <a:t>T - Tango</a:t>
            </a:r>
          </a:p>
          <a:p>
            <a:pPr>
              <a:spcBef>
                <a:spcPct val="0"/>
              </a:spcBef>
              <a:buFontTx/>
              <a:buNone/>
            </a:pPr>
            <a:r>
              <a:rPr lang="en-US" altLang="en-US" sz="2000"/>
              <a:t>U - Uniform</a:t>
            </a:r>
          </a:p>
          <a:p>
            <a:pPr>
              <a:spcBef>
                <a:spcPct val="0"/>
              </a:spcBef>
              <a:buFontTx/>
              <a:buNone/>
            </a:pPr>
            <a:r>
              <a:rPr lang="en-US" altLang="en-US" sz="2000"/>
              <a:t>V - Victor</a:t>
            </a:r>
          </a:p>
          <a:p>
            <a:pPr>
              <a:spcBef>
                <a:spcPct val="0"/>
              </a:spcBef>
              <a:buFontTx/>
              <a:buNone/>
            </a:pPr>
            <a:r>
              <a:rPr lang="en-US" altLang="en-US" sz="2000"/>
              <a:t>W - Whiskey</a:t>
            </a:r>
          </a:p>
          <a:p>
            <a:pPr>
              <a:spcBef>
                <a:spcPct val="0"/>
              </a:spcBef>
              <a:buFontTx/>
              <a:buNone/>
            </a:pPr>
            <a:r>
              <a:rPr lang="en-US" altLang="en-US" sz="2000"/>
              <a:t>X - X-ray</a:t>
            </a:r>
          </a:p>
          <a:p>
            <a:pPr>
              <a:spcBef>
                <a:spcPct val="0"/>
              </a:spcBef>
              <a:buFontTx/>
              <a:buNone/>
            </a:pPr>
            <a:r>
              <a:rPr lang="en-US" altLang="en-US" sz="2000"/>
              <a:t>Y - Yankee</a:t>
            </a:r>
          </a:p>
          <a:p>
            <a:pPr>
              <a:spcBef>
                <a:spcPct val="0"/>
              </a:spcBef>
              <a:buFontTx/>
              <a:buNone/>
            </a:pPr>
            <a:r>
              <a:rPr lang="en-US" altLang="en-US" sz="2000"/>
              <a:t>Z - Zulu</a:t>
            </a:r>
          </a:p>
          <a:p>
            <a:pPr>
              <a:spcBef>
                <a:spcPct val="0"/>
              </a:spcBef>
            </a:pPr>
            <a:endParaRPr lang="en-US" altLang="en-US" sz="2000"/>
          </a:p>
          <a:p>
            <a:pPr>
              <a:spcBef>
                <a:spcPct val="0"/>
              </a:spcBef>
            </a:pPr>
            <a:endParaRPr lang="en-US" altLang="en-US" sz="2000"/>
          </a:p>
          <a:p>
            <a:pPr>
              <a:spcBef>
                <a:spcPct val="0"/>
              </a:spcBef>
            </a:pPr>
            <a:endParaRPr lang="en-US" altLang="en-US" sz="2000"/>
          </a:p>
        </p:txBody>
      </p:sp>
      <p:sp>
        <p:nvSpPr>
          <p:cNvPr id="5" name="Rectangle 4">
            <a:extLst>
              <a:ext uri="{FF2B5EF4-FFF2-40B4-BE49-F238E27FC236}">
                <a16:creationId xmlns:a16="http://schemas.microsoft.com/office/drawing/2014/main" id="{3FC0CED2-A013-4DEE-A7B7-A1FB30B8588B}"/>
              </a:ext>
            </a:extLst>
          </p:cNvPr>
          <p:cNvSpPr txBox="1">
            <a:spLocks noChangeArrowheads="1"/>
          </p:cNvSpPr>
          <p:nvPr/>
        </p:nvSpPr>
        <p:spPr bwMode="auto">
          <a:xfrm>
            <a:off x="5499081" y="1606529"/>
            <a:ext cx="2057400" cy="4114800"/>
          </a:xfrm>
          <a:prstGeom prst="rect">
            <a:avLst/>
          </a:prstGeom>
          <a:noFill/>
          <a:ln w="9525">
            <a:noFill/>
            <a:miter lim="800000"/>
            <a:headEnd/>
            <a:tailEnd/>
          </a:ln>
        </p:spPr>
        <p:txBody>
          <a:bodyPr/>
          <a:lstStyle/>
          <a:p>
            <a:pPr marL="342900" indent="-342900">
              <a:spcBef>
                <a:spcPts val="0"/>
              </a:spcBef>
              <a:defRPr/>
            </a:pPr>
            <a:r>
              <a:rPr lang="en-US" sz="2000" kern="0" dirty="0">
                <a:latin typeface="+mn-lt"/>
              </a:rPr>
              <a:t>0 - Zee-</a:t>
            </a:r>
            <a:r>
              <a:rPr lang="en-US" sz="2000" kern="0" dirty="0" err="1">
                <a:latin typeface="+mn-lt"/>
              </a:rPr>
              <a:t>ro</a:t>
            </a:r>
            <a:endParaRPr lang="en-US" sz="2000" kern="0" dirty="0">
              <a:latin typeface="+mn-lt"/>
            </a:endParaRPr>
          </a:p>
          <a:p>
            <a:pPr marL="342900" indent="-342900">
              <a:spcBef>
                <a:spcPts val="0"/>
              </a:spcBef>
              <a:defRPr/>
            </a:pPr>
            <a:r>
              <a:rPr lang="en-US" sz="2000" kern="0" dirty="0">
                <a:latin typeface="+mn-lt"/>
              </a:rPr>
              <a:t>1 - </a:t>
            </a:r>
            <a:r>
              <a:rPr lang="en-US" sz="2000" kern="0" dirty="0" err="1">
                <a:latin typeface="+mn-lt"/>
              </a:rPr>
              <a:t>Wun</a:t>
            </a:r>
            <a:endParaRPr lang="en-US" sz="2000" kern="0" dirty="0">
              <a:latin typeface="+mn-lt"/>
            </a:endParaRPr>
          </a:p>
          <a:p>
            <a:pPr marL="342900" indent="-342900">
              <a:spcBef>
                <a:spcPts val="0"/>
              </a:spcBef>
              <a:defRPr/>
            </a:pPr>
            <a:r>
              <a:rPr lang="en-US" sz="2000" kern="0" dirty="0">
                <a:latin typeface="+mn-lt"/>
              </a:rPr>
              <a:t>2 - Too</a:t>
            </a:r>
          </a:p>
          <a:p>
            <a:pPr marL="342900" indent="-342900">
              <a:spcBef>
                <a:spcPts val="0"/>
              </a:spcBef>
              <a:defRPr/>
            </a:pPr>
            <a:r>
              <a:rPr lang="en-US" sz="2000" kern="0" dirty="0">
                <a:latin typeface="+mn-lt"/>
              </a:rPr>
              <a:t>3 - Tree</a:t>
            </a:r>
          </a:p>
          <a:p>
            <a:pPr marL="342900" indent="-342900">
              <a:spcBef>
                <a:spcPts val="0"/>
              </a:spcBef>
              <a:defRPr/>
            </a:pPr>
            <a:r>
              <a:rPr lang="en-US" sz="2000" kern="0" dirty="0">
                <a:latin typeface="+mn-lt"/>
              </a:rPr>
              <a:t>4 - </a:t>
            </a:r>
            <a:r>
              <a:rPr lang="en-US" sz="2000" kern="0" dirty="0" err="1">
                <a:latin typeface="+mn-lt"/>
              </a:rPr>
              <a:t>Fow-er</a:t>
            </a:r>
            <a:endParaRPr lang="en-US" sz="2000" kern="0" dirty="0">
              <a:latin typeface="+mn-lt"/>
            </a:endParaRPr>
          </a:p>
          <a:p>
            <a:pPr marL="342900" indent="-342900">
              <a:spcBef>
                <a:spcPts val="0"/>
              </a:spcBef>
              <a:defRPr/>
            </a:pPr>
            <a:r>
              <a:rPr lang="en-US" sz="2000" kern="0" dirty="0">
                <a:latin typeface="+mn-lt"/>
              </a:rPr>
              <a:t>5 - Fife</a:t>
            </a:r>
          </a:p>
          <a:p>
            <a:pPr marL="342900" indent="-342900">
              <a:spcBef>
                <a:spcPts val="0"/>
              </a:spcBef>
              <a:defRPr/>
            </a:pPr>
            <a:r>
              <a:rPr lang="en-US" sz="2000" kern="0" dirty="0">
                <a:latin typeface="+mn-lt"/>
              </a:rPr>
              <a:t>6 - Six</a:t>
            </a:r>
          </a:p>
          <a:p>
            <a:pPr marL="342900" indent="-342900">
              <a:spcBef>
                <a:spcPts val="0"/>
              </a:spcBef>
              <a:defRPr/>
            </a:pPr>
            <a:r>
              <a:rPr lang="en-US" sz="2000" kern="0" dirty="0">
                <a:latin typeface="+mn-lt"/>
              </a:rPr>
              <a:t>7 - </a:t>
            </a:r>
            <a:r>
              <a:rPr lang="en-US" sz="2000" kern="0" dirty="0" err="1">
                <a:latin typeface="+mn-lt"/>
              </a:rPr>
              <a:t>Sev</a:t>
            </a:r>
            <a:r>
              <a:rPr lang="en-US" sz="2000" kern="0" dirty="0">
                <a:latin typeface="+mn-lt"/>
              </a:rPr>
              <a:t>-en</a:t>
            </a:r>
          </a:p>
          <a:p>
            <a:pPr marL="342900" indent="-342900">
              <a:spcBef>
                <a:spcPts val="0"/>
              </a:spcBef>
              <a:defRPr/>
            </a:pPr>
            <a:r>
              <a:rPr lang="en-US" sz="2000" kern="0" dirty="0">
                <a:latin typeface="+mn-lt"/>
              </a:rPr>
              <a:t>8 - </a:t>
            </a:r>
            <a:r>
              <a:rPr lang="en-US" sz="2000" kern="0" dirty="0" err="1">
                <a:latin typeface="+mn-lt"/>
              </a:rPr>
              <a:t>Ait</a:t>
            </a:r>
            <a:endParaRPr lang="en-US" sz="2000" kern="0" dirty="0">
              <a:latin typeface="+mn-lt"/>
            </a:endParaRPr>
          </a:p>
          <a:p>
            <a:pPr marL="342900" indent="-342900">
              <a:spcBef>
                <a:spcPts val="0"/>
              </a:spcBef>
              <a:defRPr/>
            </a:pPr>
            <a:r>
              <a:rPr lang="en-US" sz="2000" kern="0" dirty="0">
                <a:latin typeface="+mn-lt"/>
              </a:rPr>
              <a:t>9 - </a:t>
            </a:r>
            <a:r>
              <a:rPr lang="en-US" sz="2000" kern="0" dirty="0" err="1">
                <a:latin typeface="+mn-lt"/>
              </a:rPr>
              <a:t>Niner</a:t>
            </a:r>
            <a:endParaRPr lang="en-US" sz="2000" kern="0" dirty="0">
              <a:latin typeface="+mn-lt"/>
            </a:endParaRPr>
          </a:p>
          <a:p>
            <a:pPr marL="342900" indent="-342900">
              <a:spcBef>
                <a:spcPts val="0"/>
              </a:spcBef>
              <a:buFontTx/>
              <a:buChar char="•"/>
              <a:defRPr/>
            </a:pPr>
            <a:endParaRPr lang="en-US" sz="2000" kern="0" dirty="0">
              <a:latin typeface="+mn-lt"/>
            </a:endParaRPr>
          </a:p>
          <a:p>
            <a:pPr marL="342900" indent="-342900">
              <a:spcBef>
                <a:spcPts val="0"/>
              </a:spcBef>
              <a:buFontTx/>
              <a:buChar char="•"/>
              <a:defRPr/>
            </a:pPr>
            <a:endParaRPr lang="en-US" sz="2000" kern="0" dirty="0">
              <a:latin typeface="+mn-lt"/>
            </a:endParaRPr>
          </a:p>
          <a:p>
            <a:pPr marL="342900" indent="-342900">
              <a:spcBef>
                <a:spcPts val="0"/>
              </a:spcBef>
              <a:buFontTx/>
              <a:buChar char="•"/>
              <a:defRPr/>
            </a:pPr>
            <a:endParaRPr lang="en-US" sz="2000" kern="0" dirty="0">
              <a:latin typeface="+mn-lt"/>
            </a:endParaRPr>
          </a:p>
          <a:p>
            <a:pPr marL="342900" indent="-342900">
              <a:spcBef>
                <a:spcPts val="0"/>
              </a:spcBef>
              <a:buFontTx/>
              <a:buChar char="•"/>
              <a:defRPr/>
            </a:pPr>
            <a:endParaRPr lang="en-US" sz="2000" kern="0" dirty="0">
              <a:latin typeface="+mn-lt"/>
            </a:endParaRPr>
          </a:p>
        </p:txBody>
      </p:sp>
      <p:sp>
        <p:nvSpPr>
          <p:cNvPr id="70661" name="Rectangle 5">
            <a:extLst>
              <a:ext uri="{FF2B5EF4-FFF2-40B4-BE49-F238E27FC236}">
                <a16:creationId xmlns:a16="http://schemas.microsoft.com/office/drawing/2014/main" id="{954A7C35-F073-4D55-B27A-A0806D8C347E}"/>
              </a:ext>
            </a:extLst>
          </p:cNvPr>
          <p:cNvSpPr>
            <a:spLocks noChangeArrowheads="1"/>
          </p:cNvSpPr>
          <p:nvPr/>
        </p:nvSpPr>
        <p:spPr bwMode="auto">
          <a:xfrm>
            <a:off x="1273194" y="1644629"/>
            <a:ext cx="4038600" cy="4191000"/>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p>
        </p:txBody>
      </p:sp>
      <p:sp>
        <p:nvSpPr>
          <p:cNvPr id="70662" name="Rectangle 6">
            <a:extLst>
              <a:ext uri="{FF2B5EF4-FFF2-40B4-BE49-F238E27FC236}">
                <a16:creationId xmlns:a16="http://schemas.microsoft.com/office/drawing/2014/main" id="{F165A572-F3A8-4A1F-ABA8-DD0810E66F78}"/>
              </a:ext>
            </a:extLst>
          </p:cNvPr>
          <p:cNvSpPr>
            <a:spLocks noChangeArrowheads="1"/>
          </p:cNvSpPr>
          <p:nvPr/>
        </p:nvSpPr>
        <p:spPr bwMode="auto">
          <a:xfrm>
            <a:off x="5445144" y="1644629"/>
            <a:ext cx="1752600" cy="4191000"/>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p>
        </p:txBody>
      </p:sp>
      <p:sp>
        <p:nvSpPr>
          <p:cNvPr id="8" name="TextBox 7">
            <a:extLst>
              <a:ext uri="{FF2B5EF4-FFF2-40B4-BE49-F238E27FC236}">
                <a16:creationId xmlns:a16="http://schemas.microsoft.com/office/drawing/2014/main" id="{29521C3A-C574-49E4-912F-5C3CDB237297}"/>
              </a:ext>
            </a:extLst>
          </p:cNvPr>
          <p:cNvSpPr txBox="1">
            <a:spLocks noChangeArrowheads="1"/>
          </p:cNvSpPr>
          <p:nvPr/>
        </p:nvSpPr>
        <p:spPr bwMode="auto">
          <a:xfrm>
            <a:off x="2554306" y="1182666"/>
            <a:ext cx="12477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en-US" sz="2400" dirty="0">
                <a:solidFill>
                  <a:srgbClr val="002060"/>
                </a:solidFill>
                <a:latin typeface="Arial Rounded MT Bold" panose="020F0704030504030204" pitchFamily="34" charset="0"/>
              </a:rPr>
              <a:t>Letters</a:t>
            </a:r>
          </a:p>
        </p:txBody>
      </p:sp>
      <p:sp>
        <p:nvSpPr>
          <p:cNvPr id="9" name="TextBox 8">
            <a:extLst>
              <a:ext uri="{FF2B5EF4-FFF2-40B4-BE49-F238E27FC236}">
                <a16:creationId xmlns:a16="http://schemas.microsoft.com/office/drawing/2014/main" id="{9675D689-EF23-4B86-8CBD-EAC1DB37B2B4}"/>
              </a:ext>
            </a:extLst>
          </p:cNvPr>
          <p:cNvSpPr txBox="1">
            <a:spLocks noChangeArrowheads="1"/>
          </p:cNvSpPr>
          <p:nvPr/>
        </p:nvSpPr>
        <p:spPr bwMode="auto">
          <a:xfrm>
            <a:off x="5311794" y="1187429"/>
            <a:ext cx="15462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en-US" sz="2400" dirty="0">
                <a:solidFill>
                  <a:srgbClr val="002060"/>
                </a:solidFill>
                <a:latin typeface="Arial Rounded MT Bold" panose="020F0704030504030204" pitchFamily="34" charset="0"/>
              </a:rPr>
              <a:t>Numbers</a:t>
            </a:r>
          </a:p>
        </p:txBody>
      </p:sp>
      <p:sp>
        <p:nvSpPr>
          <p:cNvPr id="12" name="TextBox 11">
            <a:extLst>
              <a:ext uri="{FF2B5EF4-FFF2-40B4-BE49-F238E27FC236}">
                <a16:creationId xmlns:a16="http://schemas.microsoft.com/office/drawing/2014/main" id="{94552979-4742-4197-B206-E642D8A128C0}"/>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4" name="TextBox 13">
            <a:extLst>
              <a:ext uri="{FF2B5EF4-FFF2-40B4-BE49-F238E27FC236}">
                <a16:creationId xmlns:a16="http://schemas.microsoft.com/office/drawing/2014/main" id="{89722462-D414-4D57-A4BB-B13893BAE2AE}"/>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6" name="TextBox 15">
            <a:extLst>
              <a:ext uri="{FF2B5EF4-FFF2-40B4-BE49-F238E27FC236}">
                <a16:creationId xmlns:a16="http://schemas.microsoft.com/office/drawing/2014/main" id="{71B2286F-2E3A-46CB-8277-8FD2798F960E}"/>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7" name="TextBox 16">
            <a:extLst>
              <a:ext uri="{FF2B5EF4-FFF2-40B4-BE49-F238E27FC236}">
                <a16:creationId xmlns:a16="http://schemas.microsoft.com/office/drawing/2014/main" id="{A0FF8D82-CB71-4433-ABA9-9F8BFC07C151}"/>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5" name="Rectangle 3"/>
          <p:cNvSpPr>
            <a:spLocks noGrp="1" noChangeArrowheads="1"/>
          </p:cNvSpPr>
          <p:nvPr>
            <p:ph type="body" idx="1"/>
          </p:nvPr>
        </p:nvSpPr>
        <p:spPr>
          <a:xfrm>
            <a:off x="685800" y="735288"/>
            <a:ext cx="7772400" cy="4419600"/>
          </a:xfrm>
        </p:spPr>
        <p:txBody>
          <a:bodyPr/>
          <a:lstStyle/>
          <a:p>
            <a:pPr>
              <a:spcBef>
                <a:spcPts val="600"/>
              </a:spcBef>
            </a:pPr>
            <a:r>
              <a:rPr lang="en-US" sz="1800" dirty="0">
                <a:solidFill>
                  <a:srgbClr val="002060"/>
                </a:solidFill>
                <a:latin typeface="Arial Rounded MT Bold" pitchFamily="34" charset="0"/>
              </a:rPr>
              <a:t>What is a Read Back?</a:t>
            </a:r>
          </a:p>
          <a:p>
            <a:pPr lvl="1">
              <a:spcBef>
                <a:spcPts val="600"/>
              </a:spcBef>
            </a:pPr>
            <a:r>
              <a:rPr lang="en-US" sz="1800" dirty="0">
                <a:solidFill>
                  <a:srgbClr val="002060"/>
                </a:solidFill>
                <a:latin typeface="Arial Rounded MT Bold" pitchFamily="34" charset="0"/>
              </a:rPr>
              <a:t>Repeating an ATCT instruction verbatim.</a:t>
            </a:r>
          </a:p>
          <a:p>
            <a:pPr>
              <a:spcBef>
                <a:spcPts val="600"/>
              </a:spcBef>
            </a:pPr>
            <a:r>
              <a:rPr lang="en-US" sz="1800" dirty="0">
                <a:solidFill>
                  <a:srgbClr val="002060"/>
                </a:solidFill>
                <a:latin typeface="Arial Rounded MT Bold" pitchFamily="34" charset="0"/>
              </a:rPr>
              <a:t>You will hear pilots and drivers reading back instructions.</a:t>
            </a:r>
          </a:p>
          <a:p>
            <a:pPr>
              <a:spcBef>
                <a:spcPts val="600"/>
              </a:spcBef>
            </a:pPr>
            <a:r>
              <a:rPr lang="en-US" sz="1800" dirty="0">
                <a:solidFill>
                  <a:srgbClr val="002060"/>
                </a:solidFill>
                <a:latin typeface="Arial Rounded MT Bold" pitchFamily="34" charset="0"/>
              </a:rPr>
              <a:t>Readbacks give you a second chance to hear a controller’s instructions and help you maintain “situational awareness.”</a:t>
            </a:r>
          </a:p>
          <a:p>
            <a:pPr>
              <a:spcBef>
                <a:spcPts val="600"/>
              </a:spcBef>
            </a:pPr>
            <a:r>
              <a:rPr lang="en-US" sz="1800" dirty="0">
                <a:solidFill>
                  <a:srgbClr val="002060"/>
                </a:solidFill>
                <a:latin typeface="Arial Rounded MT Bold" pitchFamily="34" charset="0"/>
              </a:rPr>
              <a:t>You are required to read back ALL runway instructions, especially HOLD SHORT instructions.</a:t>
            </a:r>
          </a:p>
          <a:p>
            <a:pPr>
              <a:spcBef>
                <a:spcPts val="600"/>
              </a:spcBef>
            </a:pPr>
            <a:r>
              <a:rPr lang="en-US" sz="1800" dirty="0">
                <a:solidFill>
                  <a:srgbClr val="002060"/>
                </a:solidFill>
                <a:latin typeface="Arial Rounded MT Bold" pitchFamily="34" charset="0"/>
              </a:rPr>
              <a:t>Also Read Back instructions: </a:t>
            </a:r>
          </a:p>
          <a:p>
            <a:pPr lvl="1">
              <a:spcBef>
                <a:spcPts val="600"/>
              </a:spcBef>
            </a:pPr>
            <a:r>
              <a:rPr lang="en-US" sz="1800" dirty="0">
                <a:solidFill>
                  <a:srgbClr val="002060"/>
                </a:solidFill>
                <a:latin typeface="Arial Rounded MT Bold" pitchFamily="34" charset="0"/>
              </a:rPr>
              <a:t>To drive requested routes.</a:t>
            </a:r>
          </a:p>
          <a:p>
            <a:pPr lvl="1">
              <a:spcBef>
                <a:spcPts val="600"/>
              </a:spcBef>
            </a:pPr>
            <a:r>
              <a:rPr lang="en-US" sz="1800" dirty="0">
                <a:solidFill>
                  <a:srgbClr val="002060"/>
                </a:solidFill>
                <a:latin typeface="Arial Rounded MT Bold" pitchFamily="34" charset="0"/>
              </a:rPr>
              <a:t>To change frequencies.</a:t>
            </a:r>
          </a:p>
          <a:p>
            <a:pPr lvl="1">
              <a:spcBef>
                <a:spcPts val="600"/>
              </a:spcBef>
            </a:pPr>
            <a:r>
              <a:rPr lang="en-US" sz="1800" dirty="0">
                <a:solidFill>
                  <a:srgbClr val="002060"/>
                </a:solidFill>
                <a:latin typeface="Arial Rounded MT Bold" pitchFamily="34" charset="0"/>
              </a:rPr>
              <a:t>That are changes to previous Instructions.</a:t>
            </a:r>
          </a:p>
          <a:p>
            <a:endParaRPr lang="en-US" sz="2800" dirty="0">
              <a:solidFill>
                <a:srgbClr val="0070C0"/>
              </a:solidFill>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131</a:t>
            </a:fld>
            <a:endParaRPr lang="en-US"/>
          </a:p>
        </p:txBody>
      </p:sp>
      <p:sp>
        <p:nvSpPr>
          <p:cNvPr id="7" name="TextBox 6">
            <a:extLst>
              <a:ext uri="{FF2B5EF4-FFF2-40B4-BE49-F238E27FC236}">
                <a16:creationId xmlns:a16="http://schemas.microsoft.com/office/drawing/2014/main" id="{6FAB4682-592F-4A16-897A-B32E52191722}"/>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1A9ACEA9-F62F-4F81-8D87-B46287F8A530}"/>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1CD94CB9-E812-4043-9A86-3BEF733B0FC4}"/>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5955">
                                            <p:txEl>
                                              <p:pRg st="2" end="2"/>
                                            </p:txEl>
                                          </p:spTgt>
                                        </p:tgtEl>
                                        <p:attrNameLst>
                                          <p:attrName>style.visibility</p:attrName>
                                        </p:attrNameLst>
                                      </p:cBhvr>
                                      <p:to>
                                        <p:strVal val="visible"/>
                                      </p:to>
                                    </p:set>
                                    <p:animEffect transition="in" filter="wipe(left)">
                                      <p:cBhvr>
                                        <p:cTn id="7" dur="500"/>
                                        <p:tgtEl>
                                          <p:spTgt spid="125955">
                                            <p:txEl>
                                              <p:pRg st="2" end="2"/>
                                            </p:txEl>
                                          </p:spTgt>
                                        </p:tgtEl>
                                      </p:cBhvr>
                                    </p:animEffect>
                                  </p:childTnLst>
                                </p:cTn>
                              </p:par>
                              <p:par>
                                <p:cTn id="8" presetID="22" presetClass="entr" presetSubtype="8" fill="hold" nodeType="withEffect">
                                  <p:stCondLst>
                                    <p:cond delay="0"/>
                                  </p:stCondLst>
                                  <p:childTnLst>
                                    <p:set>
                                      <p:cBhvr>
                                        <p:cTn id="9" dur="1" fill="hold">
                                          <p:stCondLst>
                                            <p:cond delay="0"/>
                                          </p:stCondLst>
                                        </p:cTn>
                                        <p:tgtEl>
                                          <p:spTgt spid="125955">
                                            <p:txEl>
                                              <p:pRg st="3" end="3"/>
                                            </p:txEl>
                                          </p:spTgt>
                                        </p:tgtEl>
                                        <p:attrNameLst>
                                          <p:attrName>style.visibility</p:attrName>
                                        </p:attrNameLst>
                                      </p:cBhvr>
                                      <p:to>
                                        <p:strVal val="visible"/>
                                      </p:to>
                                    </p:set>
                                    <p:animEffect transition="in" filter="wipe(left)">
                                      <p:cBhvr>
                                        <p:cTn id="10" dur="500"/>
                                        <p:tgtEl>
                                          <p:spTgt spid="125955">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125955">
                                            <p:txEl>
                                              <p:pRg st="4" end="4"/>
                                            </p:txEl>
                                          </p:spTgt>
                                        </p:tgtEl>
                                        <p:attrNameLst>
                                          <p:attrName>style.visibility</p:attrName>
                                        </p:attrNameLst>
                                      </p:cBhvr>
                                      <p:to>
                                        <p:strVal val="visible"/>
                                      </p:to>
                                    </p:set>
                                    <p:animEffect transition="in" filter="wipe(left)">
                                      <p:cBhvr>
                                        <p:cTn id="15" dur="500"/>
                                        <p:tgtEl>
                                          <p:spTgt spid="125955">
                                            <p:txEl>
                                              <p:pRg st="4" end="4"/>
                                            </p:txEl>
                                          </p:spTgt>
                                        </p:tgtEl>
                                      </p:cBhvr>
                                    </p:animEffect>
                                  </p:childTnLst>
                                </p:cTn>
                              </p:par>
                              <p:par>
                                <p:cTn id="16" presetID="22" presetClass="entr" presetSubtype="8" fill="hold" nodeType="withEffect">
                                  <p:stCondLst>
                                    <p:cond delay="0"/>
                                  </p:stCondLst>
                                  <p:childTnLst>
                                    <p:set>
                                      <p:cBhvr>
                                        <p:cTn id="17" dur="1" fill="hold">
                                          <p:stCondLst>
                                            <p:cond delay="0"/>
                                          </p:stCondLst>
                                        </p:cTn>
                                        <p:tgtEl>
                                          <p:spTgt spid="125955">
                                            <p:txEl>
                                              <p:pRg st="5" end="5"/>
                                            </p:txEl>
                                          </p:spTgt>
                                        </p:tgtEl>
                                        <p:attrNameLst>
                                          <p:attrName>style.visibility</p:attrName>
                                        </p:attrNameLst>
                                      </p:cBhvr>
                                      <p:to>
                                        <p:strVal val="visible"/>
                                      </p:to>
                                    </p:set>
                                    <p:animEffect transition="in" filter="wipe(left)">
                                      <p:cBhvr>
                                        <p:cTn id="18" dur="500"/>
                                        <p:tgtEl>
                                          <p:spTgt spid="125955">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nodeType="clickEffect">
                                  <p:stCondLst>
                                    <p:cond delay="0"/>
                                  </p:stCondLst>
                                  <p:childTnLst>
                                    <p:set>
                                      <p:cBhvr>
                                        <p:cTn id="22" dur="1" fill="hold">
                                          <p:stCondLst>
                                            <p:cond delay="0"/>
                                          </p:stCondLst>
                                        </p:cTn>
                                        <p:tgtEl>
                                          <p:spTgt spid="125955">
                                            <p:txEl>
                                              <p:pRg st="6" end="6"/>
                                            </p:txEl>
                                          </p:spTgt>
                                        </p:tgtEl>
                                        <p:attrNameLst>
                                          <p:attrName>style.visibility</p:attrName>
                                        </p:attrNameLst>
                                      </p:cBhvr>
                                      <p:to>
                                        <p:strVal val="visible"/>
                                      </p:to>
                                    </p:set>
                                    <p:animEffect transition="in" filter="slide(fromBottom)">
                                      <p:cBhvr>
                                        <p:cTn id="23" dur="500"/>
                                        <p:tgtEl>
                                          <p:spTgt spid="125955">
                                            <p:txEl>
                                              <p:pRg st="6" end="6"/>
                                            </p:txEl>
                                          </p:spTgt>
                                        </p:tgtEl>
                                      </p:cBhvr>
                                    </p:animEffect>
                                  </p:childTnLst>
                                </p:cTn>
                              </p:par>
                            </p:childTnLst>
                          </p:cTn>
                        </p:par>
                        <p:par>
                          <p:cTn id="24" fill="hold">
                            <p:stCondLst>
                              <p:cond delay="500"/>
                            </p:stCondLst>
                            <p:childTnLst>
                              <p:par>
                                <p:cTn id="25" presetID="12" presetClass="entr" presetSubtype="4" fill="hold" nodeType="afterEffect">
                                  <p:stCondLst>
                                    <p:cond delay="500"/>
                                  </p:stCondLst>
                                  <p:childTnLst>
                                    <p:set>
                                      <p:cBhvr>
                                        <p:cTn id="26" dur="1" fill="hold">
                                          <p:stCondLst>
                                            <p:cond delay="0"/>
                                          </p:stCondLst>
                                        </p:cTn>
                                        <p:tgtEl>
                                          <p:spTgt spid="125955">
                                            <p:txEl>
                                              <p:pRg st="7" end="7"/>
                                            </p:txEl>
                                          </p:spTgt>
                                        </p:tgtEl>
                                        <p:attrNameLst>
                                          <p:attrName>style.visibility</p:attrName>
                                        </p:attrNameLst>
                                      </p:cBhvr>
                                      <p:to>
                                        <p:strVal val="visible"/>
                                      </p:to>
                                    </p:set>
                                    <p:animEffect transition="in" filter="slide(fromBottom)">
                                      <p:cBhvr>
                                        <p:cTn id="27" dur="500"/>
                                        <p:tgtEl>
                                          <p:spTgt spid="125955">
                                            <p:txEl>
                                              <p:pRg st="7" end="7"/>
                                            </p:txEl>
                                          </p:spTgt>
                                        </p:tgtEl>
                                      </p:cBhvr>
                                    </p:animEffect>
                                  </p:childTnLst>
                                </p:cTn>
                              </p:par>
                            </p:childTnLst>
                          </p:cTn>
                        </p:par>
                        <p:par>
                          <p:cTn id="28" fill="hold">
                            <p:stCondLst>
                              <p:cond delay="1500"/>
                            </p:stCondLst>
                            <p:childTnLst>
                              <p:par>
                                <p:cTn id="29" presetID="12" presetClass="entr" presetSubtype="4" fill="hold" nodeType="afterEffect">
                                  <p:stCondLst>
                                    <p:cond delay="500"/>
                                  </p:stCondLst>
                                  <p:childTnLst>
                                    <p:set>
                                      <p:cBhvr>
                                        <p:cTn id="30" dur="1" fill="hold">
                                          <p:stCondLst>
                                            <p:cond delay="0"/>
                                          </p:stCondLst>
                                        </p:cTn>
                                        <p:tgtEl>
                                          <p:spTgt spid="125955">
                                            <p:txEl>
                                              <p:pRg st="8" end="8"/>
                                            </p:txEl>
                                          </p:spTgt>
                                        </p:tgtEl>
                                        <p:attrNameLst>
                                          <p:attrName>style.visibility</p:attrName>
                                        </p:attrNameLst>
                                      </p:cBhvr>
                                      <p:to>
                                        <p:strVal val="visible"/>
                                      </p:to>
                                    </p:set>
                                    <p:animEffect transition="in" filter="slide(fromBottom)">
                                      <p:cBhvr>
                                        <p:cTn id="31" dur="500"/>
                                        <p:tgtEl>
                                          <p:spTgt spid="12595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5955" name="Rectangle 3"/>
          <p:cNvSpPr>
            <a:spLocks noGrp="1" noChangeArrowheads="1"/>
          </p:cNvSpPr>
          <p:nvPr>
            <p:ph type="body" idx="1"/>
          </p:nvPr>
        </p:nvSpPr>
        <p:spPr>
          <a:xfrm>
            <a:off x="665705" y="735288"/>
            <a:ext cx="7772400" cy="4419600"/>
          </a:xfrm>
        </p:spPr>
        <p:txBody>
          <a:bodyPr/>
          <a:lstStyle/>
          <a:p>
            <a:pPr>
              <a:spcBef>
                <a:spcPts val="600"/>
              </a:spcBef>
            </a:pPr>
            <a:r>
              <a:rPr lang="en-US" sz="2000" dirty="0">
                <a:solidFill>
                  <a:srgbClr val="002060"/>
                </a:solidFill>
                <a:latin typeface="Arial Rounded MT Bold" pitchFamily="34" charset="0"/>
              </a:rPr>
              <a:t>What is a Read Back?</a:t>
            </a:r>
          </a:p>
          <a:p>
            <a:pPr lvl="1">
              <a:spcBef>
                <a:spcPts val="600"/>
              </a:spcBef>
            </a:pPr>
            <a:r>
              <a:rPr lang="en-US" sz="2000" dirty="0">
                <a:solidFill>
                  <a:srgbClr val="660066"/>
                </a:solidFill>
                <a:latin typeface="Arial Rounded MT Bold" pitchFamily="34" charset="0"/>
              </a:rPr>
              <a:t>Repeating an ATCT instruction verbatim.</a:t>
            </a:r>
          </a:p>
          <a:p>
            <a:pPr>
              <a:spcBef>
                <a:spcPts val="600"/>
              </a:spcBef>
            </a:pPr>
            <a:r>
              <a:rPr lang="en-US" sz="2000" dirty="0">
                <a:solidFill>
                  <a:srgbClr val="002060"/>
                </a:solidFill>
                <a:latin typeface="Arial Rounded MT Bold" pitchFamily="34" charset="0"/>
              </a:rPr>
              <a:t>You will hear pilots and drivers reading back instructions.</a:t>
            </a:r>
          </a:p>
          <a:p>
            <a:pPr>
              <a:spcBef>
                <a:spcPts val="600"/>
              </a:spcBef>
            </a:pPr>
            <a:r>
              <a:rPr lang="en-US" sz="2000" dirty="0">
                <a:solidFill>
                  <a:srgbClr val="002060"/>
                </a:solidFill>
                <a:latin typeface="Arial Rounded MT Bold" pitchFamily="34" charset="0"/>
              </a:rPr>
              <a:t>Readbacks give you a second chance to hear a controller’s instructions and help you maintain “situational awareness.”</a:t>
            </a:r>
          </a:p>
          <a:p>
            <a:endParaRPr lang="en-US" sz="2800" dirty="0">
              <a:solidFill>
                <a:srgbClr val="0070C0"/>
              </a:solidFill>
            </a:endParaRPr>
          </a:p>
        </p:txBody>
      </p:sp>
      <p:sp>
        <p:nvSpPr>
          <p:cNvPr id="6" name="TextBox 5">
            <a:extLst>
              <a:ext uri="{FF2B5EF4-FFF2-40B4-BE49-F238E27FC236}">
                <a16:creationId xmlns:a16="http://schemas.microsoft.com/office/drawing/2014/main" id="{AB6601EB-C6C9-439C-B6F5-B8275C243DF5}"/>
              </a:ext>
            </a:extLst>
          </p:cNvPr>
          <p:cNvSpPr txBox="1"/>
          <p:nvPr/>
        </p:nvSpPr>
        <p:spPr>
          <a:xfrm>
            <a:off x="228600" y="6477000"/>
            <a:ext cx="20574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7" name="TextBox 6">
            <a:extLst>
              <a:ext uri="{FF2B5EF4-FFF2-40B4-BE49-F238E27FC236}">
                <a16:creationId xmlns:a16="http://schemas.microsoft.com/office/drawing/2014/main" id="{347722FB-674F-4422-9828-212A7B6640FA}"/>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ustDataLst>
      <p:tags r:id="rId1"/>
    </p:custDataLst>
    <p:extLst>
      <p:ext uri="{BB962C8B-B14F-4D97-AF65-F5344CB8AC3E}">
        <p14:creationId xmlns:p14="http://schemas.microsoft.com/office/powerpoint/2010/main" val="1847293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125955">
                                            <p:txEl>
                                              <p:pRg st="1" end="1"/>
                                            </p:txEl>
                                          </p:spTgt>
                                        </p:tgtEl>
                                        <p:attrNameLst>
                                          <p:attrName>style.visibility</p:attrName>
                                        </p:attrNameLst>
                                      </p:cBhvr>
                                      <p:to>
                                        <p:strVal val="visible"/>
                                      </p:to>
                                    </p:set>
                                    <p:animEffect transition="in" filter="slide(fromBottom)">
                                      <p:cBhvr>
                                        <p:cTn id="7" dur="500"/>
                                        <p:tgtEl>
                                          <p:spTgt spid="12595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5955">
                                            <p:txEl>
                                              <p:pRg st="2" end="2"/>
                                            </p:txEl>
                                          </p:spTgt>
                                        </p:tgtEl>
                                        <p:attrNameLst>
                                          <p:attrName>style.visibility</p:attrName>
                                        </p:attrNameLst>
                                      </p:cBhvr>
                                      <p:to>
                                        <p:strVal val="visible"/>
                                      </p:to>
                                    </p:set>
                                    <p:animEffect transition="in" filter="wipe(left)">
                                      <p:cBhvr>
                                        <p:cTn id="12" dur="500"/>
                                        <p:tgtEl>
                                          <p:spTgt spid="125955">
                                            <p:txEl>
                                              <p:pRg st="2" end="2"/>
                                            </p:txEl>
                                          </p:spTgt>
                                        </p:tgtEl>
                                      </p:cBhvr>
                                    </p:animEffect>
                                  </p:childTnLst>
                                </p:cTn>
                              </p:par>
                              <p:par>
                                <p:cTn id="13" presetID="22" presetClass="entr" presetSubtype="8" fill="hold" nodeType="withEffect">
                                  <p:stCondLst>
                                    <p:cond delay="0"/>
                                  </p:stCondLst>
                                  <p:childTnLst>
                                    <p:set>
                                      <p:cBhvr>
                                        <p:cTn id="14" dur="1" fill="hold">
                                          <p:stCondLst>
                                            <p:cond delay="0"/>
                                          </p:stCondLst>
                                        </p:cTn>
                                        <p:tgtEl>
                                          <p:spTgt spid="125955">
                                            <p:txEl>
                                              <p:pRg st="3" end="3"/>
                                            </p:txEl>
                                          </p:spTgt>
                                        </p:tgtEl>
                                        <p:attrNameLst>
                                          <p:attrName>style.visibility</p:attrName>
                                        </p:attrNameLst>
                                      </p:cBhvr>
                                      <p:to>
                                        <p:strVal val="visible"/>
                                      </p:to>
                                    </p:set>
                                    <p:animEffect transition="in" filter="wipe(left)">
                                      <p:cBhvr>
                                        <p:cTn id="15" dur="500"/>
                                        <p:tgtEl>
                                          <p:spTgt spid="12595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tangle 2"/>
          <p:cNvSpPr>
            <a:spLocks noGrp="1" noChangeArrowheads="1"/>
          </p:cNvSpPr>
          <p:nvPr>
            <p:ph type="title"/>
          </p:nvPr>
        </p:nvSpPr>
        <p:spPr>
          <a:xfrm>
            <a:off x="2133600" y="403308"/>
            <a:ext cx="4876800" cy="461665"/>
          </a:xfrm>
          <a:solidFill>
            <a:schemeClr val="bg1"/>
          </a:solidFill>
          <a:ln w="28575">
            <a:solidFill>
              <a:schemeClr val="tx1"/>
            </a:solidFill>
            <a:miter lim="800000"/>
            <a:headEnd/>
            <a:tailEnd/>
          </a:ln>
        </p:spPr>
        <p:txBody>
          <a:bodyPr vert="horz" wrap="square" lIns="91440" tIns="45720" rIns="91440" bIns="45720" numCol="1" anchor="ctr" anchorCtr="0" compatLnSpc="1">
            <a:prstTxWarp prst="textNoShape">
              <a:avLst/>
            </a:prstTxWarp>
            <a:spAutoFit/>
          </a:bodyPr>
          <a:lstStyle/>
          <a:p>
            <a:r>
              <a:rPr lang="en-US" sz="2400" b="1" u="sng" kern="1200" dirty="0">
                <a:solidFill>
                  <a:srgbClr val="FF0000"/>
                </a:solidFill>
                <a:latin typeface="Arial Rounded MT Bold" pitchFamily="34" charset="0"/>
              </a:rPr>
              <a:t>Radio Communications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133</a:t>
            </a:fld>
            <a:endParaRPr lang="en-US"/>
          </a:p>
        </p:txBody>
      </p:sp>
      <p:sp>
        <p:nvSpPr>
          <p:cNvPr id="6" name="Rectangle 5">
            <a:extLst>
              <a:ext uri="{FF2B5EF4-FFF2-40B4-BE49-F238E27FC236}">
                <a16:creationId xmlns:a16="http://schemas.microsoft.com/office/drawing/2014/main" id="{95FAF66A-026E-4D43-B627-CB49359F875A}"/>
              </a:ext>
            </a:extLst>
          </p:cNvPr>
          <p:cNvSpPr/>
          <p:nvPr/>
        </p:nvSpPr>
        <p:spPr>
          <a:xfrm>
            <a:off x="914400" y="997228"/>
            <a:ext cx="7315200" cy="646331"/>
          </a:xfrm>
          <a:prstGeom prst="rect">
            <a:avLst/>
          </a:prstGeom>
        </p:spPr>
        <p:txBody>
          <a:bodyPr wrap="square">
            <a:spAutoFit/>
          </a:bodyPr>
          <a:lstStyle/>
          <a:p>
            <a:pPr marL="342900" indent="-342900">
              <a:spcBef>
                <a:spcPts val="600"/>
              </a:spcBef>
              <a:buFont typeface="Arial" panose="020B0604020202020204" pitchFamily="34" charset="0"/>
              <a:buChar char="•"/>
            </a:pPr>
            <a:r>
              <a:rPr lang="en-US" sz="1800" dirty="0">
                <a:solidFill>
                  <a:srgbClr val="002060"/>
                </a:solidFill>
                <a:latin typeface="Arial Rounded MT Bold" pitchFamily="34" charset="0"/>
              </a:rPr>
              <a:t>In proper order, what do ATCT controllers expect to hear when you make initial contact with them?</a:t>
            </a:r>
          </a:p>
        </p:txBody>
      </p:sp>
      <p:sp>
        <p:nvSpPr>
          <p:cNvPr id="8" name="TextBox 7">
            <a:extLst>
              <a:ext uri="{FF2B5EF4-FFF2-40B4-BE49-F238E27FC236}">
                <a16:creationId xmlns:a16="http://schemas.microsoft.com/office/drawing/2014/main" id="{E67BF815-BE1C-4556-9873-E97ACC659DAC}"/>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3" name="Rectangle 3"/>
          <p:cNvSpPr>
            <a:spLocks noGrp="1" noChangeArrowheads="1"/>
          </p:cNvSpPr>
          <p:nvPr>
            <p:ph type="body" idx="1"/>
          </p:nvPr>
        </p:nvSpPr>
        <p:spPr>
          <a:xfrm>
            <a:off x="685800" y="838200"/>
            <a:ext cx="7772400" cy="4724400"/>
          </a:xfrm>
        </p:spPr>
        <p:txBody>
          <a:bodyPr/>
          <a:lstStyle/>
          <a:p>
            <a:pPr marL="0" indent="0">
              <a:spcBef>
                <a:spcPts val="600"/>
              </a:spcBef>
              <a:buNone/>
            </a:pPr>
            <a:r>
              <a:rPr lang="en-US" sz="1800" dirty="0">
                <a:solidFill>
                  <a:srgbClr val="002060"/>
                </a:solidFill>
                <a:latin typeface="Arial Rounded MT Bold" pitchFamily="34" charset="0"/>
              </a:rPr>
              <a:t>What do ATCT controllers expect to hear when you make initial contact with them?</a:t>
            </a:r>
          </a:p>
          <a:p>
            <a:pPr marL="798513" indent="-514350">
              <a:spcBef>
                <a:spcPts val="600"/>
              </a:spcBef>
              <a:buFont typeface="+mj-lt"/>
              <a:buAutoNum type="arabicPeriod"/>
            </a:pPr>
            <a:r>
              <a:rPr lang="en-US" sz="1800" dirty="0">
                <a:solidFill>
                  <a:srgbClr val="002060"/>
                </a:solidFill>
                <a:latin typeface="Arial Rounded MT Bold" pitchFamily="34" charset="0"/>
              </a:rPr>
              <a:t>Who you are calling</a:t>
            </a:r>
          </a:p>
          <a:p>
            <a:pPr marL="798513" indent="-514350">
              <a:spcBef>
                <a:spcPts val="600"/>
              </a:spcBef>
              <a:buFont typeface="+mj-lt"/>
              <a:buAutoNum type="arabicPeriod"/>
            </a:pPr>
            <a:r>
              <a:rPr lang="en-US" sz="1800" dirty="0">
                <a:solidFill>
                  <a:srgbClr val="002060"/>
                </a:solidFill>
                <a:latin typeface="Arial Rounded MT Bold" pitchFamily="34" charset="0"/>
              </a:rPr>
              <a:t>Who you are</a:t>
            </a:r>
          </a:p>
          <a:p>
            <a:pPr marL="798513" indent="-514350">
              <a:spcBef>
                <a:spcPts val="600"/>
              </a:spcBef>
              <a:buFont typeface="+mj-lt"/>
              <a:buAutoNum type="arabicPeriod"/>
            </a:pPr>
            <a:r>
              <a:rPr lang="en-US" sz="1800" dirty="0">
                <a:solidFill>
                  <a:srgbClr val="002060"/>
                </a:solidFill>
                <a:latin typeface="Arial Rounded MT Bold" pitchFamily="34" charset="0"/>
              </a:rPr>
              <a:t>Where you are (your location)</a:t>
            </a:r>
          </a:p>
          <a:p>
            <a:pPr marL="798513" indent="-514350">
              <a:spcBef>
                <a:spcPts val="600"/>
              </a:spcBef>
              <a:buFont typeface="+mj-lt"/>
              <a:buAutoNum type="arabicPeriod"/>
            </a:pPr>
            <a:r>
              <a:rPr lang="en-US" sz="1800" dirty="0">
                <a:solidFill>
                  <a:srgbClr val="002060"/>
                </a:solidFill>
                <a:latin typeface="Arial Rounded MT Bold" pitchFamily="34" charset="0"/>
              </a:rPr>
              <a:t>Where are you going</a:t>
            </a:r>
          </a:p>
          <a:p>
            <a:pPr>
              <a:spcBef>
                <a:spcPts val="600"/>
              </a:spcBef>
              <a:buNone/>
            </a:pPr>
            <a:r>
              <a:rPr lang="en-US" sz="1800" dirty="0">
                <a:solidFill>
                  <a:srgbClr val="002060"/>
                </a:solidFill>
                <a:latin typeface="Arial Rounded MT Bold" pitchFamily="34" charset="0"/>
              </a:rPr>
              <a:t>And only if applicable:</a:t>
            </a:r>
          </a:p>
          <a:p>
            <a:pPr marL="631825" indent="-349250">
              <a:spcBef>
                <a:spcPts val="600"/>
              </a:spcBef>
            </a:pPr>
            <a:r>
              <a:rPr lang="en-US" sz="1800" dirty="0">
                <a:solidFill>
                  <a:srgbClr val="660066"/>
                </a:solidFill>
                <a:latin typeface="Arial Rounded MT Bold" pitchFamily="34" charset="0"/>
              </a:rPr>
              <a:t>What will you be doing when you get there, and for how long</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134</a:t>
            </a:fld>
            <a:endParaRPr lang="en-US"/>
          </a:p>
        </p:txBody>
      </p:sp>
      <p:sp>
        <p:nvSpPr>
          <p:cNvPr id="7" name="TextBox 6">
            <a:extLst>
              <a:ext uri="{FF2B5EF4-FFF2-40B4-BE49-F238E27FC236}">
                <a16:creationId xmlns:a16="http://schemas.microsoft.com/office/drawing/2014/main" id="{88F85965-436C-488E-98E5-BA067AF80836}"/>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47B1F415-D5E8-4060-901E-373F77F8EF9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80DD42C6-C2AA-453F-A502-CACAD1DDE879}"/>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ustDataLst>
      <p:tags r:id="rId1"/>
    </p:custDataLst>
    <p:extLst>
      <p:ext uri="{BB962C8B-B14F-4D97-AF65-F5344CB8AC3E}">
        <p14:creationId xmlns:p14="http://schemas.microsoft.com/office/powerpoint/2010/main" val="505122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80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800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800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8003" name="Rectangle 3"/>
          <p:cNvSpPr>
            <a:spLocks noGrp="1" noChangeArrowheads="1"/>
          </p:cNvSpPr>
          <p:nvPr>
            <p:ph type="body" idx="1"/>
          </p:nvPr>
        </p:nvSpPr>
        <p:spPr>
          <a:xfrm>
            <a:off x="665705" y="735288"/>
            <a:ext cx="7772400" cy="4724400"/>
          </a:xfrm>
        </p:spPr>
        <p:txBody>
          <a:bodyPr/>
          <a:lstStyle/>
          <a:p>
            <a:pPr marL="0" indent="0">
              <a:spcBef>
                <a:spcPts val="600"/>
              </a:spcBef>
              <a:buNone/>
            </a:pPr>
            <a:r>
              <a:rPr lang="en-US" sz="1800" dirty="0">
                <a:solidFill>
                  <a:srgbClr val="002060"/>
                </a:solidFill>
                <a:latin typeface="Arial Rounded MT Bold" pitchFamily="34" charset="0"/>
              </a:rPr>
              <a:t>What do ATCT controllers expect to hear?</a:t>
            </a:r>
          </a:p>
          <a:p>
            <a:pPr marL="798513" indent="-514350">
              <a:spcBef>
                <a:spcPts val="600"/>
              </a:spcBef>
              <a:buFont typeface="+mj-lt"/>
              <a:buAutoNum type="arabicPeriod"/>
            </a:pPr>
            <a:r>
              <a:rPr lang="en-US" sz="1800" dirty="0">
                <a:solidFill>
                  <a:srgbClr val="002060"/>
                </a:solidFill>
                <a:latin typeface="Arial Rounded MT Bold" pitchFamily="34" charset="0"/>
              </a:rPr>
              <a:t>Who the pilot/driver is calling</a:t>
            </a:r>
          </a:p>
          <a:p>
            <a:pPr marL="798513" indent="-514350">
              <a:spcBef>
                <a:spcPts val="600"/>
              </a:spcBef>
              <a:buFont typeface="+mj-lt"/>
              <a:buAutoNum type="arabicPeriod"/>
            </a:pPr>
            <a:r>
              <a:rPr lang="en-US" sz="1800" dirty="0">
                <a:solidFill>
                  <a:srgbClr val="002060"/>
                </a:solidFill>
                <a:latin typeface="Arial Rounded MT Bold" pitchFamily="34" charset="0"/>
              </a:rPr>
              <a:t>Who the pilot/driver is (their call sign)</a:t>
            </a:r>
          </a:p>
          <a:p>
            <a:pPr marL="798513" indent="-514350">
              <a:spcBef>
                <a:spcPts val="600"/>
              </a:spcBef>
              <a:buFont typeface="+mj-lt"/>
              <a:buAutoNum type="arabicPeriod"/>
            </a:pPr>
            <a:r>
              <a:rPr lang="en-US" sz="1800" dirty="0">
                <a:solidFill>
                  <a:srgbClr val="002060"/>
                </a:solidFill>
                <a:latin typeface="Arial Rounded MT Bold" pitchFamily="34" charset="0"/>
              </a:rPr>
              <a:t>Where they are (their location)</a:t>
            </a:r>
          </a:p>
          <a:p>
            <a:pPr marL="798513" indent="-514350">
              <a:spcBef>
                <a:spcPts val="600"/>
              </a:spcBef>
              <a:buFont typeface="+mj-lt"/>
              <a:buAutoNum type="arabicPeriod"/>
            </a:pPr>
            <a:r>
              <a:rPr lang="en-US" sz="1800" dirty="0">
                <a:solidFill>
                  <a:srgbClr val="002060"/>
                </a:solidFill>
                <a:latin typeface="Arial Rounded MT Bold" pitchFamily="34" charset="0"/>
              </a:rPr>
              <a:t>Where they want to go</a:t>
            </a:r>
          </a:p>
          <a:p>
            <a:pPr>
              <a:spcBef>
                <a:spcPts val="1800"/>
              </a:spcBef>
              <a:buNone/>
            </a:pPr>
            <a:r>
              <a:rPr lang="en-US" sz="1800" dirty="0">
                <a:solidFill>
                  <a:srgbClr val="002060"/>
                </a:solidFill>
                <a:latin typeface="Arial Rounded MT Bold" pitchFamily="34" charset="0"/>
              </a:rPr>
              <a:t>And only if applicable:</a:t>
            </a:r>
          </a:p>
          <a:p>
            <a:pPr marL="631825" indent="-349250">
              <a:spcBef>
                <a:spcPts val="0"/>
              </a:spcBef>
            </a:pPr>
            <a:r>
              <a:rPr lang="en-US" sz="1800" dirty="0">
                <a:solidFill>
                  <a:srgbClr val="002060"/>
                </a:solidFill>
                <a:latin typeface="Arial Rounded MT Bold" pitchFamily="34" charset="0"/>
              </a:rPr>
              <a:t>What they will be doing when they get there, and for how long</a:t>
            </a:r>
          </a:p>
        </p:txBody>
      </p:sp>
      <p:sp>
        <p:nvSpPr>
          <p:cNvPr id="9" name="TextBox 8">
            <a:extLst>
              <a:ext uri="{FF2B5EF4-FFF2-40B4-BE49-F238E27FC236}">
                <a16:creationId xmlns:a16="http://schemas.microsoft.com/office/drawing/2014/main" id="{C2BA0420-30F5-46D8-B69C-881A64C2D897}"/>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7" name="TextBox 6">
            <a:extLst>
              <a:ext uri="{FF2B5EF4-FFF2-40B4-BE49-F238E27FC236}">
                <a16:creationId xmlns:a16="http://schemas.microsoft.com/office/drawing/2014/main" id="{CC220EDE-B857-4471-B190-14A0D9E2542E}"/>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ustDataLst>
      <p:tags r:id="rId1"/>
    </p:custDataLst>
    <p:extLst>
      <p:ext uri="{BB962C8B-B14F-4D97-AF65-F5344CB8AC3E}">
        <p14:creationId xmlns:p14="http://schemas.microsoft.com/office/powerpoint/2010/main" val="1133604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8003">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800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7" name="Rectangle 3"/>
          <p:cNvSpPr>
            <a:spLocks noGrp="1" noChangeArrowheads="1"/>
          </p:cNvSpPr>
          <p:nvPr>
            <p:ph type="body" idx="1"/>
          </p:nvPr>
        </p:nvSpPr>
        <p:spPr>
          <a:xfrm>
            <a:off x="190500" y="737175"/>
            <a:ext cx="8763000" cy="5511225"/>
          </a:xfrm>
        </p:spPr>
        <p:txBody>
          <a:bodyPr/>
          <a:lstStyle/>
          <a:p>
            <a:pPr marL="733425" indent="-514350">
              <a:spcBef>
                <a:spcPts val="0"/>
              </a:spcBef>
              <a:spcAft>
                <a:spcPts val="600"/>
              </a:spcAft>
              <a:buFont typeface="+mj-lt"/>
              <a:buAutoNum type="arabicPeriod"/>
            </a:pPr>
            <a:r>
              <a:rPr lang="en-US" sz="1800" b="1" u="sng" dirty="0">
                <a:solidFill>
                  <a:srgbClr val="002060"/>
                </a:solidFill>
                <a:latin typeface="Arial Rounded MT Bold" pitchFamily="34" charset="0"/>
              </a:rPr>
              <a:t>Who you are calling</a:t>
            </a:r>
            <a:r>
              <a:rPr lang="en-US" sz="1800" dirty="0">
                <a:solidFill>
                  <a:srgbClr val="002060"/>
                </a:solidFill>
                <a:latin typeface="Arial Rounded MT Bold" pitchFamily="34" charset="0"/>
              </a:rPr>
              <a:t>:  “XXXXX Ground” or “XXXXX Tower”</a:t>
            </a:r>
          </a:p>
          <a:p>
            <a:pPr marL="733425" indent="-514350">
              <a:spcBef>
                <a:spcPts val="0"/>
              </a:spcBef>
              <a:spcAft>
                <a:spcPts val="600"/>
              </a:spcAft>
              <a:buFont typeface="+mj-lt"/>
              <a:buAutoNum type="arabicPeriod"/>
            </a:pPr>
            <a:r>
              <a:rPr lang="en-US" sz="1800" b="1" u="sng" dirty="0">
                <a:solidFill>
                  <a:srgbClr val="002060"/>
                </a:solidFill>
                <a:latin typeface="Arial Rounded MT Bold" pitchFamily="34" charset="0"/>
              </a:rPr>
              <a:t>Who you are</a:t>
            </a:r>
            <a:r>
              <a:rPr lang="en-US" sz="1800" dirty="0">
                <a:solidFill>
                  <a:srgbClr val="002060"/>
                </a:solidFill>
                <a:latin typeface="Arial Rounded MT Bold" pitchFamily="34" charset="0"/>
              </a:rPr>
              <a:t>: “your call sign.”</a:t>
            </a:r>
          </a:p>
          <a:p>
            <a:pPr marL="858838" lvl="1" indent="-342900">
              <a:spcBef>
                <a:spcPts val="0"/>
              </a:spcBef>
              <a:spcAft>
                <a:spcPts val="600"/>
              </a:spcAft>
            </a:pPr>
            <a:r>
              <a:rPr lang="en-US" sz="1800" dirty="0">
                <a:solidFill>
                  <a:srgbClr val="C00000"/>
                </a:solidFill>
                <a:latin typeface="Arial Rounded MT Bold" pitchFamily="34" charset="0"/>
              </a:rPr>
              <a:t>PAUSE:  wait for acknowledgement from ATCT:  </a:t>
            </a:r>
          </a:p>
          <a:p>
            <a:pPr marL="858838" lvl="1" indent="-342900">
              <a:spcBef>
                <a:spcPts val="0"/>
              </a:spcBef>
              <a:spcAft>
                <a:spcPts val="600"/>
              </a:spcAft>
            </a:pPr>
            <a:r>
              <a:rPr lang="en-US" sz="1800" i="1" dirty="0">
                <a:solidFill>
                  <a:srgbClr val="C00000"/>
                </a:solidFill>
                <a:latin typeface="Arial Rounded MT Bold" pitchFamily="34" charset="0"/>
              </a:rPr>
              <a:t>XXXXX Ground “(or  XXXXX Tower)”</a:t>
            </a:r>
          </a:p>
          <a:p>
            <a:pPr marL="733425" indent="-514350">
              <a:spcBef>
                <a:spcPts val="0"/>
              </a:spcBef>
              <a:spcAft>
                <a:spcPts val="600"/>
              </a:spcAft>
              <a:buFont typeface="+mj-lt"/>
              <a:buAutoNum type="arabicPeriod"/>
            </a:pPr>
            <a:r>
              <a:rPr lang="en-US" sz="1800" dirty="0">
                <a:solidFill>
                  <a:srgbClr val="002060"/>
                </a:solidFill>
                <a:latin typeface="Arial Rounded MT Bold" pitchFamily="34" charset="0"/>
              </a:rPr>
              <a:t>Repeat your identification number, and say </a:t>
            </a:r>
            <a:r>
              <a:rPr lang="en-US" sz="1800" b="1" u="sng" dirty="0">
                <a:solidFill>
                  <a:srgbClr val="002060"/>
                </a:solidFill>
                <a:latin typeface="Arial Rounded MT Bold" pitchFamily="34" charset="0"/>
              </a:rPr>
              <a:t>where you are</a:t>
            </a:r>
            <a:r>
              <a:rPr lang="en-US" sz="1800" dirty="0">
                <a:solidFill>
                  <a:srgbClr val="002060"/>
                </a:solidFill>
                <a:latin typeface="Arial Rounded MT Bold" pitchFamily="34" charset="0"/>
              </a:rPr>
              <a:t>:  “your call sign” is at [location].”</a:t>
            </a:r>
          </a:p>
          <a:p>
            <a:pPr marL="733425" indent="-514350">
              <a:spcBef>
                <a:spcPts val="0"/>
              </a:spcBef>
              <a:spcAft>
                <a:spcPts val="600"/>
              </a:spcAft>
              <a:buFont typeface="+mj-lt"/>
              <a:buAutoNum type="arabicPeriod"/>
            </a:pPr>
            <a:r>
              <a:rPr lang="en-US" sz="1800" b="1" u="sng" dirty="0">
                <a:solidFill>
                  <a:srgbClr val="002060"/>
                </a:solidFill>
                <a:latin typeface="Arial Rounded MT Bold" pitchFamily="34" charset="0"/>
              </a:rPr>
              <a:t>Where you are going</a:t>
            </a:r>
            <a:r>
              <a:rPr lang="en-US" sz="1800" dirty="0">
                <a:solidFill>
                  <a:srgbClr val="002060"/>
                </a:solidFill>
                <a:latin typeface="Arial Rounded MT Bold" pitchFamily="34" charset="0"/>
              </a:rPr>
              <a:t>:  “Would like to go to [location].”</a:t>
            </a:r>
          </a:p>
          <a:p>
            <a:pPr marL="619125" lvl="1" indent="0">
              <a:spcBef>
                <a:spcPts val="0"/>
              </a:spcBef>
              <a:spcAft>
                <a:spcPts val="600"/>
              </a:spcAft>
              <a:buNone/>
            </a:pPr>
            <a:r>
              <a:rPr lang="en-US" sz="1800" i="1" dirty="0">
                <a:solidFill>
                  <a:srgbClr val="C00000"/>
                </a:solidFill>
                <a:latin typeface="Arial Rounded MT Bold" pitchFamily="34" charset="0"/>
              </a:rPr>
              <a:t>-  ATCT response:  “your call sign, [gives instructions].”</a:t>
            </a:r>
          </a:p>
          <a:p>
            <a:pPr marL="733425" indent="-514350">
              <a:spcBef>
                <a:spcPts val="0"/>
              </a:spcBef>
              <a:spcAft>
                <a:spcPts val="600"/>
              </a:spcAft>
              <a:buFont typeface="+mj-lt"/>
              <a:buAutoNum type="arabicPeriod"/>
            </a:pPr>
            <a:r>
              <a:rPr lang="en-US" sz="1800" dirty="0">
                <a:solidFill>
                  <a:srgbClr val="002060"/>
                </a:solidFill>
                <a:latin typeface="Arial Rounded MT Bold" pitchFamily="34" charset="0"/>
              </a:rPr>
              <a:t>Your response:  “your call sign [read back instructions word for word</a:t>
            </a:r>
            <a:r>
              <a:rPr lang="en-US" sz="1800" u="sng" dirty="0">
                <a:solidFill>
                  <a:srgbClr val="002060"/>
                </a:solidFill>
                <a:latin typeface="Arial Rounded MT Bold" pitchFamily="34" charset="0"/>
              </a:rPr>
              <a:t>]</a:t>
            </a:r>
            <a:r>
              <a:rPr lang="en-US" sz="1800" dirty="0">
                <a:solidFill>
                  <a:srgbClr val="002060"/>
                </a:solidFill>
                <a:latin typeface="Arial Rounded MT Bold" pitchFamily="34" charset="0"/>
              </a:rPr>
              <a:t>.”</a:t>
            </a:r>
          </a:p>
          <a:p>
            <a:pPr marL="733425" indent="-514350">
              <a:spcBef>
                <a:spcPts val="0"/>
              </a:spcBef>
              <a:spcAft>
                <a:spcPts val="600"/>
              </a:spcAft>
              <a:buFont typeface="+mj-lt"/>
              <a:buAutoNum type="arabicPeriod"/>
            </a:pPr>
            <a:r>
              <a:rPr lang="en-US" sz="1800" b="1" u="sng" dirty="0">
                <a:solidFill>
                  <a:srgbClr val="002060"/>
                </a:solidFill>
                <a:latin typeface="Arial Rounded MT Bold" pitchFamily="34" charset="0"/>
              </a:rPr>
              <a:t>Follow the instructions</a:t>
            </a:r>
            <a:r>
              <a:rPr lang="en-US" sz="1800" dirty="0">
                <a:solidFill>
                  <a:srgbClr val="002060"/>
                </a:solidFill>
                <a:latin typeface="Arial Rounded MT Bold" pitchFamily="34" charset="0"/>
              </a:rPr>
              <a:t>.</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136</a:t>
            </a:fld>
            <a:endParaRPr lang="en-US"/>
          </a:p>
        </p:txBody>
      </p:sp>
      <p:sp>
        <p:nvSpPr>
          <p:cNvPr id="6" name="TextBox 5">
            <a:extLst>
              <a:ext uri="{FF2B5EF4-FFF2-40B4-BE49-F238E27FC236}">
                <a16:creationId xmlns:a16="http://schemas.microsoft.com/office/drawing/2014/main" id="{62149CE8-C0EE-4004-A0F7-3E1EAE22791B}"/>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FA516EB9-3197-4183-B1B5-442BA353A329}"/>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B523EA57-1092-4C91-AF62-EEBE7F0988A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TextBox 10">
            <a:extLst>
              <a:ext uri="{FF2B5EF4-FFF2-40B4-BE49-F238E27FC236}">
                <a16:creationId xmlns:a16="http://schemas.microsoft.com/office/drawing/2014/main" id="{5DC622A5-8D2E-4594-9A6E-DCCD033D1F18}"/>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902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902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9027">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29027">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29027">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9027">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9027">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902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27" grpId="0" uiExpand="1" build="p"/>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800" y="735288"/>
            <a:ext cx="7772400" cy="3447098"/>
          </a:xfrm>
          <a:prstGeom prst="rect">
            <a:avLst/>
          </a:prstGeom>
          <a:noFill/>
        </p:spPr>
        <p:txBody>
          <a:bodyPr wrap="square" rtlCol="0">
            <a:spAutoFit/>
          </a:bodyPr>
          <a:lstStyle/>
          <a:p>
            <a:pPr>
              <a:spcBef>
                <a:spcPts val="0"/>
              </a:spcBef>
              <a:spcAft>
                <a:spcPts val="600"/>
              </a:spcAft>
            </a:pPr>
            <a:r>
              <a:rPr lang="en-US" sz="1800" b="1" u="sng" dirty="0">
                <a:solidFill>
                  <a:srgbClr val="002060"/>
                </a:solidFill>
                <a:latin typeface="Arial Rounded MT Bold" pitchFamily="34" charset="0"/>
              </a:rPr>
              <a:t>Example (point to point on taxiways):</a:t>
            </a:r>
          </a:p>
          <a:p>
            <a:pPr>
              <a:spcBef>
                <a:spcPts val="0"/>
              </a:spcBef>
              <a:spcAft>
                <a:spcPts val="600"/>
              </a:spcAft>
            </a:pPr>
            <a:r>
              <a:rPr lang="en-US" sz="1800" dirty="0">
                <a:solidFill>
                  <a:srgbClr val="002060"/>
                </a:solidFill>
                <a:latin typeface="Arial Rounded MT Bold" pitchFamily="34" charset="0"/>
                <a:ea typeface="+mj-ea"/>
                <a:cs typeface="+mj-cs"/>
              </a:rPr>
              <a:t>(</a:t>
            </a:r>
            <a:r>
              <a:rPr lang="en-US" sz="1800" u="sng" dirty="0">
                <a:solidFill>
                  <a:srgbClr val="002060"/>
                </a:solidFill>
                <a:latin typeface="Arial Rounded MT Bold" pitchFamily="34" charset="0"/>
                <a:ea typeface="+mj-ea"/>
                <a:cs typeface="+mj-cs"/>
              </a:rPr>
              <a:t>you</a:t>
            </a:r>
            <a:r>
              <a:rPr lang="en-US" sz="1800" dirty="0">
                <a:solidFill>
                  <a:srgbClr val="002060"/>
                </a:solidFill>
                <a:latin typeface="Arial Rounded MT Bold" pitchFamily="34" charset="0"/>
                <a:ea typeface="+mj-ea"/>
                <a:cs typeface="+mj-cs"/>
              </a:rPr>
              <a:t>) “Metro Ground, Ops 39”</a:t>
            </a:r>
          </a:p>
          <a:p>
            <a:pPr>
              <a:spcBef>
                <a:spcPts val="0"/>
              </a:spcBef>
              <a:spcAft>
                <a:spcPts val="600"/>
              </a:spcAft>
            </a:pPr>
            <a:r>
              <a:rPr lang="en-US" sz="1800" dirty="0">
                <a:solidFill>
                  <a:srgbClr val="C00000"/>
                </a:solidFill>
                <a:latin typeface="Arial Rounded MT Bold" pitchFamily="34" charset="0"/>
                <a:ea typeface="+mj-ea"/>
                <a:cs typeface="+mj-cs"/>
              </a:rPr>
              <a:t>(pause, wait for response)</a:t>
            </a:r>
          </a:p>
          <a:p>
            <a:pPr>
              <a:spcBef>
                <a:spcPts val="0"/>
              </a:spcBef>
              <a:spcAft>
                <a:spcPts val="600"/>
              </a:spcAft>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Metro Ground</a:t>
            </a:r>
            <a:r>
              <a:rPr lang="en-US" sz="1800" dirty="0">
                <a:solidFill>
                  <a:srgbClr val="C00000"/>
                </a:solidFill>
                <a:latin typeface="Arial Rounded MT Bold" pitchFamily="34" charset="0"/>
                <a:ea typeface="+mj-ea"/>
                <a:cs typeface="+mj-cs"/>
              </a:rPr>
              <a:t>.”</a:t>
            </a:r>
          </a:p>
          <a:p>
            <a:pPr>
              <a:spcBef>
                <a:spcPts val="0"/>
              </a:spcBef>
              <a:spcAft>
                <a:spcPts val="600"/>
              </a:spcAft>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is on Taxiway Kilo at Kilo-7, would like to go to Mike at Mike-5.”</a:t>
            </a:r>
          </a:p>
          <a:p>
            <a:pPr>
              <a:spcBef>
                <a:spcPts val="0"/>
              </a:spcBef>
              <a:spcAft>
                <a:spcPts val="600"/>
              </a:spcAft>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proceed via Kilo, Victor, Mike</a:t>
            </a:r>
            <a:r>
              <a:rPr lang="en-US" sz="1800" dirty="0">
                <a:solidFill>
                  <a:srgbClr val="C00000"/>
                </a:solidFill>
                <a:latin typeface="Arial Rounded MT Bold" pitchFamily="34" charset="0"/>
              </a:rPr>
              <a:t>.”</a:t>
            </a:r>
          </a:p>
          <a:p>
            <a:pPr>
              <a:spcBef>
                <a:spcPts val="0"/>
              </a:spcBef>
              <a:spcAft>
                <a:spcPts val="600"/>
              </a:spcAft>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proceeding via Kilo, Victor, Mike.”</a:t>
            </a:r>
          </a:p>
          <a:p>
            <a:pPr>
              <a:spcBef>
                <a:spcPts val="1800"/>
              </a:spcBef>
            </a:pPr>
            <a:endParaRPr lang="en-US" b="1" u="sng" dirty="0">
              <a:solidFill>
                <a:srgbClr val="C00000"/>
              </a:solidFill>
              <a:latin typeface="Arial Rounded MT Bold" pitchFamily="34" charset="0"/>
              <a:ea typeface="+mj-ea"/>
              <a:cs typeface="+mj-cs"/>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137</a:t>
            </a:fld>
            <a:endParaRPr lang="en-US"/>
          </a:p>
        </p:txBody>
      </p:sp>
      <p:sp>
        <p:nvSpPr>
          <p:cNvPr id="7" name="TextBox 6">
            <a:extLst>
              <a:ext uri="{FF2B5EF4-FFF2-40B4-BE49-F238E27FC236}">
                <a16:creationId xmlns:a16="http://schemas.microsoft.com/office/drawing/2014/main" id="{3935BFCA-B518-47FF-89C3-73888CF93154}"/>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6" name="TextBox 5">
            <a:extLst>
              <a:ext uri="{FF2B5EF4-FFF2-40B4-BE49-F238E27FC236}">
                <a16:creationId xmlns:a16="http://schemas.microsoft.com/office/drawing/2014/main" id="{C584A622-E89B-491C-AB66-2A790F486596}"/>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2133853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85799" y="735288"/>
            <a:ext cx="7772401" cy="3400931"/>
          </a:xfrm>
          <a:prstGeom prst="rect">
            <a:avLst/>
          </a:prstGeom>
          <a:noFill/>
        </p:spPr>
        <p:txBody>
          <a:bodyPr wrap="square" rtlCol="0">
            <a:spAutoFit/>
          </a:bodyPr>
          <a:lstStyle/>
          <a:p>
            <a:pPr>
              <a:spcBef>
                <a:spcPts val="600"/>
              </a:spcBef>
            </a:pPr>
            <a:r>
              <a:rPr lang="en-US" sz="1800" b="1" u="sng" dirty="0">
                <a:solidFill>
                  <a:srgbClr val="002060"/>
                </a:solidFill>
                <a:latin typeface="Arial Rounded MT Bold" pitchFamily="34" charset="0"/>
              </a:rPr>
              <a:t>Example (point to point on taxiways, crossing a runway):</a:t>
            </a:r>
          </a:p>
          <a:p>
            <a:pPr>
              <a:spcBef>
                <a:spcPts val="600"/>
              </a:spcBef>
            </a:pPr>
            <a:r>
              <a:rPr lang="en-US" sz="1800" dirty="0">
                <a:solidFill>
                  <a:srgbClr val="002060"/>
                </a:solidFill>
                <a:latin typeface="Arial Rounded MT Bold" pitchFamily="34" charset="0"/>
                <a:ea typeface="+mj-ea"/>
                <a:cs typeface="+mj-cs"/>
              </a:rPr>
              <a:t>(</a:t>
            </a:r>
            <a:r>
              <a:rPr lang="en-US" sz="1800" u="sng" dirty="0">
                <a:solidFill>
                  <a:srgbClr val="002060"/>
                </a:solidFill>
                <a:latin typeface="Arial Rounded MT Bold" pitchFamily="34" charset="0"/>
                <a:ea typeface="+mj-ea"/>
                <a:cs typeface="+mj-cs"/>
              </a:rPr>
              <a:t>you</a:t>
            </a:r>
            <a:r>
              <a:rPr lang="en-US" sz="1800" dirty="0">
                <a:solidFill>
                  <a:srgbClr val="002060"/>
                </a:solidFill>
                <a:latin typeface="Arial Rounded MT Bold" pitchFamily="34" charset="0"/>
                <a:ea typeface="+mj-ea"/>
                <a:cs typeface="+mj-cs"/>
              </a:rPr>
              <a:t>) “Metro Ground, Ops 39”</a:t>
            </a:r>
          </a:p>
          <a:p>
            <a:pPr>
              <a:spcBef>
                <a:spcPts val="600"/>
              </a:spcBef>
            </a:pPr>
            <a:r>
              <a:rPr lang="en-US" sz="1800" dirty="0">
                <a:solidFill>
                  <a:srgbClr val="C00000"/>
                </a:solidFill>
                <a:latin typeface="Arial Rounded MT Bold" pitchFamily="34" charset="0"/>
                <a:ea typeface="+mj-ea"/>
                <a:cs typeface="+mj-cs"/>
              </a:rPr>
              <a:t>(pause, wait for response)</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Metro Ground</a:t>
            </a:r>
            <a:r>
              <a:rPr lang="en-US" sz="1800" dirty="0">
                <a:solidFill>
                  <a:srgbClr val="C00000"/>
                </a:solidFill>
                <a:latin typeface="Arial Rounded MT Bold" pitchFamily="34" charset="0"/>
                <a:ea typeface="+mj-ea"/>
                <a:cs typeface="+mj-cs"/>
              </a:rPr>
              <a:t>.”</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is on Taxiway Tango at Tango-3, would like to go to Kilo at Kilo-4.”</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proceed via Taxiway Tango, hold short Runway 21L</a:t>
            </a:r>
            <a:r>
              <a:rPr lang="en-US" sz="1800" dirty="0">
                <a:solidFill>
                  <a:srgbClr val="C00000"/>
                </a:solidFill>
                <a:latin typeface="Arial Rounded MT Bold" pitchFamily="34" charset="0"/>
              </a:rPr>
              <a:t>.”</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proceeding via Tango, holding short Runway 21L.”</a:t>
            </a:r>
          </a:p>
          <a:p>
            <a:pPr>
              <a:spcBef>
                <a:spcPts val="600"/>
              </a:spcBef>
            </a:pP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a:t>
            </a:r>
            <a:r>
              <a:rPr lang="en-US" sz="1800" b="1" dirty="0">
                <a:solidFill>
                  <a:srgbClr val="002060"/>
                </a:solidFill>
                <a:latin typeface="Arial Rounded MT Bold" pitchFamily="34" charset="0"/>
              </a:rPr>
              <a:t>Follow directions </a:t>
            </a:r>
            <a:r>
              <a:rPr lang="en-US" sz="1800" dirty="0">
                <a:solidFill>
                  <a:srgbClr val="002060"/>
                </a:solidFill>
                <a:latin typeface="Arial Rounded MT Bold" pitchFamily="34" charset="0"/>
              </a:rPr>
              <a:t>– when you reach the hold position on Tango at Runway 21L, </a:t>
            </a:r>
            <a:r>
              <a:rPr lang="en-US" sz="1800" b="1" dirty="0">
                <a:solidFill>
                  <a:srgbClr val="002060"/>
                </a:solidFill>
                <a:latin typeface="Arial Rounded MT Bold" pitchFamily="34" charset="0"/>
              </a:rPr>
              <a:t>stop and WAIT</a:t>
            </a:r>
            <a:r>
              <a:rPr lang="en-US" sz="1800" dirty="0">
                <a:solidFill>
                  <a:srgbClr val="002060"/>
                </a:solidFill>
                <a:latin typeface="Arial Rounded MT Bold" pitchFamily="34" charset="0"/>
              </a:rPr>
              <a:t>.</a:t>
            </a:r>
            <a:endParaRPr lang="en-US" sz="1800" u="sng" dirty="0">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138</a:t>
            </a:fld>
            <a:endParaRPr lang="en-US"/>
          </a:p>
        </p:txBody>
      </p:sp>
      <p:sp>
        <p:nvSpPr>
          <p:cNvPr id="6" name="TextBox 5">
            <a:extLst>
              <a:ext uri="{FF2B5EF4-FFF2-40B4-BE49-F238E27FC236}">
                <a16:creationId xmlns:a16="http://schemas.microsoft.com/office/drawing/2014/main" id="{BC5B3ECC-C236-4F5E-9BF8-6CDD93A4CD8B}"/>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7" name="TextBox 6">
            <a:extLst>
              <a:ext uri="{FF2B5EF4-FFF2-40B4-BE49-F238E27FC236}">
                <a16:creationId xmlns:a16="http://schemas.microsoft.com/office/drawing/2014/main" id="{1AD627FD-55F4-4452-B7B8-9971B35FDA78}"/>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1520978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62000" y="735288"/>
            <a:ext cx="7619999" cy="3293209"/>
          </a:xfrm>
          <a:prstGeom prst="rect">
            <a:avLst/>
          </a:prstGeom>
          <a:noFill/>
        </p:spPr>
        <p:txBody>
          <a:bodyPr wrap="square" rtlCol="0">
            <a:spAutoFit/>
          </a:bodyPr>
          <a:lstStyle/>
          <a:p>
            <a:pPr>
              <a:spcBef>
                <a:spcPts val="1400"/>
              </a:spcBef>
            </a:pPr>
            <a:r>
              <a:rPr lang="en-US" sz="1800" b="1" u="sng" dirty="0">
                <a:solidFill>
                  <a:srgbClr val="002060"/>
                </a:solidFill>
                <a:latin typeface="Arial Rounded MT Bold" pitchFamily="34" charset="0"/>
              </a:rPr>
              <a:t>Example (point to point on taxiways, crossing a runway continued):</a:t>
            </a:r>
          </a:p>
          <a:p>
            <a:pPr>
              <a:spcBef>
                <a:spcPts val="1200"/>
              </a:spcBef>
            </a:pPr>
            <a:r>
              <a:rPr lang="en-US" sz="1800" dirty="0">
                <a:solidFill>
                  <a:srgbClr val="C00000"/>
                </a:solidFill>
                <a:latin typeface="Arial Rounded MT Bold" pitchFamily="34" charset="0"/>
                <a:ea typeface="+mj-ea"/>
                <a:cs typeface="+mj-cs"/>
              </a:rPr>
              <a:t>When ATCT is ready to have you cross the runway:</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cross Runway 21L, continue via Tango, Kilo</a:t>
            </a:r>
            <a:r>
              <a:rPr lang="en-US" sz="1800" dirty="0">
                <a:solidFill>
                  <a:srgbClr val="C00000"/>
                </a:solidFill>
                <a:latin typeface="Arial Rounded MT Bold" pitchFamily="34" charset="0"/>
                <a:ea typeface="+mj-ea"/>
                <a:cs typeface="+mj-cs"/>
              </a:rPr>
              <a:t>.”</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crossing Runway 21L, continue via Tango, Kilo.”</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 after you finish crossing</a:t>
            </a:r>
            <a:r>
              <a:rPr lang="en-US" sz="1800" dirty="0">
                <a:solidFill>
                  <a:srgbClr val="002060"/>
                </a:solidFill>
                <a:latin typeface="Arial Rounded MT Bold" pitchFamily="34" charset="0"/>
              </a:rPr>
              <a:t>) “Ops 39 is clear of Runway 21L.”</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Roger</a:t>
            </a:r>
            <a:r>
              <a:rPr lang="en-US" sz="1800" dirty="0">
                <a:solidFill>
                  <a:srgbClr val="C00000"/>
                </a:solidFill>
                <a:latin typeface="Arial Rounded MT Bold" pitchFamily="34" charset="0"/>
              </a:rPr>
              <a:t>.”</a:t>
            </a:r>
          </a:p>
          <a:p>
            <a:pPr>
              <a:spcBef>
                <a:spcPts val="600"/>
              </a:spcBef>
            </a:pPr>
            <a:endParaRPr lang="en-US" sz="1800" b="1" dirty="0">
              <a:solidFill>
                <a:srgbClr val="C00000"/>
              </a:solidFill>
              <a:latin typeface="Arial Rounded MT Bold" pitchFamily="34" charset="0"/>
            </a:endParaRPr>
          </a:p>
          <a:p>
            <a:pPr>
              <a:spcBef>
                <a:spcPts val="600"/>
              </a:spcBef>
            </a:pPr>
            <a:endParaRPr lang="en-US" sz="1800" b="1" dirty="0">
              <a:solidFill>
                <a:srgbClr val="C00000"/>
              </a:solidFill>
              <a:latin typeface="Arial Rounded MT Bold" pitchFamily="34" charset="0"/>
            </a:endParaRPr>
          </a:p>
          <a:p>
            <a:endParaRPr lang="en-US" b="1" u="sng" dirty="0">
              <a:solidFill>
                <a:srgbClr val="C00000"/>
              </a:solidFill>
              <a:latin typeface="Arial Rounded MT Bold" pitchFamily="34" charset="0"/>
              <a:ea typeface="+mj-ea"/>
              <a:cs typeface="+mj-cs"/>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139</a:t>
            </a:fld>
            <a:endParaRPr lang="en-US"/>
          </a:p>
        </p:txBody>
      </p:sp>
      <p:sp>
        <p:nvSpPr>
          <p:cNvPr id="6" name="TextBox 5">
            <a:extLst>
              <a:ext uri="{FF2B5EF4-FFF2-40B4-BE49-F238E27FC236}">
                <a16:creationId xmlns:a16="http://schemas.microsoft.com/office/drawing/2014/main" id="{6BE164CF-06A5-420E-92DA-38A60EDD7EA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7" name="TextBox 6">
            <a:extLst>
              <a:ext uri="{FF2B5EF4-FFF2-40B4-BE49-F238E27FC236}">
                <a16:creationId xmlns:a16="http://schemas.microsoft.com/office/drawing/2014/main" id="{0ABCCCA5-6EDE-48D5-B797-976C6189E1B6}"/>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2974552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41904" y="735288"/>
            <a:ext cx="7620001" cy="3949799"/>
          </a:xfrm>
          <a:prstGeom prst="rect">
            <a:avLst/>
          </a:prstGeom>
          <a:noFill/>
        </p:spPr>
        <p:txBody>
          <a:bodyPr wrap="square" rtlCol="0">
            <a:spAutoFit/>
          </a:bodyPr>
          <a:lstStyle/>
          <a:p>
            <a:r>
              <a:rPr lang="en-US" sz="1800" b="1" u="sng" dirty="0">
                <a:solidFill>
                  <a:srgbClr val="002060"/>
                </a:solidFill>
                <a:latin typeface="Arial Rounded MT Bold" pitchFamily="34" charset="0"/>
              </a:rPr>
              <a:t>Example (crossing a runway):</a:t>
            </a:r>
          </a:p>
          <a:p>
            <a:pPr>
              <a:spcBef>
                <a:spcPts val="600"/>
              </a:spcBef>
            </a:pPr>
            <a:r>
              <a:rPr lang="en-US" sz="1800" dirty="0">
                <a:solidFill>
                  <a:srgbClr val="002060"/>
                </a:solidFill>
                <a:latin typeface="Arial Rounded MT Bold" pitchFamily="34" charset="0"/>
                <a:ea typeface="+mj-ea"/>
                <a:cs typeface="+mj-cs"/>
              </a:rPr>
              <a:t>(you) “Metro Ground, Ops 39”</a:t>
            </a:r>
          </a:p>
          <a:p>
            <a:pPr>
              <a:spcBef>
                <a:spcPts val="600"/>
              </a:spcBef>
            </a:pPr>
            <a:r>
              <a:rPr lang="en-US" sz="1800" dirty="0">
                <a:solidFill>
                  <a:srgbClr val="C00000"/>
                </a:solidFill>
                <a:latin typeface="Arial Rounded MT Bold" pitchFamily="34" charset="0"/>
                <a:ea typeface="+mj-ea"/>
                <a:cs typeface="+mj-cs"/>
              </a:rPr>
              <a:t>(pause, wait for response)</a:t>
            </a:r>
          </a:p>
          <a:p>
            <a:pPr>
              <a:spcBef>
                <a:spcPts val="600"/>
              </a:spcBef>
            </a:pPr>
            <a:r>
              <a:rPr lang="en-US" sz="1800" i="1" dirty="0">
                <a:solidFill>
                  <a:srgbClr val="C00000"/>
                </a:solidFill>
                <a:latin typeface="Arial Rounded MT Bold" pitchFamily="34" charset="0"/>
              </a:rPr>
              <a:t>(ATCT) “Ops 39, Metro Ground</a:t>
            </a:r>
            <a:r>
              <a:rPr lang="en-US" sz="1800" dirty="0">
                <a:solidFill>
                  <a:srgbClr val="C00000"/>
                </a:solidFill>
                <a:latin typeface="Arial Rounded MT Bold" pitchFamily="34" charset="0"/>
                <a:ea typeface="+mj-ea"/>
                <a:cs typeface="+mj-cs"/>
              </a:rPr>
              <a:t>.”</a:t>
            </a:r>
          </a:p>
          <a:p>
            <a:pPr>
              <a:spcBef>
                <a:spcPts val="600"/>
              </a:spcBef>
            </a:pPr>
            <a:r>
              <a:rPr lang="en-US" sz="1800" dirty="0">
                <a:solidFill>
                  <a:srgbClr val="002060"/>
                </a:solidFill>
                <a:latin typeface="Arial Rounded MT Bold" pitchFamily="34" charset="0"/>
                <a:ea typeface="+mj-ea"/>
                <a:cs typeface="+mj-cs"/>
              </a:rPr>
              <a:t>(you) “Ops 39</a:t>
            </a:r>
            <a:r>
              <a:rPr lang="en-US" sz="1800" dirty="0">
                <a:solidFill>
                  <a:srgbClr val="002060"/>
                </a:solidFill>
                <a:latin typeface="Arial Rounded MT Bold" pitchFamily="34" charset="0"/>
              </a:rPr>
              <a:t> is on Taxiway Tango, holding short of Runway 21L, would like to cross 21L.”</a:t>
            </a:r>
          </a:p>
          <a:p>
            <a:pPr>
              <a:spcBef>
                <a:spcPts val="600"/>
              </a:spcBef>
            </a:pPr>
            <a:r>
              <a:rPr lang="en-US" sz="1800" dirty="0">
                <a:solidFill>
                  <a:srgbClr val="C00000"/>
                </a:solidFill>
                <a:latin typeface="Arial Rounded MT Bold" pitchFamily="34" charset="0"/>
                <a:ea typeface="+mj-ea"/>
                <a:cs typeface="+mj-cs"/>
              </a:rPr>
              <a:t>ATCT will tell you at this point to either “HOLD SHORT”, or “CROSS”.  If they tell you to “HOLD SHORT”:</a:t>
            </a:r>
          </a:p>
          <a:p>
            <a:pPr>
              <a:spcBef>
                <a:spcPts val="600"/>
              </a:spcBef>
            </a:pPr>
            <a:r>
              <a:rPr lang="en-US" sz="1800" i="1" dirty="0">
                <a:solidFill>
                  <a:srgbClr val="C00000"/>
                </a:solidFill>
                <a:latin typeface="Arial Rounded MT Bold" pitchFamily="34" charset="0"/>
              </a:rPr>
              <a:t>(ATCT) “Ops 39, hold short Runway 21L.</a:t>
            </a:r>
            <a:r>
              <a:rPr lang="en-US" sz="1800" dirty="0">
                <a:solidFill>
                  <a:srgbClr val="C00000"/>
                </a:solidFill>
                <a:latin typeface="Arial Rounded MT Bold" pitchFamily="34" charset="0"/>
              </a:rPr>
              <a:t>” </a:t>
            </a:r>
          </a:p>
          <a:p>
            <a:pPr>
              <a:spcBef>
                <a:spcPts val="600"/>
              </a:spcBef>
            </a:pPr>
            <a:r>
              <a:rPr lang="en-US" sz="1800" dirty="0">
                <a:solidFill>
                  <a:srgbClr val="002060"/>
                </a:solidFill>
                <a:latin typeface="Arial Rounded MT Bold" pitchFamily="34" charset="0"/>
              </a:rPr>
              <a:t>(you) “Ops 39, holding short Runway 21L.”</a:t>
            </a:r>
          </a:p>
          <a:p>
            <a:pPr>
              <a:spcBef>
                <a:spcPts val="1400"/>
              </a:spcBef>
            </a:pPr>
            <a:endParaRPr lang="en-US" u="sng" dirty="0">
              <a:solidFill>
                <a:srgbClr val="C00000"/>
              </a:solidFill>
              <a:latin typeface="Arial Rounded MT Bold" pitchFamily="34" charset="0"/>
              <a:ea typeface="+mj-ea"/>
              <a:cs typeface="+mj-cs"/>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140</a:t>
            </a:fld>
            <a:endParaRPr lang="en-US"/>
          </a:p>
        </p:txBody>
      </p:sp>
      <p:sp>
        <p:nvSpPr>
          <p:cNvPr id="6" name="TextBox 5">
            <a:extLst>
              <a:ext uri="{FF2B5EF4-FFF2-40B4-BE49-F238E27FC236}">
                <a16:creationId xmlns:a16="http://schemas.microsoft.com/office/drawing/2014/main" id="{061FCA1C-494C-4F18-AAFE-D64B94CA163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CF1B1787-DF96-46BE-91D4-D201AE1AD49D}"/>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3572287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23899" y="735288"/>
            <a:ext cx="7696201" cy="2687915"/>
          </a:xfrm>
          <a:prstGeom prst="rect">
            <a:avLst/>
          </a:prstGeom>
          <a:noFill/>
        </p:spPr>
        <p:txBody>
          <a:bodyPr wrap="square" rtlCol="0">
            <a:spAutoFit/>
          </a:bodyPr>
          <a:lstStyle/>
          <a:p>
            <a:pPr>
              <a:spcBef>
                <a:spcPts val="600"/>
              </a:spcBef>
            </a:pPr>
            <a:r>
              <a:rPr lang="en-US" sz="1800" dirty="0">
                <a:solidFill>
                  <a:srgbClr val="002060"/>
                </a:solidFill>
                <a:latin typeface="Arial Rounded MT Bold" pitchFamily="34" charset="0"/>
              </a:rPr>
              <a:t>Example (crossing a runway, continued):</a:t>
            </a:r>
          </a:p>
          <a:p>
            <a:pPr>
              <a:spcBef>
                <a:spcPts val="600"/>
              </a:spcBef>
            </a:pPr>
            <a:r>
              <a:rPr lang="en-US" sz="1800" dirty="0">
                <a:solidFill>
                  <a:srgbClr val="C00000"/>
                </a:solidFill>
                <a:latin typeface="Arial Rounded MT Bold" pitchFamily="34" charset="0"/>
                <a:ea typeface="+mj-ea"/>
                <a:cs typeface="+mj-cs"/>
              </a:rPr>
              <a:t>When ATCT is ready to have you cross the runway:</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cross Runway 21L.”</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cross Runway 21L.”</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 after you finish crossing</a:t>
            </a:r>
            <a:r>
              <a:rPr lang="en-US" sz="1800" dirty="0">
                <a:solidFill>
                  <a:srgbClr val="002060"/>
                </a:solidFill>
                <a:latin typeface="Arial Rounded MT Bold" pitchFamily="34" charset="0"/>
              </a:rPr>
              <a:t>) “Ops 39 is clear of Runway 21L.”</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Roger.”</a:t>
            </a:r>
          </a:p>
          <a:p>
            <a:pPr>
              <a:spcBef>
                <a:spcPts val="1400"/>
              </a:spcBef>
            </a:pPr>
            <a:endParaRPr lang="en-US" b="1" dirty="0">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141</a:t>
            </a:fld>
            <a:endParaRPr lang="en-US"/>
          </a:p>
        </p:txBody>
      </p:sp>
      <p:sp>
        <p:nvSpPr>
          <p:cNvPr id="6" name="TextBox 5">
            <a:extLst>
              <a:ext uri="{FF2B5EF4-FFF2-40B4-BE49-F238E27FC236}">
                <a16:creationId xmlns:a16="http://schemas.microsoft.com/office/drawing/2014/main" id="{20E3BDD9-3E03-4818-8CA1-82C3F481644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7" name="TextBox 6">
            <a:extLst>
              <a:ext uri="{FF2B5EF4-FFF2-40B4-BE49-F238E27FC236}">
                <a16:creationId xmlns:a16="http://schemas.microsoft.com/office/drawing/2014/main" id="{3607C1B9-6661-4934-92D5-D34B71EE6539}"/>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2869435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extBox 4"/>
          <p:cNvSpPr txBox="1"/>
          <p:nvPr/>
        </p:nvSpPr>
        <p:spPr>
          <a:xfrm>
            <a:off x="419100" y="735288"/>
            <a:ext cx="8305800" cy="3477875"/>
          </a:xfrm>
          <a:prstGeom prst="rect">
            <a:avLst/>
          </a:prstGeom>
          <a:noFill/>
        </p:spPr>
        <p:txBody>
          <a:bodyPr wrap="square" rtlCol="0">
            <a:spAutoFit/>
          </a:bodyPr>
          <a:lstStyle/>
          <a:p>
            <a:pPr>
              <a:spcBef>
                <a:spcPts val="600"/>
              </a:spcBef>
            </a:pPr>
            <a:r>
              <a:rPr lang="en-US" sz="1800" b="1" u="sng" dirty="0">
                <a:solidFill>
                  <a:srgbClr val="002060"/>
                </a:solidFill>
                <a:latin typeface="Arial Rounded MT Bold" pitchFamily="34" charset="0"/>
              </a:rPr>
              <a:t>Example (point to point on taxiways):</a:t>
            </a:r>
          </a:p>
          <a:p>
            <a:pPr>
              <a:spcBef>
                <a:spcPts val="600"/>
              </a:spcBef>
            </a:pPr>
            <a:r>
              <a:rPr lang="en-US" sz="1800" dirty="0">
                <a:solidFill>
                  <a:srgbClr val="002060"/>
                </a:solidFill>
                <a:latin typeface="Arial Rounded MT Bold" pitchFamily="34" charset="0"/>
                <a:ea typeface="+mj-ea"/>
                <a:cs typeface="+mj-cs"/>
              </a:rPr>
              <a:t>(</a:t>
            </a:r>
            <a:r>
              <a:rPr lang="en-US" sz="1800" u="sng" dirty="0">
                <a:solidFill>
                  <a:srgbClr val="002060"/>
                </a:solidFill>
                <a:latin typeface="Arial Rounded MT Bold" pitchFamily="34" charset="0"/>
                <a:ea typeface="+mj-ea"/>
                <a:cs typeface="+mj-cs"/>
              </a:rPr>
              <a:t>you</a:t>
            </a:r>
            <a:r>
              <a:rPr lang="en-US" sz="1800" dirty="0">
                <a:solidFill>
                  <a:srgbClr val="002060"/>
                </a:solidFill>
                <a:latin typeface="Arial Rounded MT Bold" pitchFamily="34" charset="0"/>
                <a:ea typeface="+mj-ea"/>
                <a:cs typeface="+mj-cs"/>
              </a:rPr>
              <a:t>) “Willow Ground, Ops 39”</a:t>
            </a:r>
          </a:p>
          <a:p>
            <a:pPr>
              <a:spcBef>
                <a:spcPts val="600"/>
              </a:spcBef>
            </a:pPr>
            <a:r>
              <a:rPr lang="en-US" sz="1800" dirty="0">
                <a:solidFill>
                  <a:srgbClr val="C00000"/>
                </a:solidFill>
                <a:latin typeface="Arial Rounded MT Bold" pitchFamily="34" charset="0"/>
                <a:ea typeface="+mj-ea"/>
                <a:cs typeface="+mj-cs"/>
              </a:rPr>
              <a:t>(pause, wait for response)</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Willow Ground</a:t>
            </a:r>
            <a:r>
              <a:rPr lang="en-US" sz="1800" dirty="0">
                <a:solidFill>
                  <a:srgbClr val="C00000"/>
                </a:solidFill>
                <a:latin typeface="Arial Rounded MT Bold" pitchFamily="34" charset="0"/>
                <a:ea typeface="+mj-ea"/>
                <a:cs typeface="+mj-cs"/>
              </a:rPr>
              <a:t>.”</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is on the East Ramp at Taxiway Echo-2, would like to go to the South Ramp.”</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proceed via Echo-2, Hotel, Delta</a:t>
            </a:r>
            <a:r>
              <a:rPr lang="en-US" sz="1800" dirty="0">
                <a:solidFill>
                  <a:srgbClr val="C00000"/>
                </a:solidFill>
                <a:latin typeface="Arial Rounded MT Bold" pitchFamily="34" charset="0"/>
              </a:rPr>
              <a:t>.”</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proceeding via Echo-2, Hotel, Delta.”</a:t>
            </a:r>
          </a:p>
          <a:p>
            <a:pPr>
              <a:spcBef>
                <a:spcPts val="600"/>
              </a:spcBef>
            </a:pPr>
            <a:r>
              <a:rPr lang="en-US" sz="1800" dirty="0">
                <a:solidFill>
                  <a:srgbClr val="002060"/>
                </a:solidFill>
                <a:latin typeface="Arial Rounded MT Bold" pitchFamily="34" charset="0"/>
              </a:rPr>
              <a:t>(you) “Ops 39 clear of Delta.</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roger.</a:t>
            </a:r>
            <a:endParaRPr lang="en-US" sz="1800" b="1" u="sng" dirty="0">
              <a:solidFill>
                <a:srgbClr val="C00000"/>
              </a:solidFill>
              <a:latin typeface="Arial Rounded MT Bold" pitchFamily="34" charset="0"/>
              <a:ea typeface="+mj-ea"/>
              <a:cs typeface="+mj-cs"/>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142</a:t>
            </a:fld>
            <a:endParaRPr lang="en-US"/>
          </a:p>
        </p:txBody>
      </p:sp>
      <p:sp>
        <p:nvSpPr>
          <p:cNvPr id="6" name="TextBox 5">
            <a:extLst>
              <a:ext uri="{FF2B5EF4-FFF2-40B4-BE49-F238E27FC236}">
                <a16:creationId xmlns:a16="http://schemas.microsoft.com/office/drawing/2014/main" id="{9CE0017C-CC7A-463B-9630-9335F49C118F}"/>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7" name="TextBox 6">
            <a:extLst>
              <a:ext uri="{FF2B5EF4-FFF2-40B4-BE49-F238E27FC236}">
                <a16:creationId xmlns:a16="http://schemas.microsoft.com/office/drawing/2014/main" id="{BDDD945C-41E1-49A6-9151-209756ED99A6}"/>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38528892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extBox 4"/>
          <p:cNvSpPr txBox="1"/>
          <p:nvPr/>
        </p:nvSpPr>
        <p:spPr>
          <a:xfrm>
            <a:off x="419100" y="735288"/>
            <a:ext cx="8305800" cy="3462486"/>
          </a:xfrm>
          <a:prstGeom prst="rect">
            <a:avLst/>
          </a:prstGeom>
          <a:noFill/>
        </p:spPr>
        <p:txBody>
          <a:bodyPr wrap="square" rtlCol="0">
            <a:spAutoFit/>
          </a:bodyPr>
          <a:lstStyle/>
          <a:p>
            <a:r>
              <a:rPr lang="en-US" sz="1800" b="1" u="sng" dirty="0">
                <a:solidFill>
                  <a:srgbClr val="002060"/>
                </a:solidFill>
                <a:latin typeface="Arial Rounded MT Bold" pitchFamily="34" charset="0"/>
              </a:rPr>
              <a:t>Example (point to point on taxiways, crossing runways):</a:t>
            </a:r>
          </a:p>
          <a:p>
            <a:pPr>
              <a:spcBef>
                <a:spcPts val="600"/>
              </a:spcBef>
            </a:pPr>
            <a:r>
              <a:rPr lang="en-US" sz="1800" dirty="0">
                <a:solidFill>
                  <a:srgbClr val="002060"/>
                </a:solidFill>
                <a:latin typeface="Arial Rounded MT Bold" pitchFamily="34" charset="0"/>
                <a:ea typeface="+mj-ea"/>
                <a:cs typeface="+mj-cs"/>
              </a:rPr>
              <a:t>(</a:t>
            </a:r>
            <a:r>
              <a:rPr lang="en-US" sz="1800" u="sng" dirty="0">
                <a:solidFill>
                  <a:srgbClr val="002060"/>
                </a:solidFill>
                <a:latin typeface="Arial Rounded MT Bold" pitchFamily="34" charset="0"/>
                <a:ea typeface="+mj-ea"/>
                <a:cs typeface="+mj-cs"/>
              </a:rPr>
              <a:t>you</a:t>
            </a:r>
            <a:r>
              <a:rPr lang="en-US" sz="1800" dirty="0">
                <a:solidFill>
                  <a:srgbClr val="002060"/>
                </a:solidFill>
                <a:latin typeface="Arial Rounded MT Bold" pitchFamily="34" charset="0"/>
                <a:ea typeface="+mj-ea"/>
                <a:cs typeface="+mj-cs"/>
              </a:rPr>
              <a:t>) “Willow Ground, Ops 39”</a:t>
            </a:r>
          </a:p>
          <a:p>
            <a:pPr>
              <a:spcBef>
                <a:spcPts val="600"/>
              </a:spcBef>
            </a:pPr>
            <a:r>
              <a:rPr lang="en-US" sz="1800" dirty="0">
                <a:solidFill>
                  <a:srgbClr val="C00000"/>
                </a:solidFill>
                <a:latin typeface="Arial Rounded MT Bold" pitchFamily="34" charset="0"/>
                <a:ea typeface="+mj-ea"/>
                <a:cs typeface="+mj-cs"/>
              </a:rPr>
              <a:t>(pause, wait for response)</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Willow Ground</a:t>
            </a:r>
            <a:r>
              <a:rPr lang="en-US" sz="1800" dirty="0">
                <a:solidFill>
                  <a:srgbClr val="C00000"/>
                </a:solidFill>
                <a:latin typeface="Arial Rounded MT Bold" pitchFamily="34" charset="0"/>
                <a:ea typeface="+mj-ea"/>
                <a:cs typeface="+mj-cs"/>
              </a:rPr>
              <a:t>.”</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is on the East Ramp at Taxiway Golf, would like to go to the West Ramp.”</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proceed via Taxiway Golf, hold short Runway 23</a:t>
            </a:r>
            <a:r>
              <a:rPr lang="en-US" sz="1800" dirty="0">
                <a:solidFill>
                  <a:srgbClr val="C00000"/>
                </a:solidFill>
                <a:latin typeface="Arial Rounded MT Bold" pitchFamily="34" charset="0"/>
              </a:rPr>
              <a:t>.”</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proceeding via Golf, holding short Runway 23.”</a:t>
            </a:r>
          </a:p>
          <a:p>
            <a:pPr>
              <a:spcBef>
                <a:spcPts val="600"/>
              </a:spcBef>
            </a:pP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a:t>
            </a:r>
            <a:r>
              <a:rPr lang="en-US" sz="1800" b="1" dirty="0">
                <a:solidFill>
                  <a:srgbClr val="002060"/>
                </a:solidFill>
                <a:latin typeface="Arial Rounded MT Bold" pitchFamily="34" charset="0"/>
              </a:rPr>
              <a:t>Follow directions </a:t>
            </a:r>
            <a:r>
              <a:rPr lang="en-US" sz="1800" dirty="0">
                <a:solidFill>
                  <a:srgbClr val="002060"/>
                </a:solidFill>
                <a:latin typeface="Arial Rounded MT Bold" pitchFamily="34" charset="0"/>
              </a:rPr>
              <a:t>– when you reach the hold position on Golf at Runway 23, </a:t>
            </a:r>
            <a:r>
              <a:rPr lang="en-US" sz="1800" b="1" dirty="0">
                <a:solidFill>
                  <a:srgbClr val="002060"/>
                </a:solidFill>
                <a:latin typeface="Arial Rounded MT Bold" pitchFamily="34" charset="0"/>
              </a:rPr>
              <a:t>stop and WAIT</a:t>
            </a:r>
            <a:r>
              <a:rPr lang="en-US" sz="1800" dirty="0">
                <a:solidFill>
                  <a:srgbClr val="002060"/>
                </a:solidFill>
                <a:latin typeface="Arial Rounded MT Bold" pitchFamily="34" charset="0"/>
              </a:rPr>
              <a:t>.</a:t>
            </a:r>
            <a:endParaRPr lang="en-US" sz="1800" u="sng" dirty="0">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143</a:t>
            </a:fld>
            <a:endParaRPr lang="en-US"/>
          </a:p>
        </p:txBody>
      </p:sp>
      <p:sp>
        <p:nvSpPr>
          <p:cNvPr id="6" name="TextBox 5">
            <a:extLst>
              <a:ext uri="{FF2B5EF4-FFF2-40B4-BE49-F238E27FC236}">
                <a16:creationId xmlns:a16="http://schemas.microsoft.com/office/drawing/2014/main" id="{286C7C1D-8B2A-4E1A-B1B5-388195A221B8}"/>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7" name="TextBox 6">
            <a:extLst>
              <a:ext uri="{FF2B5EF4-FFF2-40B4-BE49-F238E27FC236}">
                <a16:creationId xmlns:a16="http://schemas.microsoft.com/office/drawing/2014/main" id="{C715586D-32FE-47C8-BFD0-0C4B342669FD}"/>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10116996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extBox 4"/>
          <p:cNvSpPr txBox="1"/>
          <p:nvPr/>
        </p:nvSpPr>
        <p:spPr>
          <a:xfrm>
            <a:off x="419100" y="735288"/>
            <a:ext cx="8305800" cy="2139047"/>
          </a:xfrm>
          <a:prstGeom prst="rect">
            <a:avLst/>
          </a:prstGeom>
          <a:noFill/>
        </p:spPr>
        <p:txBody>
          <a:bodyPr wrap="square" rtlCol="0">
            <a:spAutoFit/>
          </a:bodyPr>
          <a:lstStyle/>
          <a:p>
            <a:pPr>
              <a:spcBef>
                <a:spcPts val="600"/>
              </a:spcBef>
            </a:pPr>
            <a:r>
              <a:rPr lang="en-US" sz="1800" b="1" u="sng" dirty="0">
                <a:solidFill>
                  <a:srgbClr val="002060"/>
                </a:solidFill>
                <a:latin typeface="Arial Rounded MT Bold" pitchFamily="34" charset="0"/>
              </a:rPr>
              <a:t>Example (point to point on taxiways, crossing runways continued):</a:t>
            </a:r>
          </a:p>
          <a:p>
            <a:pPr>
              <a:spcBef>
                <a:spcPts val="600"/>
              </a:spcBef>
            </a:pPr>
            <a:r>
              <a:rPr lang="en-US" sz="1800" dirty="0">
                <a:solidFill>
                  <a:srgbClr val="C00000"/>
                </a:solidFill>
                <a:latin typeface="Arial Rounded MT Bold" pitchFamily="34" charset="0"/>
                <a:ea typeface="+mj-ea"/>
                <a:cs typeface="+mj-cs"/>
              </a:rPr>
              <a:t>When ATCT is ready to have you cross the runway:</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cross Runway 23L, proceed via Golf</a:t>
            </a:r>
            <a:r>
              <a:rPr lang="en-US" sz="1800" dirty="0">
                <a:solidFill>
                  <a:srgbClr val="C00000"/>
                </a:solidFill>
                <a:latin typeface="Arial Rounded MT Bold" pitchFamily="34" charset="0"/>
                <a:ea typeface="+mj-ea"/>
                <a:cs typeface="+mj-cs"/>
              </a:rPr>
              <a:t>.”</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crossing Runway 23, proceeding via Golf.”</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 after you finish crossing</a:t>
            </a:r>
            <a:r>
              <a:rPr lang="en-US" sz="1800" dirty="0">
                <a:solidFill>
                  <a:srgbClr val="002060"/>
                </a:solidFill>
                <a:latin typeface="Arial Rounded MT Bold" pitchFamily="34" charset="0"/>
              </a:rPr>
              <a:t>) “Ops 39 is clear of Runway 23.”</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Roger</a:t>
            </a:r>
            <a:r>
              <a:rPr lang="en-US" sz="1800" dirty="0">
                <a:solidFill>
                  <a:srgbClr val="C00000"/>
                </a:solidFill>
                <a:latin typeface="Arial Rounded MT Bold" pitchFamily="34" charset="0"/>
              </a:rPr>
              <a:t>.”</a:t>
            </a:r>
            <a:endParaRPr lang="en-US" b="1" u="sng" dirty="0">
              <a:solidFill>
                <a:srgbClr val="C00000"/>
              </a:solidFill>
              <a:latin typeface="Arial Rounded MT Bold" pitchFamily="34" charset="0"/>
              <a:ea typeface="+mj-ea"/>
              <a:cs typeface="+mj-cs"/>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144</a:t>
            </a:fld>
            <a:endParaRPr lang="en-US"/>
          </a:p>
        </p:txBody>
      </p:sp>
      <p:sp>
        <p:nvSpPr>
          <p:cNvPr id="6" name="TextBox 5">
            <a:extLst>
              <a:ext uri="{FF2B5EF4-FFF2-40B4-BE49-F238E27FC236}">
                <a16:creationId xmlns:a16="http://schemas.microsoft.com/office/drawing/2014/main" id="{B3A29C9A-25E6-42CB-B93A-7041167A4B95}"/>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7" name="TextBox 6">
            <a:extLst>
              <a:ext uri="{FF2B5EF4-FFF2-40B4-BE49-F238E27FC236}">
                <a16:creationId xmlns:a16="http://schemas.microsoft.com/office/drawing/2014/main" id="{1F327560-FC5F-416C-95F8-D269E0DB2D08}"/>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20373979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145</a:t>
            </a:fld>
            <a:endParaRPr lang="en-US"/>
          </a:p>
        </p:txBody>
      </p:sp>
      <p:sp>
        <p:nvSpPr>
          <p:cNvPr id="8" name="TextBox 7">
            <a:extLst>
              <a:ext uri="{FF2B5EF4-FFF2-40B4-BE49-F238E27FC236}">
                <a16:creationId xmlns:a16="http://schemas.microsoft.com/office/drawing/2014/main" id="{2BE6F3AC-0B93-471E-A9F8-703E5DAEE8C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E5F79AEA-DA1F-4F33-8A2E-3A8375839054}"/>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2" name="TextBox 11">
            <a:extLst>
              <a:ext uri="{FF2B5EF4-FFF2-40B4-BE49-F238E27FC236}">
                <a16:creationId xmlns:a16="http://schemas.microsoft.com/office/drawing/2014/main" id="{ECFBED9D-1DBC-44ED-A03A-4B6108812C50}"/>
              </a:ext>
            </a:extLst>
          </p:cNvPr>
          <p:cNvSpPr txBox="1"/>
          <p:nvPr/>
        </p:nvSpPr>
        <p:spPr>
          <a:xfrm>
            <a:off x="565635" y="735288"/>
            <a:ext cx="8012729" cy="4231928"/>
          </a:xfrm>
          <a:prstGeom prst="rect">
            <a:avLst/>
          </a:prstGeom>
          <a:noFill/>
        </p:spPr>
        <p:txBody>
          <a:bodyPr wrap="square" rtlCol="0">
            <a:spAutoFit/>
          </a:bodyPr>
          <a:lstStyle/>
          <a:p>
            <a:pPr marL="0" marR="0" lvl="1">
              <a:spcBef>
                <a:spcPts val="600"/>
              </a:spcBef>
              <a:spcAft>
                <a:spcPts val="0"/>
              </a:spcAft>
            </a:pPr>
            <a:r>
              <a:rPr lang="en-US" sz="1800" u="sng"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Additional notes</a:t>
            </a:r>
          </a:p>
          <a:p>
            <a:pPr marL="285750" marR="0" lvl="1"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Follow the instructions.  </a:t>
            </a:r>
          </a:p>
          <a:p>
            <a:pPr marL="742950" lvl="2"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Listen to and follow what the controller </a:t>
            </a:r>
            <a:r>
              <a:rPr lang="en-US" sz="1800" u="sng"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actually</a:t>
            </a: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 says and not what you THINK they will say.  </a:t>
            </a:r>
          </a:p>
          <a:p>
            <a:pPr marL="742950" lvl="2"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It’s easy to have a route in mind and then get confused when the controller gives you a route you didn’t expect.</a:t>
            </a:r>
            <a:endParaRPr lang="en-US" sz="1800" dirty="0">
              <a:solidFill>
                <a:schemeClr val="accent6">
                  <a:lumMod val="75000"/>
                </a:schemeClr>
              </a:solidFill>
              <a:latin typeface="Arial Rounded MT Bold" panose="020F0704030504030204" pitchFamily="34" charset="0"/>
              <a:ea typeface="Times New Roman" panose="02020603050405020304" pitchFamily="18" charset="0"/>
              <a:cs typeface="Times New Roman" panose="02020603050405020304" pitchFamily="18" charset="0"/>
            </a:endParaRPr>
          </a:p>
          <a:p>
            <a:pPr marL="285750" marR="0" lvl="2"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If you are unsure about what the controller said, ask for a repeat (“Say again for Ops 39”).  </a:t>
            </a:r>
            <a:endParaRPr lang="en-US" sz="1800" dirty="0">
              <a:solidFill>
                <a:schemeClr val="accent6">
                  <a:lumMod val="75000"/>
                </a:schemeClr>
              </a:solidFill>
              <a:latin typeface="Arial Rounded MT Bold" panose="020F0704030504030204" pitchFamily="34" charset="0"/>
              <a:ea typeface="Times New Roman" panose="02020603050405020304" pitchFamily="18" charset="0"/>
              <a:cs typeface="Times New Roman" panose="02020603050405020304" pitchFamily="18" charset="0"/>
            </a:endParaRPr>
          </a:p>
          <a:p>
            <a:pPr marL="285750" marR="0" lvl="2"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When doing a readback, read back exactly what the controller said.</a:t>
            </a:r>
          </a:p>
          <a:p>
            <a:pPr marL="742950" lvl="3"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Don’t add any extra words or embellishments such as “would like permission to…” or “requesting clearance”.  </a:t>
            </a:r>
          </a:p>
          <a:p>
            <a:pPr marL="742950" lvl="3"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You don’t need to say “roger”, your verbatim readback is enough.</a:t>
            </a:r>
            <a:endParaRPr lang="en-US" sz="1800" dirty="0">
              <a:solidFill>
                <a:schemeClr val="accent6">
                  <a:lumMod val="75000"/>
                </a:schemeClr>
              </a:solidFill>
              <a:latin typeface="Arial Rounded MT Bold" panose="020F0704030504030204" pitchFamily="34" charset="0"/>
              <a:ea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B111EE2F-9E07-473D-B602-7B4F6A98F167}"/>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2613470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146</a:t>
            </a:fld>
            <a:endParaRPr lang="en-US"/>
          </a:p>
        </p:txBody>
      </p:sp>
      <p:sp>
        <p:nvSpPr>
          <p:cNvPr id="8" name="TextBox 7">
            <a:extLst>
              <a:ext uri="{FF2B5EF4-FFF2-40B4-BE49-F238E27FC236}">
                <a16:creationId xmlns:a16="http://schemas.microsoft.com/office/drawing/2014/main" id="{2BE6F3AC-0B93-471E-A9F8-703E5DAEE8C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E5F79AEA-DA1F-4F33-8A2E-3A8375839054}"/>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2" name="TextBox 11">
            <a:extLst>
              <a:ext uri="{FF2B5EF4-FFF2-40B4-BE49-F238E27FC236}">
                <a16:creationId xmlns:a16="http://schemas.microsoft.com/office/drawing/2014/main" id="{ECFBED9D-1DBC-44ED-A03A-4B6108812C50}"/>
              </a:ext>
            </a:extLst>
          </p:cNvPr>
          <p:cNvSpPr txBox="1"/>
          <p:nvPr/>
        </p:nvSpPr>
        <p:spPr>
          <a:xfrm>
            <a:off x="545540" y="735288"/>
            <a:ext cx="8012729" cy="2970044"/>
          </a:xfrm>
          <a:prstGeom prst="rect">
            <a:avLst/>
          </a:prstGeom>
          <a:noFill/>
        </p:spPr>
        <p:txBody>
          <a:bodyPr wrap="square" rtlCol="0">
            <a:spAutoFit/>
          </a:bodyPr>
          <a:lstStyle/>
          <a:p>
            <a:pPr marL="0" marR="0" lvl="1">
              <a:spcBef>
                <a:spcPts val="600"/>
              </a:spcBef>
              <a:spcAft>
                <a:spcPts val="0"/>
              </a:spcAft>
            </a:pPr>
            <a:r>
              <a:rPr lang="en-US" sz="1800" u="sng"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Additional notes (continued)</a:t>
            </a:r>
          </a:p>
          <a:p>
            <a:pPr marL="285750" marR="0" lvl="2"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Always include your call sign in a transmission.  </a:t>
            </a:r>
          </a:p>
          <a:p>
            <a:pPr marL="742950" lvl="3"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That tells the controller that the correct person is responding.</a:t>
            </a:r>
            <a:endParaRPr lang="en-US" sz="1800" dirty="0">
              <a:solidFill>
                <a:schemeClr val="accent6">
                  <a:lumMod val="75000"/>
                </a:schemeClr>
              </a:solidFill>
              <a:latin typeface="Arial Rounded MT Bold" panose="020F0704030504030204" pitchFamily="34" charset="0"/>
              <a:ea typeface="Times New Roman" panose="02020603050405020304" pitchFamily="18" charset="0"/>
              <a:cs typeface="Times New Roman" panose="02020603050405020304" pitchFamily="18" charset="0"/>
            </a:endParaRPr>
          </a:p>
          <a:p>
            <a:pPr marL="285750" marR="0" lvl="2"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Be patient.  </a:t>
            </a:r>
          </a:p>
          <a:p>
            <a:pPr marL="742950" lvl="3"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The controller may be busy with a briefing, position change, or handoff with another controller, or they may be working multiple frequencies. </a:t>
            </a:r>
          </a:p>
          <a:p>
            <a:pPr marL="742950" lvl="3"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If it becomes evident that the controller didn’t hear you, simply call them again as described above and wait for them to reply.</a:t>
            </a:r>
            <a:endParaRPr lang="en-US" sz="1800" dirty="0">
              <a:solidFill>
                <a:schemeClr val="accent6">
                  <a:lumMod val="75000"/>
                </a:schemeClr>
              </a:solidFill>
              <a:latin typeface="Arial Rounded MT Bold" panose="020F0704030504030204" pitchFamily="34" charset="0"/>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F594E6E2-816E-4A99-9279-7CEE8BC938BC}"/>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467257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19100" y="735288"/>
            <a:ext cx="8305800" cy="4078039"/>
          </a:xfrm>
          <a:prstGeom prst="rect">
            <a:avLst/>
          </a:prstGeom>
          <a:noFill/>
        </p:spPr>
        <p:txBody>
          <a:bodyPr wrap="square" rtlCol="0">
            <a:spAutoFit/>
          </a:bodyPr>
          <a:lstStyle/>
          <a:p>
            <a:pPr marL="285750" indent="-285750">
              <a:spcBef>
                <a:spcPts val="600"/>
              </a:spcBef>
              <a:buFont typeface="Arial" panose="020B0604020202020204" pitchFamily="34" charset="0"/>
              <a:buChar char="•"/>
            </a:pPr>
            <a:r>
              <a:rPr lang="en-US" sz="1800" dirty="0">
                <a:solidFill>
                  <a:srgbClr val="002060"/>
                </a:solidFill>
                <a:latin typeface="Arial Rounded MT Bold" pitchFamily="34" charset="0"/>
              </a:rPr>
              <a:t>IMPORTANT:  if you need permission to enter or drive on the movement area, do </a:t>
            </a:r>
            <a:r>
              <a:rPr lang="en-US" sz="1800" u="sng" dirty="0">
                <a:solidFill>
                  <a:srgbClr val="002060"/>
                </a:solidFill>
                <a:latin typeface="Arial Rounded MT Bold" pitchFamily="34" charset="0"/>
              </a:rPr>
              <a:t>not</a:t>
            </a:r>
            <a:r>
              <a:rPr lang="en-US" sz="1800" dirty="0">
                <a:solidFill>
                  <a:srgbClr val="002060"/>
                </a:solidFill>
                <a:latin typeface="Arial Rounded MT Bold" pitchFamily="34" charset="0"/>
              </a:rPr>
              <a:t> proceed without ATCT instructions (unless it is an emergency).  </a:t>
            </a:r>
          </a:p>
          <a:p>
            <a:pPr marL="285750" indent="-285750">
              <a:spcBef>
                <a:spcPts val="600"/>
              </a:spcBef>
              <a:buFont typeface="Arial" panose="020B0604020202020204" pitchFamily="34" charset="0"/>
              <a:buChar char="•"/>
            </a:pPr>
            <a:r>
              <a:rPr lang="en-US" sz="1800" dirty="0">
                <a:solidFill>
                  <a:srgbClr val="002060"/>
                </a:solidFill>
                <a:latin typeface="Arial Rounded MT Bold" pitchFamily="34" charset="0"/>
              </a:rPr>
              <a:t>If you cannot contact a controller after repeated attempts:</a:t>
            </a:r>
          </a:p>
          <a:p>
            <a:pPr marL="742950" lvl="1" indent="-285750">
              <a:spcBef>
                <a:spcPts val="600"/>
              </a:spcBef>
              <a:buFont typeface="Arial" panose="020B0604020202020204" pitchFamily="34" charset="0"/>
              <a:buChar char="•"/>
            </a:pPr>
            <a:r>
              <a:rPr lang="en-US" sz="1800" u="sng" dirty="0">
                <a:solidFill>
                  <a:srgbClr val="002060"/>
                </a:solidFill>
                <a:latin typeface="Arial Rounded MT Bold" pitchFamily="34" charset="0"/>
              </a:rPr>
              <a:t>Lack of response from ATCT does not imply permission to proceed.</a:t>
            </a:r>
          </a:p>
          <a:p>
            <a:pPr marL="742950" lvl="1" indent="-285750">
              <a:spcBef>
                <a:spcPts val="600"/>
              </a:spcBef>
              <a:buFont typeface="Arial" panose="020B0604020202020204" pitchFamily="34" charset="0"/>
              <a:buChar char="•"/>
            </a:pPr>
            <a:r>
              <a:rPr lang="en-US" sz="1800" dirty="0">
                <a:solidFill>
                  <a:srgbClr val="002060"/>
                </a:solidFill>
                <a:latin typeface="Arial Rounded MT Bold" pitchFamily="34" charset="0"/>
              </a:rPr>
              <a:t>Contact Airfield Operations Dispatch on a county radio (tune to channel Ops 1, call “Station 3”) and ask for assistance in contacting ATCT.  </a:t>
            </a:r>
          </a:p>
          <a:p>
            <a:pPr marL="742950" lvl="1" indent="-285750">
              <a:spcBef>
                <a:spcPts val="600"/>
              </a:spcBef>
              <a:buFont typeface="Arial" panose="020B0604020202020204" pitchFamily="34" charset="0"/>
              <a:buChar char="•"/>
            </a:pPr>
            <a:r>
              <a:rPr lang="en-US" sz="1800" dirty="0">
                <a:solidFill>
                  <a:srgbClr val="002060"/>
                </a:solidFill>
                <a:latin typeface="Arial Rounded MT Bold" pitchFamily="34" charset="0"/>
              </a:rPr>
              <a:t>Station 3 will contact ATCT to have a controller make contact.</a:t>
            </a:r>
          </a:p>
          <a:p>
            <a:pPr marL="285750" indent="-285750">
              <a:spcBef>
                <a:spcPts val="600"/>
              </a:spcBef>
              <a:buFont typeface="Arial" panose="020B0604020202020204" pitchFamily="34" charset="0"/>
              <a:buChar char="•"/>
            </a:pPr>
            <a:r>
              <a:rPr lang="en-US" sz="1800" dirty="0">
                <a:solidFill>
                  <a:srgbClr val="002060"/>
                </a:solidFill>
                <a:latin typeface="Arial Rounded MT Bold" pitchFamily="34" charset="0"/>
              </a:rPr>
              <a:t>If you cannot communicate with ATCT because of a faulty aviation radio, </a:t>
            </a:r>
            <a:r>
              <a:rPr lang="en-US" sz="1800" u="sng" dirty="0">
                <a:solidFill>
                  <a:srgbClr val="002060"/>
                </a:solidFill>
                <a:latin typeface="Arial Rounded MT Bold" pitchFamily="34" charset="0"/>
              </a:rPr>
              <a:t>leave the movement area</a:t>
            </a:r>
            <a:r>
              <a:rPr lang="en-US" sz="1800" dirty="0">
                <a:solidFill>
                  <a:srgbClr val="002060"/>
                </a:solidFill>
                <a:latin typeface="Arial Rounded MT Bold" pitchFamily="34" charset="0"/>
              </a:rPr>
              <a:t> without interfering with aircraft movements and ask Station 3 to advise ATCT.</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147</a:t>
            </a:fld>
            <a:endParaRPr lang="en-US"/>
          </a:p>
        </p:txBody>
      </p:sp>
      <p:sp>
        <p:nvSpPr>
          <p:cNvPr id="8" name="TextBox 7">
            <a:extLst>
              <a:ext uri="{FF2B5EF4-FFF2-40B4-BE49-F238E27FC236}">
                <a16:creationId xmlns:a16="http://schemas.microsoft.com/office/drawing/2014/main" id="{2BE6F3AC-0B93-471E-A9F8-703E5DAEE8C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E5F79AEA-DA1F-4F33-8A2E-3A8375839054}"/>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7" name="TextBox 6">
            <a:extLst>
              <a:ext uri="{FF2B5EF4-FFF2-40B4-BE49-F238E27FC236}">
                <a16:creationId xmlns:a16="http://schemas.microsoft.com/office/drawing/2014/main" id="{E67CFE6A-FDB9-4646-8BB0-4FDF4006169B}"/>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3649246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99005" y="735288"/>
            <a:ext cx="8305800" cy="2262158"/>
          </a:xfrm>
          <a:prstGeom prst="rect">
            <a:avLst/>
          </a:prstGeom>
          <a:noFill/>
        </p:spPr>
        <p:txBody>
          <a:bodyPr wrap="square" rtlCol="0">
            <a:spAutoFit/>
          </a:bodyPr>
          <a:lstStyle/>
          <a:p>
            <a:pPr marL="285750" indent="-285750">
              <a:spcBef>
                <a:spcPts val="600"/>
              </a:spcBef>
              <a:buFont typeface="Arial" panose="020B0604020202020204" pitchFamily="34" charset="0"/>
              <a:buChar char="•"/>
            </a:pPr>
            <a:r>
              <a:rPr lang="en-US" sz="1800" dirty="0">
                <a:solidFill>
                  <a:srgbClr val="002060"/>
                </a:solidFill>
                <a:latin typeface="Arial Rounded MT Bold" pitchFamily="34" charset="0"/>
              </a:rPr>
              <a:t>If it is an emergency:</a:t>
            </a:r>
          </a:p>
          <a:p>
            <a:pPr marL="742950" lvl="1" indent="-285750">
              <a:spcBef>
                <a:spcPts val="600"/>
              </a:spcBef>
              <a:buFont typeface="Arial" panose="020B0604020202020204" pitchFamily="34" charset="0"/>
              <a:buChar char="•"/>
            </a:pPr>
            <a:r>
              <a:rPr lang="en-US" sz="1800" dirty="0">
                <a:solidFill>
                  <a:srgbClr val="002060"/>
                </a:solidFill>
                <a:latin typeface="Arial Rounded MT Bold" pitchFamily="34" charset="0"/>
              </a:rPr>
              <a:t>Reposition as necessary to avoid aircraft and prevent injury and damage to property. </a:t>
            </a:r>
          </a:p>
          <a:p>
            <a:pPr marL="742950" lvl="1" indent="-285750">
              <a:spcBef>
                <a:spcPts val="600"/>
              </a:spcBef>
              <a:buFont typeface="Arial" panose="020B0604020202020204" pitchFamily="34" charset="0"/>
              <a:buChar char="•"/>
            </a:pPr>
            <a:r>
              <a:rPr lang="en-US" sz="1800" u="sng" dirty="0">
                <a:solidFill>
                  <a:srgbClr val="002060"/>
                </a:solidFill>
                <a:latin typeface="Arial Rounded MT Bold" pitchFamily="34" charset="0"/>
              </a:rPr>
              <a:t>Immediately</a:t>
            </a:r>
            <a:r>
              <a:rPr lang="en-US" sz="1800" dirty="0">
                <a:solidFill>
                  <a:srgbClr val="002060"/>
                </a:solidFill>
                <a:latin typeface="Arial Rounded MT Bold" pitchFamily="34" charset="0"/>
              </a:rPr>
              <a:t> contact Airfield Operations to relay details to ATCT, and stand by for further instructions.</a:t>
            </a:r>
          </a:p>
          <a:p>
            <a:pPr marL="742950" lvl="1" indent="-285750">
              <a:spcBef>
                <a:spcPts val="600"/>
              </a:spcBef>
              <a:buFont typeface="Arial" panose="020B0604020202020204" pitchFamily="34" charset="0"/>
              <a:buChar char="•"/>
            </a:pPr>
            <a:r>
              <a:rPr lang="en-US" sz="1800" u="sng" dirty="0">
                <a:solidFill>
                  <a:srgbClr val="002060"/>
                </a:solidFill>
                <a:latin typeface="Arial Rounded MT Bold" pitchFamily="34" charset="0"/>
              </a:rPr>
              <a:t>Do not cross an open runway or enter a runway safety area when repositioning</a:t>
            </a:r>
            <a:r>
              <a:rPr lang="en-US" sz="1800" dirty="0">
                <a:solidFill>
                  <a:srgbClr val="002060"/>
                </a:solidFill>
                <a:latin typeface="Arial Rounded MT Bold" pitchFamily="34" charset="0"/>
              </a:rPr>
              <a:t>.  </a:t>
            </a:r>
            <a:endParaRPr lang="en-US" b="1" u="sng" dirty="0">
              <a:solidFill>
                <a:srgbClr val="C00000"/>
              </a:solidFill>
              <a:latin typeface="Arial Rounded MT Bold" pitchFamily="34" charset="0"/>
              <a:ea typeface="+mj-ea"/>
              <a:cs typeface="+mj-cs"/>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148</a:t>
            </a:fld>
            <a:endParaRPr lang="en-US" dirty="0"/>
          </a:p>
        </p:txBody>
      </p:sp>
      <p:sp>
        <p:nvSpPr>
          <p:cNvPr id="7" name="TextBox 6">
            <a:extLst>
              <a:ext uri="{FF2B5EF4-FFF2-40B4-BE49-F238E27FC236}">
                <a16:creationId xmlns:a16="http://schemas.microsoft.com/office/drawing/2014/main" id="{D45A0DF1-DF7E-48BC-A6D4-9EB8E7B617BE}"/>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FF9EF063-A6F4-4F2B-9BE6-59156CE3DD1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DCF3E0E2-AFAA-436F-B491-59A13853CFB0}"/>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1703099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590517" y="735288"/>
            <a:ext cx="6639083" cy="1815882"/>
          </a:xfrm>
          <a:prstGeom prst="rect">
            <a:avLst/>
          </a:prstGeom>
        </p:spPr>
        <p:txBody>
          <a:bodyPr wrap="square">
            <a:spAutoFit/>
          </a:bodyPr>
          <a:lstStyle/>
          <a:p>
            <a:pPr lvl="0">
              <a:defRPr/>
            </a:pPr>
            <a:r>
              <a:rPr lang="en-US" b="1" dirty="0">
                <a:solidFill>
                  <a:srgbClr val="002060"/>
                </a:solidFill>
                <a:latin typeface="Arial Rounded MT Bold" pitchFamily="34" charset="0"/>
                <a:ea typeface="+mj-ea"/>
                <a:cs typeface="+mj-cs"/>
              </a:rPr>
              <a:t>Review Written Exercises (DTW) (initial training only)</a:t>
            </a:r>
          </a:p>
          <a:p>
            <a:pPr lvl="0">
              <a:defRPr/>
            </a:pPr>
            <a:endParaRPr lang="en-US" b="1" dirty="0">
              <a:solidFill>
                <a:srgbClr val="002060"/>
              </a:solidFill>
              <a:latin typeface="Arial Rounded MT Bold" pitchFamily="34" charset="0"/>
              <a:ea typeface="+mj-ea"/>
              <a:cs typeface="+mj-cs"/>
            </a:endParaRPr>
          </a:p>
          <a:p>
            <a:pPr marL="342900" lvl="0" indent="-342900">
              <a:buFont typeface="Arial" panose="020B0604020202020204" pitchFamily="34" charset="0"/>
              <a:buChar char="•"/>
              <a:defRPr/>
            </a:pPr>
            <a:r>
              <a:rPr lang="en-US" sz="2000" dirty="0">
                <a:solidFill>
                  <a:srgbClr val="002060"/>
                </a:solidFill>
                <a:latin typeface="Arial Rounded MT Bold" pitchFamily="34" charset="0"/>
                <a:ea typeface="+mj-ea"/>
                <a:cs typeface="+mj-cs"/>
              </a:rPr>
              <a:t>Point-to-Point (1-4)</a:t>
            </a:r>
          </a:p>
          <a:p>
            <a:pPr marL="342900" lvl="0" indent="-342900">
              <a:buFont typeface="Arial" panose="020B0604020202020204" pitchFamily="34" charset="0"/>
              <a:buChar char="•"/>
              <a:defRPr/>
            </a:pPr>
            <a:r>
              <a:rPr lang="en-US" sz="2000" dirty="0">
                <a:solidFill>
                  <a:srgbClr val="002060"/>
                </a:solidFill>
                <a:latin typeface="Arial Rounded MT Bold" pitchFamily="34" charset="0"/>
                <a:ea typeface="+mj-ea"/>
                <a:cs typeface="+mj-cs"/>
              </a:rPr>
              <a:t>Communications/Navigation Exercises (1-6)</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149</a:t>
            </a:fld>
            <a:endParaRPr lang="en-US"/>
          </a:p>
        </p:txBody>
      </p:sp>
      <p:sp>
        <p:nvSpPr>
          <p:cNvPr id="8" name="TextBox 7">
            <a:extLst>
              <a:ext uri="{FF2B5EF4-FFF2-40B4-BE49-F238E27FC236}">
                <a16:creationId xmlns:a16="http://schemas.microsoft.com/office/drawing/2014/main" id="{33A72FEC-D4BB-4423-A3D7-71D16DB44A25}"/>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7" name="TextBox 6">
            <a:extLst>
              <a:ext uri="{FF2B5EF4-FFF2-40B4-BE49-F238E27FC236}">
                <a16:creationId xmlns:a16="http://schemas.microsoft.com/office/drawing/2014/main" id="{628AE715-5BF7-4E53-9316-5A897981A620}"/>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
        <p:nvSpPr>
          <p:cNvPr id="9" name="TextBox 8">
            <a:extLst>
              <a:ext uri="{FF2B5EF4-FFF2-40B4-BE49-F238E27FC236}">
                <a16:creationId xmlns:a16="http://schemas.microsoft.com/office/drawing/2014/main" id="{267A0023-96C1-4AE9-9799-45C01C3DA19F}"/>
              </a:ext>
            </a:extLst>
          </p:cNvPr>
          <p:cNvSpPr txBox="1"/>
          <p:nvPr/>
        </p:nvSpPr>
        <p:spPr>
          <a:xfrm>
            <a:off x="3458646" y="6473684"/>
            <a:ext cx="36279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P to P and Comm/Nav exercises</a:t>
            </a:r>
          </a:p>
        </p:txBody>
      </p:sp>
    </p:spTree>
    <p:extLst>
      <p:ext uri="{BB962C8B-B14F-4D97-AF65-F5344CB8AC3E}">
        <p14:creationId xmlns:p14="http://schemas.microsoft.com/office/powerpoint/2010/main" val="2621107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250" fill="hold"/>
                                        <p:tgtEl>
                                          <p:spTgt spid="9"/>
                                        </p:tgtEl>
                                        <p:attrNameLst>
                                          <p:attrName>ppt_x</p:attrName>
                                        </p:attrNameLst>
                                      </p:cBhvr>
                                      <p:tavLst>
                                        <p:tav tm="0">
                                          <p:val>
                                            <p:strVal val="0-#ppt_w/2"/>
                                          </p:val>
                                        </p:tav>
                                        <p:tav tm="100000">
                                          <p:val>
                                            <p:strVal val="#ppt_x"/>
                                          </p:val>
                                        </p:tav>
                                      </p:tavLst>
                                    </p:anim>
                                    <p:anim calcmode="lin" valueType="num">
                                      <p:cBhvr additive="base">
                                        <p:cTn id="8" dur="125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7105" y="735288"/>
            <a:ext cx="8229600" cy="4876800"/>
          </a:xfrm>
        </p:spPr>
        <p:txBody>
          <a:bodyPr>
            <a:noAutofit/>
          </a:bodyPr>
          <a:lstStyle/>
          <a:p>
            <a:pPr marL="0" indent="0">
              <a:spcBef>
                <a:spcPts val="600"/>
              </a:spcBef>
              <a:buNone/>
            </a:pPr>
            <a:r>
              <a:rPr lang="en-US" sz="1800" u="sng" dirty="0">
                <a:solidFill>
                  <a:schemeClr val="accent2">
                    <a:lumMod val="75000"/>
                  </a:schemeClr>
                </a:solidFill>
                <a:latin typeface="Arial Rounded MT Bold" pitchFamily="34" charset="0"/>
              </a:rPr>
              <a:t>Multiple Runway Crossings</a:t>
            </a:r>
          </a:p>
          <a:p>
            <a:pPr>
              <a:spcBef>
                <a:spcPts val="600"/>
              </a:spcBef>
              <a:buFont typeface="Arial" panose="020B0604020202020204" pitchFamily="34" charset="0"/>
              <a:buChar char="•"/>
            </a:pPr>
            <a:r>
              <a:rPr lang="en-US" sz="1800" dirty="0">
                <a:solidFill>
                  <a:schemeClr val="accent2">
                    <a:lumMod val="75000"/>
                  </a:schemeClr>
                </a:solidFill>
                <a:latin typeface="Arial Rounded MT Bold" pitchFamily="34" charset="0"/>
              </a:rPr>
              <a:t>An FAA notice in June 2010 stated that:</a:t>
            </a:r>
          </a:p>
          <a:p>
            <a:pPr marL="685800" lvl="2">
              <a:spcBef>
                <a:spcPts val="600"/>
              </a:spcBef>
              <a:buFont typeface="Arial" panose="020B0604020202020204" pitchFamily="34" charset="0"/>
              <a:buChar char="•"/>
            </a:pPr>
            <a:r>
              <a:rPr lang="en-US" sz="1800" dirty="0">
                <a:solidFill>
                  <a:schemeClr val="accent2">
                    <a:lumMod val="75000"/>
                  </a:schemeClr>
                </a:solidFill>
                <a:latin typeface="Arial Rounded MT Bold" pitchFamily="34" charset="0"/>
              </a:rPr>
              <a:t>An </a:t>
            </a:r>
            <a:r>
              <a:rPr lang="en-US" sz="1800" b="1" u="sng" dirty="0">
                <a:solidFill>
                  <a:schemeClr val="accent2">
                    <a:lumMod val="75000"/>
                  </a:schemeClr>
                </a:solidFill>
                <a:latin typeface="Arial Rounded MT Bold" pitchFamily="34" charset="0"/>
              </a:rPr>
              <a:t>explicit</a:t>
            </a:r>
            <a:r>
              <a:rPr lang="en-US" sz="1800" dirty="0">
                <a:solidFill>
                  <a:schemeClr val="accent2">
                    <a:lumMod val="75000"/>
                  </a:schemeClr>
                </a:solidFill>
                <a:latin typeface="Arial Rounded MT Bold" pitchFamily="34" charset="0"/>
              </a:rPr>
              <a:t> runway crossing clearance must be issued for </a:t>
            </a:r>
            <a:r>
              <a:rPr lang="en-US" sz="1800" u="sng" dirty="0">
                <a:solidFill>
                  <a:schemeClr val="accent2">
                    <a:lumMod val="75000"/>
                  </a:schemeClr>
                </a:solidFill>
                <a:latin typeface="Arial Rounded MT Bold" pitchFamily="34" charset="0"/>
              </a:rPr>
              <a:t>every</a:t>
            </a:r>
            <a:r>
              <a:rPr lang="en-US" sz="1800" dirty="0">
                <a:solidFill>
                  <a:schemeClr val="accent2">
                    <a:lumMod val="75000"/>
                  </a:schemeClr>
                </a:solidFill>
                <a:latin typeface="Arial Rounded MT Bold" pitchFamily="34" charset="0"/>
              </a:rPr>
              <a:t> runway crossing (whether runway is open or closed) </a:t>
            </a:r>
          </a:p>
          <a:p>
            <a:pPr marL="685800" lvl="2">
              <a:spcBef>
                <a:spcPts val="600"/>
              </a:spcBef>
              <a:buFont typeface="Arial" panose="020B0604020202020204" pitchFamily="34" charset="0"/>
              <a:buChar char="•"/>
            </a:pPr>
            <a:r>
              <a:rPr lang="en-US" sz="1800" dirty="0">
                <a:solidFill>
                  <a:schemeClr val="accent2">
                    <a:lumMod val="75000"/>
                  </a:schemeClr>
                </a:solidFill>
                <a:latin typeface="Arial Rounded MT Bold" pitchFamily="34" charset="0"/>
              </a:rPr>
              <a:t>A vehicle must have crossed the previous runway before another runway crossing clearance is issued</a:t>
            </a: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150</a:t>
            </a:fld>
            <a:endParaRPr lang="en-US"/>
          </a:p>
        </p:txBody>
      </p:sp>
      <p:sp>
        <p:nvSpPr>
          <p:cNvPr id="6" name="TextBox 5">
            <a:extLst>
              <a:ext uri="{FF2B5EF4-FFF2-40B4-BE49-F238E27FC236}">
                <a16:creationId xmlns:a16="http://schemas.microsoft.com/office/drawing/2014/main" id="{90CD1D6F-C624-44EE-81EB-F3452D2E3C1C}"/>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8909FC63-6B8B-43AB-A5F7-A1989BA43DFA}"/>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8" name="TextBox 7">
            <a:extLst>
              <a:ext uri="{FF2B5EF4-FFF2-40B4-BE49-F238E27FC236}">
                <a16:creationId xmlns:a16="http://schemas.microsoft.com/office/drawing/2014/main" id="{D630913D-3147-4D19-A030-7844EEE124DA}"/>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2036713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1075" name="Rectangle 3"/>
          <p:cNvSpPr>
            <a:spLocks noGrp="1" noChangeArrowheads="1"/>
          </p:cNvSpPr>
          <p:nvPr>
            <p:ph type="body" idx="1"/>
          </p:nvPr>
        </p:nvSpPr>
        <p:spPr>
          <a:xfrm>
            <a:off x="876300" y="1054388"/>
            <a:ext cx="7581900" cy="4876800"/>
          </a:xfrm>
        </p:spPr>
        <p:txBody>
          <a:bodyPr/>
          <a:lstStyle/>
          <a:p>
            <a:pPr>
              <a:lnSpc>
                <a:spcPct val="90000"/>
              </a:lnSpc>
              <a:spcBef>
                <a:spcPts val="1200"/>
              </a:spcBef>
            </a:pPr>
            <a:r>
              <a:rPr lang="en-US" sz="1800" dirty="0">
                <a:solidFill>
                  <a:srgbClr val="002060"/>
                </a:solidFill>
                <a:latin typeface="Arial Rounded MT Bold" pitchFamily="34" charset="0"/>
              </a:rPr>
              <a:t>What controller do you talk to when driving taxiways and crossing open runways?</a:t>
            </a:r>
          </a:p>
          <a:p>
            <a:pPr>
              <a:lnSpc>
                <a:spcPct val="90000"/>
              </a:lnSpc>
              <a:spcBef>
                <a:spcPts val="1200"/>
              </a:spcBef>
            </a:pPr>
            <a:r>
              <a:rPr lang="en-US" sz="1800" dirty="0">
                <a:solidFill>
                  <a:srgbClr val="002060"/>
                </a:solidFill>
                <a:latin typeface="Arial Rounded MT Bold" pitchFamily="34" charset="0"/>
              </a:rPr>
              <a:t>What controller do you talk to when driving open runways?</a:t>
            </a:r>
          </a:p>
          <a:p>
            <a:pPr>
              <a:spcBef>
                <a:spcPts val="600"/>
              </a:spcBef>
            </a:pPr>
            <a:r>
              <a:rPr lang="en-US" sz="1800" dirty="0">
                <a:solidFill>
                  <a:srgbClr val="002060"/>
                </a:solidFill>
                <a:latin typeface="Arial Rounded MT Bold" pitchFamily="34" charset="0"/>
              </a:rPr>
              <a:t>On Midnight shift (</a:t>
            </a:r>
            <a:r>
              <a:rPr lang="en-US" sz="1800" b="1" dirty="0">
                <a:solidFill>
                  <a:srgbClr val="FF0000"/>
                </a:solidFill>
                <a:latin typeface="Arial Rounded MT Bold" pitchFamily="34" charset="0"/>
              </a:rPr>
              <a:t>DTW only</a:t>
            </a:r>
            <a:r>
              <a:rPr lang="en-US" sz="1800" dirty="0">
                <a:solidFill>
                  <a:srgbClr val="002060"/>
                </a:solidFill>
                <a:latin typeface="Arial Rounded MT Bold" pitchFamily="34" charset="0"/>
              </a:rPr>
              <a:t>), after all runways but one have been closed, how do you find out what frequency the controller will be operating on?  (Frequencies combined into one).</a:t>
            </a:r>
          </a:p>
        </p:txBody>
      </p:sp>
      <p:sp>
        <p:nvSpPr>
          <p:cNvPr id="7" name="Rectangle 2"/>
          <p:cNvSpPr>
            <a:spLocks noGrp="1" noChangeArrowheads="1"/>
          </p:cNvSpPr>
          <p:nvPr>
            <p:ph type="title"/>
          </p:nvPr>
        </p:nvSpPr>
        <p:spPr>
          <a:xfrm>
            <a:off x="2133600" y="418832"/>
            <a:ext cx="4876800" cy="461665"/>
          </a:xfrm>
          <a:solidFill>
            <a:schemeClr val="bg1"/>
          </a:solidFill>
          <a:ln w="28575">
            <a:solidFill>
              <a:schemeClr val="tx1"/>
            </a:solidFill>
            <a:miter lim="800000"/>
            <a:headEnd/>
            <a:tailEnd/>
          </a:ln>
        </p:spPr>
        <p:txBody>
          <a:bodyPr vert="horz" wrap="square" lIns="91440" tIns="45720" rIns="91440" bIns="45720" numCol="1" anchor="ctr" anchorCtr="0" compatLnSpc="1">
            <a:prstTxWarp prst="textNoShape">
              <a:avLst/>
            </a:prstTxWarp>
            <a:spAutoFit/>
          </a:bodyPr>
          <a:lstStyle/>
          <a:p>
            <a:r>
              <a:rPr lang="en-US" sz="2400" b="1" u="sng" kern="1200" dirty="0">
                <a:solidFill>
                  <a:srgbClr val="FF0000"/>
                </a:solidFill>
                <a:latin typeface="Arial Rounded MT Bold" pitchFamily="34" charset="0"/>
              </a:rPr>
              <a:t>Radio Communications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151</a:t>
            </a:fld>
            <a:endParaRPr lang="en-US"/>
          </a:p>
        </p:txBody>
      </p:sp>
      <p:sp>
        <p:nvSpPr>
          <p:cNvPr id="6" name="TextBox 5">
            <a:extLst>
              <a:ext uri="{FF2B5EF4-FFF2-40B4-BE49-F238E27FC236}">
                <a16:creationId xmlns:a16="http://schemas.microsoft.com/office/drawing/2014/main" id="{C4DD264D-AFEB-4E53-9171-E198F5B44848}"/>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107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107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5" name="Rectangle 3"/>
          <p:cNvSpPr>
            <a:spLocks noGrp="1" noChangeArrowheads="1"/>
          </p:cNvSpPr>
          <p:nvPr>
            <p:ph type="body" idx="1"/>
          </p:nvPr>
        </p:nvSpPr>
        <p:spPr>
          <a:xfrm>
            <a:off x="635551" y="735288"/>
            <a:ext cx="7772400" cy="4876800"/>
          </a:xfrm>
        </p:spPr>
        <p:txBody>
          <a:bodyPr/>
          <a:lstStyle/>
          <a:p>
            <a:pPr>
              <a:spcBef>
                <a:spcPts val="0"/>
              </a:spcBef>
            </a:pPr>
            <a:r>
              <a:rPr lang="en-US" sz="1800" dirty="0">
                <a:solidFill>
                  <a:srgbClr val="002060"/>
                </a:solidFill>
                <a:latin typeface="Arial Rounded MT Bold" pitchFamily="34" charset="0"/>
              </a:rPr>
              <a:t>Ground Controller: drive on taxiways and cross open runways.</a:t>
            </a:r>
          </a:p>
          <a:p>
            <a:pPr>
              <a:spcBef>
                <a:spcPts val="0"/>
              </a:spcBef>
            </a:pPr>
            <a:r>
              <a:rPr lang="en-US" sz="1800" dirty="0">
                <a:solidFill>
                  <a:srgbClr val="002060"/>
                </a:solidFill>
                <a:latin typeface="Arial Rounded MT Bold" pitchFamily="34" charset="0"/>
              </a:rPr>
              <a:t>Tower (local) Controller:  drive on open runways.</a:t>
            </a:r>
          </a:p>
          <a:p>
            <a:pPr>
              <a:spcBef>
                <a:spcPts val="0"/>
              </a:spcBef>
            </a:pPr>
            <a:r>
              <a:rPr lang="en-US" sz="1800" dirty="0">
                <a:solidFill>
                  <a:srgbClr val="002060"/>
                </a:solidFill>
                <a:latin typeface="Arial Rounded MT Bold" pitchFamily="34" charset="0"/>
              </a:rPr>
              <a:t>DTW </a:t>
            </a:r>
          </a:p>
          <a:p>
            <a:pPr lvl="1">
              <a:spcBef>
                <a:spcPts val="0"/>
              </a:spcBef>
            </a:pPr>
            <a:r>
              <a:rPr lang="en-US" sz="1800" dirty="0">
                <a:solidFill>
                  <a:srgbClr val="002060"/>
                </a:solidFill>
                <a:latin typeface="Arial Rounded MT Bold" pitchFamily="34" charset="0"/>
              </a:rPr>
              <a:t>Frequencies are combined during slow periods. </a:t>
            </a:r>
          </a:p>
          <a:p>
            <a:pPr lvl="1">
              <a:spcBef>
                <a:spcPts val="0"/>
              </a:spcBef>
            </a:pPr>
            <a:r>
              <a:rPr lang="en-US" sz="1800" dirty="0">
                <a:solidFill>
                  <a:srgbClr val="002060"/>
                </a:solidFill>
                <a:latin typeface="Arial Rounded MT Bold" pitchFamily="34" charset="0"/>
              </a:rPr>
              <a:t>Midnight shift frequencies combine to one Tower frequency, check ATIS</a:t>
            </a:r>
          </a:p>
          <a:p>
            <a:pPr marL="285750" lvl="1">
              <a:spcBef>
                <a:spcPts val="0"/>
              </a:spcBef>
              <a:buFont typeface="Arial" panose="020B0604020202020204" pitchFamily="34" charset="0"/>
              <a:buChar char="•"/>
            </a:pPr>
            <a:r>
              <a:rPr lang="en-US" sz="1800" dirty="0">
                <a:solidFill>
                  <a:srgbClr val="002060"/>
                </a:solidFill>
                <a:latin typeface="Arial Rounded MT Bold" pitchFamily="34" charset="0"/>
              </a:rPr>
              <a:t>Frequencies in </a:t>
            </a:r>
            <a:r>
              <a:rPr lang="en-US" sz="1800" dirty="0">
                <a:solidFill>
                  <a:srgbClr val="FF0000"/>
                </a:solidFill>
                <a:latin typeface="Arial Rounded MT Bold" pitchFamily="34" charset="0"/>
              </a:rPr>
              <a:t>RED</a:t>
            </a:r>
            <a:r>
              <a:rPr lang="en-US" sz="1800" dirty="0">
                <a:solidFill>
                  <a:srgbClr val="002060"/>
                </a:solidFill>
                <a:latin typeface="Arial Rounded MT Bold" pitchFamily="34" charset="0"/>
              </a:rPr>
              <a:t> are the DTW Ground frequencies you should normally use</a:t>
            </a:r>
          </a:p>
          <a:p>
            <a:pPr lvl="1">
              <a:spcBef>
                <a:spcPts val="0"/>
              </a:spcBef>
            </a:pPr>
            <a:endParaRPr lang="en-US" sz="1800" dirty="0">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152</a:t>
            </a:fld>
            <a:endParaRPr lang="en-US"/>
          </a:p>
        </p:txBody>
      </p:sp>
      <p:graphicFrame>
        <p:nvGraphicFramePr>
          <p:cNvPr id="2" name="Table 1">
            <a:extLst>
              <a:ext uri="{FF2B5EF4-FFF2-40B4-BE49-F238E27FC236}">
                <a16:creationId xmlns:a16="http://schemas.microsoft.com/office/drawing/2014/main" id="{6D0A5EB8-DD2B-4B7E-8092-205E1003318C}"/>
              </a:ext>
            </a:extLst>
          </p:cNvPr>
          <p:cNvGraphicFramePr>
            <a:graphicFrameLocks noGrp="1"/>
          </p:cNvGraphicFramePr>
          <p:nvPr>
            <p:extLst>
              <p:ext uri="{D42A27DB-BD31-4B8C-83A1-F6EECF244321}">
                <p14:modId xmlns:p14="http://schemas.microsoft.com/office/powerpoint/2010/main" val="2987764481"/>
              </p:ext>
            </p:extLst>
          </p:nvPr>
        </p:nvGraphicFramePr>
        <p:xfrm>
          <a:off x="701181" y="3237273"/>
          <a:ext cx="7641141" cy="2198327"/>
        </p:xfrm>
        <a:graphic>
          <a:graphicData uri="http://schemas.openxmlformats.org/drawingml/2006/table">
            <a:tbl>
              <a:tblPr firstRow="1" firstCol="1" bandRow="1">
                <a:tableStyleId>{72833802-FEF1-4C79-8D5D-14CF1EAF98D9}</a:tableStyleId>
              </a:tblPr>
              <a:tblGrid>
                <a:gridCol w="890087">
                  <a:extLst>
                    <a:ext uri="{9D8B030D-6E8A-4147-A177-3AD203B41FA5}">
                      <a16:colId xmlns:a16="http://schemas.microsoft.com/office/drawing/2014/main" val="4070721196"/>
                    </a:ext>
                  </a:extLst>
                </a:gridCol>
                <a:gridCol w="1516636">
                  <a:extLst>
                    <a:ext uri="{9D8B030D-6E8A-4147-A177-3AD203B41FA5}">
                      <a16:colId xmlns:a16="http://schemas.microsoft.com/office/drawing/2014/main" val="1030566602"/>
                    </a:ext>
                  </a:extLst>
                </a:gridCol>
                <a:gridCol w="2026917">
                  <a:extLst>
                    <a:ext uri="{9D8B030D-6E8A-4147-A177-3AD203B41FA5}">
                      <a16:colId xmlns:a16="http://schemas.microsoft.com/office/drawing/2014/main" val="3035382628"/>
                    </a:ext>
                  </a:extLst>
                </a:gridCol>
                <a:gridCol w="2122345">
                  <a:extLst>
                    <a:ext uri="{9D8B030D-6E8A-4147-A177-3AD203B41FA5}">
                      <a16:colId xmlns:a16="http://schemas.microsoft.com/office/drawing/2014/main" val="836578256"/>
                    </a:ext>
                  </a:extLst>
                </a:gridCol>
                <a:gridCol w="1085156">
                  <a:extLst>
                    <a:ext uri="{9D8B030D-6E8A-4147-A177-3AD203B41FA5}">
                      <a16:colId xmlns:a16="http://schemas.microsoft.com/office/drawing/2014/main" val="1519671467"/>
                    </a:ext>
                  </a:extLst>
                </a:gridCol>
              </a:tblGrid>
              <a:tr h="316101">
                <a:tc>
                  <a:txBody>
                    <a:bodyPr/>
                    <a:lstStyle/>
                    <a:p>
                      <a:pPr marL="0" marR="0">
                        <a:spcBef>
                          <a:spcPts val="0"/>
                        </a:spcBef>
                        <a:spcAft>
                          <a:spcPts val="0"/>
                        </a:spcAft>
                      </a:pPr>
                      <a:r>
                        <a:rPr lang="en-US" sz="1600" b="0" dirty="0">
                          <a:effectLst/>
                          <a:latin typeface="Arial Rounded MT Bold" panose="020F0704030504030204" pitchFamily="34" charset="0"/>
                        </a:rPr>
                        <a:t> </a:t>
                      </a:r>
                      <a:endParaRPr lang="en-US" sz="11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1600" b="0" dirty="0">
                          <a:effectLst/>
                          <a:latin typeface="Arial Rounded MT Bold" panose="020F0704030504030204" pitchFamily="34" charset="0"/>
                        </a:rPr>
                        <a:t>Tower</a:t>
                      </a:r>
                      <a:endParaRPr lang="en-US" sz="11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1600" b="0" dirty="0">
                          <a:effectLst/>
                          <a:latin typeface="Arial Rounded MT Bold" panose="020F0704030504030204" pitchFamily="34" charset="0"/>
                        </a:rPr>
                        <a:t>Ground</a:t>
                      </a:r>
                      <a:endParaRPr lang="en-US" sz="11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1600" b="0" dirty="0">
                          <a:effectLst/>
                          <a:latin typeface="Arial Rounded MT Bold" panose="020F0704030504030204" pitchFamily="34" charset="0"/>
                        </a:rPr>
                        <a:t>ATIS</a:t>
                      </a:r>
                      <a:endParaRPr lang="en-US" sz="11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1600" b="0" dirty="0">
                          <a:effectLst/>
                          <a:latin typeface="Arial Rounded MT Bold" panose="020F0704030504030204" pitchFamily="34" charset="0"/>
                        </a:rPr>
                        <a:t>X-Wind</a:t>
                      </a:r>
                      <a:endParaRPr lang="en-US" sz="11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12693178"/>
                  </a:ext>
                </a:extLst>
              </a:tr>
              <a:tr h="1399626">
                <a:tc>
                  <a:txBody>
                    <a:bodyPr/>
                    <a:lstStyle/>
                    <a:p>
                      <a:pPr marL="0" marR="0">
                        <a:spcBef>
                          <a:spcPts val="0"/>
                        </a:spcBef>
                        <a:spcAft>
                          <a:spcPts val="0"/>
                        </a:spcAft>
                      </a:pPr>
                      <a:r>
                        <a:rPr lang="en-US" sz="2200" b="0" dirty="0">
                          <a:effectLst/>
                          <a:latin typeface="Arial Rounded MT Bold" panose="020F0704030504030204" pitchFamily="34" charset="0"/>
                        </a:rPr>
                        <a:t>DTW</a:t>
                      </a:r>
                      <a:endParaRPr lang="en-US" sz="22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2200" b="0" dirty="0">
                          <a:effectLst/>
                          <a:latin typeface="Arial Rounded MT Bold" panose="020F0704030504030204" pitchFamily="34" charset="0"/>
                        </a:rPr>
                        <a:t>135.0 (W)</a:t>
                      </a:r>
                    </a:p>
                    <a:p>
                      <a:pPr marL="0" marR="0">
                        <a:spcBef>
                          <a:spcPts val="0"/>
                        </a:spcBef>
                        <a:spcAft>
                          <a:spcPts val="0"/>
                        </a:spcAft>
                      </a:pPr>
                      <a:r>
                        <a:rPr lang="en-US" sz="2200" b="0" dirty="0">
                          <a:effectLst/>
                          <a:latin typeface="Arial Rounded MT Bold" panose="020F0704030504030204" pitchFamily="34" charset="0"/>
                        </a:rPr>
                        <a:t>118.4 (E)</a:t>
                      </a:r>
                      <a:endParaRPr lang="en-US" sz="22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2200" b="0" dirty="0">
                          <a:solidFill>
                            <a:srgbClr val="FF0000"/>
                          </a:solidFill>
                          <a:effectLst/>
                          <a:latin typeface="Arial Rounded MT Bold" panose="020F0704030504030204" pitchFamily="34" charset="0"/>
                        </a:rPr>
                        <a:t>121.8 (NW)</a:t>
                      </a:r>
                    </a:p>
                    <a:p>
                      <a:pPr marL="0" marR="0">
                        <a:spcBef>
                          <a:spcPts val="0"/>
                        </a:spcBef>
                        <a:spcAft>
                          <a:spcPts val="0"/>
                        </a:spcAft>
                      </a:pPr>
                      <a:r>
                        <a:rPr lang="en-US" sz="2200" b="0" dirty="0">
                          <a:solidFill>
                            <a:srgbClr val="FF0000"/>
                          </a:solidFill>
                          <a:effectLst/>
                          <a:latin typeface="Arial Rounded MT Bold" panose="020F0704030504030204" pitchFamily="34" charset="0"/>
                        </a:rPr>
                        <a:t>119.45 (NE)</a:t>
                      </a:r>
                    </a:p>
                    <a:p>
                      <a:pPr marL="0" marR="0">
                        <a:spcBef>
                          <a:spcPts val="0"/>
                        </a:spcBef>
                        <a:spcAft>
                          <a:spcPts val="0"/>
                        </a:spcAft>
                      </a:pPr>
                      <a:r>
                        <a:rPr lang="en-US" sz="2200" b="0" dirty="0">
                          <a:effectLst/>
                          <a:latin typeface="Arial Rounded MT Bold" panose="020F0704030504030204" pitchFamily="34" charset="0"/>
                        </a:rPr>
                        <a:t>119.25 (SE)</a:t>
                      </a:r>
                    </a:p>
                    <a:p>
                      <a:pPr marL="0" marR="0">
                        <a:spcBef>
                          <a:spcPts val="0"/>
                        </a:spcBef>
                        <a:spcAft>
                          <a:spcPts val="0"/>
                        </a:spcAft>
                      </a:pPr>
                      <a:r>
                        <a:rPr lang="en-US" sz="2200" b="0" dirty="0">
                          <a:effectLst/>
                          <a:latin typeface="Arial Rounded MT Bold" panose="020F0704030504030204" pitchFamily="34" charset="0"/>
                        </a:rPr>
                        <a:t>132.725 (SW)</a:t>
                      </a:r>
                      <a:endParaRPr lang="en-US" sz="22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2200" b="0" dirty="0">
                          <a:effectLst/>
                          <a:latin typeface="Arial Rounded MT Bold" panose="020F0704030504030204" pitchFamily="34" charset="0"/>
                        </a:rPr>
                        <a:t>133.675 (</a:t>
                      </a:r>
                      <a:r>
                        <a:rPr lang="en-US" sz="2200" b="0" dirty="0" err="1">
                          <a:effectLst/>
                          <a:latin typeface="Arial Rounded MT Bold" panose="020F0704030504030204" pitchFamily="34" charset="0"/>
                        </a:rPr>
                        <a:t>Arr</a:t>
                      </a:r>
                      <a:r>
                        <a:rPr lang="en-US" sz="2200" b="0" dirty="0">
                          <a:effectLst/>
                          <a:latin typeface="Arial Rounded MT Bold" panose="020F0704030504030204" pitchFamily="34" charset="0"/>
                        </a:rPr>
                        <a:t>)</a:t>
                      </a:r>
                    </a:p>
                    <a:p>
                      <a:pPr marL="0" marR="0">
                        <a:spcBef>
                          <a:spcPts val="0"/>
                        </a:spcBef>
                        <a:spcAft>
                          <a:spcPts val="0"/>
                        </a:spcAft>
                      </a:pPr>
                      <a:r>
                        <a:rPr lang="en-US" sz="2200" b="0" dirty="0">
                          <a:effectLst/>
                          <a:latin typeface="Arial Rounded MT Bold" panose="020F0704030504030204" pitchFamily="34" charset="0"/>
                        </a:rPr>
                        <a:t>118.125 (Dep)</a:t>
                      </a:r>
                      <a:endParaRPr lang="en-US" sz="22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2200" b="0" dirty="0">
                          <a:effectLst/>
                          <a:latin typeface="Arial Rounded MT Bold" panose="020F0704030504030204" pitchFamily="34" charset="0"/>
                        </a:rPr>
                        <a:t>128.75</a:t>
                      </a:r>
                      <a:endParaRPr lang="en-US" sz="22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96444244"/>
                  </a:ext>
                </a:extLst>
              </a:tr>
              <a:tr h="482600">
                <a:tc>
                  <a:txBody>
                    <a:bodyPr/>
                    <a:lstStyle/>
                    <a:p>
                      <a:pPr marL="0" marR="0">
                        <a:spcBef>
                          <a:spcPts val="0"/>
                        </a:spcBef>
                        <a:spcAft>
                          <a:spcPts val="0"/>
                        </a:spcAft>
                      </a:pPr>
                      <a:r>
                        <a:rPr lang="en-US" sz="2200" b="0" dirty="0">
                          <a:effectLst/>
                          <a:latin typeface="Arial Rounded MT Bold" panose="020F0704030504030204" pitchFamily="34" charset="0"/>
                        </a:rPr>
                        <a:t>YIP</a:t>
                      </a:r>
                      <a:endParaRPr lang="en-US" sz="22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2200" b="0" dirty="0">
                          <a:effectLst/>
                          <a:latin typeface="Arial Rounded MT Bold" panose="020F0704030504030204" pitchFamily="34" charset="0"/>
                        </a:rPr>
                        <a:t>125.275</a:t>
                      </a:r>
                      <a:endParaRPr lang="en-US" sz="22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2200" b="0" dirty="0">
                          <a:effectLst/>
                          <a:latin typeface="Arial Rounded MT Bold" panose="020F0704030504030204" pitchFamily="34" charset="0"/>
                        </a:rPr>
                        <a:t>119.975</a:t>
                      </a:r>
                      <a:endParaRPr lang="en-US" sz="22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2200" b="0" dirty="0">
                          <a:effectLst/>
                          <a:latin typeface="Arial Rounded MT Bold" panose="020F0704030504030204" pitchFamily="34" charset="0"/>
                        </a:rPr>
                        <a:t>127.425</a:t>
                      </a:r>
                      <a:endParaRPr lang="en-US" sz="22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2200" b="0" dirty="0">
                          <a:effectLst/>
                          <a:latin typeface="Arial Rounded MT Bold" panose="020F0704030504030204" pitchFamily="34" charset="0"/>
                        </a:rPr>
                        <a:t>N/A</a:t>
                      </a:r>
                      <a:endParaRPr lang="en-US" sz="22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53149374"/>
                  </a:ext>
                </a:extLst>
              </a:tr>
            </a:tbl>
          </a:graphicData>
        </a:graphic>
      </p:graphicFrame>
      <p:sp>
        <p:nvSpPr>
          <p:cNvPr id="8" name="TextBox 7">
            <a:extLst>
              <a:ext uri="{FF2B5EF4-FFF2-40B4-BE49-F238E27FC236}">
                <a16:creationId xmlns:a16="http://schemas.microsoft.com/office/drawing/2014/main" id="{9EBE68A2-D276-44E8-AA21-00E2B8DAF1B7}"/>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5897C977-4288-4F7F-A8CE-E44EF95BFAE9}"/>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C5933F18-626A-4747-8377-C61F6B4994C9}"/>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2" name="TextBox 11">
            <a:extLst>
              <a:ext uri="{FF2B5EF4-FFF2-40B4-BE49-F238E27FC236}">
                <a16:creationId xmlns:a16="http://schemas.microsoft.com/office/drawing/2014/main" id="{99B0F3B1-9870-47CA-AD51-686EA9C02A37}"/>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ustDataLst>
      <p:tags r:id="rId1"/>
    </p:custDataLst>
    <p:extLst>
      <p:ext uri="{BB962C8B-B14F-4D97-AF65-F5344CB8AC3E}">
        <p14:creationId xmlns:p14="http://schemas.microsoft.com/office/powerpoint/2010/main" val="1381046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107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1075">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1075">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1075">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2099" name="Rectangle 3"/>
          <p:cNvSpPr>
            <a:spLocks noGrp="1" noChangeArrowheads="1"/>
          </p:cNvSpPr>
          <p:nvPr>
            <p:ph type="body" idx="1"/>
          </p:nvPr>
        </p:nvSpPr>
        <p:spPr>
          <a:xfrm>
            <a:off x="1161005" y="838200"/>
            <a:ext cx="6781800" cy="4038600"/>
          </a:xfrm>
        </p:spPr>
        <p:txBody>
          <a:bodyPr/>
          <a:lstStyle/>
          <a:p>
            <a:pPr>
              <a:spcBef>
                <a:spcPts val="600"/>
              </a:spcBef>
              <a:buFontTx/>
              <a:buNone/>
            </a:pPr>
            <a:r>
              <a:rPr lang="en-US" sz="2000" u="sng" dirty="0">
                <a:solidFill>
                  <a:srgbClr val="002060"/>
                </a:solidFill>
                <a:latin typeface="Arial Rounded MT Bold" pitchFamily="34" charset="0"/>
              </a:rPr>
              <a:t>Frequencies you should monitor</a:t>
            </a:r>
            <a:r>
              <a:rPr lang="en-US" sz="2000" u="sng" dirty="0">
                <a:latin typeface="Arial Rounded MT Bold" pitchFamily="34" charset="0"/>
              </a:rPr>
              <a:t>:</a:t>
            </a:r>
          </a:p>
          <a:p>
            <a:pPr lvl="1">
              <a:spcBef>
                <a:spcPts val="600"/>
              </a:spcBef>
              <a:buFontTx/>
              <a:buNone/>
            </a:pPr>
            <a:r>
              <a:rPr lang="en-US" sz="2000" dirty="0">
                <a:solidFill>
                  <a:srgbClr val="002060"/>
                </a:solidFill>
                <a:latin typeface="Arial Rounded MT Bold" pitchFamily="34" charset="0"/>
              </a:rPr>
              <a:t>121.8 (North)West Ground</a:t>
            </a:r>
          </a:p>
          <a:p>
            <a:pPr lvl="1">
              <a:spcBef>
                <a:spcPts val="600"/>
              </a:spcBef>
              <a:buFontTx/>
              <a:buNone/>
            </a:pPr>
            <a:r>
              <a:rPr lang="en-US" sz="2000" dirty="0">
                <a:solidFill>
                  <a:srgbClr val="002060"/>
                </a:solidFill>
                <a:latin typeface="Arial Rounded MT Bold" pitchFamily="34" charset="0"/>
              </a:rPr>
              <a:t>119.45 (North) East Ground</a:t>
            </a:r>
          </a:p>
          <a:p>
            <a:pPr lvl="1">
              <a:spcBef>
                <a:spcPts val="600"/>
              </a:spcBef>
              <a:buFontTx/>
              <a:buNone/>
            </a:pPr>
            <a:r>
              <a:rPr lang="en-US" sz="2000" dirty="0">
                <a:solidFill>
                  <a:srgbClr val="660066"/>
                </a:solidFill>
                <a:latin typeface="Arial Rounded MT Bold" pitchFamily="34" charset="0"/>
              </a:rPr>
              <a:t>133.675 ATIS Arrivals- Automated Terminal Information System</a:t>
            </a:r>
            <a:endParaRPr lang="en-US" sz="2000" dirty="0">
              <a:solidFill>
                <a:srgbClr val="002060"/>
              </a:solidFill>
              <a:latin typeface="Arial Rounded MT Bold" pitchFamily="34" charset="0"/>
            </a:endParaRPr>
          </a:p>
          <a:p>
            <a:pPr>
              <a:buFontTx/>
              <a:buNone/>
            </a:pPr>
            <a:endParaRPr lang="en-US" dirty="0"/>
          </a:p>
        </p:txBody>
      </p:sp>
      <p:sp>
        <p:nvSpPr>
          <p:cNvPr id="9" name="TextBox 8">
            <a:extLst>
              <a:ext uri="{FF2B5EF4-FFF2-40B4-BE49-F238E27FC236}">
                <a16:creationId xmlns:a16="http://schemas.microsoft.com/office/drawing/2014/main" id="{C8B32AA6-C034-4C79-940C-D42D9C1D98F4}"/>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8" name="TextBox 7">
            <a:extLst>
              <a:ext uri="{FF2B5EF4-FFF2-40B4-BE49-F238E27FC236}">
                <a16:creationId xmlns:a16="http://schemas.microsoft.com/office/drawing/2014/main" id="{A0BE291B-FD58-429E-B7C3-7EB206D20195}"/>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ustDataLst>
      <p:tags r:id="rId1"/>
    </p:custDataLst>
    <p:extLst>
      <p:ext uri="{BB962C8B-B14F-4D97-AF65-F5344CB8AC3E}">
        <p14:creationId xmlns:p14="http://schemas.microsoft.com/office/powerpoint/2010/main" val="3110963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4147" name="Rectangle 3"/>
          <p:cNvSpPr>
            <a:spLocks noGrp="1" noChangeArrowheads="1"/>
          </p:cNvSpPr>
          <p:nvPr>
            <p:ph type="body" sz="half" idx="1"/>
          </p:nvPr>
        </p:nvSpPr>
        <p:spPr>
          <a:xfrm>
            <a:off x="990600" y="965775"/>
            <a:ext cx="6934200" cy="4572000"/>
          </a:xfrm>
        </p:spPr>
        <p:txBody>
          <a:bodyPr/>
          <a:lstStyle/>
          <a:p>
            <a:pPr marL="283464" lvl="1" indent="-283464">
              <a:spcBef>
                <a:spcPts val="600"/>
              </a:spcBef>
              <a:buFont typeface="Arial" panose="020B0604020202020204" pitchFamily="34" charset="0"/>
              <a:buChar char="•"/>
            </a:pPr>
            <a:r>
              <a:rPr lang="en-US" sz="1800" dirty="0">
                <a:solidFill>
                  <a:srgbClr val="002060"/>
                </a:solidFill>
                <a:latin typeface="Arial Rounded MT Bold" pitchFamily="34" charset="0"/>
              </a:rPr>
              <a:t>What are the two Tower (local) frequencies and what part of the airfield does each cover?</a:t>
            </a:r>
          </a:p>
          <a:p>
            <a:pPr marL="283464" lvl="1" indent="-283464">
              <a:spcBef>
                <a:spcPts val="600"/>
              </a:spcBef>
              <a:buFont typeface="Arial" panose="020B0604020202020204" pitchFamily="34" charset="0"/>
              <a:buChar char="•"/>
            </a:pPr>
            <a:r>
              <a:rPr lang="en-US" sz="1800" dirty="0">
                <a:solidFill>
                  <a:srgbClr val="002060"/>
                </a:solidFill>
                <a:latin typeface="Arial Rounded MT Bold" pitchFamily="34" charset="0"/>
              </a:rPr>
              <a:t>What are the four Ground frequencies and what part of the airfield does each cover?</a:t>
            </a:r>
          </a:p>
          <a:p>
            <a:pPr marL="283464" lvl="1" indent="-283464">
              <a:spcBef>
                <a:spcPts val="600"/>
              </a:spcBef>
              <a:buFont typeface="Arial" panose="020B0604020202020204" pitchFamily="34" charset="0"/>
              <a:buChar char="•"/>
            </a:pPr>
            <a:r>
              <a:rPr lang="en-US" sz="1800" dirty="0">
                <a:solidFill>
                  <a:srgbClr val="002060"/>
                </a:solidFill>
                <a:latin typeface="Arial Rounded MT Bold" pitchFamily="34" charset="0"/>
              </a:rPr>
              <a:t>Which west-side Ground frequency is used when only one controller is working that side of the field (i.e., combined frequencies)?</a:t>
            </a:r>
          </a:p>
          <a:p>
            <a:pPr marL="283464" lvl="1" indent="-283464">
              <a:spcBef>
                <a:spcPts val="600"/>
              </a:spcBef>
              <a:buFont typeface="Arial" panose="020B0604020202020204" pitchFamily="34" charset="0"/>
              <a:buChar char="•"/>
            </a:pPr>
            <a:r>
              <a:rPr lang="en-US" sz="1800" dirty="0">
                <a:solidFill>
                  <a:srgbClr val="002060"/>
                </a:solidFill>
                <a:latin typeface="Arial Rounded MT Bold" pitchFamily="34" charset="0"/>
              </a:rPr>
              <a:t>Which east-side Ground frequency is used when only one controller is working that side of the field (i.e., combined frequencies)?</a:t>
            </a:r>
          </a:p>
          <a:p>
            <a:pPr marL="283464" lvl="1" indent="-283464">
              <a:spcBef>
                <a:spcPts val="600"/>
              </a:spcBef>
              <a:buFont typeface="Arial" panose="020B0604020202020204" pitchFamily="34" charset="0"/>
              <a:buChar char="•"/>
            </a:pPr>
            <a:r>
              <a:rPr lang="en-US" sz="1800" dirty="0">
                <a:solidFill>
                  <a:srgbClr val="002060"/>
                </a:solidFill>
                <a:latin typeface="Arial Rounded MT Bold" pitchFamily="34" charset="0"/>
              </a:rPr>
              <a:t>Bonus question:  what are the two ATIS frequencies?</a:t>
            </a:r>
          </a:p>
        </p:txBody>
      </p:sp>
      <p:sp>
        <p:nvSpPr>
          <p:cNvPr id="6" name="Rectangle 2"/>
          <p:cNvSpPr txBox="1">
            <a:spLocks noChangeArrowheads="1"/>
          </p:cNvSpPr>
          <p:nvPr/>
        </p:nvSpPr>
        <p:spPr bwMode="auto">
          <a:xfrm>
            <a:off x="2171700" y="379630"/>
            <a:ext cx="4800600" cy="461665"/>
          </a:xfrm>
          <a:prstGeom prst="rect">
            <a:avLst/>
          </a:prstGeom>
          <a:solidFill>
            <a:schemeClr val="bg1"/>
          </a:solidFill>
          <a:ln w="28575">
            <a:solidFill>
              <a:schemeClr val="tx1"/>
            </a:solid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b="1" i="0" u="sng" strike="noStrike" kern="1200" cap="none" spc="0" normalizeH="0" baseline="0" noProof="0" dirty="0">
                <a:ln>
                  <a:noFill/>
                </a:ln>
                <a:solidFill>
                  <a:srgbClr val="FF0000"/>
                </a:solidFill>
                <a:effectLst/>
                <a:uLnTx/>
                <a:uFillTx/>
                <a:latin typeface="Arial Rounded MT Bold" pitchFamily="34" charset="0"/>
                <a:ea typeface="+mj-ea"/>
                <a:cs typeface="+mj-cs"/>
              </a:rPr>
              <a:t>Radio Communications</a:t>
            </a:r>
          </a:p>
        </p:txBody>
      </p:sp>
      <p:sp>
        <p:nvSpPr>
          <p:cNvPr id="3" name="Slide Number Placeholder 2"/>
          <p:cNvSpPr>
            <a:spLocks noGrp="1"/>
          </p:cNvSpPr>
          <p:nvPr>
            <p:ph type="sldNum" sz="quarter" idx="12"/>
          </p:nvPr>
        </p:nvSpPr>
        <p:spPr/>
        <p:txBody>
          <a:bodyPr/>
          <a:lstStyle/>
          <a:p>
            <a:pPr>
              <a:defRPr/>
            </a:pPr>
            <a:fld id="{886A6CDB-5479-42CB-91C0-1DD205D1E5A1}" type="slidenum">
              <a:rPr lang="en-US" smtClean="0"/>
              <a:pPr>
                <a:defRPr/>
              </a:pPr>
              <a:t>154</a:t>
            </a:fld>
            <a:endParaRPr lang="en-US"/>
          </a:p>
        </p:txBody>
      </p:sp>
      <p:sp>
        <p:nvSpPr>
          <p:cNvPr id="7" name="TextBox 6">
            <a:extLst>
              <a:ext uri="{FF2B5EF4-FFF2-40B4-BE49-F238E27FC236}">
                <a16:creationId xmlns:a16="http://schemas.microsoft.com/office/drawing/2014/main" id="{1EB22169-FD21-47E5-B8CB-EC909B10C4BA}"/>
              </a:ext>
            </a:extLst>
          </p:cNvPr>
          <p:cNvSpPr txBox="1"/>
          <p:nvPr/>
        </p:nvSpPr>
        <p:spPr>
          <a:xfrm>
            <a:off x="3461802" y="6473685"/>
            <a:ext cx="17959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only</a:t>
            </a:r>
            <a:endParaRPr lang="en-US" sz="1400" dirty="0">
              <a:solidFill>
                <a:srgbClr val="FFFFFF"/>
              </a:solidFill>
              <a:latin typeface="Arial Rounded MT Bold" panose="020F0704030504030204"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414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414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414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414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pPr>
              <a:defRPr/>
            </a:pPr>
            <a:fld id="{2079FB3E-AF70-44EA-A201-58D0D3F1C38E}" type="slidenum">
              <a:rPr lang="en-US" smtClean="0"/>
              <a:pPr>
                <a:defRPr/>
              </a:pPr>
              <a:t>155</a:t>
            </a:fld>
            <a:endParaRPr lang="en-US"/>
          </a:p>
        </p:txBody>
      </p:sp>
      <p:pic>
        <p:nvPicPr>
          <p:cNvPr id="8" name="Picture 7" descr="A close up of a map&#10;&#10;Description automatically generated">
            <a:extLst>
              <a:ext uri="{FF2B5EF4-FFF2-40B4-BE49-F238E27FC236}">
                <a16:creationId xmlns:a16="http://schemas.microsoft.com/office/drawing/2014/main" id="{B389C776-6B93-4362-A47C-77FEB0408E71}"/>
              </a:ext>
            </a:extLst>
          </p:cNvPr>
          <p:cNvPicPr>
            <a:picLocks noChangeAspect="1"/>
          </p:cNvPicPr>
          <p:nvPr/>
        </p:nvPicPr>
        <p:blipFill rotWithShape="1">
          <a:blip r:embed="rId4">
            <a:extLst>
              <a:ext uri="{28A0092B-C50C-407E-A947-70E740481C1C}">
                <a14:useLocalDpi xmlns:a14="http://schemas.microsoft.com/office/drawing/2010/main" val="0"/>
              </a:ext>
            </a:extLst>
          </a:blip>
          <a:srcRect l="5838" t="21441" r="6593" b="20239"/>
          <a:stretch/>
        </p:blipFill>
        <p:spPr>
          <a:xfrm>
            <a:off x="1616765" y="419100"/>
            <a:ext cx="5888935" cy="6019800"/>
          </a:xfrm>
          <a:prstGeom prst="rect">
            <a:avLst/>
          </a:prstGeom>
          <a:ln>
            <a:solidFill>
              <a:schemeClr val="tx1"/>
            </a:solidFill>
          </a:ln>
        </p:spPr>
      </p:pic>
      <p:sp>
        <p:nvSpPr>
          <p:cNvPr id="28" name="TextBox 27">
            <a:extLst>
              <a:ext uri="{FF2B5EF4-FFF2-40B4-BE49-F238E27FC236}">
                <a16:creationId xmlns:a16="http://schemas.microsoft.com/office/drawing/2014/main" id="{F6AEEFD1-E81B-42C6-964B-12740139DB93}"/>
              </a:ext>
            </a:extLst>
          </p:cNvPr>
          <p:cNvSpPr txBox="1"/>
          <p:nvPr/>
        </p:nvSpPr>
        <p:spPr>
          <a:xfrm>
            <a:off x="1600199" y="6038790"/>
            <a:ext cx="5905501" cy="400110"/>
          </a:xfrm>
          <a:prstGeom prst="rect">
            <a:avLst/>
          </a:prstGeom>
          <a:solidFill>
            <a:srgbClr val="FFFFFF"/>
          </a:solidFill>
          <a:ln>
            <a:solidFill>
              <a:schemeClr val="tx1"/>
            </a:solidFill>
          </a:ln>
        </p:spPr>
        <p:txBody>
          <a:bodyPr wrap="square" rtlCol="0">
            <a:spAutoFit/>
          </a:bodyPr>
          <a:lstStyle/>
          <a:p>
            <a:pPr algn="ctr"/>
            <a:r>
              <a:rPr lang="en-US" sz="2000" dirty="0">
                <a:solidFill>
                  <a:srgbClr val="0070C0"/>
                </a:solidFill>
                <a:latin typeface="Arial Rounded MT Bold" pitchFamily="34" charset="0"/>
              </a:rPr>
              <a:t>DTW Tower and Ground Control Frequencies</a:t>
            </a:r>
          </a:p>
        </p:txBody>
      </p:sp>
      <p:sp>
        <p:nvSpPr>
          <p:cNvPr id="29" name="Rectangle 28">
            <a:extLst>
              <a:ext uri="{FF2B5EF4-FFF2-40B4-BE49-F238E27FC236}">
                <a16:creationId xmlns:a16="http://schemas.microsoft.com/office/drawing/2014/main" id="{D6B9F6BB-3F71-4474-A65F-F93C236DF35D}"/>
              </a:ext>
            </a:extLst>
          </p:cNvPr>
          <p:cNvSpPr/>
          <p:nvPr/>
        </p:nvSpPr>
        <p:spPr bwMode="auto">
          <a:xfrm>
            <a:off x="6858001" y="2133600"/>
            <a:ext cx="647700" cy="53340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35" name="Rectangle 34">
            <a:extLst>
              <a:ext uri="{FF2B5EF4-FFF2-40B4-BE49-F238E27FC236}">
                <a16:creationId xmlns:a16="http://schemas.microsoft.com/office/drawing/2014/main" id="{9A513A83-C88C-4BBA-A483-81B1AAEF413D}"/>
              </a:ext>
            </a:extLst>
          </p:cNvPr>
          <p:cNvSpPr/>
          <p:nvPr/>
        </p:nvSpPr>
        <p:spPr bwMode="auto">
          <a:xfrm>
            <a:off x="2286000" y="4419600"/>
            <a:ext cx="762000" cy="53340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36" name="Line 11">
            <a:extLst>
              <a:ext uri="{FF2B5EF4-FFF2-40B4-BE49-F238E27FC236}">
                <a16:creationId xmlns:a16="http://schemas.microsoft.com/office/drawing/2014/main" id="{5FAE721E-7E84-4D61-A475-F45C2E4458A4}"/>
              </a:ext>
            </a:extLst>
          </p:cNvPr>
          <p:cNvSpPr>
            <a:spLocks noChangeShapeType="1"/>
          </p:cNvSpPr>
          <p:nvPr/>
        </p:nvSpPr>
        <p:spPr bwMode="auto">
          <a:xfrm flipV="1">
            <a:off x="4800600" y="685800"/>
            <a:ext cx="1371600" cy="2286000"/>
          </a:xfrm>
          <a:prstGeom prst="line">
            <a:avLst/>
          </a:prstGeom>
          <a:noFill/>
          <a:ln w="57150">
            <a:solidFill>
              <a:srgbClr val="FF0000"/>
            </a:solidFill>
            <a:prstDash val="dash"/>
            <a:round/>
            <a:headEnd/>
            <a:tailEnd/>
          </a:ln>
        </p:spPr>
        <p:txBody>
          <a:bodyPr/>
          <a:lstStyle/>
          <a:p>
            <a:endParaRPr lang="en-US"/>
          </a:p>
        </p:txBody>
      </p:sp>
      <p:sp>
        <p:nvSpPr>
          <p:cNvPr id="39" name="Line 11">
            <a:extLst>
              <a:ext uri="{FF2B5EF4-FFF2-40B4-BE49-F238E27FC236}">
                <a16:creationId xmlns:a16="http://schemas.microsoft.com/office/drawing/2014/main" id="{8CAB71DE-9989-41DC-B7D3-CC1BB53F70E1}"/>
              </a:ext>
            </a:extLst>
          </p:cNvPr>
          <p:cNvSpPr>
            <a:spLocks noChangeShapeType="1"/>
          </p:cNvSpPr>
          <p:nvPr/>
        </p:nvSpPr>
        <p:spPr bwMode="auto">
          <a:xfrm flipV="1">
            <a:off x="3581400" y="3028950"/>
            <a:ext cx="1371600" cy="2286000"/>
          </a:xfrm>
          <a:prstGeom prst="line">
            <a:avLst/>
          </a:prstGeom>
          <a:noFill/>
          <a:ln w="57150">
            <a:solidFill>
              <a:srgbClr val="FF0000"/>
            </a:solidFill>
            <a:prstDash val="dash"/>
            <a:round/>
            <a:headEnd/>
            <a:tailEnd/>
          </a:ln>
        </p:spPr>
        <p:txBody>
          <a:bodyPr/>
          <a:lstStyle/>
          <a:p>
            <a:endParaRPr lang="en-US"/>
          </a:p>
        </p:txBody>
      </p:sp>
      <p:sp>
        <p:nvSpPr>
          <p:cNvPr id="40" name="Line 12">
            <a:extLst>
              <a:ext uri="{FF2B5EF4-FFF2-40B4-BE49-F238E27FC236}">
                <a16:creationId xmlns:a16="http://schemas.microsoft.com/office/drawing/2014/main" id="{06FD82B2-DE46-4C13-9184-B35A26F0423D}"/>
              </a:ext>
            </a:extLst>
          </p:cNvPr>
          <p:cNvSpPr>
            <a:spLocks noChangeShapeType="1"/>
          </p:cNvSpPr>
          <p:nvPr/>
        </p:nvSpPr>
        <p:spPr bwMode="auto">
          <a:xfrm>
            <a:off x="2209799" y="1966957"/>
            <a:ext cx="1905000" cy="1157243"/>
          </a:xfrm>
          <a:prstGeom prst="line">
            <a:avLst/>
          </a:prstGeom>
          <a:noFill/>
          <a:ln w="57150">
            <a:solidFill>
              <a:srgbClr val="FF0000"/>
            </a:solidFill>
            <a:prstDash val="dash"/>
            <a:round/>
            <a:headEnd/>
            <a:tailEnd/>
          </a:ln>
        </p:spPr>
        <p:txBody>
          <a:bodyPr/>
          <a:lstStyle/>
          <a:p>
            <a:endParaRPr lang="en-US"/>
          </a:p>
        </p:txBody>
      </p:sp>
      <p:sp>
        <p:nvSpPr>
          <p:cNvPr id="42" name="Line 14">
            <a:extLst>
              <a:ext uri="{FF2B5EF4-FFF2-40B4-BE49-F238E27FC236}">
                <a16:creationId xmlns:a16="http://schemas.microsoft.com/office/drawing/2014/main" id="{51DE3B7D-6269-401D-9D05-0CA03AA262EC}"/>
              </a:ext>
            </a:extLst>
          </p:cNvPr>
          <p:cNvSpPr>
            <a:spLocks noChangeShapeType="1"/>
          </p:cNvSpPr>
          <p:nvPr/>
        </p:nvSpPr>
        <p:spPr bwMode="auto">
          <a:xfrm>
            <a:off x="4114800" y="3276600"/>
            <a:ext cx="2590800" cy="1342995"/>
          </a:xfrm>
          <a:prstGeom prst="line">
            <a:avLst/>
          </a:prstGeom>
          <a:noFill/>
          <a:ln w="57150">
            <a:solidFill>
              <a:srgbClr val="FF0000"/>
            </a:solidFill>
            <a:prstDash val="dash"/>
            <a:round/>
            <a:headEnd/>
            <a:tailEnd/>
          </a:ln>
        </p:spPr>
        <p:txBody>
          <a:bodyPr/>
          <a:lstStyle/>
          <a:p>
            <a:endParaRPr lang="en-US"/>
          </a:p>
        </p:txBody>
      </p:sp>
      <p:sp>
        <p:nvSpPr>
          <p:cNvPr id="43" name="TextBox 42">
            <a:extLst>
              <a:ext uri="{FF2B5EF4-FFF2-40B4-BE49-F238E27FC236}">
                <a16:creationId xmlns:a16="http://schemas.microsoft.com/office/drawing/2014/main" id="{D2A34488-A6D4-4F7C-B92D-0B931C1C48EB}"/>
              </a:ext>
            </a:extLst>
          </p:cNvPr>
          <p:cNvSpPr txBox="1"/>
          <p:nvPr/>
        </p:nvSpPr>
        <p:spPr>
          <a:xfrm>
            <a:off x="1060679" y="3053462"/>
            <a:ext cx="1502681" cy="584775"/>
          </a:xfrm>
          <a:prstGeom prst="rect">
            <a:avLst/>
          </a:prstGeom>
          <a:solidFill>
            <a:srgbClr val="FFFFFF"/>
          </a:solidFill>
          <a:ln w="41275">
            <a:solidFill>
              <a:schemeClr val="accent1">
                <a:lumMod val="50000"/>
              </a:schemeClr>
            </a:solidFill>
          </a:ln>
        </p:spPr>
        <p:txBody>
          <a:bodyPr wrap="square" rtlCol="0">
            <a:spAutoFit/>
          </a:bodyPr>
          <a:lstStyle/>
          <a:p>
            <a:pPr algn="ctr"/>
            <a:r>
              <a:rPr lang="en-US" sz="1600" b="1" dirty="0">
                <a:solidFill>
                  <a:schemeClr val="accent1">
                    <a:lumMod val="50000"/>
                  </a:schemeClr>
                </a:solidFill>
                <a:latin typeface="Arial Rounded MT Bold" panose="020F0704030504030204" pitchFamily="34" charset="0"/>
              </a:rPr>
              <a:t>West  Tower 135.0</a:t>
            </a:r>
          </a:p>
        </p:txBody>
      </p:sp>
      <p:sp>
        <p:nvSpPr>
          <p:cNvPr id="44" name="TextBox 43">
            <a:extLst>
              <a:ext uri="{FF2B5EF4-FFF2-40B4-BE49-F238E27FC236}">
                <a16:creationId xmlns:a16="http://schemas.microsoft.com/office/drawing/2014/main" id="{A82A7947-0E13-46E8-B073-4A08464936C7}"/>
              </a:ext>
            </a:extLst>
          </p:cNvPr>
          <p:cNvSpPr txBox="1"/>
          <p:nvPr/>
        </p:nvSpPr>
        <p:spPr>
          <a:xfrm>
            <a:off x="2048348" y="3829734"/>
            <a:ext cx="1517334" cy="646331"/>
          </a:xfrm>
          <a:prstGeom prst="rect">
            <a:avLst/>
          </a:prstGeom>
          <a:solidFill>
            <a:srgbClr val="FFFFFF"/>
          </a:solidFill>
          <a:ln w="44450">
            <a:solidFill>
              <a:srgbClr val="FF0000"/>
            </a:solidFill>
            <a:prstDash val="dash"/>
          </a:ln>
        </p:spPr>
        <p:txBody>
          <a:bodyPr wrap="square" rtlCol="0">
            <a:spAutoFit/>
          </a:bodyPr>
          <a:lstStyle/>
          <a:p>
            <a:pPr algn="ctr"/>
            <a:r>
              <a:rPr lang="en-US" sz="1800" dirty="0">
                <a:solidFill>
                  <a:srgbClr val="FF0000"/>
                </a:solidFill>
                <a:latin typeface="Arial Rounded MT Bold" pitchFamily="34" charset="0"/>
              </a:rPr>
              <a:t>SW Ground</a:t>
            </a:r>
          </a:p>
          <a:p>
            <a:pPr algn="ctr"/>
            <a:r>
              <a:rPr lang="en-US" sz="1800" dirty="0">
                <a:solidFill>
                  <a:srgbClr val="FF0000"/>
                </a:solidFill>
                <a:latin typeface="Arial Rounded MT Bold" pitchFamily="34" charset="0"/>
              </a:rPr>
              <a:t>132.72</a:t>
            </a:r>
          </a:p>
        </p:txBody>
      </p:sp>
      <p:sp>
        <p:nvSpPr>
          <p:cNvPr id="45" name="TextBox 44">
            <a:extLst>
              <a:ext uri="{FF2B5EF4-FFF2-40B4-BE49-F238E27FC236}">
                <a16:creationId xmlns:a16="http://schemas.microsoft.com/office/drawing/2014/main" id="{6228AD17-C1B9-4050-8DEF-E4F1D58B2233}"/>
              </a:ext>
            </a:extLst>
          </p:cNvPr>
          <p:cNvSpPr txBox="1"/>
          <p:nvPr/>
        </p:nvSpPr>
        <p:spPr>
          <a:xfrm>
            <a:off x="6793564" y="3028950"/>
            <a:ext cx="1455708" cy="584775"/>
          </a:xfrm>
          <a:prstGeom prst="rect">
            <a:avLst/>
          </a:prstGeom>
          <a:solidFill>
            <a:srgbClr val="FFFFFF"/>
          </a:solidFill>
          <a:ln w="41275">
            <a:solidFill>
              <a:schemeClr val="accent1">
                <a:lumMod val="50000"/>
              </a:schemeClr>
            </a:solidFill>
          </a:ln>
        </p:spPr>
        <p:txBody>
          <a:bodyPr wrap="square" rtlCol="0">
            <a:spAutoFit/>
          </a:bodyPr>
          <a:lstStyle/>
          <a:p>
            <a:pPr algn="ctr"/>
            <a:r>
              <a:rPr lang="en-US" sz="1600" b="1" dirty="0">
                <a:solidFill>
                  <a:schemeClr val="accent1">
                    <a:lumMod val="50000"/>
                  </a:schemeClr>
                </a:solidFill>
                <a:latin typeface="Arial Rounded MT Bold" panose="020F0704030504030204" pitchFamily="34" charset="0"/>
              </a:rPr>
              <a:t>East  Tower 118.4</a:t>
            </a:r>
          </a:p>
        </p:txBody>
      </p:sp>
      <p:sp>
        <p:nvSpPr>
          <p:cNvPr id="46" name="TextBox 45">
            <a:extLst>
              <a:ext uri="{FF2B5EF4-FFF2-40B4-BE49-F238E27FC236}">
                <a16:creationId xmlns:a16="http://schemas.microsoft.com/office/drawing/2014/main" id="{019A5063-F4E9-4974-93CD-977A543E02BE}"/>
              </a:ext>
            </a:extLst>
          </p:cNvPr>
          <p:cNvSpPr txBox="1"/>
          <p:nvPr/>
        </p:nvSpPr>
        <p:spPr>
          <a:xfrm>
            <a:off x="4613433" y="4544079"/>
            <a:ext cx="1517334" cy="646331"/>
          </a:xfrm>
          <a:prstGeom prst="rect">
            <a:avLst/>
          </a:prstGeom>
          <a:solidFill>
            <a:srgbClr val="FFFFFF"/>
          </a:solidFill>
          <a:ln w="44450">
            <a:solidFill>
              <a:srgbClr val="FF0000"/>
            </a:solidFill>
            <a:prstDash val="dash"/>
          </a:ln>
        </p:spPr>
        <p:txBody>
          <a:bodyPr wrap="square" rtlCol="0">
            <a:spAutoFit/>
          </a:bodyPr>
          <a:lstStyle/>
          <a:p>
            <a:pPr algn="ctr"/>
            <a:r>
              <a:rPr lang="en-US" sz="1800" dirty="0">
                <a:solidFill>
                  <a:srgbClr val="FF0000"/>
                </a:solidFill>
                <a:latin typeface="Arial Rounded MT Bold" pitchFamily="34" charset="0"/>
              </a:rPr>
              <a:t>SE Ground</a:t>
            </a:r>
          </a:p>
          <a:p>
            <a:pPr algn="ctr"/>
            <a:r>
              <a:rPr lang="en-US" sz="1800" dirty="0">
                <a:solidFill>
                  <a:srgbClr val="FF0000"/>
                </a:solidFill>
                <a:latin typeface="Arial Rounded MT Bold" pitchFamily="34" charset="0"/>
              </a:rPr>
              <a:t>119.25</a:t>
            </a:r>
          </a:p>
        </p:txBody>
      </p:sp>
      <p:sp>
        <p:nvSpPr>
          <p:cNvPr id="47" name="TextBox 46">
            <a:extLst>
              <a:ext uri="{FF2B5EF4-FFF2-40B4-BE49-F238E27FC236}">
                <a16:creationId xmlns:a16="http://schemas.microsoft.com/office/drawing/2014/main" id="{F5DE49C7-B3AB-43AA-83BC-8B2A689E8F4E}"/>
              </a:ext>
            </a:extLst>
          </p:cNvPr>
          <p:cNvSpPr txBox="1"/>
          <p:nvPr/>
        </p:nvSpPr>
        <p:spPr>
          <a:xfrm>
            <a:off x="5756434" y="2078504"/>
            <a:ext cx="1517334" cy="646331"/>
          </a:xfrm>
          <a:prstGeom prst="rect">
            <a:avLst/>
          </a:prstGeom>
          <a:solidFill>
            <a:srgbClr val="FFFFFF"/>
          </a:solidFill>
          <a:ln w="44450">
            <a:solidFill>
              <a:srgbClr val="FF0000"/>
            </a:solidFill>
            <a:prstDash val="dash"/>
          </a:ln>
        </p:spPr>
        <p:txBody>
          <a:bodyPr wrap="square" rtlCol="0">
            <a:spAutoFit/>
          </a:bodyPr>
          <a:lstStyle/>
          <a:p>
            <a:pPr algn="ctr"/>
            <a:r>
              <a:rPr lang="en-US" sz="1800" dirty="0">
                <a:solidFill>
                  <a:srgbClr val="FF0000"/>
                </a:solidFill>
                <a:latin typeface="Arial Rounded MT Bold" pitchFamily="34" charset="0"/>
              </a:rPr>
              <a:t>NE Ground</a:t>
            </a:r>
          </a:p>
          <a:p>
            <a:pPr algn="ctr"/>
            <a:r>
              <a:rPr lang="en-US" sz="1800" dirty="0">
                <a:solidFill>
                  <a:srgbClr val="FF0000"/>
                </a:solidFill>
                <a:latin typeface="Arial Rounded MT Bold" pitchFamily="34" charset="0"/>
              </a:rPr>
              <a:t>119.45</a:t>
            </a:r>
          </a:p>
        </p:txBody>
      </p:sp>
      <p:sp>
        <p:nvSpPr>
          <p:cNvPr id="48" name="TextBox 47">
            <a:extLst>
              <a:ext uri="{FF2B5EF4-FFF2-40B4-BE49-F238E27FC236}">
                <a16:creationId xmlns:a16="http://schemas.microsoft.com/office/drawing/2014/main" id="{015089BF-51B4-457F-9A4E-82677355C2E1}"/>
              </a:ext>
            </a:extLst>
          </p:cNvPr>
          <p:cNvSpPr txBox="1"/>
          <p:nvPr/>
        </p:nvSpPr>
        <p:spPr>
          <a:xfrm>
            <a:off x="2826067" y="1211074"/>
            <a:ext cx="1517334" cy="646331"/>
          </a:xfrm>
          <a:prstGeom prst="rect">
            <a:avLst/>
          </a:prstGeom>
          <a:solidFill>
            <a:srgbClr val="FFFFFF"/>
          </a:solidFill>
          <a:ln w="44450">
            <a:solidFill>
              <a:srgbClr val="FF0000"/>
            </a:solidFill>
            <a:prstDash val="dash"/>
          </a:ln>
        </p:spPr>
        <p:txBody>
          <a:bodyPr wrap="square" rtlCol="0">
            <a:spAutoFit/>
          </a:bodyPr>
          <a:lstStyle/>
          <a:p>
            <a:pPr algn="ctr"/>
            <a:r>
              <a:rPr lang="en-US" sz="1800" dirty="0">
                <a:solidFill>
                  <a:srgbClr val="FF0000"/>
                </a:solidFill>
                <a:latin typeface="Arial Rounded MT Bold" pitchFamily="34" charset="0"/>
              </a:rPr>
              <a:t>NW Ground</a:t>
            </a:r>
          </a:p>
          <a:p>
            <a:pPr algn="ctr"/>
            <a:r>
              <a:rPr lang="en-US" sz="1800" dirty="0">
                <a:solidFill>
                  <a:srgbClr val="FF0000"/>
                </a:solidFill>
                <a:latin typeface="Arial Rounded MT Bold" pitchFamily="34" charset="0"/>
              </a:rPr>
              <a:t>121.8</a:t>
            </a:r>
          </a:p>
        </p:txBody>
      </p:sp>
      <p:sp>
        <p:nvSpPr>
          <p:cNvPr id="19" name="TextBox 18">
            <a:extLst>
              <a:ext uri="{FF2B5EF4-FFF2-40B4-BE49-F238E27FC236}">
                <a16:creationId xmlns:a16="http://schemas.microsoft.com/office/drawing/2014/main" id="{19DCEEE0-3780-4A09-A78E-4E3851CEDA25}"/>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8" name="TextBox 17">
            <a:extLst>
              <a:ext uri="{FF2B5EF4-FFF2-40B4-BE49-F238E27FC236}">
                <a16:creationId xmlns:a16="http://schemas.microsoft.com/office/drawing/2014/main" id="{0B7F5FD7-59F7-4B46-B1C9-78B379251449}"/>
              </a:ext>
            </a:extLst>
          </p:cNvPr>
          <p:cNvSpPr txBox="1"/>
          <p:nvPr/>
        </p:nvSpPr>
        <p:spPr>
          <a:xfrm>
            <a:off x="3458646" y="6473684"/>
            <a:ext cx="3815122"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DTW ATCT Frequencies handout</a:t>
            </a:r>
          </a:p>
        </p:txBody>
      </p:sp>
    </p:spTree>
    <p:custDataLst>
      <p:tags r:id="rId1"/>
    </p:custDataLst>
    <p:extLst>
      <p:ext uri="{BB962C8B-B14F-4D97-AF65-F5344CB8AC3E}">
        <p14:creationId xmlns:p14="http://schemas.microsoft.com/office/powerpoint/2010/main" val="1162666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wipe(down)">
                                      <p:cBhvr>
                                        <p:cTn id="10" dur="500"/>
                                        <p:tgtEl>
                                          <p:spTgt spid="39"/>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40"/>
                                        </p:tgtEl>
                                        <p:attrNameLst>
                                          <p:attrName>style.visibility</p:attrName>
                                        </p:attrNameLst>
                                      </p:cBhvr>
                                      <p:to>
                                        <p:strVal val="visible"/>
                                      </p:to>
                                    </p:set>
                                    <p:animEffect transition="in" filter="wipe(left)">
                                      <p:cBhvr>
                                        <p:cTn id="13" dur="500"/>
                                        <p:tgtEl>
                                          <p:spTgt spid="4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wipe(left)">
                                      <p:cBhvr>
                                        <p:cTn id="16" dur="500"/>
                                        <p:tgtEl>
                                          <p:spTgt spid="42"/>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6"/>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0" grpId="0" animBg="1"/>
      <p:bldP spid="42" grpId="0" animBg="1"/>
      <p:bldP spid="43" grpId="0" animBg="1"/>
      <p:bldP spid="44" grpId="0" animBg="1"/>
      <p:bldP spid="46" grpId="0" animBg="1"/>
      <p:bldP spid="47" grpId="0" animBg="1"/>
      <p:bldP spid="48" grpId="0" animBg="1"/>
    </p:bldLst>
  </p:timing>
</p:sld>
</file>

<file path=ppt/slides/slide1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pPr>
              <a:defRPr/>
            </a:pPr>
            <a:fld id="{2079FB3E-AF70-44EA-A201-58D0D3F1C38E}" type="slidenum">
              <a:rPr lang="en-US" smtClean="0"/>
              <a:pPr>
                <a:defRPr/>
              </a:pPr>
              <a:t>156</a:t>
            </a:fld>
            <a:endParaRPr lang="en-US"/>
          </a:p>
        </p:txBody>
      </p:sp>
      <p:pic>
        <p:nvPicPr>
          <p:cNvPr id="8" name="Picture 7" descr="A close up of a map&#10;&#10;Description automatically generated">
            <a:extLst>
              <a:ext uri="{FF2B5EF4-FFF2-40B4-BE49-F238E27FC236}">
                <a16:creationId xmlns:a16="http://schemas.microsoft.com/office/drawing/2014/main" id="{B389C776-6B93-4362-A47C-77FEB0408E71}"/>
              </a:ext>
            </a:extLst>
          </p:cNvPr>
          <p:cNvPicPr>
            <a:picLocks noChangeAspect="1"/>
          </p:cNvPicPr>
          <p:nvPr/>
        </p:nvPicPr>
        <p:blipFill rotWithShape="1">
          <a:blip r:embed="rId4">
            <a:extLst>
              <a:ext uri="{28A0092B-C50C-407E-A947-70E740481C1C}">
                <a14:useLocalDpi xmlns:a14="http://schemas.microsoft.com/office/drawing/2010/main" val="0"/>
              </a:ext>
            </a:extLst>
          </a:blip>
          <a:srcRect l="5838" t="21441" r="6593" b="20239"/>
          <a:stretch/>
        </p:blipFill>
        <p:spPr>
          <a:xfrm>
            <a:off x="1616765" y="419100"/>
            <a:ext cx="5888935" cy="6019800"/>
          </a:xfrm>
          <a:prstGeom prst="rect">
            <a:avLst/>
          </a:prstGeom>
          <a:ln>
            <a:solidFill>
              <a:schemeClr val="tx1"/>
            </a:solidFill>
          </a:ln>
        </p:spPr>
      </p:pic>
      <p:sp>
        <p:nvSpPr>
          <p:cNvPr id="28" name="TextBox 27">
            <a:extLst>
              <a:ext uri="{FF2B5EF4-FFF2-40B4-BE49-F238E27FC236}">
                <a16:creationId xmlns:a16="http://schemas.microsoft.com/office/drawing/2014/main" id="{F6AEEFD1-E81B-42C6-964B-12740139DB93}"/>
              </a:ext>
            </a:extLst>
          </p:cNvPr>
          <p:cNvSpPr txBox="1"/>
          <p:nvPr/>
        </p:nvSpPr>
        <p:spPr>
          <a:xfrm>
            <a:off x="1600199" y="6038790"/>
            <a:ext cx="5905501" cy="400110"/>
          </a:xfrm>
          <a:prstGeom prst="rect">
            <a:avLst/>
          </a:prstGeom>
          <a:solidFill>
            <a:srgbClr val="FFFFFF"/>
          </a:solidFill>
          <a:ln>
            <a:solidFill>
              <a:schemeClr val="tx1"/>
            </a:solidFill>
          </a:ln>
        </p:spPr>
        <p:txBody>
          <a:bodyPr wrap="square" rtlCol="0">
            <a:spAutoFit/>
          </a:bodyPr>
          <a:lstStyle/>
          <a:p>
            <a:pPr algn="ctr"/>
            <a:r>
              <a:rPr lang="en-US" sz="2000" dirty="0">
                <a:solidFill>
                  <a:srgbClr val="0070C0"/>
                </a:solidFill>
                <a:latin typeface="Arial Rounded MT Bold" pitchFamily="34" charset="0"/>
              </a:rPr>
              <a:t>DTW Ground Control Frequencies</a:t>
            </a:r>
          </a:p>
        </p:txBody>
      </p:sp>
      <p:sp>
        <p:nvSpPr>
          <p:cNvPr id="29" name="Rectangle 28">
            <a:extLst>
              <a:ext uri="{FF2B5EF4-FFF2-40B4-BE49-F238E27FC236}">
                <a16:creationId xmlns:a16="http://schemas.microsoft.com/office/drawing/2014/main" id="{D6B9F6BB-3F71-4474-A65F-F93C236DF35D}"/>
              </a:ext>
            </a:extLst>
          </p:cNvPr>
          <p:cNvSpPr/>
          <p:nvPr/>
        </p:nvSpPr>
        <p:spPr bwMode="auto">
          <a:xfrm>
            <a:off x="6858001" y="2133600"/>
            <a:ext cx="647700" cy="53340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35" name="Rectangle 34">
            <a:extLst>
              <a:ext uri="{FF2B5EF4-FFF2-40B4-BE49-F238E27FC236}">
                <a16:creationId xmlns:a16="http://schemas.microsoft.com/office/drawing/2014/main" id="{9A513A83-C88C-4BBA-A483-81B1AAEF413D}"/>
              </a:ext>
            </a:extLst>
          </p:cNvPr>
          <p:cNvSpPr/>
          <p:nvPr/>
        </p:nvSpPr>
        <p:spPr bwMode="auto">
          <a:xfrm>
            <a:off x="2286000" y="4419600"/>
            <a:ext cx="762000" cy="53340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36" name="Line 11">
            <a:extLst>
              <a:ext uri="{FF2B5EF4-FFF2-40B4-BE49-F238E27FC236}">
                <a16:creationId xmlns:a16="http://schemas.microsoft.com/office/drawing/2014/main" id="{5FAE721E-7E84-4D61-A475-F45C2E4458A4}"/>
              </a:ext>
            </a:extLst>
          </p:cNvPr>
          <p:cNvSpPr>
            <a:spLocks noChangeShapeType="1"/>
          </p:cNvSpPr>
          <p:nvPr/>
        </p:nvSpPr>
        <p:spPr bwMode="auto">
          <a:xfrm flipV="1">
            <a:off x="4800600" y="685800"/>
            <a:ext cx="1371600" cy="2286000"/>
          </a:xfrm>
          <a:prstGeom prst="line">
            <a:avLst/>
          </a:prstGeom>
          <a:noFill/>
          <a:ln w="57150">
            <a:solidFill>
              <a:srgbClr val="FF0000"/>
            </a:solidFill>
            <a:prstDash val="dash"/>
            <a:round/>
            <a:headEnd/>
            <a:tailEnd/>
          </a:ln>
        </p:spPr>
        <p:txBody>
          <a:bodyPr/>
          <a:lstStyle/>
          <a:p>
            <a:endParaRPr lang="en-US"/>
          </a:p>
        </p:txBody>
      </p:sp>
      <p:sp>
        <p:nvSpPr>
          <p:cNvPr id="39" name="Line 11">
            <a:extLst>
              <a:ext uri="{FF2B5EF4-FFF2-40B4-BE49-F238E27FC236}">
                <a16:creationId xmlns:a16="http://schemas.microsoft.com/office/drawing/2014/main" id="{8CAB71DE-9989-41DC-B7D3-CC1BB53F70E1}"/>
              </a:ext>
            </a:extLst>
          </p:cNvPr>
          <p:cNvSpPr>
            <a:spLocks noChangeShapeType="1"/>
          </p:cNvSpPr>
          <p:nvPr/>
        </p:nvSpPr>
        <p:spPr bwMode="auto">
          <a:xfrm flipV="1">
            <a:off x="3581400" y="3028950"/>
            <a:ext cx="1371600" cy="2286000"/>
          </a:xfrm>
          <a:prstGeom prst="line">
            <a:avLst/>
          </a:prstGeom>
          <a:noFill/>
          <a:ln w="57150">
            <a:solidFill>
              <a:srgbClr val="FF0000"/>
            </a:solidFill>
            <a:prstDash val="dash"/>
            <a:round/>
            <a:headEnd/>
            <a:tailEnd/>
          </a:ln>
        </p:spPr>
        <p:txBody>
          <a:bodyPr/>
          <a:lstStyle/>
          <a:p>
            <a:endParaRPr lang="en-US"/>
          </a:p>
        </p:txBody>
      </p:sp>
      <p:sp>
        <p:nvSpPr>
          <p:cNvPr id="40" name="Line 12">
            <a:extLst>
              <a:ext uri="{FF2B5EF4-FFF2-40B4-BE49-F238E27FC236}">
                <a16:creationId xmlns:a16="http://schemas.microsoft.com/office/drawing/2014/main" id="{06FD82B2-DE46-4C13-9184-B35A26F0423D}"/>
              </a:ext>
            </a:extLst>
          </p:cNvPr>
          <p:cNvSpPr>
            <a:spLocks noChangeShapeType="1"/>
          </p:cNvSpPr>
          <p:nvPr/>
        </p:nvSpPr>
        <p:spPr bwMode="auto">
          <a:xfrm>
            <a:off x="2209799" y="1966957"/>
            <a:ext cx="1905000" cy="1157243"/>
          </a:xfrm>
          <a:prstGeom prst="line">
            <a:avLst/>
          </a:prstGeom>
          <a:noFill/>
          <a:ln w="57150">
            <a:solidFill>
              <a:srgbClr val="FF0000"/>
            </a:solidFill>
            <a:prstDash val="dash"/>
            <a:round/>
            <a:headEnd/>
            <a:tailEnd/>
          </a:ln>
        </p:spPr>
        <p:txBody>
          <a:bodyPr/>
          <a:lstStyle/>
          <a:p>
            <a:endParaRPr lang="en-US"/>
          </a:p>
        </p:txBody>
      </p:sp>
      <p:sp>
        <p:nvSpPr>
          <p:cNvPr id="42" name="Line 14">
            <a:extLst>
              <a:ext uri="{FF2B5EF4-FFF2-40B4-BE49-F238E27FC236}">
                <a16:creationId xmlns:a16="http://schemas.microsoft.com/office/drawing/2014/main" id="{51DE3B7D-6269-401D-9D05-0CA03AA262EC}"/>
              </a:ext>
            </a:extLst>
          </p:cNvPr>
          <p:cNvSpPr>
            <a:spLocks noChangeShapeType="1"/>
          </p:cNvSpPr>
          <p:nvPr/>
        </p:nvSpPr>
        <p:spPr bwMode="auto">
          <a:xfrm>
            <a:off x="4114800" y="3276600"/>
            <a:ext cx="2590800" cy="1342995"/>
          </a:xfrm>
          <a:prstGeom prst="line">
            <a:avLst/>
          </a:prstGeom>
          <a:noFill/>
          <a:ln w="57150">
            <a:solidFill>
              <a:srgbClr val="FF0000"/>
            </a:solidFill>
            <a:prstDash val="dash"/>
            <a:round/>
            <a:headEnd/>
            <a:tailEnd/>
          </a:ln>
        </p:spPr>
        <p:txBody>
          <a:bodyPr/>
          <a:lstStyle/>
          <a:p>
            <a:endParaRPr lang="en-US"/>
          </a:p>
        </p:txBody>
      </p:sp>
      <p:sp>
        <p:nvSpPr>
          <p:cNvPr id="44" name="TextBox 43">
            <a:extLst>
              <a:ext uri="{FF2B5EF4-FFF2-40B4-BE49-F238E27FC236}">
                <a16:creationId xmlns:a16="http://schemas.microsoft.com/office/drawing/2014/main" id="{A82A7947-0E13-46E8-B073-4A08464936C7}"/>
              </a:ext>
            </a:extLst>
          </p:cNvPr>
          <p:cNvSpPr txBox="1"/>
          <p:nvPr/>
        </p:nvSpPr>
        <p:spPr>
          <a:xfrm>
            <a:off x="2048348" y="3829734"/>
            <a:ext cx="1517334" cy="646331"/>
          </a:xfrm>
          <a:prstGeom prst="rect">
            <a:avLst/>
          </a:prstGeom>
          <a:solidFill>
            <a:srgbClr val="FFFFFF"/>
          </a:solidFill>
          <a:ln w="44450">
            <a:solidFill>
              <a:srgbClr val="FF0000"/>
            </a:solidFill>
            <a:prstDash val="dash"/>
          </a:ln>
        </p:spPr>
        <p:txBody>
          <a:bodyPr wrap="square" rtlCol="0">
            <a:spAutoFit/>
          </a:bodyPr>
          <a:lstStyle/>
          <a:p>
            <a:pPr algn="ctr"/>
            <a:r>
              <a:rPr lang="en-US" sz="1800" dirty="0">
                <a:solidFill>
                  <a:srgbClr val="FF0000"/>
                </a:solidFill>
                <a:latin typeface="Arial Rounded MT Bold" pitchFamily="34" charset="0"/>
              </a:rPr>
              <a:t>SW Ground</a:t>
            </a:r>
          </a:p>
          <a:p>
            <a:pPr algn="ctr"/>
            <a:r>
              <a:rPr lang="en-US" sz="1800" dirty="0">
                <a:solidFill>
                  <a:srgbClr val="FF0000"/>
                </a:solidFill>
                <a:latin typeface="Arial Rounded MT Bold" pitchFamily="34" charset="0"/>
              </a:rPr>
              <a:t>132.72</a:t>
            </a:r>
          </a:p>
        </p:txBody>
      </p:sp>
      <p:sp>
        <p:nvSpPr>
          <p:cNvPr id="46" name="TextBox 45">
            <a:extLst>
              <a:ext uri="{FF2B5EF4-FFF2-40B4-BE49-F238E27FC236}">
                <a16:creationId xmlns:a16="http://schemas.microsoft.com/office/drawing/2014/main" id="{019A5063-F4E9-4974-93CD-977A543E02BE}"/>
              </a:ext>
            </a:extLst>
          </p:cNvPr>
          <p:cNvSpPr txBox="1"/>
          <p:nvPr/>
        </p:nvSpPr>
        <p:spPr>
          <a:xfrm>
            <a:off x="4613433" y="4544079"/>
            <a:ext cx="1517334" cy="646331"/>
          </a:xfrm>
          <a:prstGeom prst="rect">
            <a:avLst/>
          </a:prstGeom>
          <a:solidFill>
            <a:srgbClr val="FFFFFF"/>
          </a:solidFill>
          <a:ln w="44450">
            <a:solidFill>
              <a:srgbClr val="FF0000"/>
            </a:solidFill>
            <a:prstDash val="dash"/>
          </a:ln>
        </p:spPr>
        <p:txBody>
          <a:bodyPr wrap="square" rtlCol="0">
            <a:spAutoFit/>
          </a:bodyPr>
          <a:lstStyle/>
          <a:p>
            <a:pPr algn="ctr"/>
            <a:r>
              <a:rPr lang="en-US" sz="1800" dirty="0">
                <a:solidFill>
                  <a:srgbClr val="FF0000"/>
                </a:solidFill>
                <a:latin typeface="Arial Rounded MT Bold" pitchFamily="34" charset="0"/>
              </a:rPr>
              <a:t>SE Ground</a:t>
            </a:r>
          </a:p>
          <a:p>
            <a:pPr algn="ctr"/>
            <a:r>
              <a:rPr lang="en-US" sz="1800" dirty="0">
                <a:solidFill>
                  <a:srgbClr val="FF0000"/>
                </a:solidFill>
                <a:latin typeface="Arial Rounded MT Bold" pitchFamily="34" charset="0"/>
              </a:rPr>
              <a:t>119.25</a:t>
            </a:r>
          </a:p>
        </p:txBody>
      </p:sp>
      <p:sp>
        <p:nvSpPr>
          <p:cNvPr id="47" name="TextBox 46">
            <a:extLst>
              <a:ext uri="{FF2B5EF4-FFF2-40B4-BE49-F238E27FC236}">
                <a16:creationId xmlns:a16="http://schemas.microsoft.com/office/drawing/2014/main" id="{F5DE49C7-B3AB-43AA-83BC-8B2A689E8F4E}"/>
              </a:ext>
            </a:extLst>
          </p:cNvPr>
          <p:cNvSpPr txBox="1"/>
          <p:nvPr/>
        </p:nvSpPr>
        <p:spPr>
          <a:xfrm>
            <a:off x="5756434" y="2078504"/>
            <a:ext cx="1517334" cy="646331"/>
          </a:xfrm>
          <a:prstGeom prst="rect">
            <a:avLst/>
          </a:prstGeom>
          <a:solidFill>
            <a:srgbClr val="FFFFFF"/>
          </a:solidFill>
          <a:ln w="44450">
            <a:solidFill>
              <a:srgbClr val="FF0000"/>
            </a:solidFill>
            <a:prstDash val="dash"/>
          </a:ln>
        </p:spPr>
        <p:txBody>
          <a:bodyPr wrap="square" rtlCol="0">
            <a:spAutoFit/>
          </a:bodyPr>
          <a:lstStyle/>
          <a:p>
            <a:pPr algn="ctr"/>
            <a:r>
              <a:rPr lang="en-US" sz="1800" dirty="0">
                <a:solidFill>
                  <a:srgbClr val="FF0000"/>
                </a:solidFill>
                <a:latin typeface="Arial Rounded MT Bold" pitchFamily="34" charset="0"/>
              </a:rPr>
              <a:t>NE Ground</a:t>
            </a:r>
          </a:p>
          <a:p>
            <a:pPr algn="ctr"/>
            <a:r>
              <a:rPr lang="en-US" sz="1800" dirty="0">
                <a:solidFill>
                  <a:srgbClr val="FF0000"/>
                </a:solidFill>
                <a:latin typeface="Arial Rounded MT Bold" pitchFamily="34" charset="0"/>
              </a:rPr>
              <a:t>119.45</a:t>
            </a:r>
          </a:p>
        </p:txBody>
      </p:sp>
      <p:sp>
        <p:nvSpPr>
          <p:cNvPr id="48" name="TextBox 47">
            <a:extLst>
              <a:ext uri="{FF2B5EF4-FFF2-40B4-BE49-F238E27FC236}">
                <a16:creationId xmlns:a16="http://schemas.microsoft.com/office/drawing/2014/main" id="{015089BF-51B4-457F-9A4E-82677355C2E1}"/>
              </a:ext>
            </a:extLst>
          </p:cNvPr>
          <p:cNvSpPr txBox="1"/>
          <p:nvPr/>
        </p:nvSpPr>
        <p:spPr>
          <a:xfrm>
            <a:off x="2826067" y="1211074"/>
            <a:ext cx="1517334" cy="646331"/>
          </a:xfrm>
          <a:prstGeom prst="rect">
            <a:avLst/>
          </a:prstGeom>
          <a:solidFill>
            <a:srgbClr val="FFFFFF"/>
          </a:solidFill>
          <a:ln w="44450">
            <a:solidFill>
              <a:srgbClr val="FF0000"/>
            </a:solidFill>
            <a:prstDash val="dash"/>
          </a:ln>
        </p:spPr>
        <p:txBody>
          <a:bodyPr wrap="square" rtlCol="0">
            <a:spAutoFit/>
          </a:bodyPr>
          <a:lstStyle/>
          <a:p>
            <a:pPr algn="ctr"/>
            <a:r>
              <a:rPr lang="en-US" sz="1800" dirty="0">
                <a:solidFill>
                  <a:srgbClr val="FF0000"/>
                </a:solidFill>
                <a:latin typeface="Arial Rounded MT Bold" pitchFamily="34" charset="0"/>
              </a:rPr>
              <a:t>NW Ground</a:t>
            </a:r>
          </a:p>
          <a:p>
            <a:pPr algn="ctr"/>
            <a:r>
              <a:rPr lang="en-US" sz="1800" dirty="0">
                <a:solidFill>
                  <a:srgbClr val="FF0000"/>
                </a:solidFill>
                <a:latin typeface="Arial Rounded MT Bold" pitchFamily="34" charset="0"/>
              </a:rPr>
              <a:t>121.8</a:t>
            </a:r>
          </a:p>
        </p:txBody>
      </p:sp>
      <p:sp>
        <p:nvSpPr>
          <p:cNvPr id="19" name="TextBox 18">
            <a:extLst>
              <a:ext uri="{FF2B5EF4-FFF2-40B4-BE49-F238E27FC236}">
                <a16:creationId xmlns:a16="http://schemas.microsoft.com/office/drawing/2014/main" id="{8CEE41AF-AE99-4162-86E3-CF8720970EA6}"/>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7" name="TextBox 16">
            <a:extLst>
              <a:ext uri="{FF2B5EF4-FFF2-40B4-BE49-F238E27FC236}">
                <a16:creationId xmlns:a16="http://schemas.microsoft.com/office/drawing/2014/main" id="{C216C9ED-DB03-4E32-9343-3182A137D3FE}"/>
              </a:ext>
            </a:extLst>
          </p:cNvPr>
          <p:cNvSpPr txBox="1"/>
          <p:nvPr/>
        </p:nvSpPr>
        <p:spPr>
          <a:xfrm>
            <a:off x="3458646" y="6473684"/>
            <a:ext cx="3815122"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DTW ATCT Frequencies handout</a:t>
            </a:r>
          </a:p>
        </p:txBody>
      </p:sp>
    </p:spTree>
    <p:custDataLst>
      <p:tags r:id="rId1"/>
    </p:custDataLst>
    <p:extLst>
      <p:ext uri="{BB962C8B-B14F-4D97-AF65-F5344CB8AC3E}">
        <p14:creationId xmlns:p14="http://schemas.microsoft.com/office/powerpoint/2010/main" val="42285303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wipe(down)">
                                      <p:cBhvr>
                                        <p:cTn id="10" dur="500"/>
                                        <p:tgtEl>
                                          <p:spTgt spid="39"/>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wipe(left)">
                                      <p:cBhvr>
                                        <p:cTn id="15" dur="500"/>
                                        <p:tgtEl>
                                          <p:spTgt spid="40"/>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42"/>
                                        </p:tgtEl>
                                        <p:attrNameLst>
                                          <p:attrName>style.visibility</p:attrName>
                                        </p:attrNameLst>
                                      </p:cBhvr>
                                      <p:to>
                                        <p:strVal val="visible"/>
                                      </p:to>
                                    </p:set>
                                    <p:animEffect transition="in" filter="wipe(left)">
                                      <p:cBhvr>
                                        <p:cTn id="18" dur="500"/>
                                        <p:tgtEl>
                                          <p:spTgt spid="42"/>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4"/>
                                        </p:tgtEl>
                                        <p:attrNameLst>
                                          <p:attrName>style.visibility</p:attrName>
                                        </p:attrNameLst>
                                      </p:cBhvr>
                                      <p:to>
                                        <p:strVal val="visible"/>
                                      </p:to>
                                    </p:set>
                                  </p:childTnLst>
                                </p:cTn>
                              </p:par>
                              <p:par>
                                <p:cTn id="35" presetID="2" presetClass="entr" presetSubtype="8"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1250" fill="hold"/>
                                        <p:tgtEl>
                                          <p:spTgt spid="17"/>
                                        </p:tgtEl>
                                        <p:attrNameLst>
                                          <p:attrName>ppt_x</p:attrName>
                                        </p:attrNameLst>
                                      </p:cBhvr>
                                      <p:tavLst>
                                        <p:tav tm="0">
                                          <p:val>
                                            <p:strVal val="0-#ppt_w/2"/>
                                          </p:val>
                                        </p:tav>
                                        <p:tav tm="100000">
                                          <p:val>
                                            <p:strVal val="#ppt_x"/>
                                          </p:val>
                                        </p:tav>
                                      </p:tavLst>
                                    </p:anim>
                                    <p:anim calcmode="lin" valueType="num">
                                      <p:cBhvr additive="base">
                                        <p:cTn id="38" dur="125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0" grpId="0" animBg="1"/>
      <p:bldP spid="42" grpId="0" animBg="1"/>
      <p:bldP spid="44" grpId="0" animBg="1"/>
      <p:bldP spid="46" grpId="0" animBg="1"/>
      <p:bldP spid="47" grpId="0" animBg="1"/>
      <p:bldP spid="48" grpId="0" animBg="1"/>
      <p:bldP spid="17" grpId="0" animBg="1"/>
    </p:bldLst>
  </p:timing>
</p:sld>
</file>

<file path=ppt/slides/slide1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 name="TextBox 26"/>
          <p:cNvSpPr txBox="1"/>
          <p:nvPr/>
        </p:nvSpPr>
        <p:spPr>
          <a:xfrm>
            <a:off x="2276928" y="412834"/>
            <a:ext cx="4191000" cy="461665"/>
          </a:xfrm>
          <a:prstGeom prst="rect">
            <a:avLst/>
          </a:prstGeom>
          <a:solidFill>
            <a:schemeClr val="bg1"/>
          </a:solidFill>
          <a:ln>
            <a:solidFill>
              <a:schemeClr val="tx1"/>
            </a:solidFill>
          </a:ln>
        </p:spPr>
        <p:txBody>
          <a:bodyPr wrap="square" rtlCol="0">
            <a:spAutoFit/>
          </a:bodyPr>
          <a:lstStyle/>
          <a:p>
            <a:pPr algn="ctr"/>
            <a:r>
              <a:rPr lang="en-US" dirty="0">
                <a:solidFill>
                  <a:srgbClr val="FF0000"/>
                </a:solidFill>
                <a:latin typeface="Arial Rounded MT Bold" pitchFamily="34" charset="0"/>
              </a:rPr>
              <a:t>Radio Communications</a:t>
            </a:r>
          </a:p>
        </p:txBody>
      </p:sp>
      <p:graphicFrame>
        <p:nvGraphicFramePr>
          <p:cNvPr id="2" name="Table 1"/>
          <p:cNvGraphicFramePr>
            <a:graphicFrameLocks noGrp="1"/>
          </p:cNvGraphicFramePr>
          <p:nvPr>
            <p:extLst>
              <p:ext uri="{D42A27DB-BD31-4B8C-83A1-F6EECF244321}">
                <p14:modId xmlns:p14="http://schemas.microsoft.com/office/powerpoint/2010/main" val="1909549170"/>
              </p:ext>
            </p:extLst>
          </p:nvPr>
        </p:nvGraphicFramePr>
        <p:xfrm>
          <a:off x="2819400" y="1221000"/>
          <a:ext cx="2924628" cy="2744978"/>
        </p:xfrm>
        <a:graphic>
          <a:graphicData uri="http://schemas.openxmlformats.org/drawingml/2006/table">
            <a:tbl>
              <a:tblPr/>
              <a:tblGrid>
                <a:gridCol w="2924628">
                  <a:extLst>
                    <a:ext uri="{9D8B030D-6E8A-4147-A177-3AD203B41FA5}">
                      <a16:colId xmlns:a16="http://schemas.microsoft.com/office/drawing/2014/main" val="20000"/>
                    </a:ext>
                  </a:extLst>
                </a:gridCol>
              </a:tblGrid>
              <a:tr h="455508">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COLOR AND TYPE OF SIGNAL</a:t>
                      </a:r>
                      <a:endParaRPr kumimoji="0" lang="en-US" sz="11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457894">
                <a:tc>
                  <a:txBody>
                    <a:bodyPr/>
                    <a:lstStyle/>
                    <a:p>
                      <a:pPr marL="0" marR="0" lvl="0" indent="0" algn="l" defTabSz="914400" rtl="0" eaLnBrk="1" fontAlgn="base" latinLnBrk="0" hangingPunct="1">
                        <a:lnSpc>
                          <a:spcPct val="115000"/>
                        </a:lnSpc>
                        <a:spcBef>
                          <a:spcPct val="0"/>
                        </a:spcBef>
                        <a:spcAft>
                          <a:spcPct val="0"/>
                        </a:spcAft>
                        <a:buClrTx/>
                        <a:buSzTx/>
                        <a:buFontTx/>
                        <a:buNone/>
                        <a:tabLst>
                          <a:tab pos="944563"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Steady Green</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57894">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Steady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57894">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Flashing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57894">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Alternating</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57894">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Flashing White</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cxnSp>
        <p:nvCxnSpPr>
          <p:cNvPr id="29" name="AutoShape 82"/>
          <p:cNvCxnSpPr>
            <a:cxnSpLocks noChangeShapeType="1"/>
          </p:cNvCxnSpPr>
          <p:nvPr/>
        </p:nvCxnSpPr>
        <p:spPr bwMode="auto">
          <a:xfrm>
            <a:off x="2877717" y="1905000"/>
            <a:ext cx="758237" cy="0"/>
          </a:xfrm>
          <a:prstGeom prst="straightConnector1">
            <a:avLst/>
          </a:prstGeom>
          <a:noFill/>
          <a:ln w="38100">
            <a:solidFill>
              <a:srgbClr val="00B050"/>
            </a:solidFill>
            <a:round/>
            <a:headEnd/>
            <a:tailEnd/>
          </a:ln>
        </p:spPr>
      </p:cxnSp>
      <p:cxnSp>
        <p:nvCxnSpPr>
          <p:cNvPr id="30" name="AutoShape 84"/>
          <p:cNvCxnSpPr>
            <a:cxnSpLocks noChangeShapeType="1"/>
          </p:cNvCxnSpPr>
          <p:nvPr/>
        </p:nvCxnSpPr>
        <p:spPr bwMode="auto">
          <a:xfrm>
            <a:off x="2857500" y="2362200"/>
            <a:ext cx="758237" cy="0"/>
          </a:xfrm>
          <a:prstGeom prst="straightConnector1">
            <a:avLst/>
          </a:prstGeom>
          <a:noFill/>
          <a:ln w="38100">
            <a:solidFill>
              <a:srgbClr val="FF0000"/>
            </a:solidFill>
            <a:round/>
            <a:headEnd/>
            <a:tailEnd/>
          </a:ln>
        </p:spPr>
      </p:cxnSp>
      <p:cxnSp>
        <p:nvCxnSpPr>
          <p:cNvPr id="31" name="AutoShape 85"/>
          <p:cNvCxnSpPr>
            <a:cxnSpLocks noChangeShapeType="1"/>
          </p:cNvCxnSpPr>
          <p:nvPr/>
        </p:nvCxnSpPr>
        <p:spPr bwMode="auto">
          <a:xfrm>
            <a:off x="2857500" y="2819400"/>
            <a:ext cx="762000" cy="0"/>
          </a:xfrm>
          <a:prstGeom prst="straightConnector1">
            <a:avLst/>
          </a:prstGeom>
          <a:noFill/>
          <a:ln w="38100">
            <a:solidFill>
              <a:srgbClr val="FF0000"/>
            </a:solidFill>
            <a:prstDash val="sysDot"/>
            <a:round/>
            <a:headEnd/>
            <a:tailEnd/>
          </a:ln>
        </p:spPr>
      </p:cxnSp>
      <p:graphicFrame>
        <p:nvGraphicFramePr>
          <p:cNvPr id="32" name="Object 86"/>
          <p:cNvGraphicFramePr>
            <a:graphicFrameLocks noChangeAspect="1"/>
          </p:cNvGraphicFramePr>
          <p:nvPr>
            <p:extLst>
              <p:ext uri="{D42A27DB-BD31-4B8C-83A1-F6EECF244321}">
                <p14:modId xmlns:p14="http://schemas.microsoft.com/office/powerpoint/2010/main" val="648414188"/>
              </p:ext>
            </p:extLst>
          </p:nvPr>
        </p:nvGraphicFramePr>
        <p:xfrm>
          <a:off x="2857500" y="3175427"/>
          <a:ext cx="842781" cy="214597"/>
        </p:xfrm>
        <a:graphic>
          <a:graphicData uri="http://schemas.openxmlformats.org/presentationml/2006/ole">
            <mc:AlternateContent xmlns:mc="http://schemas.openxmlformats.org/markup-compatibility/2006">
              <mc:Choice xmlns:v="urn:schemas-microsoft-com:vml" Requires="v">
                <p:oleObj spid="_x0000_s6244" name="Bitmap Image" r:id="rId4" imgW="600159" imgH="142933" progId="Paint.Picture">
                  <p:embed/>
                </p:oleObj>
              </mc:Choice>
              <mc:Fallback>
                <p:oleObj name="Bitmap Image" r:id="rId4" imgW="600159" imgH="142933" progId="Paint.Picture">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57500" y="3175427"/>
                        <a:ext cx="842781" cy="214597"/>
                      </a:xfrm>
                      <a:prstGeom prst="rect">
                        <a:avLst/>
                      </a:prstGeom>
                      <a:noFill/>
                    </p:spPr>
                  </p:pic>
                </p:oleObj>
              </mc:Fallback>
            </mc:AlternateContent>
          </a:graphicData>
        </a:graphic>
      </p:graphicFrame>
      <p:graphicFrame>
        <p:nvGraphicFramePr>
          <p:cNvPr id="33" name="Object 76"/>
          <p:cNvGraphicFramePr>
            <a:graphicFrameLocks noChangeAspect="1"/>
          </p:cNvGraphicFramePr>
          <p:nvPr>
            <p:extLst>
              <p:ext uri="{D42A27DB-BD31-4B8C-83A1-F6EECF244321}">
                <p14:modId xmlns:p14="http://schemas.microsoft.com/office/powerpoint/2010/main" val="300727526"/>
              </p:ext>
            </p:extLst>
          </p:nvPr>
        </p:nvGraphicFramePr>
        <p:xfrm>
          <a:off x="2857500" y="3651454"/>
          <a:ext cx="758237" cy="165223"/>
        </p:xfrm>
        <a:graphic>
          <a:graphicData uri="http://schemas.openxmlformats.org/presentationml/2006/ole">
            <mc:AlternateContent xmlns:mc="http://schemas.openxmlformats.org/markup-compatibility/2006">
              <mc:Choice xmlns:v="urn:schemas-microsoft-com:vml" Requires="v">
                <p:oleObj spid="_x0000_s6245" name="Bitmap Image" r:id="rId6" imgW="628571" imgH="171338" progId="Paint.Picture">
                  <p:embed/>
                </p:oleObj>
              </mc:Choice>
              <mc:Fallback>
                <p:oleObj name="Bitmap Image" r:id="rId6" imgW="628571" imgH="171338" progId="Paint.Picture">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57500" y="3651454"/>
                        <a:ext cx="758237" cy="165223"/>
                      </a:xfrm>
                      <a:prstGeom prst="rect">
                        <a:avLst/>
                      </a:prstGeom>
                      <a:solidFill>
                        <a:srgbClr val="C0C0C0"/>
                      </a:solidFill>
                    </p:spPr>
                  </p:pic>
                </p:oleObj>
              </mc:Fallback>
            </mc:AlternateContent>
          </a:graphicData>
        </a:graphic>
      </p:graphicFrame>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157</a:t>
            </a:fld>
            <a:endParaRPr lang="en-US"/>
          </a:p>
        </p:txBody>
      </p:sp>
      <p:sp>
        <p:nvSpPr>
          <p:cNvPr id="12" name="TextBox 11">
            <a:extLst>
              <a:ext uri="{FF2B5EF4-FFF2-40B4-BE49-F238E27FC236}">
                <a16:creationId xmlns:a16="http://schemas.microsoft.com/office/drawing/2014/main" id="{81DF477D-8FC8-43BC-BE32-672D47199603}"/>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2"/>
    </p:custDataLst>
    <p:extLst>
      <p:ext uri="{BB962C8B-B14F-4D97-AF65-F5344CB8AC3E}">
        <p14:creationId xmlns:p14="http://schemas.microsoft.com/office/powerpoint/2010/main" val="524404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056627933"/>
              </p:ext>
            </p:extLst>
          </p:nvPr>
        </p:nvGraphicFramePr>
        <p:xfrm>
          <a:off x="1974816" y="1055920"/>
          <a:ext cx="2057400" cy="1827212"/>
        </p:xfrm>
        <a:graphic>
          <a:graphicData uri="http://schemas.openxmlformats.org/drawingml/2006/table">
            <a:tbl>
              <a:tblPr/>
              <a:tblGrid>
                <a:gridCol w="2057400">
                  <a:extLst>
                    <a:ext uri="{9D8B030D-6E8A-4147-A177-3AD203B41FA5}">
                      <a16:colId xmlns:a16="http://schemas.microsoft.com/office/drawing/2014/main" val="20000"/>
                    </a:ext>
                  </a:extLst>
                </a:gridCol>
              </a:tblGrid>
              <a:tr h="303212">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COLOR AND TYPE OF SIGNAL</a:t>
                      </a:r>
                      <a:endParaRPr kumimoji="0" lang="en-US" sz="11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944563"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Steady Green</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Steady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Flashing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Alternating</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Flashing White</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graphicFrame>
        <p:nvGraphicFramePr>
          <p:cNvPr id="28" name="Group 48"/>
          <p:cNvGraphicFramePr>
            <a:graphicFrameLocks noGrp="1"/>
          </p:cNvGraphicFramePr>
          <p:nvPr>
            <p:extLst>
              <p:ext uri="{D42A27DB-BD31-4B8C-83A1-F6EECF244321}">
                <p14:modId xmlns:p14="http://schemas.microsoft.com/office/powerpoint/2010/main" val="1213114239"/>
              </p:ext>
            </p:extLst>
          </p:nvPr>
        </p:nvGraphicFramePr>
        <p:xfrm>
          <a:off x="4032216" y="1055920"/>
          <a:ext cx="2971800" cy="1827212"/>
        </p:xfrm>
        <a:graphic>
          <a:graphicData uri="http://schemas.openxmlformats.org/drawingml/2006/table">
            <a:tbl>
              <a:tblPr/>
              <a:tblGrid>
                <a:gridCol w="2971800">
                  <a:extLst>
                    <a:ext uri="{9D8B030D-6E8A-4147-A177-3AD203B41FA5}">
                      <a16:colId xmlns:a16="http://schemas.microsoft.com/office/drawing/2014/main" val="20000"/>
                    </a:ext>
                  </a:extLst>
                </a:gridCol>
              </a:tblGrid>
              <a:tr h="303212">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2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MEANING for VEHICLES</a:t>
                      </a:r>
                      <a:endParaRPr kumimoji="0" lang="en-US" sz="11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Cleared to cross, proceed or go</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Stop</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Clear the taxiway or runway</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Exercise extreme caution</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Return to starting point on airport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cxnSp>
        <p:nvCxnSpPr>
          <p:cNvPr id="29" name="AutoShape 82"/>
          <p:cNvCxnSpPr>
            <a:cxnSpLocks noChangeShapeType="1"/>
          </p:cNvCxnSpPr>
          <p:nvPr/>
        </p:nvCxnSpPr>
        <p:spPr bwMode="auto">
          <a:xfrm>
            <a:off x="2100798" y="1524000"/>
            <a:ext cx="533400" cy="0"/>
          </a:xfrm>
          <a:prstGeom prst="straightConnector1">
            <a:avLst/>
          </a:prstGeom>
          <a:noFill/>
          <a:ln w="38100">
            <a:solidFill>
              <a:srgbClr val="00B050"/>
            </a:solidFill>
            <a:round/>
            <a:headEnd/>
            <a:tailEnd/>
          </a:ln>
        </p:spPr>
      </p:cxnSp>
      <p:cxnSp>
        <p:nvCxnSpPr>
          <p:cNvPr id="30" name="AutoShape 84"/>
          <p:cNvCxnSpPr>
            <a:cxnSpLocks noChangeShapeType="1"/>
          </p:cNvCxnSpPr>
          <p:nvPr/>
        </p:nvCxnSpPr>
        <p:spPr bwMode="auto">
          <a:xfrm>
            <a:off x="2100798" y="1828800"/>
            <a:ext cx="533400" cy="0"/>
          </a:xfrm>
          <a:prstGeom prst="straightConnector1">
            <a:avLst/>
          </a:prstGeom>
          <a:noFill/>
          <a:ln w="38100">
            <a:solidFill>
              <a:srgbClr val="FF0000"/>
            </a:solidFill>
            <a:round/>
            <a:headEnd/>
            <a:tailEnd/>
          </a:ln>
        </p:spPr>
      </p:cxnSp>
      <p:cxnSp>
        <p:nvCxnSpPr>
          <p:cNvPr id="31" name="AutoShape 85"/>
          <p:cNvCxnSpPr>
            <a:cxnSpLocks noChangeShapeType="1"/>
          </p:cNvCxnSpPr>
          <p:nvPr/>
        </p:nvCxnSpPr>
        <p:spPr bwMode="auto">
          <a:xfrm>
            <a:off x="2139984" y="2133600"/>
            <a:ext cx="551850" cy="0"/>
          </a:xfrm>
          <a:prstGeom prst="straightConnector1">
            <a:avLst/>
          </a:prstGeom>
          <a:noFill/>
          <a:ln w="38100">
            <a:solidFill>
              <a:srgbClr val="FF0000"/>
            </a:solidFill>
            <a:prstDash val="sysDot"/>
            <a:round/>
            <a:headEnd/>
            <a:tailEnd/>
          </a:ln>
        </p:spPr>
      </p:cxnSp>
      <p:graphicFrame>
        <p:nvGraphicFramePr>
          <p:cNvPr id="32" name="Object 86"/>
          <p:cNvGraphicFramePr>
            <a:graphicFrameLocks noChangeAspect="1"/>
          </p:cNvGraphicFramePr>
          <p:nvPr>
            <p:extLst>
              <p:ext uri="{D42A27DB-BD31-4B8C-83A1-F6EECF244321}">
                <p14:modId xmlns:p14="http://schemas.microsoft.com/office/powerpoint/2010/main" val="2535345867"/>
              </p:ext>
            </p:extLst>
          </p:nvPr>
        </p:nvGraphicFramePr>
        <p:xfrm>
          <a:off x="2100798" y="2351087"/>
          <a:ext cx="685800" cy="174625"/>
        </p:xfrm>
        <a:graphic>
          <a:graphicData uri="http://schemas.openxmlformats.org/presentationml/2006/ole">
            <mc:AlternateContent xmlns:mc="http://schemas.openxmlformats.org/markup-compatibility/2006">
              <mc:Choice xmlns:v="urn:schemas-microsoft-com:vml" Requires="v">
                <p:oleObj spid="_x0000_s7270" name="Bitmap Image" r:id="rId4" imgW="600159" imgH="142933" progId="Paint.Picture">
                  <p:embed/>
                </p:oleObj>
              </mc:Choice>
              <mc:Fallback>
                <p:oleObj name="Bitmap Image" r:id="rId4" imgW="600159" imgH="142933" progId="Paint.Picture">
                  <p:embed/>
                  <p:pic>
                    <p:nvPicPr>
                      <p:cNvPr id="32" name="Object 8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00798" y="2351087"/>
                        <a:ext cx="685800" cy="174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3" name="Object 76"/>
          <p:cNvGraphicFramePr>
            <a:graphicFrameLocks noChangeAspect="1"/>
          </p:cNvGraphicFramePr>
          <p:nvPr>
            <p:extLst>
              <p:ext uri="{D42A27DB-BD31-4B8C-83A1-F6EECF244321}">
                <p14:modId xmlns:p14="http://schemas.microsoft.com/office/powerpoint/2010/main" val="2836381631"/>
              </p:ext>
            </p:extLst>
          </p:nvPr>
        </p:nvGraphicFramePr>
        <p:xfrm>
          <a:off x="2058495" y="2655887"/>
          <a:ext cx="714828" cy="155764"/>
        </p:xfrm>
        <a:graphic>
          <a:graphicData uri="http://schemas.openxmlformats.org/presentationml/2006/ole">
            <mc:AlternateContent xmlns:mc="http://schemas.openxmlformats.org/markup-compatibility/2006">
              <mc:Choice xmlns:v="urn:schemas-microsoft-com:vml" Requires="v">
                <p:oleObj spid="_x0000_s7271" name="Bitmap Image" r:id="rId6" imgW="628571" imgH="171338" progId="Paint.Picture">
                  <p:embed/>
                </p:oleObj>
              </mc:Choice>
              <mc:Fallback>
                <p:oleObj name="Bitmap Image" r:id="rId6" imgW="628571" imgH="171338" progId="Paint.Picture">
                  <p:embed/>
                  <p:pic>
                    <p:nvPicPr>
                      <p:cNvPr id="33" name="Object 7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58495" y="2655887"/>
                        <a:ext cx="714828" cy="155764"/>
                      </a:xfrm>
                      <a:prstGeom prst="rect">
                        <a:avLst/>
                      </a:prstGeom>
                      <a:solidFill>
                        <a:srgbClr val="C0C0C0"/>
                      </a:solidFill>
                    </p:spPr>
                  </p:pic>
                </p:oleObj>
              </mc:Fallback>
            </mc:AlternateContent>
          </a:graphicData>
        </a:graphic>
      </p:graphicFrame>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158</a:t>
            </a:fld>
            <a:endParaRPr lang="en-US"/>
          </a:p>
        </p:txBody>
      </p:sp>
      <p:sp>
        <p:nvSpPr>
          <p:cNvPr id="12" name="TextBox 11">
            <a:extLst>
              <a:ext uri="{FF2B5EF4-FFF2-40B4-BE49-F238E27FC236}">
                <a16:creationId xmlns:a16="http://schemas.microsoft.com/office/drawing/2014/main" id="{33FECE25-FBF7-4B23-8C88-D4D74BD4439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4" name="TextBox 13">
            <a:extLst>
              <a:ext uri="{FF2B5EF4-FFF2-40B4-BE49-F238E27FC236}">
                <a16:creationId xmlns:a16="http://schemas.microsoft.com/office/drawing/2014/main" id="{3ACA3950-7D15-417D-AE27-1255677F176D}"/>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5" name="TextBox 14">
            <a:extLst>
              <a:ext uri="{FF2B5EF4-FFF2-40B4-BE49-F238E27FC236}">
                <a16:creationId xmlns:a16="http://schemas.microsoft.com/office/drawing/2014/main" id="{2FD085CD-CFFF-4CFF-82BA-03846EF3A154}"/>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7" name="TextBox 16">
            <a:extLst>
              <a:ext uri="{FF2B5EF4-FFF2-40B4-BE49-F238E27FC236}">
                <a16:creationId xmlns:a16="http://schemas.microsoft.com/office/drawing/2014/main" id="{018EB459-72D2-44C3-9B83-9E77ACB00B7E}"/>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
        <p:nvSpPr>
          <p:cNvPr id="16" name="TextBox 15">
            <a:extLst>
              <a:ext uri="{FF2B5EF4-FFF2-40B4-BE49-F238E27FC236}">
                <a16:creationId xmlns:a16="http://schemas.microsoft.com/office/drawing/2014/main" id="{ADDF94EF-0D96-4268-B653-AC611C976256}"/>
              </a:ext>
            </a:extLst>
          </p:cNvPr>
          <p:cNvSpPr txBox="1"/>
          <p:nvPr/>
        </p:nvSpPr>
        <p:spPr>
          <a:xfrm>
            <a:off x="3458646" y="6473684"/>
            <a:ext cx="27135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FAA Kneeboard card</a:t>
            </a:r>
          </a:p>
        </p:txBody>
      </p:sp>
    </p:spTree>
    <p:custDataLst>
      <p:tags r:id="rId2"/>
    </p:custDataLst>
    <p:extLst>
      <p:ext uri="{BB962C8B-B14F-4D97-AF65-F5344CB8AC3E}">
        <p14:creationId xmlns:p14="http://schemas.microsoft.com/office/powerpoint/2010/main" val="3697937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250" fill="hold"/>
                                        <p:tgtEl>
                                          <p:spTgt spid="16"/>
                                        </p:tgtEl>
                                        <p:attrNameLst>
                                          <p:attrName>ppt_x</p:attrName>
                                        </p:attrNameLst>
                                      </p:cBhvr>
                                      <p:tavLst>
                                        <p:tav tm="0">
                                          <p:val>
                                            <p:strVal val="0-#ppt_w/2"/>
                                          </p:val>
                                        </p:tav>
                                        <p:tav tm="100000">
                                          <p:val>
                                            <p:strVal val="#ppt_x"/>
                                          </p:val>
                                        </p:tav>
                                      </p:tavLst>
                                    </p:anim>
                                    <p:anim calcmode="lin" valueType="num">
                                      <p:cBhvr additive="base">
                                        <p:cTn id="8" dur="125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6085" name="Text Box 79"/>
          <p:cNvSpPr txBox="1">
            <a:spLocks noChangeArrowheads="1"/>
          </p:cNvSpPr>
          <p:nvPr/>
        </p:nvSpPr>
        <p:spPr bwMode="auto">
          <a:xfrm>
            <a:off x="931884" y="1066800"/>
            <a:ext cx="7772400" cy="2539157"/>
          </a:xfrm>
          <a:prstGeom prst="rect">
            <a:avLst/>
          </a:prstGeom>
          <a:noFill/>
          <a:ln w="19050">
            <a:noFill/>
            <a:miter lim="800000"/>
            <a:headEnd/>
            <a:tailEnd/>
          </a:ln>
        </p:spPr>
        <p:txBody>
          <a:bodyPr wrap="square">
            <a:spAutoFit/>
          </a:bodyPr>
          <a:lstStyle/>
          <a:p>
            <a:pPr marL="342900" indent="-34290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What should you do if your aviation radio stops working while you are driving on the movement area?</a:t>
            </a:r>
          </a:p>
          <a:p>
            <a:pPr marL="342900" indent="-34290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When is it permissible to continue driving and working on the movement area without a working aviation radio?</a:t>
            </a:r>
          </a:p>
          <a:p>
            <a:pPr marL="342900" indent="-34290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When can a cell phone be used to communicate on the movement area?</a:t>
            </a:r>
          </a:p>
          <a:p>
            <a:pPr marL="342900" indent="-34290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The edge lights for the surface you’re on are flashing.  What does that mean, and what should you do?</a:t>
            </a:r>
            <a:endParaRPr lang="en-US" dirty="0">
              <a:solidFill>
                <a:srgbClr val="00B0F0"/>
              </a:solidFill>
              <a:latin typeface="Arial Rounded MT Bold" pitchFamily="34" charset="0"/>
            </a:endParaRPr>
          </a:p>
        </p:txBody>
      </p:sp>
      <p:sp>
        <p:nvSpPr>
          <p:cNvPr id="46126" name="Rectangle 8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sz="1800"/>
          </a:p>
        </p:txBody>
      </p:sp>
      <p:sp>
        <p:nvSpPr>
          <p:cNvPr id="13" name="Rectangle 2"/>
          <p:cNvSpPr txBox="1">
            <a:spLocks noChangeArrowheads="1"/>
          </p:cNvSpPr>
          <p:nvPr/>
        </p:nvSpPr>
        <p:spPr>
          <a:xfrm>
            <a:off x="1524000" y="505615"/>
            <a:ext cx="6096000" cy="461665"/>
          </a:xfrm>
          <a:prstGeom prst="rect">
            <a:avLst/>
          </a:prstGeom>
          <a:solidFill>
            <a:schemeClr val="bg1"/>
          </a:solidFill>
          <a:ln w="28575">
            <a:solidFill>
              <a:schemeClr val="tx1"/>
            </a:solid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FF0000"/>
                </a:solidFill>
                <a:latin typeface="Arial Rounded MT Bold" pitchFamily="34" charset="0"/>
                <a:ea typeface="+mj-ea"/>
                <a:cs typeface="+mj-cs"/>
              </a:rPr>
              <a:t>Radio Communications (DTW)</a:t>
            </a:r>
          </a:p>
        </p:txBody>
      </p:sp>
      <p:sp>
        <p:nvSpPr>
          <p:cNvPr id="3" name="Slide Number Placeholder 2"/>
          <p:cNvSpPr>
            <a:spLocks noGrp="1"/>
          </p:cNvSpPr>
          <p:nvPr>
            <p:ph type="sldNum" sz="quarter" idx="12"/>
          </p:nvPr>
        </p:nvSpPr>
        <p:spPr/>
        <p:txBody>
          <a:bodyPr/>
          <a:lstStyle/>
          <a:p>
            <a:pPr>
              <a:defRPr/>
            </a:pPr>
            <a:fld id="{056B8C31-5EF2-4A5A-8AB4-4930E59EED70}" type="slidenum">
              <a:rPr lang="en-US" smtClean="0"/>
              <a:pPr>
                <a:defRPr/>
              </a:pPr>
              <a:t>159</a:t>
            </a:fld>
            <a:endParaRPr lang="en-US"/>
          </a:p>
        </p:txBody>
      </p:sp>
      <p:sp>
        <p:nvSpPr>
          <p:cNvPr id="7" name="TextBox 6">
            <a:extLst>
              <a:ext uri="{FF2B5EF4-FFF2-40B4-BE49-F238E27FC236}">
                <a16:creationId xmlns:a16="http://schemas.microsoft.com/office/drawing/2014/main" id="{EAE65FB7-A8B2-44FD-9DBE-8ECF41421102}"/>
              </a:ext>
            </a:extLst>
          </p:cNvPr>
          <p:cNvSpPr txBox="1"/>
          <p:nvPr/>
        </p:nvSpPr>
        <p:spPr>
          <a:xfrm>
            <a:off x="3461802" y="6473685"/>
            <a:ext cx="17959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only</a:t>
            </a:r>
            <a:endParaRPr lang="en-US" sz="1400" dirty="0">
              <a:solidFill>
                <a:srgbClr val="FFFFFF"/>
              </a:solidFill>
              <a:latin typeface="Arial Rounded MT Bold" panose="020F07040305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608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608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608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5" name="Text Box 79"/>
          <p:cNvSpPr txBox="1">
            <a:spLocks noChangeArrowheads="1"/>
          </p:cNvSpPr>
          <p:nvPr/>
        </p:nvSpPr>
        <p:spPr bwMode="auto">
          <a:xfrm>
            <a:off x="685800" y="735288"/>
            <a:ext cx="7772400" cy="5786199"/>
          </a:xfrm>
          <a:prstGeom prst="rect">
            <a:avLst/>
          </a:prstGeom>
          <a:noFill/>
          <a:ln w="19050">
            <a:noFill/>
            <a:miter lim="800000"/>
            <a:headEnd/>
            <a:tailEnd/>
          </a:ln>
        </p:spPr>
        <p:txBody>
          <a:bodyPr wrap="square">
            <a:spAutoFit/>
          </a:bodyPr>
          <a:lstStyle/>
          <a:p>
            <a:pPr>
              <a:spcBef>
                <a:spcPts val="600"/>
              </a:spcBef>
            </a:pPr>
            <a:r>
              <a:rPr lang="en-US" sz="1800" u="sng" dirty="0">
                <a:solidFill>
                  <a:srgbClr val="002060"/>
                </a:solidFill>
                <a:latin typeface="Arial Rounded MT Bold" pitchFamily="34" charset="0"/>
              </a:rPr>
              <a:t>Loss of Radio Communications</a:t>
            </a:r>
            <a:endParaRPr lang="en-US" sz="1750" u="sng" dirty="0">
              <a:solidFill>
                <a:schemeClr val="accent6">
                  <a:lumMod val="75000"/>
                </a:schemeClr>
              </a:solidFill>
              <a:latin typeface="Arial Rounded MT Bold" pitchFamily="34" charset="0"/>
            </a:endParaRPr>
          </a:p>
          <a:p>
            <a:pPr marL="285750" indent="-285750">
              <a:spcBef>
                <a:spcPts val="600"/>
              </a:spcBef>
              <a:buFont typeface="Arial" panose="020B0604020202020204" pitchFamily="34" charset="0"/>
              <a:buChar char="•"/>
            </a:pPr>
            <a:r>
              <a:rPr lang="en-US" sz="1750" dirty="0">
                <a:solidFill>
                  <a:schemeClr val="accent6">
                    <a:lumMod val="75000"/>
                  </a:schemeClr>
                </a:solidFill>
                <a:latin typeface="Arial Rounded MT Bold" pitchFamily="34" charset="0"/>
              </a:rPr>
              <a:t>Immediately get clear of movement areas and remain clear.</a:t>
            </a:r>
          </a:p>
          <a:p>
            <a:pPr marL="285750" indent="-285750">
              <a:spcBef>
                <a:spcPts val="600"/>
              </a:spcBef>
              <a:buFont typeface="Arial" panose="020B0604020202020204" pitchFamily="34" charset="0"/>
              <a:buChar char="•"/>
            </a:pPr>
            <a:r>
              <a:rPr lang="en-US" sz="1750" dirty="0">
                <a:solidFill>
                  <a:schemeClr val="accent6">
                    <a:lumMod val="75000"/>
                  </a:schemeClr>
                </a:solidFill>
                <a:latin typeface="Arial Rounded MT Bold" pitchFamily="34" charset="0"/>
              </a:rPr>
              <a:t>If necessary, attempt to contact the Airfield Operations Dispatch (Station 3) and ask them to tell ATCT that you have cleared the movement area</a:t>
            </a:r>
          </a:p>
          <a:p>
            <a:pPr marL="285750" indent="-285750">
              <a:spcBef>
                <a:spcPts val="600"/>
              </a:spcBef>
              <a:buFont typeface="Arial" panose="020B0604020202020204" pitchFamily="34" charset="0"/>
              <a:buChar char="•"/>
            </a:pPr>
            <a:r>
              <a:rPr lang="en-US" sz="1750" dirty="0">
                <a:solidFill>
                  <a:schemeClr val="accent6">
                    <a:lumMod val="75000"/>
                  </a:schemeClr>
                </a:solidFill>
                <a:latin typeface="Arial Rounded MT Bold" pitchFamily="34" charset="0"/>
              </a:rPr>
              <a:t>Or, turn vehicle toward the Tower, flash headlights, and follow light gun signals.</a:t>
            </a:r>
          </a:p>
          <a:p>
            <a:pPr marL="285750" indent="-285750">
              <a:spcBef>
                <a:spcPts val="600"/>
              </a:spcBef>
              <a:buFont typeface="Arial" panose="020B0604020202020204" pitchFamily="34" charset="0"/>
              <a:buChar char="•"/>
            </a:pPr>
            <a:r>
              <a:rPr lang="en-US" sz="1750" dirty="0">
                <a:solidFill>
                  <a:srgbClr val="FF0000"/>
                </a:solidFill>
                <a:latin typeface="Arial Rounded MT Bold" pitchFamily="34" charset="0"/>
              </a:rPr>
              <a:t>Do NOT use a cell phone while on the movement area, unless it is an emergency and there is NO other way to contact anyone.</a:t>
            </a:r>
          </a:p>
          <a:p>
            <a:pPr marL="285750" indent="-285750">
              <a:spcBef>
                <a:spcPts val="600"/>
              </a:spcBef>
              <a:buFont typeface="Arial" panose="020B0604020202020204" pitchFamily="34" charset="0"/>
              <a:buChar char="•"/>
            </a:pPr>
            <a:r>
              <a:rPr lang="en-US" sz="1750" dirty="0">
                <a:solidFill>
                  <a:schemeClr val="accent6">
                    <a:lumMod val="75000"/>
                  </a:schemeClr>
                </a:solidFill>
                <a:latin typeface="Arial Rounded MT Bold" pitchFamily="34" charset="0"/>
              </a:rPr>
              <a:t>If the edge lights for the runway or taxiway you are on start flashing, the ATCT is attempting to contact you.  Call them on the radio! If your radio is not working, turn your vehicle towards the ATCT, flash your headlights, and follow light gun signals. </a:t>
            </a:r>
          </a:p>
          <a:p>
            <a:pPr marL="285750" indent="-285750">
              <a:spcBef>
                <a:spcPts val="600"/>
              </a:spcBef>
              <a:buFont typeface="Arial" panose="020B0604020202020204" pitchFamily="34" charset="0"/>
              <a:buChar char="•"/>
            </a:pPr>
            <a:r>
              <a:rPr lang="en-US" sz="1750" dirty="0">
                <a:solidFill>
                  <a:schemeClr val="accent6">
                    <a:lumMod val="75000"/>
                  </a:schemeClr>
                </a:solidFill>
                <a:latin typeface="Arial Rounded MT Bold" pitchFamily="34" charset="0"/>
              </a:rPr>
              <a:t>If the aviation radio is malfunctioning, the vehicle must remain off the movement areas until the radio is repaired, or it must be escorted by a vehicle with an operating radio, operated by a trained and certified driver.</a:t>
            </a:r>
          </a:p>
          <a:p>
            <a:pPr marL="342900" indent="-342900">
              <a:spcBef>
                <a:spcPct val="50000"/>
              </a:spcBef>
              <a:buFont typeface="+mj-lt"/>
              <a:buAutoNum type="arabicPeriod"/>
            </a:pPr>
            <a:endParaRPr lang="en-US" dirty="0">
              <a:solidFill>
                <a:srgbClr val="00B0F0"/>
              </a:solidFill>
              <a:latin typeface="Arial Rounded MT Bold" pitchFamily="34" charset="0"/>
            </a:endParaRPr>
          </a:p>
        </p:txBody>
      </p:sp>
      <p:sp>
        <p:nvSpPr>
          <p:cNvPr id="46126" name="Rectangle 8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sz="1800"/>
          </a:p>
        </p:txBody>
      </p:sp>
      <p:sp>
        <p:nvSpPr>
          <p:cNvPr id="3" name="Slide Number Placeholder 2"/>
          <p:cNvSpPr>
            <a:spLocks noGrp="1"/>
          </p:cNvSpPr>
          <p:nvPr>
            <p:ph type="sldNum" sz="quarter" idx="12"/>
          </p:nvPr>
        </p:nvSpPr>
        <p:spPr/>
        <p:txBody>
          <a:bodyPr/>
          <a:lstStyle/>
          <a:p>
            <a:pPr>
              <a:defRPr/>
            </a:pPr>
            <a:fld id="{056B8C31-5EF2-4A5A-8AB4-4930E59EED70}" type="slidenum">
              <a:rPr lang="en-US" smtClean="0"/>
              <a:pPr>
                <a:defRPr/>
              </a:pPr>
              <a:t>160</a:t>
            </a:fld>
            <a:endParaRPr lang="en-US"/>
          </a:p>
        </p:txBody>
      </p:sp>
      <p:sp>
        <p:nvSpPr>
          <p:cNvPr id="9" name="TextBox 8">
            <a:extLst>
              <a:ext uri="{FF2B5EF4-FFF2-40B4-BE49-F238E27FC236}">
                <a16:creationId xmlns:a16="http://schemas.microsoft.com/office/drawing/2014/main" id="{A889917F-5B82-4989-94D2-10D2631AC8E7}"/>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642ACC14-B247-4FE2-BF3A-056D4917E78A}"/>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4" name="TextBox 13">
            <a:extLst>
              <a:ext uri="{FF2B5EF4-FFF2-40B4-BE49-F238E27FC236}">
                <a16:creationId xmlns:a16="http://schemas.microsoft.com/office/drawing/2014/main" id="{38DDD2B5-8704-4387-8F61-EEE21D65D65A}"/>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2009941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46085">
                                            <p:txEl>
                                              <p:pRg st="4" end="4"/>
                                            </p:txEl>
                                          </p:spTgt>
                                        </p:tgtEl>
                                        <p:attrNameLst>
                                          <p:attrName>style.visibility</p:attrName>
                                        </p:attrNameLst>
                                      </p:cBhvr>
                                      <p:to>
                                        <p:strVal val="visible"/>
                                      </p:to>
                                    </p:set>
                                    <p:animEffect transition="in" filter="slide(fromBottom)">
                                      <p:cBhvr>
                                        <p:cTn id="7" dur="500"/>
                                        <p:tgtEl>
                                          <p:spTgt spid="46085">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46085">
                                            <p:txEl>
                                              <p:pRg st="5" end="5"/>
                                            </p:txEl>
                                          </p:spTgt>
                                        </p:tgtEl>
                                        <p:attrNameLst>
                                          <p:attrName>style.visibility</p:attrName>
                                        </p:attrNameLst>
                                      </p:cBhvr>
                                      <p:to>
                                        <p:strVal val="visible"/>
                                      </p:to>
                                    </p:set>
                                    <p:animEffect transition="in" filter="slide(fromBottom)">
                                      <p:cBhvr>
                                        <p:cTn id="12" dur="500"/>
                                        <p:tgtEl>
                                          <p:spTgt spid="46085">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46085">
                                            <p:txEl>
                                              <p:pRg st="6" end="6"/>
                                            </p:txEl>
                                          </p:spTgt>
                                        </p:tgtEl>
                                        <p:attrNameLst>
                                          <p:attrName>style.visibility</p:attrName>
                                        </p:attrNameLst>
                                      </p:cBhvr>
                                      <p:to>
                                        <p:strVal val="visible"/>
                                      </p:to>
                                    </p:set>
                                    <p:animEffect transition="in" filter="slide(fromBottom)">
                                      <p:cBhvr>
                                        <p:cTn id="17" dur="500"/>
                                        <p:tgtEl>
                                          <p:spTgt spid="4608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6085" name="Text Box 79"/>
          <p:cNvSpPr txBox="1">
            <a:spLocks noChangeArrowheads="1"/>
          </p:cNvSpPr>
          <p:nvPr/>
        </p:nvSpPr>
        <p:spPr bwMode="auto">
          <a:xfrm>
            <a:off x="838200" y="908552"/>
            <a:ext cx="7391400" cy="5339923"/>
          </a:xfrm>
          <a:prstGeom prst="rect">
            <a:avLst/>
          </a:prstGeom>
          <a:noFill/>
          <a:ln w="19050">
            <a:noFill/>
            <a:miter lim="800000"/>
            <a:headEnd/>
            <a:tailEnd/>
          </a:ln>
        </p:spPr>
        <p:txBody>
          <a:bodyPr wrap="square">
            <a:spAutoFit/>
          </a:bodyPr>
          <a:lstStyle/>
          <a:p>
            <a:pPr marL="342900" indent="-342900">
              <a:spcBef>
                <a:spcPts val="600"/>
              </a:spcBef>
              <a:buFont typeface="+mj-lt"/>
              <a:buAutoNum type="arabicPeriod"/>
            </a:pPr>
            <a:r>
              <a:rPr lang="en-US" sz="1700" dirty="0">
                <a:solidFill>
                  <a:schemeClr val="accent6">
                    <a:lumMod val="75000"/>
                  </a:schemeClr>
                </a:solidFill>
                <a:latin typeface="Arial Rounded MT Bold" pitchFamily="34" charset="0"/>
              </a:rPr>
              <a:t>While on movement areas you must be escorted at ALL times by a trained and certified airfield driver who has a working aviation radio.</a:t>
            </a:r>
          </a:p>
          <a:p>
            <a:pPr marL="342900" indent="-342900">
              <a:spcBef>
                <a:spcPts val="600"/>
              </a:spcBef>
              <a:buFont typeface="+mj-lt"/>
              <a:buAutoNum type="arabicPeriod"/>
            </a:pPr>
            <a:r>
              <a:rPr lang="en-US" sz="1700" dirty="0">
                <a:solidFill>
                  <a:schemeClr val="accent6">
                    <a:lumMod val="75000"/>
                  </a:schemeClr>
                </a:solidFill>
                <a:latin typeface="Arial Rounded MT Bold" pitchFamily="34" charset="0"/>
              </a:rPr>
              <a:t>If you are separated from your escort, call them on the “county” radio and tell them you need help.</a:t>
            </a:r>
          </a:p>
          <a:p>
            <a:pPr marL="342900" indent="-342900">
              <a:spcBef>
                <a:spcPts val="600"/>
              </a:spcBef>
              <a:buFont typeface="+mj-lt"/>
              <a:buAutoNum type="arabicPeriod"/>
            </a:pPr>
            <a:r>
              <a:rPr lang="en-US" sz="1700" dirty="0">
                <a:solidFill>
                  <a:schemeClr val="accent6">
                    <a:lumMod val="75000"/>
                  </a:schemeClr>
                </a:solidFill>
                <a:latin typeface="Arial Rounded MT Bold" pitchFamily="34" charset="0"/>
              </a:rPr>
              <a:t>If you cannot contact your escort, call Airfield Operations on Ops 1 on the “county” radio and tell them you need help.</a:t>
            </a:r>
          </a:p>
          <a:p>
            <a:pPr marL="342900" indent="-342900">
              <a:spcBef>
                <a:spcPts val="600"/>
              </a:spcBef>
              <a:buFont typeface="+mj-lt"/>
              <a:buAutoNum type="arabicPeriod"/>
            </a:pPr>
            <a:r>
              <a:rPr lang="en-US" sz="1700" dirty="0">
                <a:solidFill>
                  <a:schemeClr val="accent6">
                    <a:lumMod val="75000"/>
                  </a:schemeClr>
                </a:solidFill>
                <a:latin typeface="Arial Rounded MT Bold" pitchFamily="34" charset="0"/>
              </a:rPr>
              <a:t>If that doesn’t work, flash your headlights at the Tower and follow light gun signals.</a:t>
            </a:r>
          </a:p>
          <a:p>
            <a:pPr marL="342900" indent="-342900">
              <a:spcBef>
                <a:spcPts val="600"/>
              </a:spcBef>
              <a:buFont typeface="+mj-lt"/>
              <a:buAutoNum type="arabicPeriod"/>
            </a:pPr>
            <a:r>
              <a:rPr lang="en-US" sz="1700" dirty="0">
                <a:solidFill>
                  <a:schemeClr val="accent6">
                    <a:lumMod val="75000"/>
                  </a:schemeClr>
                </a:solidFill>
                <a:latin typeface="Arial Rounded MT Bold" pitchFamily="34" charset="0"/>
              </a:rPr>
              <a:t>If you can’t contact anyone on the “county” radio, call Airfield Operations at 734-942-3685 and tell them you need help.</a:t>
            </a:r>
          </a:p>
          <a:p>
            <a:pPr>
              <a:spcBef>
                <a:spcPts val="600"/>
              </a:spcBef>
            </a:pPr>
            <a:r>
              <a:rPr lang="en-US" sz="1700" dirty="0">
                <a:solidFill>
                  <a:schemeClr val="accent6">
                    <a:lumMod val="75000"/>
                  </a:schemeClr>
                </a:solidFill>
                <a:latin typeface="Arial Rounded MT Bold" pitchFamily="34" charset="0"/>
              </a:rPr>
              <a:t>	</a:t>
            </a:r>
            <a:r>
              <a:rPr lang="en-US" sz="1700" dirty="0">
                <a:solidFill>
                  <a:srgbClr val="FF0000"/>
                </a:solidFill>
                <a:latin typeface="Arial Rounded MT Bold" pitchFamily="34" charset="0"/>
              </a:rPr>
              <a:t> (</a:t>
            </a:r>
            <a:r>
              <a:rPr lang="en-US" sz="1700" b="1" dirty="0">
                <a:solidFill>
                  <a:srgbClr val="FF0000"/>
                </a:solidFill>
                <a:latin typeface="Arial Rounded MT Bold" pitchFamily="34" charset="0"/>
              </a:rPr>
              <a:t>using your cell phone </a:t>
            </a:r>
            <a:r>
              <a:rPr lang="en-US" sz="1700" b="1" u="sng" dirty="0">
                <a:solidFill>
                  <a:srgbClr val="FF0000"/>
                </a:solidFill>
                <a:latin typeface="Arial Rounded MT Bold" pitchFamily="34" charset="0"/>
              </a:rPr>
              <a:t>is a last resort only!!!!!</a:t>
            </a:r>
            <a:r>
              <a:rPr lang="en-US" sz="1700" u="sng" dirty="0">
                <a:solidFill>
                  <a:srgbClr val="FF0000"/>
                </a:solidFill>
                <a:latin typeface="Arial Rounded MT Bold" pitchFamily="34" charset="0"/>
              </a:rPr>
              <a:t>)</a:t>
            </a:r>
            <a:r>
              <a:rPr lang="en-US" sz="1700" dirty="0">
                <a:solidFill>
                  <a:srgbClr val="FF0000"/>
                </a:solidFill>
                <a:latin typeface="Arial Rounded MT Bold" pitchFamily="34" charset="0"/>
              </a:rPr>
              <a:t>.</a:t>
            </a:r>
          </a:p>
          <a:p>
            <a:pPr marL="342900" indent="-342900">
              <a:spcBef>
                <a:spcPts val="600"/>
              </a:spcBef>
              <a:buFont typeface="+mj-lt"/>
              <a:buAutoNum type="arabicPeriod" startAt="5"/>
            </a:pPr>
            <a:r>
              <a:rPr lang="en-US" sz="1700" dirty="0">
                <a:solidFill>
                  <a:schemeClr val="accent6">
                    <a:lumMod val="75000"/>
                  </a:schemeClr>
                </a:solidFill>
                <a:latin typeface="Arial Rounded MT Bold" pitchFamily="34" charset="0"/>
              </a:rPr>
              <a:t>If the ATCT starts flashing light gun signals at you, obey them </a:t>
            </a:r>
            <a:r>
              <a:rPr lang="en-US" sz="1700" u="sng" dirty="0">
                <a:solidFill>
                  <a:schemeClr val="accent6">
                    <a:lumMod val="75000"/>
                  </a:schemeClr>
                </a:solidFill>
                <a:latin typeface="Arial Rounded MT Bold" pitchFamily="34" charset="0"/>
              </a:rPr>
              <a:t>without entering a runway safety area</a:t>
            </a:r>
            <a:r>
              <a:rPr lang="en-US" sz="1700" dirty="0">
                <a:solidFill>
                  <a:schemeClr val="accent6">
                    <a:lumMod val="75000"/>
                  </a:schemeClr>
                </a:solidFill>
                <a:latin typeface="Arial Rounded MT Bold" pitchFamily="34" charset="0"/>
              </a:rPr>
              <a:t>, even if you have to drive onto a grassy area. </a:t>
            </a:r>
          </a:p>
          <a:p>
            <a:pPr marL="342900" indent="-342900">
              <a:spcBef>
                <a:spcPts val="600"/>
              </a:spcBef>
              <a:buFont typeface="+mj-lt"/>
              <a:buAutoNum type="arabicPeriod" startAt="5"/>
            </a:pPr>
            <a:r>
              <a:rPr lang="en-US" sz="1700" dirty="0">
                <a:solidFill>
                  <a:schemeClr val="accent6">
                    <a:lumMod val="75000"/>
                  </a:schemeClr>
                </a:solidFill>
                <a:latin typeface="Arial Rounded MT Bold" pitchFamily="34" charset="0"/>
              </a:rPr>
              <a:t>If an aircraft is moving towards you, get out of its way </a:t>
            </a:r>
            <a:r>
              <a:rPr lang="en-US" sz="1700" u="sng" dirty="0">
                <a:solidFill>
                  <a:schemeClr val="accent6">
                    <a:lumMod val="75000"/>
                  </a:schemeClr>
                </a:solidFill>
                <a:latin typeface="Arial Rounded MT Bold" pitchFamily="34" charset="0"/>
              </a:rPr>
              <a:t>without entering a runway safety area</a:t>
            </a:r>
            <a:r>
              <a:rPr lang="en-US" sz="1700" dirty="0">
                <a:solidFill>
                  <a:schemeClr val="accent6">
                    <a:lumMod val="75000"/>
                  </a:schemeClr>
                </a:solidFill>
                <a:latin typeface="Arial Rounded MT Bold" pitchFamily="34" charset="0"/>
              </a:rPr>
              <a:t> (even if you have to go onto the grass). </a:t>
            </a:r>
            <a:endParaRPr lang="en-US" sz="1700" dirty="0">
              <a:solidFill>
                <a:srgbClr val="00B0F0"/>
              </a:solidFill>
              <a:latin typeface="Arial Rounded MT Bold" pitchFamily="34" charset="0"/>
            </a:endParaRPr>
          </a:p>
        </p:txBody>
      </p:sp>
      <p:sp>
        <p:nvSpPr>
          <p:cNvPr id="46126" name="Rectangle 8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sz="1800"/>
          </a:p>
        </p:txBody>
      </p:sp>
      <p:sp>
        <p:nvSpPr>
          <p:cNvPr id="2" name="Slide Number Placeholder 1">
            <a:extLst>
              <a:ext uri="{FF2B5EF4-FFF2-40B4-BE49-F238E27FC236}">
                <a16:creationId xmlns:a16="http://schemas.microsoft.com/office/drawing/2014/main" id="{AFDE0EF9-79CB-466F-9731-F151ED33DBB4}"/>
              </a:ext>
            </a:extLst>
          </p:cNvPr>
          <p:cNvSpPr>
            <a:spLocks noGrp="1"/>
          </p:cNvSpPr>
          <p:nvPr>
            <p:ph type="sldNum" sz="quarter" idx="12"/>
          </p:nvPr>
        </p:nvSpPr>
        <p:spPr/>
        <p:txBody>
          <a:bodyPr/>
          <a:lstStyle/>
          <a:p>
            <a:pPr>
              <a:defRPr/>
            </a:pPr>
            <a:fld id="{056B8C31-5EF2-4A5A-8AB4-4930E59EED70}" type="slidenum">
              <a:rPr lang="en-US" smtClean="0"/>
              <a:pPr>
                <a:defRPr/>
              </a:pPr>
              <a:t>161</a:t>
            </a:fld>
            <a:endParaRPr lang="en-US"/>
          </a:p>
        </p:txBody>
      </p:sp>
      <p:sp>
        <p:nvSpPr>
          <p:cNvPr id="11" name="TextBox 10">
            <a:extLst>
              <a:ext uri="{FF2B5EF4-FFF2-40B4-BE49-F238E27FC236}">
                <a16:creationId xmlns:a16="http://schemas.microsoft.com/office/drawing/2014/main" id="{D4368011-4E00-49FD-ADD8-68DB1738C20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7" name="TextBox 6">
            <a:extLst>
              <a:ext uri="{FF2B5EF4-FFF2-40B4-BE49-F238E27FC236}">
                <a16:creationId xmlns:a16="http://schemas.microsoft.com/office/drawing/2014/main" id="{820824A8-1F8D-4E2A-9FE3-51B012C30F3C}"/>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21950857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608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608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608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6085">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6085">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6085">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608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r>
              <a:rPr lang="en-US"/>
              <a:t>Airfield Safety</a:t>
            </a:r>
          </a:p>
        </p:txBody>
      </p:sp>
      <p:sp>
        <p:nvSpPr>
          <p:cNvPr id="135171" name="Rectangle 3"/>
          <p:cNvSpPr>
            <a:spLocks noGrp="1" noChangeArrowheads="1"/>
          </p:cNvSpPr>
          <p:nvPr>
            <p:ph type="body" idx="1"/>
          </p:nvPr>
        </p:nvSpPr>
        <p:spPr/>
        <p:txBody>
          <a:bodyPr/>
          <a:lstStyle/>
          <a:p>
            <a:endParaRPr lang="en-US"/>
          </a:p>
        </p:txBody>
      </p:sp>
      <p:pic>
        <p:nvPicPr>
          <p:cNvPr id="135172" name="Picture 4"/>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20610" y="15173"/>
            <a:ext cx="9102778" cy="6827654"/>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162</a:t>
            </a:fld>
            <a:endParaRPr lang="en-US"/>
          </a:p>
        </p:txBody>
      </p:sp>
      <p:pic>
        <p:nvPicPr>
          <p:cNvPr id="2" name="Picture 1">
            <a:extLst>
              <a:ext uri="{FF2B5EF4-FFF2-40B4-BE49-F238E27FC236}">
                <a16:creationId xmlns:a16="http://schemas.microsoft.com/office/drawing/2014/main" id="{60246780-72B7-4344-9F42-963D5E0D3696}"/>
              </a:ext>
            </a:extLst>
          </p:cNvPr>
          <p:cNvPicPr>
            <a:picLocks noChangeAspect="1"/>
          </p:cNvPicPr>
          <p:nvPr/>
        </p:nvPicPr>
        <p:blipFill>
          <a:blip r:embed="rId3"/>
          <a:stretch>
            <a:fillRect/>
          </a:stretch>
        </p:blipFill>
        <p:spPr>
          <a:xfrm>
            <a:off x="5072037" y="3241198"/>
            <a:ext cx="3599823" cy="1172260"/>
          </a:xfrm>
          <a:prstGeom prst="rect">
            <a:avLst/>
          </a:prstGeom>
          <a:ln>
            <a:solidFill>
              <a:schemeClr val="tx1"/>
            </a:solidFill>
          </a:ln>
        </p:spPr>
      </p:pic>
      <p:pic>
        <p:nvPicPr>
          <p:cNvPr id="5" name="Picture 4">
            <a:extLst>
              <a:ext uri="{FF2B5EF4-FFF2-40B4-BE49-F238E27FC236}">
                <a16:creationId xmlns:a16="http://schemas.microsoft.com/office/drawing/2014/main" id="{05B9E306-817A-42C4-8159-940A14DCD0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1000" y="3233316"/>
            <a:ext cx="4386237" cy="2922487"/>
          </a:xfrm>
          <a:prstGeom prst="rect">
            <a:avLst/>
          </a:prstGeom>
          <a:ln>
            <a:solidFill>
              <a:schemeClr val="tx1"/>
            </a:solidFill>
          </a:ln>
        </p:spPr>
      </p:pic>
      <p:pic>
        <p:nvPicPr>
          <p:cNvPr id="10" name="Picture 9">
            <a:extLst>
              <a:ext uri="{FF2B5EF4-FFF2-40B4-BE49-F238E27FC236}">
                <a16:creationId xmlns:a16="http://schemas.microsoft.com/office/drawing/2014/main" id="{33A50BA7-B2B9-4EA3-AB8B-19B72125D1E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49836" y="4519326"/>
            <a:ext cx="3208364" cy="1604780"/>
          </a:xfrm>
          <a:prstGeom prst="rect">
            <a:avLst/>
          </a:prstGeom>
          <a:ln>
            <a:solidFill>
              <a:schemeClr val="tx1"/>
            </a:solidFill>
          </a:ln>
        </p:spPr>
      </p:pic>
      <p:sp>
        <p:nvSpPr>
          <p:cNvPr id="12" name="TextBox 11">
            <a:extLst>
              <a:ext uri="{FF2B5EF4-FFF2-40B4-BE49-F238E27FC236}">
                <a16:creationId xmlns:a16="http://schemas.microsoft.com/office/drawing/2014/main" id="{00FEA0ED-7240-4C87-A489-25ABE19CD104}"/>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229AABEE-385C-44F6-AD4C-F3D3FB4C0D83}"/>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4" name="TextBox 13">
            <a:extLst>
              <a:ext uri="{FF2B5EF4-FFF2-40B4-BE49-F238E27FC236}">
                <a16:creationId xmlns:a16="http://schemas.microsoft.com/office/drawing/2014/main" id="{FDC06AD1-067A-4F0D-AB26-49D765BB6D6F}"/>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6" name="Text Box 5">
            <a:extLst>
              <a:ext uri="{FF2B5EF4-FFF2-40B4-BE49-F238E27FC236}">
                <a16:creationId xmlns:a16="http://schemas.microsoft.com/office/drawing/2014/main" id="{23A22FD9-4807-4B7A-AEF9-51C2BFA1B9E2}"/>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b="1" u="sng" dirty="0">
                <a:solidFill>
                  <a:srgbClr val="002060"/>
                </a:solidFill>
                <a:latin typeface="Arial Rounded MT Bold" pitchFamily="34" charset="0"/>
                <a:ea typeface="+mj-ea"/>
                <a:cs typeface="+mj-cs"/>
              </a:rPr>
              <a:t>Runway Incursion Awareness and Airfield Safety</a:t>
            </a:r>
            <a:endParaRPr lang="en-US" sz="3200" b="1" u="sng" dirty="0">
              <a:solidFill>
                <a:srgbClr val="002060"/>
              </a:solidFill>
              <a:latin typeface="Arial Rounded MT Bold" pitchFamily="34" charset="0"/>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5" name="Text Box 5"/>
          <p:cNvSpPr txBox="1">
            <a:spLocks noChangeArrowheads="1"/>
          </p:cNvSpPr>
          <p:nvPr/>
        </p:nvSpPr>
        <p:spPr bwMode="auto">
          <a:xfrm>
            <a:off x="266699" y="735288"/>
            <a:ext cx="8534400" cy="1938992"/>
          </a:xfrm>
          <a:prstGeom prst="rect">
            <a:avLst/>
          </a:prstGeom>
          <a:noFill/>
          <a:ln w="9525">
            <a:noFill/>
            <a:miter lim="800000"/>
            <a:headEnd/>
            <a:tailEnd/>
          </a:ln>
        </p:spPr>
        <p:txBody>
          <a:bodyPr wrap="square">
            <a:spAutoFit/>
          </a:bodyPr>
          <a:lstStyle/>
          <a:p>
            <a:pPr algn="ctr"/>
            <a:r>
              <a:rPr lang="en-US" sz="2000" b="1" u="sng" kern="1200" dirty="0">
                <a:solidFill>
                  <a:srgbClr val="002060"/>
                </a:solidFill>
                <a:latin typeface="Arial Rounded MT Bold" pitchFamily="34" charset="0"/>
              </a:rPr>
              <a:t>Surface Incident</a:t>
            </a:r>
            <a:endParaRPr lang="en-US" sz="2000" b="1" i="1" dirty="0">
              <a:solidFill>
                <a:srgbClr val="002060"/>
              </a:solidFill>
              <a:latin typeface="Arial Rounded MT Bold" pitchFamily="34" charset="0"/>
            </a:endParaRPr>
          </a:p>
          <a:p>
            <a:pPr algn="ctr"/>
            <a:r>
              <a:rPr lang="en-US" sz="2000" i="1" dirty="0">
                <a:solidFill>
                  <a:srgbClr val="002060"/>
                </a:solidFill>
                <a:latin typeface="Arial Rounded MT Bold" pitchFamily="34" charset="0"/>
              </a:rPr>
              <a:t>“</a:t>
            </a:r>
            <a:r>
              <a:rPr lang="en-US" sz="2000" dirty="0">
                <a:solidFill>
                  <a:srgbClr val="002060"/>
                </a:solidFill>
                <a:latin typeface="Arial Rounded MT Bold" pitchFamily="34" charset="0"/>
              </a:rPr>
              <a:t>Any event where unauthorized movement occurs </a:t>
            </a:r>
          </a:p>
          <a:p>
            <a:pPr algn="ctr"/>
            <a:r>
              <a:rPr lang="en-US" sz="2000" dirty="0">
                <a:solidFill>
                  <a:srgbClr val="002060"/>
                </a:solidFill>
                <a:latin typeface="Arial Rounded MT Bold" pitchFamily="34" charset="0"/>
              </a:rPr>
              <a:t>within the movement area</a:t>
            </a:r>
          </a:p>
          <a:p>
            <a:pPr algn="ctr"/>
            <a:r>
              <a:rPr lang="en-US" sz="2000" dirty="0">
                <a:solidFill>
                  <a:srgbClr val="002060"/>
                </a:solidFill>
                <a:latin typeface="Arial Rounded MT Bold" pitchFamily="34" charset="0"/>
              </a:rPr>
              <a:t>or an occurrence in the movement area </a:t>
            </a:r>
          </a:p>
          <a:p>
            <a:pPr algn="ctr"/>
            <a:r>
              <a:rPr lang="en-US" sz="2000" dirty="0">
                <a:solidFill>
                  <a:srgbClr val="002060"/>
                </a:solidFill>
                <a:latin typeface="Arial Rounded MT Bold" pitchFamily="34" charset="0"/>
              </a:rPr>
              <a:t>associated with the operation of an aircraft </a:t>
            </a:r>
          </a:p>
          <a:p>
            <a:pPr algn="ctr"/>
            <a:r>
              <a:rPr lang="en-US" sz="2000" dirty="0">
                <a:solidFill>
                  <a:srgbClr val="002060"/>
                </a:solidFill>
                <a:latin typeface="Arial Rounded MT Bold" pitchFamily="34" charset="0"/>
              </a:rPr>
              <a:t>that affects or could affect the safety of flight.” </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163</a:t>
            </a:fld>
            <a:endParaRPr lang="en-US"/>
          </a:p>
        </p:txBody>
      </p:sp>
      <p:sp>
        <p:nvSpPr>
          <p:cNvPr id="6" name="TextBox 5">
            <a:extLst>
              <a:ext uri="{FF2B5EF4-FFF2-40B4-BE49-F238E27FC236}">
                <a16:creationId xmlns:a16="http://schemas.microsoft.com/office/drawing/2014/main" id="{6A2FDD32-2E88-4B9F-A8C6-06C9A1D9BCC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EA9A966F-4CF0-4848-9327-EBB9CF68E07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36414558-6BB1-4653-85F0-98447DC04204}"/>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Text Box 5">
            <a:extLst>
              <a:ext uri="{FF2B5EF4-FFF2-40B4-BE49-F238E27FC236}">
                <a16:creationId xmlns:a16="http://schemas.microsoft.com/office/drawing/2014/main" id="{3A9C9AA7-BC3C-4200-B022-D560AC68B2C7}"/>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b="1" u="sng" dirty="0">
                <a:solidFill>
                  <a:srgbClr val="002060"/>
                </a:solidFill>
                <a:latin typeface="Arial Rounded MT Bold" pitchFamily="34" charset="0"/>
                <a:ea typeface="+mj-ea"/>
                <a:cs typeface="+mj-cs"/>
              </a:rPr>
              <a:t>Runway Incursion Awareness and Airfield Safety</a:t>
            </a:r>
            <a:endParaRPr lang="en-US" sz="3200" b="1"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2448298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9" name="Rectangle 4"/>
          <p:cNvSpPr>
            <a:spLocks noGrp="1" noChangeArrowheads="1"/>
          </p:cNvSpPr>
          <p:nvPr>
            <p:ph type="body" idx="1"/>
          </p:nvPr>
        </p:nvSpPr>
        <p:spPr>
          <a:xfrm>
            <a:off x="647699" y="735288"/>
            <a:ext cx="7772400" cy="4903512"/>
          </a:xfrm>
        </p:spPr>
        <p:txBody>
          <a:bodyPr/>
          <a:lstStyle/>
          <a:p>
            <a:pPr indent="0" algn="ctr">
              <a:spcBef>
                <a:spcPct val="0"/>
              </a:spcBef>
              <a:buFontTx/>
              <a:buNone/>
            </a:pPr>
            <a:r>
              <a:rPr lang="en-US" sz="2000" b="1" u="sng" dirty="0">
                <a:solidFill>
                  <a:srgbClr val="002060"/>
                </a:solidFill>
                <a:latin typeface="Arial Rounded MT Bold" pitchFamily="34" charset="0"/>
              </a:rPr>
              <a:t>Runway Incursion</a:t>
            </a:r>
          </a:p>
          <a:p>
            <a:pPr indent="0" algn="ctr">
              <a:spcBef>
                <a:spcPct val="0"/>
              </a:spcBef>
              <a:buFontTx/>
              <a:buNone/>
            </a:pPr>
            <a:r>
              <a:rPr lang="en-US" sz="2000" i="1" dirty="0">
                <a:solidFill>
                  <a:srgbClr val="002060"/>
                </a:solidFill>
                <a:latin typeface="Arial Rounded MT Bold" pitchFamily="34" charset="0"/>
              </a:rPr>
              <a:t>“</a:t>
            </a:r>
            <a:r>
              <a:rPr lang="en-US" sz="2000" dirty="0">
                <a:solidFill>
                  <a:srgbClr val="002060"/>
                </a:solidFill>
                <a:latin typeface="Arial Rounded MT Bold" pitchFamily="34" charset="0"/>
              </a:rPr>
              <a:t>Any occurrence at an aerodrome </a:t>
            </a:r>
          </a:p>
          <a:p>
            <a:pPr indent="0" algn="ctr">
              <a:spcBef>
                <a:spcPct val="0"/>
              </a:spcBef>
              <a:buFontTx/>
              <a:buNone/>
            </a:pPr>
            <a:r>
              <a:rPr lang="en-US" sz="2000" dirty="0">
                <a:solidFill>
                  <a:srgbClr val="002060"/>
                </a:solidFill>
                <a:latin typeface="Arial Rounded MT Bold" pitchFamily="34" charset="0"/>
              </a:rPr>
              <a:t>involving the incorrect presence </a:t>
            </a:r>
          </a:p>
          <a:p>
            <a:pPr indent="0" algn="ctr">
              <a:spcBef>
                <a:spcPct val="0"/>
              </a:spcBef>
              <a:buFontTx/>
              <a:buNone/>
            </a:pPr>
            <a:r>
              <a:rPr lang="en-US" sz="2000" dirty="0">
                <a:solidFill>
                  <a:srgbClr val="002060"/>
                </a:solidFill>
                <a:latin typeface="Arial Rounded MT Bold" pitchFamily="34" charset="0"/>
              </a:rPr>
              <a:t>of an aircraft, vehicle or person </a:t>
            </a:r>
          </a:p>
          <a:p>
            <a:pPr indent="0" algn="ctr">
              <a:spcBef>
                <a:spcPct val="0"/>
              </a:spcBef>
              <a:buFontTx/>
              <a:buNone/>
            </a:pPr>
            <a:r>
              <a:rPr lang="en-US" sz="2000" dirty="0">
                <a:solidFill>
                  <a:srgbClr val="002060"/>
                </a:solidFill>
                <a:latin typeface="Arial Rounded MT Bold" pitchFamily="34" charset="0"/>
              </a:rPr>
              <a:t>on the protected area of a surface designated for the landing and take-off of aircraft.” </a:t>
            </a:r>
          </a:p>
          <a:p>
            <a:pPr marL="0" indent="0" algn="ctr">
              <a:spcBef>
                <a:spcPts val="1200"/>
              </a:spcBef>
              <a:spcAft>
                <a:spcPts val="1200"/>
              </a:spcAft>
              <a:buNone/>
            </a:pPr>
            <a:r>
              <a:rPr lang="en-US" sz="2000" kern="1200" dirty="0">
                <a:solidFill>
                  <a:srgbClr val="002060"/>
                </a:solidFill>
                <a:latin typeface="Arial Rounded MT Bold" pitchFamily="34" charset="0"/>
              </a:rPr>
              <a:t>A vehicle or person in a runway’s safety area is treated the same as if it is on the paved surface of the runway.  </a:t>
            </a:r>
          </a:p>
          <a:p>
            <a:pPr marL="0" indent="0" algn="ctr">
              <a:buNone/>
            </a:pPr>
            <a:r>
              <a:rPr lang="en-US" sz="2000" kern="1200" dirty="0">
                <a:solidFill>
                  <a:srgbClr val="FF0000"/>
                </a:solidFill>
                <a:latin typeface="Arial Rounded MT Bold" pitchFamily="34" charset="0"/>
              </a:rPr>
              <a:t>This means being inside the runway safety area </a:t>
            </a:r>
          </a:p>
          <a:p>
            <a:pPr marL="0" indent="0" algn="ctr">
              <a:buNone/>
            </a:pPr>
            <a:r>
              <a:rPr lang="en-US" sz="2000" kern="1200" dirty="0">
                <a:solidFill>
                  <a:srgbClr val="FF0000"/>
                </a:solidFill>
                <a:latin typeface="Arial Rounded MT Bold" pitchFamily="34" charset="0"/>
              </a:rPr>
              <a:t>for an open runway </a:t>
            </a:r>
          </a:p>
          <a:p>
            <a:pPr marL="0" indent="0" algn="ctr">
              <a:buNone/>
            </a:pPr>
            <a:r>
              <a:rPr lang="en-US" sz="2000" kern="1200" dirty="0">
                <a:solidFill>
                  <a:srgbClr val="FF0000"/>
                </a:solidFill>
                <a:latin typeface="Arial Rounded MT Bold" pitchFamily="34" charset="0"/>
              </a:rPr>
              <a:t>without prior authorization IS A RUNWAY INCURSION</a:t>
            </a:r>
          </a:p>
          <a:p>
            <a:pPr marL="0" indent="0" algn="ctr">
              <a:buNone/>
            </a:pPr>
            <a:r>
              <a:rPr lang="en-US" sz="2000" kern="1200" dirty="0">
                <a:solidFill>
                  <a:srgbClr val="FF0000"/>
                </a:solidFill>
                <a:latin typeface="Arial Rounded MT Bold" pitchFamily="34" charset="0"/>
              </a:rPr>
              <a:t>even if there are NO aircraft operating on or near the runway!</a:t>
            </a:r>
          </a:p>
          <a:p>
            <a:pPr indent="0" algn="ctr"/>
            <a:endParaRPr lang="en-US" dirty="0"/>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164</a:t>
            </a:fld>
            <a:endParaRPr lang="en-US"/>
          </a:p>
        </p:txBody>
      </p:sp>
      <p:sp>
        <p:nvSpPr>
          <p:cNvPr id="6" name="TextBox 5">
            <a:extLst>
              <a:ext uri="{FF2B5EF4-FFF2-40B4-BE49-F238E27FC236}">
                <a16:creationId xmlns:a16="http://schemas.microsoft.com/office/drawing/2014/main" id="{B452A75E-EB1E-4843-B160-8FB37984627D}"/>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D93120A1-6E5E-49C4-BF6D-3C8FE29286FF}"/>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742A8ECC-A677-4D57-A4B6-456939E7F7A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2" name="Text Box 5">
            <a:extLst>
              <a:ext uri="{FF2B5EF4-FFF2-40B4-BE49-F238E27FC236}">
                <a16:creationId xmlns:a16="http://schemas.microsoft.com/office/drawing/2014/main" id="{C2D6FF20-C113-49D4-B605-40C23315F385}"/>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3868367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7219">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7219">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7219">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7219">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37219">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37219">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37219">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37219">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3721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2" name="AutoShape 4"/>
          <p:cNvSpPr>
            <a:spLocks noChangeArrowheads="1"/>
          </p:cNvSpPr>
          <p:nvPr/>
        </p:nvSpPr>
        <p:spPr bwMode="auto">
          <a:xfrm>
            <a:off x="404812" y="2373373"/>
            <a:ext cx="8353425" cy="685800"/>
          </a:xfrm>
          <a:prstGeom prst="rightArrow">
            <a:avLst>
              <a:gd name="adj1" fmla="val 54630"/>
              <a:gd name="adj2" fmla="val 107764"/>
            </a:avLst>
          </a:prstGeom>
          <a:gradFill rotWithShape="0">
            <a:gsLst>
              <a:gs pos="0">
                <a:srgbClr val="008000"/>
              </a:gs>
              <a:gs pos="100000">
                <a:srgbClr val="FF0000"/>
              </a:gs>
            </a:gsLst>
            <a:lin ang="0" scaled="1"/>
          </a:gradFill>
          <a:ln w="9525">
            <a:solidFill>
              <a:schemeClr val="tx1"/>
            </a:solidFill>
            <a:miter lim="800000"/>
            <a:headEnd/>
            <a:tailEnd/>
          </a:ln>
        </p:spPr>
        <p:txBody>
          <a:bodyPr wrap="none" anchor="ctr"/>
          <a:lstStyle/>
          <a:p>
            <a:pPr algn="ctr"/>
            <a:r>
              <a:rPr lang="en-US" sz="2000" b="1">
                <a:solidFill>
                  <a:schemeClr val="bg1"/>
                </a:solidFill>
              </a:rPr>
              <a:t>Increasing Severity</a:t>
            </a:r>
          </a:p>
        </p:txBody>
      </p:sp>
      <p:grpSp>
        <p:nvGrpSpPr>
          <p:cNvPr id="2" name="Group 5"/>
          <p:cNvGrpSpPr>
            <a:grpSpLocks/>
          </p:cNvGrpSpPr>
          <p:nvPr/>
        </p:nvGrpSpPr>
        <p:grpSpPr bwMode="auto">
          <a:xfrm>
            <a:off x="328612" y="1238311"/>
            <a:ext cx="1622425" cy="982662"/>
            <a:chOff x="209" y="1157"/>
            <a:chExt cx="1022" cy="619"/>
          </a:xfrm>
        </p:grpSpPr>
        <p:sp>
          <p:nvSpPr>
            <p:cNvPr id="139299" name="Rectangle 6"/>
            <p:cNvSpPr>
              <a:spLocks noChangeArrowheads="1"/>
            </p:cNvSpPr>
            <p:nvPr/>
          </p:nvSpPr>
          <p:spPr bwMode="auto">
            <a:xfrm>
              <a:off x="209" y="1157"/>
              <a:ext cx="1022" cy="619"/>
            </a:xfrm>
            <a:prstGeom prst="rect">
              <a:avLst/>
            </a:prstGeom>
            <a:solidFill>
              <a:srgbClr val="339966"/>
            </a:solidFill>
            <a:ln w="9525">
              <a:solidFill>
                <a:srgbClr val="000000"/>
              </a:solidFill>
              <a:miter lim="800000"/>
              <a:headEnd/>
              <a:tailEnd/>
            </a:ln>
          </p:spPr>
          <p:txBody>
            <a:bodyPr/>
            <a:lstStyle/>
            <a:p>
              <a:endParaRPr lang="en-US">
                <a:latin typeface="Calibri" pitchFamily="34" charset="0"/>
              </a:endParaRPr>
            </a:p>
          </p:txBody>
        </p:sp>
        <p:sp>
          <p:nvSpPr>
            <p:cNvPr id="132131" name="Rectangle 7"/>
            <p:cNvSpPr>
              <a:spLocks noChangeArrowheads="1"/>
            </p:cNvSpPr>
            <p:nvPr/>
          </p:nvSpPr>
          <p:spPr bwMode="auto">
            <a:xfrm>
              <a:off x="439" y="1236"/>
              <a:ext cx="562" cy="462"/>
            </a:xfrm>
            <a:prstGeom prst="rect">
              <a:avLst/>
            </a:prstGeom>
            <a:solidFill>
              <a:srgbClr val="339966"/>
            </a:solidFill>
            <a:ln w="9525">
              <a:noFill/>
              <a:miter lim="800000"/>
              <a:headEnd/>
              <a:tailEnd/>
            </a:ln>
          </p:spPr>
          <p:txBody>
            <a:bodyPr wrap="none" lIns="0" tIns="0" rIns="0" bIns="0">
              <a:spAutoFit/>
            </a:bodyPr>
            <a:lstStyle/>
            <a:p>
              <a:pPr algn="ctr" fontAlgn="auto">
                <a:spcBef>
                  <a:spcPts val="0"/>
                </a:spcBef>
                <a:spcAft>
                  <a:spcPts val="0"/>
                </a:spcAft>
                <a:defRPr/>
              </a:pPr>
              <a:r>
                <a:rPr lang="en-US" sz="1600" b="1" dirty="0">
                  <a:solidFill>
                    <a:schemeClr val="accent5">
                      <a:lumMod val="20000"/>
                      <a:lumOff val="80000"/>
                    </a:schemeClr>
                  </a:solidFill>
                </a:rPr>
                <a:t>Available</a:t>
              </a:r>
            </a:p>
            <a:p>
              <a:pPr algn="ctr" fontAlgn="auto">
                <a:spcBef>
                  <a:spcPts val="0"/>
                </a:spcBef>
                <a:spcAft>
                  <a:spcPts val="0"/>
                </a:spcAft>
                <a:defRPr/>
              </a:pPr>
              <a:r>
                <a:rPr lang="en-US" sz="1600" b="1" dirty="0">
                  <a:solidFill>
                    <a:schemeClr val="accent5">
                      <a:lumMod val="20000"/>
                      <a:lumOff val="80000"/>
                    </a:schemeClr>
                  </a:solidFill>
                </a:rPr>
                <a:t>Reaction</a:t>
              </a:r>
            </a:p>
            <a:p>
              <a:pPr algn="ctr" fontAlgn="auto">
                <a:spcBef>
                  <a:spcPts val="0"/>
                </a:spcBef>
                <a:spcAft>
                  <a:spcPts val="0"/>
                </a:spcAft>
                <a:defRPr/>
              </a:pPr>
              <a:r>
                <a:rPr lang="en-US" sz="1600" b="1" dirty="0">
                  <a:solidFill>
                    <a:schemeClr val="accent5">
                      <a:lumMod val="20000"/>
                      <a:lumOff val="80000"/>
                    </a:schemeClr>
                  </a:solidFill>
                </a:rPr>
                <a:t>Time</a:t>
              </a:r>
            </a:p>
          </p:txBody>
        </p:sp>
      </p:grpSp>
      <p:grpSp>
        <p:nvGrpSpPr>
          <p:cNvPr id="3" name="Group 8"/>
          <p:cNvGrpSpPr>
            <a:grpSpLocks/>
          </p:cNvGrpSpPr>
          <p:nvPr/>
        </p:nvGrpSpPr>
        <p:grpSpPr bwMode="auto">
          <a:xfrm>
            <a:off x="2039937" y="1238311"/>
            <a:ext cx="1619250" cy="982662"/>
            <a:chOff x="1283" y="1157"/>
            <a:chExt cx="1020" cy="619"/>
          </a:xfrm>
        </p:grpSpPr>
        <p:sp>
          <p:nvSpPr>
            <p:cNvPr id="139297" name="Rectangle 9"/>
            <p:cNvSpPr>
              <a:spLocks noChangeArrowheads="1"/>
            </p:cNvSpPr>
            <p:nvPr/>
          </p:nvSpPr>
          <p:spPr bwMode="auto">
            <a:xfrm>
              <a:off x="1283" y="1157"/>
              <a:ext cx="1020" cy="619"/>
            </a:xfrm>
            <a:prstGeom prst="rect">
              <a:avLst/>
            </a:prstGeom>
            <a:solidFill>
              <a:srgbClr val="339966"/>
            </a:solidFill>
            <a:ln w="9525">
              <a:solidFill>
                <a:srgbClr val="000000"/>
              </a:solidFill>
              <a:miter lim="800000"/>
              <a:headEnd/>
              <a:tailEnd/>
            </a:ln>
          </p:spPr>
          <p:txBody>
            <a:bodyPr/>
            <a:lstStyle/>
            <a:p>
              <a:endParaRPr lang="en-US">
                <a:latin typeface="Calibri" pitchFamily="34" charset="0"/>
              </a:endParaRPr>
            </a:p>
          </p:txBody>
        </p:sp>
        <p:sp>
          <p:nvSpPr>
            <p:cNvPr id="132129" name="Rectangle 10"/>
            <p:cNvSpPr>
              <a:spLocks noChangeArrowheads="1"/>
            </p:cNvSpPr>
            <p:nvPr/>
          </p:nvSpPr>
          <p:spPr bwMode="auto">
            <a:xfrm>
              <a:off x="1473" y="1236"/>
              <a:ext cx="640" cy="462"/>
            </a:xfrm>
            <a:prstGeom prst="rect">
              <a:avLst/>
            </a:prstGeom>
            <a:solidFill>
              <a:srgbClr val="339966"/>
            </a:solidFill>
            <a:ln w="9525">
              <a:noFill/>
              <a:miter lim="800000"/>
              <a:headEnd/>
              <a:tailEnd/>
            </a:ln>
          </p:spPr>
          <p:txBody>
            <a:bodyPr wrap="none" lIns="0" tIns="0" rIns="0" bIns="0">
              <a:spAutoFit/>
            </a:bodyPr>
            <a:lstStyle/>
            <a:p>
              <a:pPr algn="ctr" fontAlgn="auto">
                <a:spcBef>
                  <a:spcPts val="0"/>
                </a:spcBef>
                <a:spcAft>
                  <a:spcPts val="0"/>
                </a:spcAft>
                <a:defRPr/>
              </a:pPr>
              <a:r>
                <a:rPr lang="en-US" sz="1600" b="1" dirty="0">
                  <a:solidFill>
                    <a:schemeClr val="accent5">
                      <a:lumMod val="20000"/>
                      <a:lumOff val="80000"/>
                    </a:schemeClr>
                  </a:solidFill>
                </a:rPr>
                <a:t>Evasive or</a:t>
              </a:r>
            </a:p>
            <a:p>
              <a:pPr algn="ctr" fontAlgn="auto">
                <a:spcBef>
                  <a:spcPts val="0"/>
                </a:spcBef>
                <a:spcAft>
                  <a:spcPts val="0"/>
                </a:spcAft>
                <a:defRPr/>
              </a:pPr>
              <a:r>
                <a:rPr lang="en-US" sz="1600" b="1" dirty="0">
                  <a:solidFill>
                    <a:schemeClr val="accent5">
                      <a:lumMod val="20000"/>
                      <a:lumOff val="80000"/>
                    </a:schemeClr>
                  </a:solidFill>
                </a:rPr>
                <a:t>Corrective</a:t>
              </a:r>
            </a:p>
            <a:p>
              <a:pPr algn="ctr" fontAlgn="auto">
                <a:spcBef>
                  <a:spcPts val="0"/>
                </a:spcBef>
                <a:spcAft>
                  <a:spcPts val="0"/>
                </a:spcAft>
                <a:defRPr/>
              </a:pPr>
              <a:r>
                <a:rPr lang="en-US" sz="1600" b="1" dirty="0">
                  <a:solidFill>
                    <a:schemeClr val="accent5">
                      <a:lumMod val="20000"/>
                      <a:lumOff val="80000"/>
                    </a:schemeClr>
                  </a:solidFill>
                </a:rPr>
                <a:t>Action</a:t>
              </a:r>
            </a:p>
          </p:txBody>
        </p:sp>
      </p:grpSp>
      <p:grpSp>
        <p:nvGrpSpPr>
          <p:cNvPr id="4" name="Group 11"/>
          <p:cNvGrpSpPr>
            <a:grpSpLocks/>
          </p:cNvGrpSpPr>
          <p:nvPr/>
        </p:nvGrpSpPr>
        <p:grpSpPr bwMode="auto">
          <a:xfrm>
            <a:off x="2538412" y="3211573"/>
            <a:ext cx="1957388" cy="2144713"/>
            <a:chOff x="1584" y="2400"/>
            <a:chExt cx="1233" cy="1351"/>
          </a:xfrm>
        </p:grpSpPr>
        <p:sp>
          <p:nvSpPr>
            <p:cNvPr id="132125" name="Rectangle 12"/>
            <p:cNvSpPr>
              <a:spLocks noChangeArrowheads="1"/>
            </p:cNvSpPr>
            <p:nvPr/>
          </p:nvSpPr>
          <p:spPr bwMode="auto">
            <a:xfrm>
              <a:off x="1584" y="2400"/>
              <a:ext cx="1233" cy="275"/>
            </a:xfrm>
            <a:prstGeom prst="rect">
              <a:avLst/>
            </a:prstGeom>
            <a:solidFill>
              <a:srgbClr val="0070C0"/>
            </a:solidFill>
            <a:ln>
              <a:solidFill>
                <a:srgbClr val="0070C0"/>
              </a:solidFill>
              <a:headEnd/>
              <a:tailEnd/>
            </a:ln>
          </p:spPr>
          <p:style>
            <a:lnRef idx="2">
              <a:schemeClr val="accent1">
                <a:shade val="50000"/>
              </a:schemeClr>
            </a:lnRef>
            <a:fillRef idx="1">
              <a:schemeClr val="accent1"/>
            </a:fillRef>
            <a:effectRef idx="0">
              <a:schemeClr val="accent1"/>
            </a:effectRef>
            <a:fontRef idx="minor">
              <a:schemeClr val="lt1"/>
            </a:fontRef>
          </p:style>
          <p:txBody>
            <a:bodyPr/>
            <a:lstStyle/>
            <a:p>
              <a:pPr fontAlgn="auto">
                <a:spcBef>
                  <a:spcPts val="0"/>
                </a:spcBef>
                <a:spcAft>
                  <a:spcPts val="0"/>
                </a:spcAft>
                <a:defRPr/>
              </a:pPr>
              <a:endParaRPr lang="en-US"/>
            </a:p>
          </p:txBody>
        </p:sp>
        <p:sp>
          <p:nvSpPr>
            <p:cNvPr id="139295" name="Rectangle 13"/>
            <p:cNvSpPr>
              <a:spLocks noChangeArrowheads="1"/>
            </p:cNvSpPr>
            <p:nvPr/>
          </p:nvSpPr>
          <p:spPr bwMode="auto">
            <a:xfrm>
              <a:off x="1848" y="2448"/>
              <a:ext cx="888" cy="233"/>
            </a:xfrm>
            <a:prstGeom prst="rect">
              <a:avLst/>
            </a:prstGeom>
            <a:solidFill>
              <a:srgbClr val="0070C0"/>
            </a:solidFill>
            <a:ln>
              <a:solidFill>
                <a:srgbClr val="0070C0"/>
              </a:solidFill>
              <a:headEnd/>
              <a:tailEnd/>
            </a:ln>
          </p:spPr>
          <p:style>
            <a:lnRef idx="2">
              <a:schemeClr val="accent1">
                <a:shade val="50000"/>
              </a:schemeClr>
            </a:lnRef>
            <a:fillRef idx="1">
              <a:schemeClr val="accent1"/>
            </a:fillRef>
            <a:effectRef idx="0">
              <a:schemeClr val="accent1"/>
            </a:effectRef>
            <a:fontRef idx="minor">
              <a:schemeClr val="lt1"/>
            </a:fontRef>
          </p:style>
          <p:txBody>
            <a:bodyPr/>
            <a:lstStyle/>
            <a:p>
              <a:pPr fontAlgn="auto">
                <a:spcBef>
                  <a:spcPts val="0"/>
                </a:spcBef>
                <a:spcAft>
                  <a:spcPts val="0"/>
                </a:spcAft>
                <a:defRPr/>
              </a:pPr>
              <a:r>
                <a:rPr lang="en-US" sz="1600" b="1" dirty="0">
                  <a:solidFill>
                    <a:schemeClr val="tx1"/>
                  </a:solidFill>
                  <a:latin typeface="Arial Rounded MT Bold" pitchFamily="34" charset="0"/>
                </a:rPr>
                <a:t>Category C</a:t>
              </a:r>
            </a:p>
          </p:txBody>
        </p:sp>
        <p:sp>
          <p:nvSpPr>
            <p:cNvPr id="132127" name="Rectangle 14"/>
            <p:cNvSpPr>
              <a:spLocks noChangeArrowheads="1"/>
            </p:cNvSpPr>
            <p:nvPr/>
          </p:nvSpPr>
          <p:spPr bwMode="auto">
            <a:xfrm>
              <a:off x="1584" y="2688"/>
              <a:ext cx="1233" cy="1063"/>
            </a:xfrm>
            <a:prstGeom prst="rect">
              <a:avLst/>
            </a:prstGeom>
            <a:ln>
              <a:solidFill>
                <a:srgbClr val="0070C0"/>
              </a:solidFill>
              <a:headEnd/>
              <a:tailEnd/>
            </a:ln>
          </p:spPr>
          <p:style>
            <a:lnRef idx="2">
              <a:schemeClr val="accent1"/>
            </a:lnRef>
            <a:fillRef idx="1">
              <a:schemeClr val="lt1"/>
            </a:fillRef>
            <a:effectRef idx="0">
              <a:schemeClr val="accent1"/>
            </a:effectRef>
            <a:fontRef idx="minor">
              <a:schemeClr val="dk1"/>
            </a:fontRef>
          </p:style>
          <p:txBody>
            <a:bodyPr/>
            <a:lstStyle/>
            <a:p>
              <a:pPr fontAlgn="auto">
                <a:lnSpc>
                  <a:spcPct val="110000"/>
                </a:lnSpc>
                <a:spcBef>
                  <a:spcPts val="0"/>
                </a:spcBef>
                <a:spcAft>
                  <a:spcPts val="0"/>
                </a:spcAft>
                <a:defRPr/>
              </a:pPr>
              <a:r>
                <a:rPr lang="en-US" sz="1300" b="1" dirty="0">
                  <a:latin typeface="Arial" charset="0"/>
                </a:rPr>
                <a:t>Separation decreases, but there is ample time and distance to avoid a potential collision.</a:t>
              </a:r>
            </a:p>
          </p:txBody>
        </p:sp>
      </p:grpSp>
      <p:grpSp>
        <p:nvGrpSpPr>
          <p:cNvPr id="5" name="Group 15"/>
          <p:cNvGrpSpPr>
            <a:grpSpLocks/>
          </p:cNvGrpSpPr>
          <p:nvPr/>
        </p:nvGrpSpPr>
        <p:grpSpPr bwMode="auto">
          <a:xfrm>
            <a:off x="4668837" y="3211573"/>
            <a:ext cx="1958975" cy="2144713"/>
            <a:chOff x="2926" y="2400"/>
            <a:chExt cx="1234" cy="1351"/>
          </a:xfrm>
        </p:grpSpPr>
        <p:sp>
          <p:nvSpPr>
            <p:cNvPr id="132122" name="Rectangle 16"/>
            <p:cNvSpPr>
              <a:spLocks noChangeArrowheads="1"/>
            </p:cNvSpPr>
            <p:nvPr/>
          </p:nvSpPr>
          <p:spPr bwMode="auto">
            <a:xfrm>
              <a:off x="2926" y="2400"/>
              <a:ext cx="1233" cy="275"/>
            </a:xfrm>
            <a:prstGeom prst="rect">
              <a:avLst/>
            </a:prstGeom>
            <a:solidFill>
              <a:srgbClr val="FFCC00"/>
            </a:solidFill>
            <a:ln>
              <a:solidFill>
                <a:srgbClr val="FFCC00"/>
              </a:solidFill>
              <a:headEnd/>
              <a:tailEnd/>
            </a:ln>
          </p:spPr>
          <p:style>
            <a:lnRef idx="2">
              <a:schemeClr val="accent6">
                <a:shade val="50000"/>
              </a:schemeClr>
            </a:lnRef>
            <a:fillRef idx="1">
              <a:schemeClr val="accent6"/>
            </a:fillRef>
            <a:effectRef idx="0">
              <a:schemeClr val="accent6"/>
            </a:effectRef>
            <a:fontRef idx="minor">
              <a:schemeClr val="lt1"/>
            </a:fontRef>
          </p:style>
          <p:txBody>
            <a:bodyPr/>
            <a:lstStyle/>
            <a:p>
              <a:pPr fontAlgn="auto">
                <a:spcBef>
                  <a:spcPts val="0"/>
                </a:spcBef>
                <a:spcAft>
                  <a:spcPts val="0"/>
                </a:spcAft>
                <a:defRPr/>
              </a:pPr>
              <a:endParaRPr lang="en-US"/>
            </a:p>
          </p:txBody>
        </p:sp>
        <p:sp>
          <p:nvSpPr>
            <p:cNvPr id="139292" name="Rectangle 17"/>
            <p:cNvSpPr>
              <a:spLocks noChangeArrowheads="1"/>
            </p:cNvSpPr>
            <p:nvPr/>
          </p:nvSpPr>
          <p:spPr bwMode="auto">
            <a:xfrm>
              <a:off x="3244" y="2466"/>
              <a:ext cx="685" cy="145"/>
            </a:xfrm>
            <a:prstGeom prst="rect">
              <a:avLst/>
            </a:prstGeom>
            <a:noFill/>
            <a:ln w="9525">
              <a:noFill/>
              <a:miter lim="800000"/>
              <a:headEnd/>
              <a:tailEnd/>
            </a:ln>
          </p:spPr>
          <p:txBody>
            <a:bodyPr wrap="none" lIns="0" tIns="0" rIns="0" bIns="0">
              <a:spAutoFit/>
            </a:bodyPr>
            <a:lstStyle/>
            <a:p>
              <a:r>
                <a:rPr lang="en-US" sz="1500" b="1" dirty="0">
                  <a:latin typeface="Arial Rounded MT Bold" pitchFamily="34" charset="0"/>
                </a:rPr>
                <a:t>Category</a:t>
              </a:r>
              <a:r>
                <a:rPr lang="en-US" sz="1500" b="1" dirty="0">
                  <a:solidFill>
                    <a:schemeClr val="bg1"/>
                  </a:solidFill>
                </a:rPr>
                <a:t>  </a:t>
              </a:r>
              <a:r>
                <a:rPr lang="en-US" sz="1500" b="1" dirty="0">
                  <a:latin typeface="Arial Rounded MT Bold" pitchFamily="34" charset="0"/>
                </a:rPr>
                <a:t>B</a:t>
              </a:r>
              <a:endParaRPr lang="en-US" b="1" dirty="0">
                <a:latin typeface="Arial Rounded MT Bold" pitchFamily="34" charset="0"/>
              </a:endParaRPr>
            </a:p>
          </p:txBody>
        </p:sp>
        <p:sp>
          <p:nvSpPr>
            <p:cNvPr id="132124" name="Rectangle 18"/>
            <p:cNvSpPr>
              <a:spLocks noChangeArrowheads="1"/>
            </p:cNvSpPr>
            <p:nvPr/>
          </p:nvSpPr>
          <p:spPr bwMode="auto">
            <a:xfrm>
              <a:off x="2933" y="2688"/>
              <a:ext cx="1227" cy="1063"/>
            </a:xfrm>
            <a:prstGeom prst="rect">
              <a:avLst/>
            </a:prstGeom>
            <a:solidFill>
              <a:srgbClr val="FFFFFF"/>
            </a:solidFill>
            <a:ln>
              <a:solidFill>
                <a:srgbClr val="FFCC00"/>
              </a:solidFill>
              <a:headEnd/>
              <a:tailEnd/>
            </a:ln>
          </p:spPr>
          <p:style>
            <a:lnRef idx="2">
              <a:schemeClr val="accent6"/>
            </a:lnRef>
            <a:fillRef idx="1">
              <a:schemeClr val="lt1"/>
            </a:fillRef>
            <a:effectRef idx="0">
              <a:schemeClr val="accent6"/>
            </a:effectRef>
            <a:fontRef idx="minor">
              <a:schemeClr val="dk1"/>
            </a:fontRef>
          </p:style>
          <p:txBody>
            <a:bodyPr/>
            <a:lstStyle/>
            <a:p>
              <a:pPr fontAlgn="auto">
                <a:lnSpc>
                  <a:spcPct val="110000"/>
                </a:lnSpc>
                <a:spcBef>
                  <a:spcPts val="0"/>
                </a:spcBef>
                <a:spcAft>
                  <a:spcPts val="0"/>
                </a:spcAft>
                <a:defRPr/>
              </a:pPr>
              <a:r>
                <a:rPr lang="en-US" sz="1300" b="1" dirty="0">
                  <a:latin typeface="Arial" charset="0"/>
                </a:rPr>
                <a:t>Separation decreases and there is a significant potential for  collision.</a:t>
              </a:r>
            </a:p>
          </p:txBody>
        </p:sp>
      </p:grpSp>
      <p:grpSp>
        <p:nvGrpSpPr>
          <p:cNvPr id="6" name="Group 19"/>
          <p:cNvGrpSpPr>
            <a:grpSpLocks/>
          </p:cNvGrpSpPr>
          <p:nvPr/>
        </p:nvGrpSpPr>
        <p:grpSpPr bwMode="auto">
          <a:xfrm>
            <a:off x="6805612" y="3211573"/>
            <a:ext cx="1957388" cy="2144713"/>
            <a:chOff x="4272" y="2400"/>
            <a:chExt cx="1233" cy="1351"/>
          </a:xfrm>
        </p:grpSpPr>
        <p:sp>
          <p:nvSpPr>
            <p:cNvPr id="132119" name="Rectangle 20"/>
            <p:cNvSpPr>
              <a:spLocks noChangeArrowheads="1"/>
            </p:cNvSpPr>
            <p:nvPr/>
          </p:nvSpPr>
          <p:spPr bwMode="auto">
            <a:xfrm>
              <a:off x="4272" y="2400"/>
              <a:ext cx="1233" cy="275"/>
            </a:xfrm>
            <a:prstGeom prst="rect">
              <a:avLst/>
            </a:prstGeom>
            <a:solidFill>
              <a:srgbClr val="FF0000"/>
            </a:solidFill>
            <a:ln>
              <a:solidFill>
                <a:srgbClr val="FF0000"/>
              </a:solidFill>
              <a:headEnd/>
              <a:tailEnd/>
            </a:ln>
          </p:spPr>
          <p:style>
            <a:lnRef idx="2">
              <a:schemeClr val="accent2">
                <a:shade val="50000"/>
              </a:schemeClr>
            </a:lnRef>
            <a:fillRef idx="1">
              <a:schemeClr val="accent2"/>
            </a:fillRef>
            <a:effectRef idx="0">
              <a:schemeClr val="accent2"/>
            </a:effectRef>
            <a:fontRef idx="minor">
              <a:schemeClr val="lt1"/>
            </a:fontRef>
          </p:style>
          <p:txBody>
            <a:bodyPr/>
            <a:lstStyle/>
            <a:p>
              <a:pPr fontAlgn="auto">
                <a:spcBef>
                  <a:spcPts val="0"/>
                </a:spcBef>
                <a:spcAft>
                  <a:spcPts val="0"/>
                </a:spcAft>
                <a:defRPr/>
              </a:pPr>
              <a:endParaRPr lang="en-US"/>
            </a:p>
          </p:txBody>
        </p:sp>
        <p:sp>
          <p:nvSpPr>
            <p:cNvPr id="139289" name="Rectangle 21"/>
            <p:cNvSpPr>
              <a:spLocks noChangeArrowheads="1"/>
            </p:cNvSpPr>
            <p:nvPr/>
          </p:nvSpPr>
          <p:spPr bwMode="auto">
            <a:xfrm>
              <a:off x="4604" y="2466"/>
              <a:ext cx="655" cy="145"/>
            </a:xfrm>
            <a:prstGeom prst="rect">
              <a:avLst/>
            </a:prstGeom>
            <a:noFill/>
            <a:ln w="9525">
              <a:noFill/>
              <a:miter lim="800000"/>
              <a:headEnd/>
              <a:tailEnd/>
            </a:ln>
          </p:spPr>
          <p:txBody>
            <a:bodyPr wrap="none" lIns="0" tIns="0" rIns="0" bIns="0">
              <a:spAutoFit/>
            </a:bodyPr>
            <a:lstStyle/>
            <a:p>
              <a:r>
                <a:rPr lang="en-US" sz="1500" b="1" dirty="0">
                  <a:latin typeface="Arial Rounded MT Bold" pitchFamily="34" charset="0"/>
                </a:rPr>
                <a:t>Category A</a:t>
              </a:r>
              <a:endParaRPr lang="en-US" b="1" dirty="0">
                <a:latin typeface="Arial Rounded MT Bold" pitchFamily="34" charset="0"/>
              </a:endParaRPr>
            </a:p>
          </p:txBody>
        </p:sp>
        <p:sp>
          <p:nvSpPr>
            <p:cNvPr id="132121" name="Rectangle 22"/>
            <p:cNvSpPr>
              <a:spLocks noChangeArrowheads="1"/>
            </p:cNvSpPr>
            <p:nvPr/>
          </p:nvSpPr>
          <p:spPr bwMode="auto">
            <a:xfrm>
              <a:off x="4272" y="2688"/>
              <a:ext cx="1233" cy="1063"/>
            </a:xfrm>
            <a:prstGeom prst="rect">
              <a:avLst/>
            </a:prstGeom>
            <a:solidFill>
              <a:srgbClr val="FFFFFF"/>
            </a:solidFill>
            <a:ln>
              <a:solidFill>
                <a:srgbClr val="FF0000"/>
              </a:solidFill>
              <a:headEnd/>
              <a:tailEnd/>
            </a:ln>
          </p:spPr>
          <p:style>
            <a:lnRef idx="2">
              <a:schemeClr val="accent2"/>
            </a:lnRef>
            <a:fillRef idx="1">
              <a:schemeClr val="lt1"/>
            </a:fillRef>
            <a:effectRef idx="0">
              <a:schemeClr val="accent2"/>
            </a:effectRef>
            <a:fontRef idx="minor">
              <a:schemeClr val="dk1"/>
            </a:fontRef>
          </p:style>
          <p:txBody>
            <a:bodyPr/>
            <a:lstStyle/>
            <a:p>
              <a:pPr fontAlgn="auto">
                <a:lnSpc>
                  <a:spcPct val="120000"/>
                </a:lnSpc>
                <a:spcBef>
                  <a:spcPts val="0"/>
                </a:spcBef>
                <a:spcAft>
                  <a:spcPts val="0"/>
                </a:spcAft>
                <a:defRPr/>
              </a:pPr>
              <a:r>
                <a:rPr lang="en-US" sz="1300" b="1" dirty="0">
                  <a:latin typeface="Arial" charset="0"/>
                </a:rPr>
                <a:t>Separation decreases and participants take extreme action to narrowly avoid a collision.</a:t>
              </a:r>
              <a:endParaRPr lang="en-US" sz="1300" b="1" dirty="0">
                <a:solidFill>
                  <a:schemeClr val="accent5">
                    <a:lumMod val="20000"/>
                    <a:lumOff val="80000"/>
                  </a:schemeClr>
                </a:solidFill>
                <a:latin typeface="Arial" charset="0"/>
              </a:endParaRPr>
            </a:p>
          </p:txBody>
        </p:sp>
      </p:grpSp>
      <p:grpSp>
        <p:nvGrpSpPr>
          <p:cNvPr id="7" name="Group 23"/>
          <p:cNvGrpSpPr>
            <a:grpSpLocks/>
          </p:cNvGrpSpPr>
          <p:nvPr/>
        </p:nvGrpSpPr>
        <p:grpSpPr bwMode="auto">
          <a:xfrm>
            <a:off x="3757612" y="1230373"/>
            <a:ext cx="1619250" cy="982663"/>
            <a:chOff x="1283" y="1157"/>
            <a:chExt cx="1020" cy="619"/>
          </a:xfrm>
        </p:grpSpPr>
        <p:sp>
          <p:nvSpPr>
            <p:cNvPr id="139286" name="Rectangle 24"/>
            <p:cNvSpPr>
              <a:spLocks noChangeArrowheads="1"/>
            </p:cNvSpPr>
            <p:nvPr/>
          </p:nvSpPr>
          <p:spPr bwMode="auto">
            <a:xfrm>
              <a:off x="1283" y="1157"/>
              <a:ext cx="1020" cy="619"/>
            </a:xfrm>
            <a:prstGeom prst="rect">
              <a:avLst/>
            </a:prstGeom>
            <a:solidFill>
              <a:srgbClr val="339966"/>
            </a:solidFill>
            <a:ln w="9525">
              <a:solidFill>
                <a:srgbClr val="000000"/>
              </a:solidFill>
              <a:miter lim="800000"/>
              <a:headEnd/>
              <a:tailEnd/>
            </a:ln>
          </p:spPr>
          <p:txBody>
            <a:bodyPr/>
            <a:lstStyle/>
            <a:p>
              <a:endParaRPr lang="en-US">
                <a:latin typeface="Calibri" pitchFamily="34" charset="0"/>
              </a:endParaRPr>
            </a:p>
          </p:txBody>
        </p:sp>
        <p:sp>
          <p:nvSpPr>
            <p:cNvPr id="132118" name="Rectangle 25"/>
            <p:cNvSpPr>
              <a:spLocks noChangeArrowheads="1"/>
            </p:cNvSpPr>
            <p:nvPr/>
          </p:nvSpPr>
          <p:spPr bwMode="auto">
            <a:xfrm>
              <a:off x="1350" y="1236"/>
              <a:ext cx="889" cy="462"/>
            </a:xfrm>
            <a:prstGeom prst="rect">
              <a:avLst/>
            </a:prstGeom>
            <a:solidFill>
              <a:srgbClr val="339966"/>
            </a:solidFill>
            <a:ln w="9525">
              <a:noFill/>
              <a:miter lim="800000"/>
              <a:headEnd/>
              <a:tailEnd/>
            </a:ln>
          </p:spPr>
          <p:txBody>
            <a:bodyPr wrap="none" lIns="0" tIns="0" rIns="0" bIns="0">
              <a:spAutoFit/>
            </a:bodyPr>
            <a:lstStyle/>
            <a:p>
              <a:pPr algn="ctr" fontAlgn="auto">
                <a:spcBef>
                  <a:spcPts val="0"/>
                </a:spcBef>
                <a:spcAft>
                  <a:spcPts val="0"/>
                </a:spcAft>
                <a:defRPr/>
              </a:pPr>
              <a:r>
                <a:rPr lang="en-US" sz="1600" b="1" dirty="0">
                  <a:solidFill>
                    <a:schemeClr val="accent5">
                      <a:lumMod val="20000"/>
                      <a:lumOff val="80000"/>
                    </a:schemeClr>
                  </a:solidFill>
                </a:rPr>
                <a:t>Environmental</a:t>
              </a:r>
            </a:p>
            <a:p>
              <a:pPr algn="ctr" fontAlgn="auto">
                <a:spcBef>
                  <a:spcPts val="0"/>
                </a:spcBef>
                <a:spcAft>
                  <a:spcPts val="0"/>
                </a:spcAft>
                <a:defRPr/>
              </a:pPr>
              <a:r>
                <a:rPr lang="en-US" sz="1600" b="1" dirty="0">
                  <a:solidFill>
                    <a:schemeClr val="accent5">
                      <a:lumMod val="20000"/>
                      <a:lumOff val="80000"/>
                    </a:schemeClr>
                  </a:solidFill>
                </a:rPr>
                <a:t>Conditions</a:t>
              </a:r>
            </a:p>
            <a:p>
              <a:pPr algn="ctr" fontAlgn="auto">
                <a:spcBef>
                  <a:spcPts val="0"/>
                </a:spcBef>
                <a:spcAft>
                  <a:spcPts val="0"/>
                </a:spcAft>
                <a:defRPr/>
              </a:pPr>
              <a:endParaRPr lang="en-US" sz="1600" b="1" dirty="0">
                <a:solidFill>
                  <a:schemeClr val="accent5">
                    <a:lumMod val="20000"/>
                    <a:lumOff val="80000"/>
                  </a:schemeClr>
                </a:solidFill>
              </a:endParaRPr>
            </a:p>
          </p:txBody>
        </p:sp>
      </p:grpSp>
      <p:grpSp>
        <p:nvGrpSpPr>
          <p:cNvPr id="8" name="Group 26"/>
          <p:cNvGrpSpPr>
            <a:grpSpLocks/>
          </p:cNvGrpSpPr>
          <p:nvPr/>
        </p:nvGrpSpPr>
        <p:grpSpPr bwMode="auto">
          <a:xfrm>
            <a:off x="5510212" y="1230373"/>
            <a:ext cx="1619250" cy="982663"/>
            <a:chOff x="1283" y="1157"/>
            <a:chExt cx="1020" cy="619"/>
          </a:xfrm>
        </p:grpSpPr>
        <p:sp>
          <p:nvSpPr>
            <p:cNvPr id="139284" name="Rectangle 27"/>
            <p:cNvSpPr>
              <a:spLocks noChangeArrowheads="1"/>
            </p:cNvSpPr>
            <p:nvPr/>
          </p:nvSpPr>
          <p:spPr bwMode="auto">
            <a:xfrm>
              <a:off x="1283" y="1157"/>
              <a:ext cx="1020" cy="619"/>
            </a:xfrm>
            <a:prstGeom prst="rect">
              <a:avLst/>
            </a:prstGeom>
            <a:solidFill>
              <a:srgbClr val="339966"/>
            </a:solidFill>
            <a:ln w="9525">
              <a:solidFill>
                <a:srgbClr val="000000"/>
              </a:solidFill>
              <a:miter lim="800000"/>
              <a:headEnd/>
              <a:tailEnd/>
            </a:ln>
          </p:spPr>
          <p:txBody>
            <a:bodyPr/>
            <a:lstStyle/>
            <a:p>
              <a:endParaRPr lang="en-US">
                <a:latin typeface="Calibri" pitchFamily="34" charset="0"/>
              </a:endParaRPr>
            </a:p>
          </p:txBody>
        </p:sp>
        <p:sp>
          <p:nvSpPr>
            <p:cNvPr id="132116" name="Rectangle 28"/>
            <p:cNvSpPr>
              <a:spLocks noChangeArrowheads="1"/>
            </p:cNvSpPr>
            <p:nvPr/>
          </p:nvSpPr>
          <p:spPr bwMode="auto">
            <a:xfrm>
              <a:off x="1353" y="1236"/>
              <a:ext cx="883" cy="462"/>
            </a:xfrm>
            <a:prstGeom prst="rect">
              <a:avLst/>
            </a:prstGeom>
            <a:solidFill>
              <a:srgbClr val="339966"/>
            </a:solidFill>
            <a:ln w="9525">
              <a:noFill/>
              <a:miter lim="800000"/>
              <a:headEnd/>
              <a:tailEnd/>
            </a:ln>
          </p:spPr>
          <p:txBody>
            <a:bodyPr wrap="none" lIns="0" tIns="0" rIns="0" bIns="0">
              <a:spAutoFit/>
            </a:bodyPr>
            <a:lstStyle/>
            <a:p>
              <a:pPr algn="ctr" fontAlgn="auto">
                <a:spcBef>
                  <a:spcPts val="0"/>
                </a:spcBef>
                <a:spcAft>
                  <a:spcPts val="0"/>
                </a:spcAft>
                <a:defRPr/>
              </a:pPr>
              <a:r>
                <a:rPr lang="en-US" sz="1600" b="1" dirty="0">
                  <a:solidFill>
                    <a:schemeClr val="accent5">
                      <a:lumMod val="20000"/>
                      <a:lumOff val="80000"/>
                    </a:schemeClr>
                  </a:solidFill>
                </a:rPr>
                <a:t>Speed of </a:t>
              </a:r>
            </a:p>
            <a:p>
              <a:pPr algn="ctr" fontAlgn="auto">
                <a:spcBef>
                  <a:spcPts val="0"/>
                </a:spcBef>
                <a:spcAft>
                  <a:spcPts val="0"/>
                </a:spcAft>
                <a:defRPr/>
              </a:pPr>
              <a:r>
                <a:rPr lang="en-US" sz="1600" b="1" dirty="0">
                  <a:solidFill>
                    <a:schemeClr val="accent5">
                      <a:lumMod val="20000"/>
                      <a:lumOff val="80000"/>
                    </a:schemeClr>
                  </a:solidFill>
                </a:rPr>
                <a:t>Aircraft and/or</a:t>
              </a:r>
            </a:p>
            <a:p>
              <a:pPr algn="ctr" fontAlgn="auto">
                <a:spcBef>
                  <a:spcPts val="0"/>
                </a:spcBef>
                <a:spcAft>
                  <a:spcPts val="0"/>
                </a:spcAft>
                <a:defRPr/>
              </a:pPr>
              <a:r>
                <a:rPr lang="en-US" sz="1600" b="1" dirty="0">
                  <a:solidFill>
                    <a:schemeClr val="accent5">
                      <a:lumMod val="20000"/>
                      <a:lumOff val="80000"/>
                    </a:schemeClr>
                  </a:solidFill>
                </a:rPr>
                <a:t>Vehicle</a:t>
              </a:r>
            </a:p>
          </p:txBody>
        </p:sp>
      </p:grpSp>
      <p:grpSp>
        <p:nvGrpSpPr>
          <p:cNvPr id="9" name="Group 29"/>
          <p:cNvGrpSpPr>
            <a:grpSpLocks/>
          </p:cNvGrpSpPr>
          <p:nvPr/>
        </p:nvGrpSpPr>
        <p:grpSpPr bwMode="auto">
          <a:xfrm>
            <a:off x="7262812" y="1230373"/>
            <a:ext cx="1619250" cy="982663"/>
            <a:chOff x="1283" y="1157"/>
            <a:chExt cx="1020" cy="619"/>
          </a:xfrm>
        </p:grpSpPr>
        <p:sp>
          <p:nvSpPr>
            <p:cNvPr id="139282" name="Rectangle 30"/>
            <p:cNvSpPr>
              <a:spLocks noChangeArrowheads="1"/>
            </p:cNvSpPr>
            <p:nvPr/>
          </p:nvSpPr>
          <p:spPr bwMode="auto">
            <a:xfrm>
              <a:off x="1283" y="1157"/>
              <a:ext cx="1020" cy="619"/>
            </a:xfrm>
            <a:prstGeom prst="rect">
              <a:avLst/>
            </a:prstGeom>
            <a:solidFill>
              <a:srgbClr val="339966"/>
            </a:solidFill>
            <a:ln w="9525">
              <a:solidFill>
                <a:srgbClr val="000000"/>
              </a:solidFill>
              <a:miter lim="800000"/>
              <a:headEnd/>
              <a:tailEnd/>
            </a:ln>
          </p:spPr>
          <p:txBody>
            <a:bodyPr/>
            <a:lstStyle/>
            <a:p>
              <a:endParaRPr lang="en-US">
                <a:latin typeface="Calibri" pitchFamily="34" charset="0"/>
              </a:endParaRPr>
            </a:p>
          </p:txBody>
        </p:sp>
        <p:sp>
          <p:nvSpPr>
            <p:cNvPr id="132114" name="Rectangle 31"/>
            <p:cNvSpPr>
              <a:spLocks noChangeArrowheads="1"/>
            </p:cNvSpPr>
            <p:nvPr/>
          </p:nvSpPr>
          <p:spPr bwMode="auto">
            <a:xfrm>
              <a:off x="1353" y="1236"/>
              <a:ext cx="883" cy="462"/>
            </a:xfrm>
            <a:prstGeom prst="rect">
              <a:avLst/>
            </a:prstGeom>
            <a:solidFill>
              <a:srgbClr val="339966"/>
            </a:solidFill>
            <a:ln w="9525">
              <a:noFill/>
              <a:miter lim="800000"/>
              <a:headEnd/>
              <a:tailEnd/>
            </a:ln>
          </p:spPr>
          <p:txBody>
            <a:bodyPr wrap="none" lIns="0" tIns="0" rIns="0" bIns="0">
              <a:spAutoFit/>
            </a:bodyPr>
            <a:lstStyle/>
            <a:p>
              <a:pPr algn="ctr" fontAlgn="auto">
                <a:spcBef>
                  <a:spcPts val="0"/>
                </a:spcBef>
                <a:spcAft>
                  <a:spcPts val="0"/>
                </a:spcAft>
                <a:defRPr/>
              </a:pPr>
              <a:r>
                <a:rPr lang="en-US" sz="1600" b="1" dirty="0">
                  <a:solidFill>
                    <a:schemeClr val="accent5">
                      <a:lumMod val="20000"/>
                      <a:lumOff val="80000"/>
                    </a:schemeClr>
                  </a:solidFill>
                </a:rPr>
                <a:t>Proximity of </a:t>
              </a:r>
            </a:p>
            <a:p>
              <a:pPr algn="ctr" fontAlgn="auto">
                <a:spcBef>
                  <a:spcPts val="0"/>
                </a:spcBef>
                <a:spcAft>
                  <a:spcPts val="0"/>
                </a:spcAft>
                <a:defRPr/>
              </a:pPr>
              <a:r>
                <a:rPr lang="en-US" sz="1600" b="1" dirty="0">
                  <a:solidFill>
                    <a:schemeClr val="accent5">
                      <a:lumMod val="20000"/>
                      <a:lumOff val="80000"/>
                    </a:schemeClr>
                  </a:solidFill>
                </a:rPr>
                <a:t>Aircraft and/or</a:t>
              </a:r>
            </a:p>
            <a:p>
              <a:pPr algn="ctr" fontAlgn="auto">
                <a:spcBef>
                  <a:spcPts val="0"/>
                </a:spcBef>
                <a:spcAft>
                  <a:spcPts val="0"/>
                </a:spcAft>
                <a:defRPr/>
              </a:pPr>
              <a:r>
                <a:rPr lang="en-US" sz="1600" b="1" dirty="0">
                  <a:solidFill>
                    <a:schemeClr val="accent5">
                      <a:lumMod val="20000"/>
                      <a:lumOff val="80000"/>
                    </a:schemeClr>
                  </a:solidFill>
                </a:rPr>
                <a:t>Vehicle</a:t>
              </a:r>
            </a:p>
          </p:txBody>
        </p:sp>
      </p:grpSp>
      <p:grpSp>
        <p:nvGrpSpPr>
          <p:cNvPr id="10" name="Group 32"/>
          <p:cNvGrpSpPr>
            <a:grpSpLocks/>
          </p:cNvGrpSpPr>
          <p:nvPr/>
        </p:nvGrpSpPr>
        <p:grpSpPr bwMode="auto">
          <a:xfrm>
            <a:off x="404812" y="3211573"/>
            <a:ext cx="1957388" cy="2147888"/>
            <a:chOff x="240" y="2400"/>
            <a:chExt cx="1233" cy="1353"/>
          </a:xfrm>
        </p:grpSpPr>
        <p:sp>
          <p:nvSpPr>
            <p:cNvPr id="132110" name="Rectangle 33"/>
            <p:cNvSpPr>
              <a:spLocks noChangeArrowheads="1"/>
            </p:cNvSpPr>
            <p:nvPr/>
          </p:nvSpPr>
          <p:spPr bwMode="auto">
            <a:xfrm>
              <a:off x="240" y="2688"/>
              <a:ext cx="1233" cy="1065"/>
            </a:xfrm>
            <a:prstGeom prst="rect">
              <a:avLst/>
            </a:prstGeom>
            <a:solidFill>
              <a:srgbClr val="FFFFFF"/>
            </a:solidFill>
            <a:ln>
              <a:solidFill>
                <a:srgbClr val="00B050"/>
              </a:solidFill>
              <a:headEnd/>
              <a:tailEnd/>
            </a:ln>
          </p:spPr>
          <p:style>
            <a:lnRef idx="2">
              <a:schemeClr val="accent3"/>
            </a:lnRef>
            <a:fillRef idx="1">
              <a:schemeClr val="lt1"/>
            </a:fillRef>
            <a:effectRef idx="0">
              <a:schemeClr val="accent3"/>
            </a:effectRef>
            <a:fontRef idx="minor">
              <a:schemeClr val="dk1"/>
            </a:fontRef>
          </p:style>
          <p:txBody>
            <a:bodyPr/>
            <a:lstStyle/>
            <a:p>
              <a:pPr fontAlgn="auto">
                <a:lnSpc>
                  <a:spcPct val="120000"/>
                </a:lnSpc>
                <a:spcBef>
                  <a:spcPts val="0"/>
                </a:spcBef>
                <a:spcAft>
                  <a:spcPts val="0"/>
                </a:spcAft>
                <a:defRPr/>
              </a:pPr>
              <a:r>
                <a:rPr lang="en-US" sz="1300" b="1" dirty="0">
                  <a:solidFill>
                    <a:schemeClr val="tx1"/>
                  </a:solidFill>
                  <a:latin typeface="Arial" charset="0"/>
                </a:rPr>
                <a:t>Little or no chance of collision, but meets the definition of a runway incursion.</a:t>
              </a:r>
            </a:p>
          </p:txBody>
        </p:sp>
        <p:sp>
          <p:nvSpPr>
            <p:cNvPr id="132111" name="Rectangle 34"/>
            <p:cNvSpPr>
              <a:spLocks noChangeArrowheads="1"/>
            </p:cNvSpPr>
            <p:nvPr/>
          </p:nvSpPr>
          <p:spPr bwMode="auto">
            <a:xfrm>
              <a:off x="240" y="2400"/>
              <a:ext cx="1233" cy="275"/>
            </a:xfrm>
            <a:prstGeom prst="rect">
              <a:avLst/>
            </a:prstGeom>
            <a:solidFill>
              <a:srgbClr val="00B050"/>
            </a:solidFill>
            <a:ln>
              <a:solidFill>
                <a:srgbClr val="00B050"/>
              </a:solidFill>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fontAlgn="auto">
                <a:spcBef>
                  <a:spcPts val="0"/>
                </a:spcBef>
                <a:spcAft>
                  <a:spcPts val="0"/>
                </a:spcAft>
                <a:defRPr/>
              </a:pPr>
              <a:endParaRPr lang="en-US"/>
            </a:p>
          </p:txBody>
        </p:sp>
        <p:sp>
          <p:nvSpPr>
            <p:cNvPr id="139281" name="Rectangle 35"/>
            <p:cNvSpPr>
              <a:spLocks noChangeArrowheads="1"/>
            </p:cNvSpPr>
            <p:nvPr/>
          </p:nvSpPr>
          <p:spPr bwMode="auto">
            <a:xfrm>
              <a:off x="543" y="2466"/>
              <a:ext cx="658" cy="145"/>
            </a:xfrm>
            <a:prstGeom prst="rect">
              <a:avLst/>
            </a:prstGeom>
            <a:noFill/>
            <a:ln w="9525">
              <a:noFill/>
              <a:miter lim="800000"/>
              <a:headEnd/>
              <a:tailEnd/>
            </a:ln>
          </p:spPr>
          <p:txBody>
            <a:bodyPr wrap="none" lIns="0" tIns="0" rIns="0" bIns="0">
              <a:spAutoFit/>
            </a:bodyPr>
            <a:lstStyle/>
            <a:p>
              <a:r>
                <a:rPr lang="en-US" sz="1500" b="1" dirty="0">
                  <a:latin typeface="Arial Rounded MT Bold" pitchFamily="34" charset="0"/>
                </a:rPr>
                <a:t>Category D</a:t>
              </a:r>
              <a:endParaRPr lang="en-US" b="1" dirty="0">
                <a:latin typeface="Arial Rounded MT Bold" pitchFamily="34" charset="0"/>
              </a:endParaRPr>
            </a:p>
          </p:txBody>
        </p:sp>
      </p:grpSp>
      <p:sp>
        <p:nvSpPr>
          <p:cNvPr id="36" name="TextBox 35"/>
          <p:cNvSpPr txBox="1"/>
          <p:nvPr/>
        </p:nvSpPr>
        <p:spPr>
          <a:xfrm>
            <a:off x="304800" y="735288"/>
            <a:ext cx="8382000" cy="400110"/>
          </a:xfrm>
          <a:prstGeom prst="rect">
            <a:avLst/>
          </a:prstGeom>
          <a:noFill/>
        </p:spPr>
        <p:txBody>
          <a:bodyPr wrap="square">
            <a:spAutoFit/>
          </a:bodyPr>
          <a:lstStyle/>
          <a:p>
            <a:pPr algn="ctr" fontAlgn="auto">
              <a:spcBef>
                <a:spcPts val="0"/>
              </a:spcBef>
              <a:spcAft>
                <a:spcPts val="0"/>
              </a:spcAft>
              <a:defRPr/>
            </a:pPr>
            <a:r>
              <a:rPr lang="en-US" sz="2000" dirty="0">
                <a:solidFill>
                  <a:srgbClr val="002060"/>
                </a:solidFill>
                <a:latin typeface="Arial Rounded MT Bold" pitchFamily="34" charset="0"/>
              </a:rPr>
              <a:t>Factors affecting the severity decisions of a Runway Incursion</a:t>
            </a:r>
          </a:p>
        </p:txBody>
      </p:sp>
      <p:sp>
        <p:nvSpPr>
          <p:cNvPr id="12" name="Slide Number Placeholder 11"/>
          <p:cNvSpPr>
            <a:spLocks noGrp="1"/>
          </p:cNvSpPr>
          <p:nvPr>
            <p:ph type="sldNum" sz="quarter" idx="12"/>
          </p:nvPr>
        </p:nvSpPr>
        <p:spPr/>
        <p:txBody>
          <a:bodyPr/>
          <a:lstStyle/>
          <a:p>
            <a:pPr>
              <a:defRPr/>
            </a:pPr>
            <a:fld id="{2079FB3E-AF70-44EA-A201-58D0D3F1C38E}" type="slidenum">
              <a:rPr lang="en-US" smtClean="0"/>
              <a:pPr>
                <a:defRPr/>
              </a:pPr>
              <a:t>165</a:t>
            </a:fld>
            <a:endParaRPr lang="en-US"/>
          </a:p>
        </p:txBody>
      </p:sp>
      <p:sp>
        <p:nvSpPr>
          <p:cNvPr id="38" name="TextBox 37">
            <a:extLst>
              <a:ext uri="{FF2B5EF4-FFF2-40B4-BE49-F238E27FC236}">
                <a16:creationId xmlns:a16="http://schemas.microsoft.com/office/drawing/2014/main" id="{79B99373-5B4A-408B-9017-AB0A1B27A6DA}"/>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40" name="TextBox 39">
            <a:extLst>
              <a:ext uri="{FF2B5EF4-FFF2-40B4-BE49-F238E27FC236}">
                <a16:creationId xmlns:a16="http://schemas.microsoft.com/office/drawing/2014/main" id="{E08450C9-0D39-4A14-A895-6B7CBF393562}"/>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41" name="TextBox 40">
            <a:extLst>
              <a:ext uri="{FF2B5EF4-FFF2-40B4-BE49-F238E27FC236}">
                <a16:creationId xmlns:a16="http://schemas.microsoft.com/office/drawing/2014/main" id="{6929F367-737C-4916-9886-48E5DF4F5664}"/>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43" name="Text Box 5">
            <a:extLst>
              <a:ext uri="{FF2B5EF4-FFF2-40B4-BE49-F238E27FC236}">
                <a16:creationId xmlns:a16="http://schemas.microsoft.com/office/drawing/2014/main" id="{93A74B73-35E9-439D-BA99-9A9391AC559D}"/>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100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par>
                          <p:cTn id="8" fill="hold">
                            <p:stCondLst>
                              <p:cond delay="1500"/>
                            </p:stCondLst>
                            <p:childTnLst>
                              <p:par>
                                <p:cTn id="9" presetID="22" presetClass="entr" presetSubtype="8" fill="hold" nodeType="afterEffect">
                                  <p:stCondLst>
                                    <p:cond delay="150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3500"/>
                            </p:stCondLst>
                            <p:childTnLst>
                              <p:par>
                                <p:cTn id="13" presetID="22" presetClass="entr" presetSubtype="8" fill="hold" nodeType="afterEffect">
                                  <p:stCondLst>
                                    <p:cond delay="50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4500"/>
                            </p:stCondLst>
                            <p:childTnLst>
                              <p:par>
                                <p:cTn id="17" presetID="22" presetClass="entr" presetSubtype="8" fill="hold" nodeType="afterEffect">
                                  <p:stCondLst>
                                    <p:cond delay="50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5500"/>
                            </p:stCondLst>
                            <p:childTnLst>
                              <p:par>
                                <p:cTn id="21" presetID="22" presetClass="entr" presetSubtype="8" fill="hold" nodeType="afterEffect">
                                  <p:stCondLst>
                                    <p:cond delay="50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par>
                          <p:cTn id="24" fill="hold">
                            <p:stCondLst>
                              <p:cond delay="6500"/>
                            </p:stCondLst>
                            <p:childTnLst>
                              <p:par>
                                <p:cTn id="25" presetID="22" presetClass="entr" presetSubtype="8" fill="hold" nodeType="afterEffect">
                                  <p:stCondLst>
                                    <p:cond delay="50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47812"/>
                                        </p:tgtEl>
                                        <p:attrNameLst>
                                          <p:attrName>style.visibility</p:attrName>
                                        </p:attrNameLst>
                                      </p:cBhvr>
                                      <p:to>
                                        <p:strVal val="visible"/>
                                      </p:to>
                                    </p:set>
                                    <p:animEffect transition="in" filter="wipe(left)">
                                      <p:cBhvr>
                                        <p:cTn id="32" dur="500"/>
                                        <p:tgtEl>
                                          <p:spTgt spid="247812"/>
                                        </p:tgtEl>
                                      </p:cBhvr>
                                    </p:animEffect>
                                  </p:childTnLst>
                                </p:cTn>
                              </p:par>
                            </p:childTnLst>
                          </p:cTn>
                        </p:par>
                        <p:par>
                          <p:cTn id="33" fill="hold">
                            <p:stCondLst>
                              <p:cond delay="500"/>
                            </p:stCondLst>
                            <p:childTnLst>
                              <p:par>
                                <p:cTn id="34" presetID="22" presetClass="entr" presetSubtype="8" fill="hold" nodeType="afterEffect">
                                  <p:stCondLst>
                                    <p:cond delay="1000"/>
                                  </p:stCondLst>
                                  <p:childTnLst>
                                    <p:set>
                                      <p:cBhvr>
                                        <p:cTn id="35" dur="1" fill="hold">
                                          <p:stCondLst>
                                            <p:cond delay="0"/>
                                          </p:stCondLst>
                                        </p:cTn>
                                        <p:tgtEl>
                                          <p:spTgt spid="10"/>
                                        </p:tgtEl>
                                        <p:attrNameLst>
                                          <p:attrName>style.visibility</p:attrName>
                                        </p:attrNameLst>
                                      </p:cBhvr>
                                      <p:to>
                                        <p:strVal val="visible"/>
                                      </p:to>
                                    </p:set>
                                    <p:animEffect transition="in" filter="wipe(left)">
                                      <p:cBhvr>
                                        <p:cTn id="36" dur="5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wipe(left)">
                                      <p:cBhvr>
                                        <p:cTn id="41" dur="500"/>
                                        <p:tgtEl>
                                          <p:spTgt spid="4"/>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left)">
                                      <p:cBhvr>
                                        <p:cTn id="46" dur="500"/>
                                        <p:tgtEl>
                                          <p:spTgt spid="5"/>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nodeType="click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2" grpId="0" animBg="1"/>
      <p:bldP spid="36" grpId="0"/>
    </p:bld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5B085337-08E4-4446-AEEF-F7DBF423F91E}" type="slidenum">
              <a:rPr lang="en-US" smtClean="0"/>
              <a:pPr>
                <a:defRPr/>
              </a:pPr>
              <a:t>166</a:t>
            </a:fld>
            <a:endParaRPr lang="en-US"/>
          </a:p>
        </p:txBody>
      </p:sp>
      <p:pic>
        <p:nvPicPr>
          <p:cNvPr id="4" name="Picture 3" descr="A close up of a map&#10;&#10;Description automatically generated">
            <a:extLst>
              <a:ext uri="{FF2B5EF4-FFF2-40B4-BE49-F238E27FC236}">
                <a16:creationId xmlns:a16="http://schemas.microsoft.com/office/drawing/2014/main" id="{A1C2E1E8-1926-4928-A742-90DE0A1F06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81400" y="911291"/>
            <a:ext cx="3505200" cy="5380074"/>
          </a:xfrm>
          <a:prstGeom prst="rect">
            <a:avLst/>
          </a:prstGeom>
          <a:ln>
            <a:solidFill>
              <a:schemeClr val="tx1"/>
            </a:solidFill>
          </a:ln>
        </p:spPr>
      </p:pic>
      <p:sp>
        <p:nvSpPr>
          <p:cNvPr id="8" name="Rectangle 7">
            <a:extLst>
              <a:ext uri="{FF2B5EF4-FFF2-40B4-BE49-F238E27FC236}">
                <a16:creationId xmlns:a16="http://schemas.microsoft.com/office/drawing/2014/main" id="{27C0B7D5-BE67-475C-9257-2937FD48F3BE}"/>
              </a:ext>
            </a:extLst>
          </p:cNvPr>
          <p:cNvSpPr/>
          <p:nvPr/>
        </p:nvSpPr>
        <p:spPr>
          <a:xfrm>
            <a:off x="723900" y="911291"/>
            <a:ext cx="2552700" cy="2939266"/>
          </a:xfrm>
          <a:prstGeom prst="rect">
            <a:avLst/>
          </a:prstGeom>
        </p:spPr>
        <p:txBody>
          <a:bodyPr wrap="square">
            <a:spAutoFit/>
          </a:bodyPr>
          <a:lstStyle/>
          <a:p>
            <a:pPr>
              <a:spcBef>
                <a:spcPts val="600"/>
              </a:spcBef>
            </a:pPr>
            <a:r>
              <a:rPr lang="en-US" sz="1800" u="sng" dirty="0">
                <a:solidFill>
                  <a:srgbClr val="002060"/>
                </a:solidFill>
                <a:latin typeface="Arial Rounded MT Bold" pitchFamily="34" charset="0"/>
                <a:ea typeface="+mj-ea"/>
                <a:cs typeface="+mj-cs"/>
              </a:rPr>
              <a:t>Hot Spots</a:t>
            </a:r>
          </a:p>
          <a:p>
            <a:pPr>
              <a:spcBef>
                <a:spcPts val="600"/>
              </a:spcBef>
            </a:pPr>
            <a:r>
              <a:rPr lang="en-US" sz="1800" dirty="0">
                <a:solidFill>
                  <a:srgbClr val="002060"/>
                </a:solidFill>
                <a:latin typeface="Arial Rounded MT Bold" pitchFamily="34" charset="0"/>
                <a:ea typeface="+mj-ea"/>
                <a:cs typeface="+mj-cs"/>
              </a:rPr>
              <a:t>A “hot spot” is a location on the movement area with a high risk of collision or runway incursion, and where greater attention by pilots and drivers is necessary.</a:t>
            </a:r>
          </a:p>
        </p:txBody>
      </p:sp>
      <p:cxnSp>
        <p:nvCxnSpPr>
          <p:cNvPr id="20" name="Straight Arrow Connector 19">
            <a:extLst>
              <a:ext uri="{FF2B5EF4-FFF2-40B4-BE49-F238E27FC236}">
                <a16:creationId xmlns:a16="http://schemas.microsoft.com/office/drawing/2014/main" id="{551812AA-23C3-48A2-99D7-688C7189FBFB}"/>
              </a:ext>
            </a:extLst>
          </p:cNvPr>
          <p:cNvCxnSpPr>
            <a:cxnSpLocks/>
            <a:stCxn id="24" idx="1"/>
          </p:cNvCxnSpPr>
          <p:nvPr/>
        </p:nvCxnSpPr>
        <p:spPr bwMode="auto">
          <a:xfrm flipH="1">
            <a:off x="5943600" y="1976248"/>
            <a:ext cx="1023593" cy="1428850"/>
          </a:xfrm>
          <a:prstGeom prst="straightConnector1">
            <a:avLst/>
          </a:prstGeom>
          <a:solidFill>
            <a:schemeClr val="accent1"/>
          </a:solidFill>
          <a:ln w="28575" cap="flat" cmpd="sng" algn="ctr">
            <a:solidFill>
              <a:srgbClr val="FF0000"/>
            </a:solidFill>
            <a:prstDash val="solid"/>
            <a:round/>
            <a:headEnd type="none" w="med" len="med"/>
            <a:tailEnd type="arrow"/>
          </a:ln>
          <a:effectLst/>
        </p:spPr>
      </p:cxnSp>
      <p:sp>
        <p:nvSpPr>
          <p:cNvPr id="24" name="TextBox 23">
            <a:extLst>
              <a:ext uri="{FF2B5EF4-FFF2-40B4-BE49-F238E27FC236}">
                <a16:creationId xmlns:a16="http://schemas.microsoft.com/office/drawing/2014/main" id="{8712E992-956C-47B1-A70B-0DD06FE7ED55}"/>
              </a:ext>
            </a:extLst>
          </p:cNvPr>
          <p:cNvSpPr txBox="1"/>
          <p:nvPr/>
        </p:nvSpPr>
        <p:spPr>
          <a:xfrm>
            <a:off x="6967193" y="1376083"/>
            <a:ext cx="2131165" cy="1200329"/>
          </a:xfrm>
          <a:prstGeom prst="rect">
            <a:avLst/>
          </a:prstGeom>
          <a:solidFill>
            <a:srgbClr val="FFFFFF"/>
          </a:solidFill>
          <a:ln w="28575">
            <a:solidFill>
              <a:srgbClr val="FF0000"/>
            </a:solidFill>
          </a:ln>
        </p:spPr>
        <p:txBody>
          <a:bodyPr wrap="square" rtlCol="0">
            <a:spAutoFit/>
          </a:bodyPr>
          <a:lstStyle/>
          <a:p>
            <a:r>
              <a:rPr lang="en-US" sz="1800" b="1" dirty="0">
                <a:solidFill>
                  <a:srgbClr val="C00000"/>
                </a:solidFill>
                <a:latin typeface="Arial Rounded MT Bold" panose="020F0704030504030204" pitchFamily="34" charset="0"/>
              </a:rPr>
              <a:t>HS 1:</a:t>
            </a:r>
          </a:p>
          <a:p>
            <a:r>
              <a:rPr lang="en-US" sz="1800" dirty="0">
                <a:solidFill>
                  <a:srgbClr val="C00000"/>
                </a:solidFill>
                <a:latin typeface="Arial Rounded MT Bold" panose="020F0704030504030204" pitchFamily="34" charset="0"/>
              </a:rPr>
              <a:t>27R-9L @ 21R-3L (note runway stop bar lights</a:t>
            </a:r>
          </a:p>
        </p:txBody>
      </p:sp>
      <p:cxnSp>
        <p:nvCxnSpPr>
          <p:cNvPr id="25" name="Straight Connector 24">
            <a:extLst>
              <a:ext uri="{FF2B5EF4-FFF2-40B4-BE49-F238E27FC236}">
                <a16:creationId xmlns:a16="http://schemas.microsoft.com/office/drawing/2014/main" id="{34D79235-F67F-4342-9E94-78482034D89A}"/>
              </a:ext>
            </a:extLst>
          </p:cNvPr>
          <p:cNvCxnSpPr/>
          <p:nvPr/>
        </p:nvCxnSpPr>
        <p:spPr bwMode="auto">
          <a:xfrm rot="5400000" flipH="1" flipV="1">
            <a:off x="5807736" y="3491002"/>
            <a:ext cx="152400" cy="76200"/>
          </a:xfrm>
          <a:prstGeom prst="line">
            <a:avLst/>
          </a:prstGeom>
          <a:solidFill>
            <a:schemeClr val="accent1"/>
          </a:solidFill>
          <a:ln w="22225" cap="rnd" cmpd="sng" algn="ctr">
            <a:solidFill>
              <a:srgbClr val="FF0000"/>
            </a:solidFill>
            <a:prstDash val="sysDot"/>
            <a:round/>
            <a:headEnd type="none" w="med" len="med"/>
            <a:tailEnd type="none" w="med" len="med"/>
          </a:ln>
          <a:effectLst/>
        </p:spPr>
      </p:cxnSp>
      <p:sp>
        <p:nvSpPr>
          <p:cNvPr id="11" name="TextBox 10">
            <a:extLst>
              <a:ext uri="{FF2B5EF4-FFF2-40B4-BE49-F238E27FC236}">
                <a16:creationId xmlns:a16="http://schemas.microsoft.com/office/drawing/2014/main" id="{2868D96C-7319-4BF1-84C1-AD67C3263D0A}"/>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B7436A21-77F9-48C0-9763-C30E24D942C2}"/>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4" name="Text Box 5">
            <a:extLst>
              <a:ext uri="{FF2B5EF4-FFF2-40B4-BE49-F238E27FC236}">
                <a16:creationId xmlns:a16="http://schemas.microsoft.com/office/drawing/2014/main" id="{F7C6ABE0-1E01-4FE6-8B70-D0AB0D98F52D}"/>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2285945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9099" y="735288"/>
            <a:ext cx="8229600" cy="4876800"/>
          </a:xfrm>
        </p:spPr>
        <p:txBody>
          <a:bodyPr>
            <a:noAutofit/>
          </a:bodyPr>
          <a:lstStyle/>
          <a:p>
            <a:pPr marL="0" indent="0">
              <a:spcBef>
                <a:spcPts val="600"/>
              </a:spcBef>
              <a:buNone/>
            </a:pPr>
            <a:r>
              <a:rPr lang="en-US" sz="2000" u="sng" dirty="0">
                <a:solidFill>
                  <a:srgbClr val="002060"/>
                </a:solidFill>
                <a:latin typeface="Arial Rounded MT Bold" pitchFamily="34" charset="0"/>
              </a:rPr>
              <a:t>Runway Close/Open Procedures (DTW)</a:t>
            </a:r>
          </a:p>
          <a:p>
            <a:pPr marL="457200" indent="-457200">
              <a:spcBef>
                <a:spcPts val="600"/>
              </a:spcBef>
            </a:pPr>
            <a:r>
              <a:rPr lang="en-US" sz="2000" dirty="0">
                <a:solidFill>
                  <a:srgbClr val="002060"/>
                </a:solidFill>
                <a:latin typeface="Arial Rounded MT Bold" pitchFamily="34" charset="0"/>
              </a:rPr>
              <a:t>Procedures play vital role in preventing runway incursions.</a:t>
            </a:r>
          </a:p>
          <a:p>
            <a:pPr marL="457200" indent="-457200">
              <a:spcBef>
                <a:spcPts val="600"/>
              </a:spcBef>
            </a:pPr>
            <a:r>
              <a:rPr lang="en-US" sz="2000" dirty="0">
                <a:solidFill>
                  <a:srgbClr val="002060"/>
                </a:solidFill>
                <a:latin typeface="Arial Rounded MT Bold" pitchFamily="34" charset="0"/>
              </a:rPr>
              <a:t>Ensures everyone knows when runways close and open.</a:t>
            </a:r>
          </a:p>
          <a:p>
            <a:pPr marL="457200" indent="-457200">
              <a:spcBef>
                <a:spcPts val="600"/>
              </a:spcBef>
            </a:pPr>
            <a:r>
              <a:rPr lang="en-US" sz="2000" dirty="0">
                <a:solidFill>
                  <a:srgbClr val="002060"/>
                </a:solidFill>
                <a:latin typeface="Arial Rounded MT Bold" pitchFamily="34" charset="0"/>
              </a:rPr>
              <a:t>Procedures must be followed </a:t>
            </a:r>
            <a:r>
              <a:rPr lang="en-US" sz="2000" u="sng" dirty="0">
                <a:solidFill>
                  <a:srgbClr val="002060"/>
                </a:solidFill>
                <a:latin typeface="Arial Rounded MT Bold" pitchFamily="34" charset="0"/>
              </a:rPr>
              <a:t>exactly</a:t>
            </a:r>
            <a:r>
              <a:rPr lang="en-US" sz="2000" dirty="0">
                <a:solidFill>
                  <a:srgbClr val="002060"/>
                </a:solidFill>
                <a:latin typeface="Arial Rounded MT Bold" pitchFamily="34" charset="0"/>
              </a:rPr>
              <a:t> in order to be effective.</a:t>
            </a:r>
          </a:p>
          <a:p>
            <a:pPr marL="457200" indent="-457200">
              <a:spcBef>
                <a:spcPts val="600"/>
              </a:spcBef>
            </a:pPr>
            <a:r>
              <a:rPr lang="en-US" sz="2000" dirty="0">
                <a:solidFill>
                  <a:srgbClr val="002060"/>
                </a:solidFill>
                <a:latin typeface="Arial Rounded MT Bold" pitchFamily="34" charset="0"/>
              </a:rPr>
              <a:t>ATCT </a:t>
            </a:r>
            <a:r>
              <a:rPr lang="en-US" sz="2000" u="sng" dirty="0">
                <a:solidFill>
                  <a:srgbClr val="002060"/>
                </a:solidFill>
                <a:latin typeface="Arial Rounded MT Bold" pitchFamily="34" charset="0"/>
              </a:rPr>
              <a:t>closes</a:t>
            </a:r>
            <a:r>
              <a:rPr lang="en-US" sz="2000" dirty="0">
                <a:solidFill>
                  <a:srgbClr val="002060"/>
                </a:solidFill>
                <a:latin typeface="Arial Rounded MT Bold" pitchFamily="34" charset="0"/>
              </a:rPr>
              <a:t> runways – Airfield Ops </a:t>
            </a:r>
            <a:r>
              <a:rPr lang="en-US" sz="2000" u="sng" dirty="0">
                <a:solidFill>
                  <a:srgbClr val="002060"/>
                </a:solidFill>
                <a:latin typeface="Arial Rounded MT Bold" pitchFamily="34" charset="0"/>
              </a:rPr>
              <a:t>opens</a:t>
            </a:r>
            <a:r>
              <a:rPr lang="en-US" sz="2000" dirty="0">
                <a:solidFill>
                  <a:srgbClr val="002060"/>
                </a:solidFill>
                <a:latin typeface="Arial Rounded MT Bold" pitchFamily="34" charset="0"/>
              </a:rPr>
              <a:t> them.</a:t>
            </a:r>
          </a:p>
          <a:p>
            <a:pPr marL="0" indent="0">
              <a:spcBef>
                <a:spcPts val="0"/>
              </a:spcBef>
              <a:buNone/>
            </a:pPr>
            <a:endParaRPr lang="en-US" sz="2400" dirty="0">
              <a:solidFill>
                <a:schemeClr val="accent2">
                  <a:lumMod val="75000"/>
                </a:schemeClr>
              </a:solidFill>
              <a:latin typeface="Arial Rounded MT Bold" pitchFamily="34" charset="0"/>
            </a:endParaRPr>
          </a:p>
          <a:p>
            <a:pPr marL="457200" indent="-457200">
              <a:spcBef>
                <a:spcPts val="0"/>
              </a:spcBef>
            </a:pPr>
            <a:endParaRPr lang="en-US" sz="2400" dirty="0">
              <a:solidFill>
                <a:schemeClr val="accent2">
                  <a:lumMod val="75000"/>
                </a:schemeClr>
              </a:solidFill>
              <a:latin typeface="Arial Rounded MT Bold" pitchFamily="34" charset="0"/>
            </a:endParaRP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167</a:t>
            </a:fld>
            <a:endParaRPr lang="en-US"/>
          </a:p>
        </p:txBody>
      </p:sp>
      <p:sp>
        <p:nvSpPr>
          <p:cNvPr id="8" name="TextBox 7">
            <a:extLst>
              <a:ext uri="{FF2B5EF4-FFF2-40B4-BE49-F238E27FC236}">
                <a16:creationId xmlns:a16="http://schemas.microsoft.com/office/drawing/2014/main" id="{A40D92EB-C6DA-4CA7-8AE5-6CF166E6AF48}"/>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0" name="TextBox 9">
            <a:extLst>
              <a:ext uri="{FF2B5EF4-FFF2-40B4-BE49-F238E27FC236}">
                <a16:creationId xmlns:a16="http://schemas.microsoft.com/office/drawing/2014/main" id="{6C8AA50E-8FB7-4459-94FF-4BEEEC224781}"/>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9" name="Text Box 5">
            <a:extLst>
              <a:ext uri="{FF2B5EF4-FFF2-40B4-BE49-F238E27FC236}">
                <a16:creationId xmlns:a16="http://schemas.microsoft.com/office/drawing/2014/main" id="{CC7EACB3-5195-4AAD-8DF6-3524D508DB78}"/>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
        <p:nvSpPr>
          <p:cNvPr id="7" name="TextBox 6">
            <a:extLst>
              <a:ext uri="{FF2B5EF4-FFF2-40B4-BE49-F238E27FC236}">
                <a16:creationId xmlns:a16="http://schemas.microsoft.com/office/drawing/2014/main" id="{0625E9BD-2E0D-4D19-8370-E4D840B93B69}"/>
              </a:ext>
            </a:extLst>
          </p:cNvPr>
          <p:cNvSpPr txBox="1"/>
          <p:nvPr/>
        </p:nvSpPr>
        <p:spPr>
          <a:xfrm>
            <a:off x="3458646" y="6473684"/>
            <a:ext cx="49995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a:t>
            </a:r>
            <a:r>
              <a:rPr lang="en-US" sz="1400" dirty="0" err="1">
                <a:solidFill>
                  <a:srgbClr val="FF0000"/>
                </a:solidFill>
                <a:latin typeface="Arial Rounded MT Bold" panose="020F0704030504030204" pitchFamily="34" charset="0"/>
              </a:rPr>
              <a:t>Rwy</a:t>
            </a:r>
            <a:r>
              <a:rPr lang="en-US" sz="1400" dirty="0">
                <a:solidFill>
                  <a:srgbClr val="FF0000"/>
                </a:solidFill>
                <a:latin typeface="Arial Rounded MT Bold" panose="020F0704030504030204" pitchFamily="34" charset="0"/>
              </a:rPr>
              <a:t>/</a:t>
            </a:r>
            <a:r>
              <a:rPr lang="en-US" sz="1400" dirty="0" err="1">
                <a:solidFill>
                  <a:srgbClr val="FF0000"/>
                </a:solidFill>
                <a:latin typeface="Arial Rounded MT Bold" panose="020F0704030504030204" pitchFamily="34" charset="0"/>
              </a:rPr>
              <a:t>Twy</a:t>
            </a:r>
            <a:r>
              <a:rPr lang="en-US" sz="1400" dirty="0">
                <a:solidFill>
                  <a:srgbClr val="FF0000"/>
                </a:solidFill>
                <a:latin typeface="Arial Rounded MT Bold" panose="020F0704030504030204" pitchFamily="34" charset="0"/>
              </a:rPr>
              <a:t> Opening/Closing Procedures handout</a:t>
            </a:r>
          </a:p>
        </p:txBody>
      </p:sp>
    </p:spTree>
    <p:custDataLst>
      <p:tags r:id="rId1"/>
    </p:custDataLst>
    <p:extLst>
      <p:ext uri="{BB962C8B-B14F-4D97-AF65-F5344CB8AC3E}">
        <p14:creationId xmlns:p14="http://schemas.microsoft.com/office/powerpoint/2010/main" val="3595852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par>
                                <p:cTn id="7" presetID="2" presetClass="entr" presetSubtype="8"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1250" fill="hold"/>
                                        <p:tgtEl>
                                          <p:spTgt spid="7"/>
                                        </p:tgtEl>
                                        <p:attrNameLst>
                                          <p:attrName>ppt_x</p:attrName>
                                        </p:attrNameLst>
                                      </p:cBhvr>
                                      <p:tavLst>
                                        <p:tav tm="0">
                                          <p:val>
                                            <p:strVal val="0-#ppt_w/2"/>
                                          </p:val>
                                        </p:tav>
                                        <p:tav tm="100000">
                                          <p:val>
                                            <p:strVal val="#ppt_x"/>
                                          </p:val>
                                        </p:tav>
                                      </p:tavLst>
                                    </p:anim>
                                    <p:anim calcmode="lin" valueType="num">
                                      <p:cBhvr additive="base">
                                        <p:cTn id="10" dur="125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454044" y="735288"/>
            <a:ext cx="8229600" cy="5410200"/>
          </a:xfrm>
        </p:spPr>
        <p:txBody>
          <a:bodyPr>
            <a:noAutofit/>
          </a:bodyPr>
          <a:lstStyle/>
          <a:p>
            <a:r>
              <a:rPr lang="en-US" sz="2400" b="1" u="sng" dirty="0">
                <a:solidFill>
                  <a:srgbClr val="002060"/>
                </a:solidFill>
                <a:latin typeface="Calibri" panose="020F0502020204030204" pitchFamily="34" charset="0"/>
              </a:rPr>
              <a:t>Closing Runways</a:t>
            </a:r>
            <a:endParaRPr lang="en-US" sz="2400" b="1" dirty="0">
              <a:solidFill>
                <a:srgbClr val="002060"/>
              </a:solidFill>
              <a:latin typeface="Calibri" panose="020F0502020204030204" pitchFamily="34" charset="0"/>
            </a:endParaRPr>
          </a:p>
          <a:p>
            <a:pPr marL="857250" lvl="2" indent="-457200">
              <a:spcBef>
                <a:spcPts val="600"/>
              </a:spcBef>
            </a:pPr>
            <a:r>
              <a:rPr lang="en-US" sz="1800" dirty="0">
                <a:solidFill>
                  <a:srgbClr val="002060"/>
                </a:solidFill>
                <a:latin typeface="Arial Rounded MT Bold" pitchFamily="34" charset="0"/>
                <a:ea typeface="+mn-ea"/>
                <a:cs typeface="+mn-cs"/>
              </a:rPr>
              <a:t>Ops receives notification from ATCT via phone that the runway is closed.</a:t>
            </a:r>
          </a:p>
          <a:p>
            <a:pPr marL="857250" lvl="2" indent="-457200">
              <a:spcBef>
                <a:spcPts val="600"/>
              </a:spcBef>
            </a:pPr>
            <a:r>
              <a:rPr lang="en-US" sz="1800" dirty="0">
                <a:solidFill>
                  <a:srgbClr val="002060"/>
                </a:solidFill>
                <a:latin typeface="Arial Rounded MT Bold" pitchFamily="34" charset="0"/>
                <a:ea typeface="+mn-ea"/>
                <a:cs typeface="+mn-cs"/>
              </a:rPr>
              <a:t>Ops issues NOTAM.</a:t>
            </a:r>
          </a:p>
          <a:p>
            <a:pPr marL="857250" lvl="2" indent="-457200">
              <a:spcBef>
                <a:spcPts val="600"/>
              </a:spcBef>
            </a:pPr>
            <a:r>
              <a:rPr lang="en-US" sz="1800" dirty="0">
                <a:solidFill>
                  <a:srgbClr val="002060"/>
                </a:solidFill>
                <a:latin typeface="Arial Rounded MT Bold" pitchFamily="34" charset="0"/>
                <a:ea typeface="+mn-ea"/>
                <a:cs typeface="+mn-cs"/>
              </a:rPr>
              <a:t>Ops updates Runway Status in </a:t>
            </a:r>
            <a:r>
              <a:rPr lang="en-US" sz="1800" dirty="0" err="1">
                <a:solidFill>
                  <a:srgbClr val="002060"/>
                </a:solidFill>
                <a:latin typeface="Arial Rounded MT Bold" pitchFamily="34" charset="0"/>
                <a:ea typeface="+mn-ea"/>
                <a:cs typeface="+mn-cs"/>
              </a:rPr>
              <a:t>Passur</a:t>
            </a:r>
            <a:r>
              <a:rPr lang="en-US" sz="1800" dirty="0">
                <a:solidFill>
                  <a:srgbClr val="002060"/>
                </a:solidFill>
                <a:latin typeface="Arial Rounded MT Bold" pitchFamily="34" charset="0"/>
                <a:ea typeface="+mn-ea"/>
                <a:cs typeface="+mn-cs"/>
              </a:rPr>
              <a:t>-Communicator to match NOTAM.</a:t>
            </a:r>
          </a:p>
          <a:p>
            <a:pPr marL="857250" lvl="2" indent="-457200">
              <a:spcBef>
                <a:spcPts val="600"/>
              </a:spcBef>
            </a:pPr>
            <a:r>
              <a:rPr lang="en-US" sz="1800" dirty="0">
                <a:solidFill>
                  <a:srgbClr val="002060"/>
                </a:solidFill>
                <a:latin typeface="Arial Rounded MT Bold" pitchFamily="34" charset="0"/>
                <a:ea typeface="+mn-ea"/>
                <a:cs typeface="+mn-cs"/>
              </a:rPr>
              <a:t>Ops announces closing on WCAA radio channels Ops 1, </a:t>
            </a:r>
            <a:r>
              <a:rPr lang="en-US" sz="1800" dirty="0" err="1">
                <a:solidFill>
                  <a:srgbClr val="002060"/>
                </a:solidFill>
                <a:latin typeface="Arial Rounded MT Bold" pitchFamily="34" charset="0"/>
                <a:ea typeface="+mn-ea"/>
                <a:cs typeface="+mn-cs"/>
              </a:rPr>
              <a:t>Maint</a:t>
            </a:r>
            <a:r>
              <a:rPr lang="en-US" sz="1800" dirty="0">
                <a:solidFill>
                  <a:srgbClr val="002060"/>
                </a:solidFill>
                <a:latin typeface="Arial Rounded MT Bold" pitchFamily="34" charset="0"/>
                <a:ea typeface="+mn-ea"/>
                <a:cs typeface="+mn-cs"/>
              </a:rPr>
              <a:t> 1, and </a:t>
            </a:r>
            <a:r>
              <a:rPr lang="en-US" sz="1800" dirty="0" err="1">
                <a:solidFill>
                  <a:srgbClr val="002060"/>
                </a:solidFill>
                <a:latin typeface="Arial Rounded MT Bold" pitchFamily="34" charset="0"/>
                <a:ea typeface="+mn-ea"/>
                <a:cs typeface="+mn-cs"/>
              </a:rPr>
              <a:t>Maint</a:t>
            </a:r>
            <a:r>
              <a:rPr lang="en-US" sz="1800" dirty="0">
                <a:solidFill>
                  <a:srgbClr val="002060"/>
                </a:solidFill>
                <a:latin typeface="Arial Rounded MT Bold" pitchFamily="34" charset="0"/>
                <a:ea typeface="+mn-ea"/>
                <a:cs typeface="+mn-cs"/>
              </a:rPr>
              <a:t> 3.</a:t>
            </a:r>
          </a:p>
          <a:p>
            <a:pPr marL="857250" lvl="2" indent="-457200">
              <a:spcBef>
                <a:spcPts val="600"/>
              </a:spcBef>
            </a:pPr>
            <a:r>
              <a:rPr lang="en-US" sz="1800" dirty="0">
                <a:solidFill>
                  <a:srgbClr val="002060"/>
                </a:solidFill>
                <a:latin typeface="Arial Rounded MT Bold" pitchFamily="34" charset="0"/>
                <a:ea typeface="+mn-ea"/>
                <a:cs typeface="+mn-cs"/>
              </a:rPr>
              <a:t>Ops notifies Flight Service via phone of runway status if NOTAM Manager is inoperative.</a:t>
            </a:r>
          </a:p>
          <a:p>
            <a:pPr marL="857250" lvl="2" indent="-457200">
              <a:spcBef>
                <a:spcPts val="600"/>
              </a:spcBef>
            </a:pPr>
            <a:r>
              <a:rPr lang="en-US" sz="1800" dirty="0">
                <a:solidFill>
                  <a:srgbClr val="002060"/>
                </a:solidFill>
                <a:latin typeface="Arial Rounded MT Bold" pitchFamily="34" charset="0"/>
                <a:ea typeface="+mn-ea"/>
                <a:cs typeface="+mn-cs"/>
              </a:rPr>
              <a:t>On the airfield, confirmation should be obtained from ATCT that the runway is closed (hearing ATCT confirm it to another vehicle operator is acceptable).</a:t>
            </a:r>
          </a:p>
          <a:p>
            <a:pPr marL="400050" lvl="1" indent="0">
              <a:spcBef>
                <a:spcPts val="0"/>
              </a:spcBef>
              <a:buNone/>
            </a:pPr>
            <a:endParaRPr lang="en-US" sz="2000" dirty="0">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168</a:t>
            </a:fld>
            <a:endParaRPr lang="en-US"/>
          </a:p>
        </p:txBody>
      </p:sp>
      <p:sp>
        <p:nvSpPr>
          <p:cNvPr id="8" name="TextBox 7">
            <a:extLst>
              <a:ext uri="{FF2B5EF4-FFF2-40B4-BE49-F238E27FC236}">
                <a16:creationId xmlns:a16="http://schemas.microsoft.com/office/drawing/2014/main" id="{3F370C14-EBD3-416A-9364-E00B5229796A}"/>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0" name="TextBox 9">
            <a:extLst>
              <a:ext uri="{FF2B5EF4-FFF2-40B4-BE49-F238E27FC236}">
                <a16:creationId xmlns:a16="http://schemas.microsoft.com/office/drawing/2014/main" id="{2478653D-4ABA-4F04-B180-F7D66DE88F79}"/>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9" name="Text Box 5">
            <a:extLst>
              <a:ext uri="{FF2B5EF4-FFF2-40B4-BE49-F238E27FC236}">
                <a16:creationId xmlns:a16="http://schemas.microsoft.com/office/drawing/2014/main" id="{74CCD50D-31A5-40C9-9F9C-A5ADEE930B70}"/>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1628056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419099" y="735288"/>
            <a:ext cx="8229600" cy="5410200"/>
          </a:xfrm>
        </p:spPr>
        <p:txBody>
          <a:bodyPr>
            <a:noAutofit/>
          </a:bodyPr>
          <a:lstStyle/>
          <a:p>
            <a:r>
              <a:rPr lang="en-US" sz="2400" b="1" u="sng" dirty="0">
                <a:solidFill>
                  <a:srgbClr val="002060"/>
                </a:solidFill>
                <a:latin typeface="Calibri" panose="020F0502020204030204" pitchFamily="34" charset="0"/>
              </a:rPr>
              <a:t>Opening Runways</a:t>
            </a:r>
          </a:p>
          <a:p>
            <a:pPr marL="857250" lvl="2" indent="-457200">
              <a:spcBef>
                <a:spcPts val="600"/>
              </a:spcBef>
            </a:pPr>
            <a:r>
              <a:rPr lang="en-US" sz="1800" dirty="0">
                <a:solidFill>
                  <a:srgbClr val="002060"/>
                </a:solidFill>
                <a:latin typeface="Arial Rounded MT Bold" pitchFamily="34" charset="0"/>
                <a:ea typeface="+mn-ea"/>
                <a:cs typeface="+mn-cs"/>
              </a:rPr>
              <a:t>An Ops Specialist is responsible for inspecting to ensure all persons and equipment are clear (normally the Runway Inspector for the day).</a:t>
            </a:r>
          </a:p>
          <a:p>
            <a:pPr marL="857250" lvl="2" indent="-457200">
              <a:spcBef>
                <a:spcPts val="600"/>
              </a:spcBef>
            </a:pPr>
            <a:r>
              <a:rPr lang="en-US" sz="1800" dirty="0">
                <a:solidFill>
                  <a:srgbClr val="002060"/>
                </a:solidFill>
                <a:latin typeface="Arial Rounded MT Bold" pitchFamily="34" charset="0"/>
                <a:ea typeface="+mn-ea"/>
                <a:cs typeface="+mn-cs"/>
              </a:rPr>
              <a:t>Every group leader on the runway during the closure (</a:t>
            </a:r>
            <a:r>
              <a:rPr lang="en-US" sz="1800" dirty="0" err="1">
                <a:solidFill>
                  <a:srgbClr val="002060"/>
                </a:solidFill>
                <a:latin typeface="Arial Rounded MT Bold" pitchFamily="34" charset="0"/>
                <a:ea typeface="+mn-ea"/>
                <a:cs typeface="+mn-cs"/>
              </a:rPr>
              <a:t>Maint</a:t>
            </a:r>
            <a:r>
              <a:rPr lang="en-US" sz="1800" dirty="0">
                <a:solidFill>
                  <a:srgbClr val="002060"/>
                </a:solidFill>
                <a:latin typeface="Arial Rounded MT Bold" pitchFamily="34" charset="0"/>
                <a:ea typeface="+mn-ea"/>
                <a:cs typeface="+mn-cs"/>
              </a:rPr>
              <a:t> Foreman, Painter Foreman, Electrical Foreman, and any others) </a:t>
            </a:r>
            <a:r>
              <a:rPr lang="en-US" sz="1800" u="sng" dirty="0">
                <a:solidFill>
                  <a:srgbClr val="FF0000"/>
                </a:solidFill>
                <a:latin typeface="Arial Rounded MT Bold" pitchFamily="34" charset="0"/>
                <a:ea typeface="+mn-ea"/>
                <a:cs typeface="+mn-cs"/>
              </a:rPr>
              <a:t>MUST</a:t>
            </a:r>
            <a:r>
              <a:rPr lang="en-US" sz="1800" dirty="0">
                <a:solidFill>
                  <a:srgbClr val="002060"/>
                </a:solidFill>
                <a:latin typeface="Arial Rounded MT Bold" pitchFamily="34" charset="0"/>
                <a:ea typeface="+mn-ea"/>
                <a:cs typeface="+mn-cs"/>
              </a:rPr>
              <a:t> contact the Runway Inspector via radio to advise that they and their people are clear of the runway.</a:t>
            </a:r>
          </a:p>
          <a:p>
            <a:pPr marL="857250" lvl="2" indent="-457200">
              <a:spcBef>
                <a:spcPts val="600"/>
              </a:spcBef>
            </a:pPr>
            <a:r>
              <a:rPr lang="en-US" sz="1800" dirty="0">
                <a:solidFill>
                  <a:srgbClr val="002060"/>
                </a:solidFill>
                <a:latin typeface="Arial Rounded MT Bold" pitchFamily="34" charset="0"/>
                <a:ea typeface="+mn-ea"/>
                <a:cs typeface="+mn-cs"/>
              </a:rPr>
              <a:t>FAA Tech Ops calls clear by contacting Ops Dispatch or the Runway Inspector.</a:t>
            </a:r>
          </a:p>
          <a:p>
            <a:pPr marL="857250" lvl="2" indent="-457200">
              <a:spcBef>
                <a:spcPts val="600"/>
              </a:spcBef>
            </a:pPr>
            <a:r>
              <a:rPr lang="en-US" sz="1800" dirty="0">
                <a:solidFill>
                  <a:srgbClr val="002060"/>
                </a:solidFill>
                <a:latin typeface="Arial Rounded MT Bold" pitchFamily="34" charset="0"/>
              </a:rPr>
              <a:t>Once clear, </a:t>
            </a:r>
            <a:r>
              <a:rPr lang="en-US" sz="1800" u="sng" dirty="0">
                <a:solidFill>
                  <a:srgbClr val="FF0000"/>
                </a:solidFill>
                <a:latin typeface="Arial Rounded MT Bold" pitchFamily="34" charset="0"/>
              </a:rPr>
              <a:t>no one</a:t>
            </a:r>
            <a:r>
              <a:rPr lang="en-US" sz="1800" dirty="0">
                <a:solidFill>
                  <a:srgbClr val="FF0000"/>
                </a:solidFill>
                <a:latin typeface="Arial Rounded MT Bold" pitchFamily="34" charset="0"/>
              </a:rPr>
              <a:t> </a:t>
            </a:r>
            <a:r>
              <a:rPr lang="en-US" sz="1800" dirty="0">
                <a:solidFill>
                  <a:srgbClr val="002060"/>
                </a:solidFill>
                <a:latin typeface="Arial Rounded MT Bold" pitchFamily="34" charset="0"/>
              </a:rPr>
              <a:t>should re-enter the runway safety area without getting the OK from the Runway Inspector!</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169</a:t>
            </a:fld>
            <a:endParaRPr lang="en-US"/>
          </a:p>
        </p:txBody>
      </p:sp>
      <p:sp>
        <p:nvSpPr>
          <p:cNvPr id="9" name="TextBox 8">
            <a:extLst>
              <a:ext uri="{FF2B5EF4-FFF2-40B4-BE49-F238E27FC236}">
                <a16:creationId xmlns:a16="http://schemas.microsoft.com/office/drawing/2014/main" id="{6C9A47A3-685F-4577-960A-587D2ECC1589}"/>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1" name="TextBox 10">
            <a:extLst>
              <a:ext uri="{FF2B5EF4-FFF2-40B4-BE49-F238E27FC236}">
                <a16:creationId xmlns:a16="http://schemas.microsoft.com/office/drawing/2014/main" id="{7C5447E6-C42C-4903-BF72-0B355AB888A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8" name="Text Box 5">
            <a:extLst>
              <a:ext uri="{FF2B5EF4-FFF2-40B4-BE49-F238E27FC236}">
                <a16:creationId xmlns:a16="http://schemas.microsoft.com/office/drawing/2014/main" id="{0255A19D-352C-47D7-BED4-5B46AE1CFCB7}"/>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1816308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Effect transition="in" filter="slide(fromBottom)">
                                      <p:cBhvr>
                                        <p:cTn id="7" dur="500"/>
                                        <p:tgtEl>
                                          <p:spTgt spid="6">
                                            <p:txEl>
                                              <p:pRg st="3" end="3"/>
                                            </p:txEl>
                                          </p:spTgt>
                                        </p:tgtEl>
                                      </p:cBhvr>
                                    </p:animEffect>
                                  </p:childTnLst>
                                </p:cTn>
                              </p:par>
                              <p:par>
                                <p:cTn id="8" presetID="12" presetClass="entr" presetSubtype="4" fill="hold" nodeType="withEffect">
                                  <p:stCondLst>
                                    <p:cond delay="0"/>
                                  </p:stCondLst>
                                  <p:childTnLst>
                                    <p:set>
                                      <p:cBhvr>
                                        <p:cTn id="9" dur="1" fill="hold">
                                          <p:stCondLst>
                                            <p:cond delay="0"/>
                                          </p:stCondLst>
                                        </p:cTn>
                                        <p:tgtEl>
                                          <p:spTgt spid="6">
                                            <p:txEl>
                                              <p:pRg st="4" end="4"/>
                                            </p:txEl>
                                          </p:spTgt>
                                        </p:tgtEl>
                                        <p:attrNameLst>
                                          <p:attrName>style.visibility</p:attrName>
                                        </p:attrNameLst>
                                      </p:cBhvr>
                                      <p:to>
                                        <p:strVal val="visible"/>
                                      </p:to>
                                    </p:set>
                                    <p:animEffect transition="in" filter="slide(fromBottom)">
                                      <p:cBhvr>
                                        <p:cTn id="10"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419099" y="735288"/>
            <a:ext cx="8229600" cy="5410200"/>
          </a:xfrm>
        </p:spPr>
        <p:txBody>
          <a:bodyPr>
            <a:noAutofit/>
          </a:bodyPr>
          <a:lstStyle/>
          <a:p>
            <a:r>
              <a:rPr lang="en-US" sz="2400" b="1" u="sng" dirty="0">
                <a:solidFill>
                  <a:srgbClr val="002060"/>
                </a:solidFill>
                <a:latin typeface="Calibri" panose="020F0502020204030204" pitchFamily="34" charset="0"/>
              </a:rPr>
              <a:t>Opening Runways</a:t>
            </a:r>
          </a:p>
          <a:p>
            <a:pPr marL="857250" lvl="2" indent="-457200">
              <a:spcBef>
                <a:spcPts val="600"/>
              </a:spcBef>
            </a:pPr>
            <a:r>
              <a:rPr lang="en-US" sz="1800" dirty="0">
                <a:solidFill>
                  <a:srgbClr val="002060"/>
                </a:solidFill>
                <a:latin typeface="Arial Rounded MT Bold" pitchFamily="34" charset="0"/>
                <a:ea typeface="+mn-ea"/>
                <a:cs typeface="+mn-cs"/>
              </a:rPr>
              <a:t>Runway Inspector inspects runway and associated safety areas.</a:t>
            </a:r>
          </a:p>
          <a:p>
            <a:pPr marL="857250" lvl="2" indent="-457200">
              <a:spcBef>
                <a:spcPts val="600"/>
              </a:spcBef>
            </a:pPr>
            <a:r>
              <a:rPr lang="en-US" sz="1800" dirty="0">
                <a:solidFill>
                  <a:srgbClr val="002060"/>
                </a:solidFill>
                <a:latin typeface="Arial Rounded MT Bold" pitchFamily="34" charset="0"/>
                <a:ea typeface="+mn-ea"/>
                <a:cs typeface="+mn-cs"/>
              </a:rPr>
              <a:t>Runway Inspector advises Dispatch that runway can be opened.</a:t>
            </a:r>
          </a:p>
          <a:p>
            <a:pPr marL="857250" lvl="2" indent="-457200">
              <a:spcBef>
                <a:spcPts val="600"/>
              </a:spcBef>
            </a:pPr>
            <a:r>
              <a:rPr lang="en-US" sz="1800" dirty="0">
                <a:solidFill>
                  <a:srgbClr val="002060"/>
                </a:solidFill>
                <a:latin typeface="Arial Rounded MT Bold" pitchFamily="34" charset="0"/>
                <a:ea typeface="+mn-ea"/>
                <a:cs typeface="+mn-cs"/>
              </a:rPr>
              <a:t>Ops announces opening on WCAA radio channels Ops 1, </a:t>
            </a:r>
            <a:r>
              <a:rPr lang="en-US" sz="1800" dirty="0" err="1">
                <a:solidFill>
                  <a:srgbClr val="002060"/>
                </a:solidFill>
                <a:latin typeface="Arial Rounded MT Bold" pitchFamily="34" charset="0"/>
                <a:ea typeface="+mn-ea"/>
                <a:cs typeface="+mn-cs"/>
              </a:rPr>
              <a:t>Maint</a:t>
            </a:r>
            <a:r>
              <a:rPr lang="en-US" sz="1800" dirty="0">
                <a:solidFill>
                  <a:srgbClr val="002060"/>
                </a:solidFill>
                <a:latin typeface="Arial Rounded MT Bold" pitchFamily="34" charset="0"/>
                <a:ea typeface="+mn-ea"/>
                <a:cs typeface="+mn-cs"/>
              </a:rPr>
              <a:t> 1, and </a:t>
            </a:r>
            <a:r>
              <a:rPr lang="en-US" sz="1800" dirty="0" err="1">
                <a:solidFill>
                  <a:srgbClr val="002060"/>
                </a:solidFill>
                <a:latin typeface="Arial Rounded MT Bold" pitchFamily="34" charset="0"/>
                <a:ea typeface="+mn-ea"/>
                <a:cs typeface="+mn-cs"/>
              </a:rPr>
              <a:t>Maint</a:t>
            </a:r>
            <a:r>
              <a:rPr lang="en-US" sz="1800" dirty="0">
                <a:solidFill>
                  <a:srgbClr val="002060"/>
                </a:solidFill>
                <a:latin typeface="Arial Rounded MT Bold" pitchFamily="34" charset="0"/>
                <a:ea typeface="+mn-ea"/>
                <a:cs typeface="+mn-cs"/>
              </a:rPr>
              <a:t> 3.</a:t>
            </a:r>
          </a:p>
          <a:p>
            <a:pPr marL="857250" lvl="2" indent="-457200">
              <a:spcBef>
                <a:spcPts val="600"/>
              </a:spcBef>
            </a:pPr>
            <a:r>
              <a:rPr lang="en-US" sz="1800" dirty="0">
                <a:solidFill>
                  <a:srgbClr val="002060"/>
                </a:solidFill>
                <a:latin typeface="Arial Rounded MT Bold" pitchFamily="34" charset="0"/>
                <a:ea typeface="+mn-ea"/>
                <a:cs typeface="+mn-cs"/>
              </a:rPr>
              <a:t>Ops Dispatch and the Runway Inspector listen for acknowledgements from all personnel who were on the runway while it was closed.</a:t>
            </a:r>
          </a:p>
          <a:p>
            <a:pPr marL="857250" lvl="2" indent="-457200">
              <a:spcBef>
                <a:spcPts val="600"/>
              </a:spcBef>
            </a:pPr>
            <a:r>
              <a:rPr lang="en-US" sz="1800" dirty="0">
                <a:solidFill>
                  <a:srgbClr val="002060"/>
                </a:solidFill>
                <a:latin typeface="Arial Rounded MT Bold" pitchFamily="34" charset="0"/>
              </a:rPr>
              <a:t>Ops updates NOTAM Manager.</a:t>
            </a:r>
          </a:p>
          <a:p>
            <a:pPr marL="857250" lvl="2" indent="-457200">
              <a:spcBef>
                <a:spcPts val="600"/>
              </a:spcBef>
            </a:pPr>
            <a:r>
              <a:rPr lang="en-US" sz="1800" dirty="0">
                <a:solidFill>
                  <a:srgbClr val="002060"/>
                </a:solidFill>
                <a:latin typeface="Arial Rounded MT Bold" pitchFamily="34" charset="0"/>
              </a:rPr>
              <a:t>Ops updates Runway Status in </a:t>
            </a:r>
            <a:r>
              <a:rPr lang="en-US" sz="1800" dirty="0" err="1">
                <a:solidFill>
                  <a:srgbClr val="002060"/>
                </a:solidFill>
                <a:latin typeface="Arial Rounded MT Bold" pitchFamily="34" charset="0"/>
              </a:rPr>
              <a:t>Passur</a:t>
            </a:r>
            <a:r>
              <a:rPr lang="en-US" sz="1800" dirty="0">
                <a:solidFill>
                  <a:srgbClr val="002060"/>
                </a:solidFill>
                <a:latin typeface="Arial Rounded MT Bold" pitchFamily="34" charset="0"/>
              </a:rPr>
              <a:t> Communicator to </a:t>
            </a:r>
            <a:r>
              <a:rPr lang="en-US" sz="1800" dirty="0" err="1">
                <a:solidFill>
                  <a:srgbClr val="002060"/>
                </a:solidFill>
                <a:latin typeface="Arial Rounded MT Bold" pitchFamily="34" charset="0"/>
              </a:rPr>
              <a:t>mATCTh</a:t>
            </a:r>
            <a:r>
              <a:rPr lang="en-US" sz="1800" dirty="0">
                <a:solidFill>
                  <a:srgbClr val="002060"/>
                </a:solidFill>
                <a:latin typeface="Arial Rounded MT Bold" pitchFamily="34" charset="0"/>
              </a:rPr>
              <a:t> the NOTAM.</a:t>
            </a:r>
          </a:p>
          <a:p>
            <a:pPr marL="857250" lvl="2" indent="-457200">
              <a:spcBef>
                <a:spcPts val="600"/>
              </a:spcBef>
            </a:pPr>
            <a:r>
              <a:rPr lang="en-US" sz="1800" dirty="0">
                <a:solidFill>
                  <a:srgbClr val="002060"/>
                </a:solidFill>
                <a:latin typeface="Arial Rounded MT Bold" pitchFamily="34" charset="0"/>
              </a:rPr>
              <a:t>Ops notifies Tower via phone that the runway is open.</a:t>
            </a:r>
          </a:p>
          <a:p>
            <a:pPr marL="857250" lvl="2" indent="-457200">
              <a:spcBef>
                <a:spcPts val="600"/>
              </a:spcBef>
            </a:pPr>
            <a:r>
              <a:rPr lang="en-US" sz="1800" dirty="0">
                <a:solidFill>
                  <a:srgbClr val="002060"/>
                </a:solidFill>
                <a:latin typeface="Arial Rounded MT Bold" pitchFamily="34" charset="0"/>
              </a:rPr>
              <a:t>Ops notifies Lansing Flight Service if applicable. </a:t>
            </a:r>
          </a:p>
          <a:p>
            <a:pPr marL="857250" lvl="2" indent="-457200">
              <a:spcBef>
                <a:spcPts val="600"/>
              </a:spcBef>
            </a:pPr>
            <a:endParaRPr lang="en-US" sz="1800" dirty="0">
              <a:solidFill>
                <a:srgbClr val="002060"/>
              </a:solidFill>
              <a:latin typeface="Arial Rounded MT Bold" pitchFamily="34" charset="0"/>
              <a:ea typeface="+mn-ea"/>
              <a:cs typeface="+mn-cs"/>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170</a:t>
            </a:fld>
            <a:endParaRPr lang="en-US"/>
          </a:p>
        </p:txBody>
      </p:sp>
      <p:sp>
        <p:nvSpPr>
          <p:cNvPr id="9" name="TextBox 8">
            <a:extLst>
              <a:ext uri="{FF2B5EF4-FFF2-40B4-BE49-F238E27FC236}">
                <a16:creationId xmlns:a16="http://schemas.microsoft.com/office/drawing/2014/main" id="{DD31F41B-54D3-4D36-B6FD-88F90E31492C}"/>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1" name="TextBox 10">
            <a:extLst>
              <a:ext uri="{FF2B5EF4-FFF2-40B4-BE49-F238E27FC236}">
                <a16:creationId xmlns:a16="http://schemas.microsoft.com/office/drawing/2014/main" id="{B736176B-9882-48C4-8736-2DCEF536062C}"/>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8" name="Text Box 5">
            <a:extLst>
              <a:ext uri="{FF2B5EF4-FFF2-40B4-BE49-F238E27FC236}">
                <a16:creationId xmlns:a16="http://schemas.microsoft.com/office/drawing/2014/main" id="{0F76BB85-FAAB-4F12-919B-E6256E5E8054}"/>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2417297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Effect transition="in" filter="slide(fromBottom)">
                                      <p:cBhvr>
                                        <p:cTn id="7" dur="500"/>
                                        <p:tgtEl>
                                          <p:spTgt spid="6">
                                            <p:txEl>
                                              <p:pRg st="3" end="3"/>
                                            </p:txEl>
                                          </p:spTgt>
                                        </p:tgtEl>
                                      </p:cBhvr>
                                    </p:animEffect>
                                  </p:childTnLst>
                                </p:cTn>
                              </p:par>
                              <p:par>
                                <p:cTn id="8" presetID="12" presetClass="entr" presetSubtype="4" fill="hold" nodeType="withEffect">
                                  <p:stCondLst>
                                    <p:cond delay="0"/>
                                  </p:stCondLst>
                                  <p:childTnLst>
                                    <p:set>
                                      <p:cBhvr>
                                        <p:cTn id="9" dur="1" fill="hold">
                                          <p:stCondLst>
                                            <p:cond delay="0"/>
                                          </p:stCondLst>
                                        </p:cTn>
                                        <p:tgtEl>
                                          <p:spTgt spid="6">
                                            <p:txEl>
                                              <p:pRg st="4" end="4"/>
                                            </p:txEl>
                                          </p:spTgt>
                                        </p:tgtEl>
                                        <p:attrNameLst>
                                          <p:attrName>style.visibility</p:attrName>
                                        </p:attrNameLst>
                                      </p:cBhvr>
                                      <p:to>
                                        <p:strVal val="visible"/>
                                      </p:to>
                                    </p:set>
                                    <p:animEffect transition="in" filter="slide(fromBottom)">
                                      <p:cBhvr>
                                        <p:cTn id="10" dur="500"/>
                                        <p:tgtEl>
                                          <p:spTgt spid="6">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nodeType="click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animEffect transition="in" filter="slide(fromBottom)">
                                      <p:cBhvr>
                                        <p:cTn id="15" dur="500"/>
                                        <p:tgtEl>
                                          <p:spTgt spid="6">
                                            <p:txEl>
                                              <p:pRg st="5" end="5"/>
                                            </p:txEl>
                                          </p:spTgt>
                                        </p:tgtEl>
                                      </p:cBhvr>
                                    </p:animEffect>
                                  </p:childTnLst>
                                </p:cTn>
                              </p:par>
                              <p:par>
                                <p:cTn id="16" presetID="12" presetClass="entr" presetSubtype="4" fill="hold" nodeType="withEffect">
                                  <p:stCondLst>
                                    <p:cond delay="0"/>
                                  </p:stCondLst>
                                  <p:childTnLst>
                                    <p:set>
                                      <p:cBhvr>
                                        <p:cTn id="17" dur="1" fill="hold">
                                          <p:stCondLst>
                                            <p:cond delay="0"/>
                                          </p:stCondLst>
                                        </p:cTn>
                                        <p:tgtEl>
                                          <p:spTgt spid="6">
                                            <p:txEl>
                                              <p:pRg st="6" end="6"/>
                                            </p:txEl>
                                          </p:spTgt>
                                        </p:tgtEl>
                                        <p:attrNameLst>
                                          <p:attrName>style.visibility</p:attrName>
                                        </p:attrNameLst>
                                      </p:cBhvr>
                                      <p:to>
                                        <p:strVal val="visible"/>
                                      </p:to>
                                    </p:set>
                                    <p:animEffect transition="in" filter="slide(fromBottom)">
                                      <p:cBhvr>
                                        <p:cTn id="18" dur="500"/>
                                        <p:tgtEl>
                                          <p:spTgt spid="6">
                                            <p:txEl>
                                              <p:pRg st="6" end="6"/>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nodeType="clickEffect">
                                  <p:stCondLst>
                                    <p:cond delay="0"/>
                                  </p:stCondLst>
                                  <p:childTnLst>
                                    <p:set>
                                      <p:cBhvr>
                                        <p:cTn id="22" dur="1" fill="hold">
                                          <p:stCondLst>
                                            <p:cond delay="0"/>
                                          </p:stCondLst>
                                        </p:cTn>
                                        <p:tgtEl>
                                          <p:spTgt spid="6">
                                            <p:txEl>
                                              <p:pRg st="7" end="7"/>
                                            </p:txEl>
                                          </p:spTgt>
                                        </p:tgtEl>
                                        <p:attrNameLst>
                                          <p:attrName>style.visibility</p:attrName>
                                        </p:attrNameLst>
                                      </p:cBhvr>
                                      <p:to>
                                        <p:strVal val="visible"/>
                                      </p:to>
                                    </p:set>
                                    <p:animEffect transition="in" filter="slide(fromBottom)">
                                      <p:cBhvr>
                                        <p:cTn id="23" dur="500"/>
                                        <p:tgtEl>
                                          <p:spTgt spid="6">
                                            <p:txEl>
                                              <p:pRg st="7" end="7"/>
                                            </p:txEl>
                                          </p:spTgt>
                                        </p:tgtEl>
                                      </p:cBhvr>
                                    </p:animEffect>
                                  </p:childTnLst>
                                </p:cTn>
                              </p:par>
                              <p:par>
                                <p:cTn id="24" presetID="12" presetClass="entr" presetSubtype="4" fill="hold" nodeType="withEffect">
                                  <p:stCondLst>
                                    <p:cond delay="0"/>
                                  </p:stCondLst>
                                  <p:childTnLst>
                                    <p:set>
                                      <p:cBhvr>
                                        <p:cTn id="25" dur="1" fill="hold">
                                          <p:stCondLst>
                                            <p:cond delay="0"/>
                                          </p:stCondLst>
                                        </p:cTn>
                                        <p:tgtEl>
                                          <p:spTgt spid="6">
                                            <p:txEl>
                                              <p:pRg st="8" end="8"/>
                                            </p:txEl>
                                          </p:spTgt>
                                        </p:tgtEl>
                                        <p:attrNameLst>
                                          <p:attrName>style.visibility</p:attrName>
                                        </p:attrNameLst>
                                      </p:cBhvr>
                                      <p:to>
                                        <p:strVal val="visible"/>
                                      </p:to>
                                    </p:set>
                                    <p:animEffect transition="in" filter="slide(fromBottom)">
                                      <p:cBhvr>
                                        <p:cTn id="26" dur="5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107141"/>
            <a:ext cx="7620000" cy="5410200"/>
          </a:xfrm>
        </p:spPr>
        <p:txBody>
          <a:bodyPr>
            <a:noAutofit/>
          </a:bodyPr>
          <a:lstStyle/>
          <a:p>
            <a:pPr marL="457200" indent="-457200">
              <a:spcBef>
                <a:spcPts val="600"/>
              </a:spcBef>
            </a:pPr>
            <a:r>
              <a:rPr lang="en-US" sz="2000" dirty="0">
                <a:solidFill>
                  <a:srgbClr val="002060"/>
                </a:solidFill>
                <a:latin typeface="Arial Rounded MT Bold" pitchFamily="34" charset="0"/>
              </a:rPr>
              <a:t>Who do you contact if you see an unsafe condition on he airfield?</a:t>
            </a:r>
          </a:p>
        </p:txBody>
      </p:sp>
      <p:sp>
        <p:nvSpPr>
          <p:cNvPr id="7" name="Title 1"/>
          <p:cNvSpPr txBox="1">
            <a:spLocks/>
          </p:cNvSpPr>
          <p:nvPr/>
        </p:nvSpPr>
        <p:spPr>
          <a:xfrm>
            <a:off x="1333500" y="291174"/>
            <a:ext cx="6019800" cy="762000"/>
          </a:xfrm>
          <a:prstGeom prst="rect">
            <a:avLst/>
          </a:prstGeom>
          <a:solidFill>
            <a:schemeClr val="bg1"/>
          </a:solidFill>
          <a:ln>
            <a:solidFill>
              <a:schemeClr val="tx1"/>
            </a:solidFill>
          </a:ln>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b="1" u="sng" dirty="0">
                <a:solidFill>
                  <a:srgbClr val="FF0000"/>
                </a:solidFill>
                <a:latin typeface="Arial Rounded MT Bold" pitchFamily="34" charset="0"/>
                <a:ea typeface="+mj-ea"/>
                <a:cs typeface="+mj-cs"/>
              </a:rPr>
              <a:t>Reporting Unsafe Conditions</a:t>
            </a: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171</a:t>
            </a:fld>
            <a:endParaRPr lang="en-US"/>
          </a:p>
        </p:txBody>
      </p:sp>
      <p:sp>
        <p:nvSpPr>
          <p:cNvPr id="8" name="TextBox 7">
            <a:extLst>
              <a:ext uri="{FF2B5EF4-FFF2-40B4-BE49-F238E27FC236}">
                <a16:creationId xmlns:a16="http://schemas.microsoft.com/office/drawing/2014/main" id="{EC396B5D-444C-49F7-9EE8-C9EFEA551973}"/>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17720856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500"/>
                                  </p:stCondLst>
                                  <p:iterate type="lt">
                                    <p:tmPct val="50000"/>
                                  </p:iterate>
                                  <p:childTnLst>
                                    <p:set>
                                      <p:cBhvr>
                                        <p:cTn id="6" dur="1" fill="hold">
                                          <p:stCondLst>
                                            <p:cond delay="0"/>
                                          </p:stCondLst>
                                        </p:cTn>
                                        <p:tgtEl>
                                          <p:spTgt spid="7"/>
                                        </p:tgtEl>
                                        <p:attrNameLst>
                                          <p:attrName>style.visibility</p:attrName>
                                        </p:attrNameLst>
                                      </p:cBhvr>
                                      <p:to>
                                        <p:strVal val="visible"/>
                                      </p:to>
                                    </p:set>
                                    <p:anim calcmode="discrete" valueType="clr">
                                      <p:cBhvr override="childStyle">
                                        <p:cTn id="7"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
                                        </p:tgtEl>
                                        <p:attrNameLst>
                                          <p:attrName>fillcolor</p:attrName>
                                        </p:attrNameLst>
                                      </p:cBhvr>
                                      <p:tavLst>
                                        <p:tav tm="0">
                                          <p:val>
                                            <p:clrVal>
                                              <a:schemeClr val="accent2"/>
                                            </p:clrVal>
                                          </p:val>
                                        </p:tav>
                                        <p:tav tm="50000">
                                          <p:val>
                                            <p:clrVal>
                                              <a:schemeClr val="hlink"/>
                                            </p:clrVal>
                                          </p:val>
                                        </p:tav>
                                      </p:tavLst>
                                    </p:anim>
                                    <p:set>
                                      <p:cBhvr>
                                        <p:cTn id="9" dur="80"/>
                                        <p:tgtEl>
                                          <p:spTgt spid="7"/>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2" presetClass="entr" presetSubtype="4"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slide(fromBottom)">
                                      <p:cBhvr>
                                        <p:cTn id="1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3899" y="735288"/>
            <a:ext cx="7620000" cy="5410200"/>
          </a:xfrm>
        </p:spPr>
        <p:txBody>
          <a:bodyPr>
            <a:noAutofit/>
          </a:bodyPr>
          <a:lstStyle/>
          <a:p>
            <a:pPr marL="0" indent="0">
              <a:spcBef>
                <a:spcPts val="600"/>
              </a:spcBef>
              <a:buNone/>
            </a:pPr>
            <a:r>
              <a:rPr lang="en-US" sz="1800" u="sng" dirty="0">
                <a:solidFill>
                  <a:srgbClr val="002060"/>
                </a:solidFill>
                <a:latin typeface="Arial Rounded MT Bold" pitchFamily="34" charset="0"/>
              </a:rPr>
              <a:t>Reporting unsafe conditions</a:t>
            </a:r>
          </a:p>
          <a:p>
            <a:pPr marL="457200" indent="-457200">
              <a:spcBef>
                <a:spcPts val="600"/>
              </a:spcBef>
            </a:pPr>
            <a:r>
              <a:rPr lang="en-US" sz="1800" dirty="0">
                <a:solidFill>
                  <a:srgbClr val="002060"/>
                </a:solidFill>
                <a:latin typeface="Arial Rounded MT Bold" pitchFamily="34" charset="0"/>
              </a:rPr>
              <a:t>An “unsafe condition” could be wildlife activity, a speeding or careless driver, a vehicle accident, an unauthorized person on the movement area, something that just doesn’t look right, or more.</a:t>
            </a:r>
          </a:p>
          <a:p>
            <a:pPr marL="457200" indent="-457200">
              <a:spcBef>
                <a:spcPts val="600"/>
              </a:spcBef>
            </a:pPr>
            <a:r>
              <a:rPr lang="en-US" sz="1800" dirty="0">
                <a:solidFill>
                  <a:srgbClr val="002060"/>
                </a:solidFill>
                <a:latin typeface="Arial Rounded MT Bold" pitchFamily="34" charset="0"/>
              </a:rPr>
              <a:t>DTW:  </a:t>
            </a:r>
          </a:p>
          <a:p>
            <a:pPr marL="857250" lvl="1" indent="-457200">
              <a:spcBef>
                <a:spcPts val="600"/>
              </a:spcBef>
            </a:pPr>
            <a:r>
              <a:rPr lang="en-US" sz="1800" dirty="0">
                <a:solidFill>
                  <a:srgbClr val="002060"/>
                </a:solidFill>
                <a:latin typeface="Arial Rounded MT Bold" pitchFamily="34" charset="0"/>
              </a:rPr>
              <a:t>Contact ATCT or call Airfield Operations (Station 3).  </a:t>
            </a:r>
          </a:p>
          <a:p>
            <a:pPr marL="857250" lvl="1" indent="-457200">
              <a:spcBef>
                <a:spcPts val="600"/>
              </a:spcBef>
            </a:pPr>
            <a:r>
              <a:rPr lang="en-US" sz="1800" dirty="0">
                <a:solidFill>
                  <a:srgbClr val="002060"/>
                </a:solidFill>
                <a:latin typeface="Arial Rounded MT Bold" pitchFamily="34" charset="0"/>
              </a:rPr>
              <a:t>Persons who don’t have a “county” radio should call Ops Dispatch (but NOT while on a runway, taxiway, or </a:t>
            </a:r>
            <a:r>
              <a:rPr lang="en-US" sz="1800" dirty="0" err="1">
                <a:solidFill>
                  <a:srgbClr val="002060"/>
                </a:solidFill>
                <a:latin typeface="Arial Rounded MT Bold" pitchFamily="34" charset="0"/>
              </a:rPr>
              <a:t>taxilane</a:t>
            </a:r>
            <a:r>
              <a:rPr lang="en-US" sz="1800" dirty="0">
                <a:solidFill>
                  <a:srgbClr val="002060"/>
                </a:solidFill>
                <a:latin typeface="Arial Rounded MT Bold" pitchFamily="34" charset="0"/>
              </a:rPr>
              <a:t>), 734-942-3685.</a:t>
            </a:r>
          </a:p>
          <a:p>
            <a:pPr marL="457200" indent="-457200">
              <a:spcBef>
                <a:spcPts val="600"/>
              </a:spcBef>
            </a:pPr>
            <a:r>
              <a:rPr lang="en-US" sz="1800" dirty="0">
                <a:solidFill>
                  <a:srgbClr val="002060"/>
                </a:solidFill>
                <a:latin typeface="Arial Rounded MT Bold" pitchFamily="34" charset="0"/>
              </a:rPr>
              <a:t>YIP:  </a:t>
            </a:r>
          </a:p>
          <a:p>
            <a:pPr marL="857250" lvl="1" indent="-457200">
              <a:spcBef>
                <a:spcPts val="600"/>
              </a:spcBef>
            </a:pPr>
            <a:r>
              <a:rPr lang="en-US" sz="1800" dirty="0">
                <a:solidFill>
                  <a:srgbClr val="002060"/>
                </a:solidFill>
                <a:latin typeface="Arial Rounded MT Bold" pitchFamily="34" charset="0"/>
              </a:rPr>
              <a:t>contact ATCT or call Airfield Operations (Station 3). </a:t>
            </a:r>
          </a:p>
          <a:p>
            <a:pPr marL="857250" lvl="1" indent="-457200">
              <a:spcBef>
                <a:spcPts val="600"/>
              </a:spcBef>
            </a:pPr>
            <a:r>
              <a:rPr lang="en-US" sz="1800" dirty="0">
                <a:solidFill>
                  <a:srgbClr val="002060"/>
                </a:solidFill>
                <a:latin typeface="Arial Rounded MT Bold" pitchFamily="34" charset="0"/>
              </a:rPr>
              <a:t>Persons who don’t have a “county” radio should call (but NOT while on a runway, taxiway, or </a:t>
            </a:r>
            <a:r>
              <a:rPr lang="en-US" sz="1800" dirty="0" err="1">
                <a:solidFill>
                  <a:srgbClr val="002060"/>
                </a:solidFill>
                <a:latin typeface="Arial Rounded MT Bold" pitchFamily="34" charset="0"/>
              </a:rPr>
              <a:t>taxilane</a:t>
            </a:r>
            <a:r>
              <a:rPr lang="en-US" sz="1800" dirty="0">
                <a:solidFill>
                  <a:srgbClr val="002060"/>
                </a:solidFill>
                <a:latin typeface="Arial Rounded MT Bold" pitchFamily="34" charset="0"/>
              </a:rPr>
              <a:t>) YIP Ops at 734-485-6675 or Ops Dispatch 734-942-3685.</a:t>
            </a: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172</a:t>
            </a:fld>
            <a:endParaRPr lang="en-US"/>
          </a:p>
        </p:txBody>
      </p:sp>
      <p:sp>
        <p:nvSpPr>
          <p:cNvPr id="6" name="TextBox 5">
            <a:extLst>
              <a:ext uri="{FF2B5EF4-FFF2-40B4-BE49-F238E27FC236}">
                <a16:creationId xmlns:a16="http://schemas.microsoft.com/office/drawing/2014/main" id="{F7C9C905-0CDC-4DEF-A667-4FB8A5A74F28}"/>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B86844AC-6EFA-4680-9CB6-0DC5F147738F}"/>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 Box 5">
            <a:extLst>
              <a:ext uri="{FF2B5EF4-FFF2-40B4-BE49-F238E27FC236}">
                <a16:creationId xmlns:a16="http://schemas.microsoft.com/office/drawing/2014/main" id="{8E7635F5-2B04-4CF6-84E2-F02F624BD4D4}"/>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1881858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slide(fromBottom)">
                                      <p:cBhvr>
                                        <p:cTn id="7" dur="500"/>
                                        <p:tgtEl>
                                          <p:spTgt spid="3">
                                            <p:txEl>
                                              <p:pRg st="2" end="2"/>
                                            </p:txEl>
                                          </p:spTgt>
                                        </p:tgtEl>
                                      </p:cBhvr>
                                    </p:animEffect>
                                  </p:childTnLst>
                                </p:cTn>
                              </p:par>
                              <p:par>
                                <p:cTn id="8" presetID="1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slide(fromBottom)">
                                      <p:cBhvr>
                                        <p:cTn id="10" dur="500"/>
                                        <p:tgtEl>
                                          <p:spTgt spid="3">
                                            <p:txEl>
                                              <p:pRg st="3" end="3"/>
                                            </p:txEl>
                                          </p:spTgt>
                                        </p:tgtEl>
                                      </p:cBhvr>
                                    </p:animEffect>
                                  </p:childTnLst>
                                </p:cTn>
                              </p:par>
                              <p:par>
                                <p:cTn id="11" presetID="1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slide(fromBottom)">
                                      <p:cBhvr>
                                        <p:cTn id="13" dur="500"/>
                                        <p:tgtEl>
                                          <p:spTgt spid="3">
                                            <p:txEl>
                                              <p:pRg st="4" end="4"/>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nodeType="click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slide(fromBottom)">
                                      <p:cBhvr>
                                        <p:cTn id="18" dur="500"/>
                                        <p:tgtEl>
                                          <p:spTgt spid="3">
                                            <p:txEl>
                                              <p:pRg st="5" end="5"/>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slide(fromBottom)">
                                      <p:cBhvr>
                                        <p:cTn id="21" dur="500"/>
                                        <p:tgtEl>
                                          <p:spTgt spid="3">
                                            <p:txEl>
                                              <p:pRg st="6" end="6"/>
                                            </p:txEl>
                                          </p:spTgt>
                                        </p:tgtEl>
                                      </p:cBhvr>
                                    </p:animEffect>
                                  </p:childTnLst>
                                </p:cTn>
                              </p:par>
                              <p:par>
                                <p:cTn id="22" presetID="12" presetClass="entr" presetSubtype="4" fill="hold" nodeType="withEffect">
                                  <p:stCondLst>
                                    <p:cond delay="0"/>
                                  </p:stCondLst>
                                  <p:childTnLst>
                                    <p:set>
                                      <p:cBhvr>
                                        <p:cTn id="23" dur="1" fill="hold">
                                          <p:stCondLst>
                                            <p:cond delay="0"/>
                                          </p:stCondLst>
                                        </p:cTn>
                                        <p:tgtEl>
                                          <p:spTgt spid="3">
                                            <p:txEl>
                                              <p:pRg st="7" end="7"/>
                                            </p:txEl>
                                          </p:spTgt>
                                        </p:tgtEl>
                                        <p:attrNameLst>
                                          <p:attrName>style.visibility</p:attrName>
                                        </p:attrNameLst>
                                      </p:cBhvr>
                                      <p:to>
                                        <p:strVal val="visible"/>
                                      </p:to>
                                    </p:set>
                                    <p:animEffect transition="in" filter="slide(fromBottom)">
                                      <p:cBhvr>
                                        <p:cTn id="24"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35288"/>
            <a:ext cx="8229600" cy="5410200"/>
          </a:xfrm>
        </p:spPr>
        <p:txBody>
          <a:bodyPr>
            <a:noAutofit/>
          </a:bodyPr>
          <a:lstStyle/>
          <a:p>
            <a:pPr marL="0" indent="0">
              <a:spcBef>
                <a:spcPts val="600"/>
              </a:spcBef>
              <a:buNone/>
            </a:pPr>
            <a:r>
              <a:rPr lang="en-US" sz="2000" u="sng" dirty="0">
                <a:solidFill>
                  <a:srgbClr val="002060"/>
                </a:solidFill>
                <a:latin typeface="Arial Rounded MT Bold" pitchFamily="34" charset="0"/>
              </a:rPr>
              <a:t>Reporting unsafe conditions</a:t>
            </a:r>
          </a:p>
          <a:p>
            <a:pPr marL="457200" indent="-457200">
              <a:spcBef>
                <a:spcPts val="600"/>
              </a:spcBef>
            </a:pPr>
            <a:r>
              <a:rPr lang="en-US" sz="2000" dirty="0">
                <a:solidFill>
                  <a:srgbClr val="002060"/>
                </a:solidFill>
                <a:latin typeface="Arial Rounded MT Bold" pitchFamily="34" charset="0"/>
              </a:rPr>
              <a:t>An “unsafe condition” could be wildlife activity, a speeding or careless driver, a vehicle accident, an unauthorized person on the movement area, something that just doesn’t look right, or more.</a:t>
            </a:r>
          </a:p>
          <a:p>
            <a:pPr marL="457200" indent="-457200">
              <a:spcBef>
                <a:spcPts val="600"/>
              </a:spcBef>
            </a:pPr>
            <a:r>
              <a:rPr lang="en-US" sz="2000" dirty="0">
                <a:solidFill>
                  <a:srgbClr val="002060"/>
                </a:solidFill>
                <a:latin typeface="Arial Rounded MT Bold" pitchFamily="34" charset="0"/>
              </a:rPr>
              <a:t>Contact a supervisor, call Airfield Operations (Station 3), or contact ATCT.</a:t>
            </a:r>
          </a:p>
        </p:txBody>
      </p:sp>
      <p:sp>
        <p:nvSpPr>
          <p:cNvPr id="9" name="TextBox 8">
            <a:extLst>
              <a:ext uri="{FF2B5EF4-FFF2-40B4-BE49-F238E27FC236}">
                <a16:creationId xmlns:a16="http://schemas.microsoft.com/office/drawing/2014/main" id="{94004D33-A89D-4B56-8D0D-4E1C13DD386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5" name="Text Box 5">
            <a:extLst>
              <a:ext uri="{FF2B5EF4-FFF2-40B4-BE49-F238E27FC236}">
                <a16:creationId xmlns:a16="http://schemas.microsoft.com/office/drawing/2014/main" id="{A1804ADF-A953-4D10-9209-229442797343}"/>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1470931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0100" y="760848"/>
            <a:ext cx="7543800" cy="5401479"/>
          </a:xfrm>
          <a:prstGeom prst="rect">
            <a:avLst/>
          </a:prstGeom>
          <a:noFill/>
        </p:spPr>
        <p:txBody>
          <a:bodyPr wrap="square" rtlCol="0">
            <a:spAutoFit/>
          </a:bodyPr>
          <a:lstStyle/>
          <a:p>
            <a:pPr>
              <a:spcBef>
                <a:spcPts val="600"/>
              </a:spcBef>
            </a:pPr>
            <a:r>
              <a:rPr lang="en-US" altLang="en-US" sz="2000" u="sng" dirty="0">
                <a:solidFill>
                  <a:srgbClr val="002060"/>
                </a:solidFill>
                <a:latin typeface="Arial Rounded MT Bold" panose="020F0704030504030204" pitchFamily="34" charset="0"/>
              </a:rPr>
              <a:t>Situational awareness</a:t>
            </a:r>
          </a:p>
          <a:p>
            <a:pPr marL="285750" indent="-285750">
              <a:spcBef>
                <a:spcPts val="600"/>
              </a:spcBef>
              <a:buFont typeface="Arial" panose="020B0604020202020204" pitchFamily="34" charset="0"/>
              <a:buChar char="•"/>
            </a:pPr>
            <a:r>
              <a:rPr lang="en-US" altLang="en-US" sz="2000" dirty="0">
                <a:solidFill>
                  <a:srgbClr val="002060"/>
                </a:solidFill>
                <a:latin typeface="Arial Rounded MT Bold" panose="020F0704030504030204" pitchFamily="34" charset="0"/>
              </a:rPr>
              <a:t>Defined as “knowing what is going on so you can figure out what to do.”</a:t>
            </a:r>
          </a:p>
          <a:p>
            <a:pPr marL="285750" indent="-285750">
              <a:spcBef>
                <a:spcPts val="600"/>
              </a:spcBef>
              <a:buFont typeface="Arial" panose="020B0604020202020204" pitchFamily="34" charset="0"/>
              <a:buChar char="•"/>
            </a:pPr>
            <a:r>
              <a:rPr lang="en-US" sz="2000" dirty="0">
                <a:solidFill>
                  <a:srgbClr val="002060"/>
                </a:solidFill>
                <a:latin typeface="Arial Rounded MT Bold" panose="020F0704030504030204" pitchFamily="34" charset="0"/>
              </a:rPr>
              <a:t>Can be broken down with answers to the following questions:</a:t>
            </a:r>
          </a:p>
          <a:p>
            <a:pPr marL="742950" lvl="1" indent="-285750">
              <a:spcBef>
                <a:spcPts val="600"/>
              </a:spcBef>
              <a:buFont typeface="Arial" panose="020B0604020202020204" pitchFamily="34" charset="0"/>
              <a:buChar char="•"/>
            </a:pPr>
            <a:r>
              <a:rPr lang="en-US" sz="2000" dirty="0">
                <a:solidFill>
                  <a:srgbClr val="002060"/>
                </a:solidFill>
                <a:latin typeface="Arial Rounded MT Bold" panose="020F0704030504030204" pitchFamily="34" charset="0"/>
              </a:rPr>
              <a:t>What is happening?</a:t>
            </a:r>
          </a:p>
          <a:p>
            <a:pPr marL="742950" lvl="1" indent="-285750">
              <a:spcBef>
                <a:spcPts val="0"/>
              </a:spcBef>
              <a:buFont typeface="Arial" panose="020B0604020202020204" pitchFamily="34" charset="0"/>
              <a:buChar char="•"/>
            </a:pPr>
            <a:r>
              <a:rPr lang="en-US" sz="2000" dirty="0">
                <a:solidFill>
                  <a:srgbClr val="002060"/>
                </a:solidFill>
                <a:latin typeface="Arial Rounded MT Bold" panose="020F0704030504030204" pitchFamily="34" charset="0"/>
              </a:rPr>
              <a:t>Why is it happening?</a:t>
            </a:r>
          </a:p>
          <a:p>
            <a:pPr marL="742950" lvl="1" indent="-285750">
              <a:spcBef>
                <a:spcPts val="0"/>
              </a:spcBef>
              <a:buFont typeface="Arial" panose="020B0604020202020204" pitchFamily="34" charset="0"/>
              <a:buChar char="•"/>
            </a:pPr>
            <a:r>
              <a:rPr lang="en-US" sz="2000" dirty="0">
                <a:solidFill>
                  <a:srgbClr val="002060"/>
                </a:solidFill>
                <a:latin typeface="Arial Rounded MT Bold" panose="020F0704030504030204" pitchFamily="34" charset="0"/>
              </a:rPr>
              <a:t>What could happen next?</a:t>
            </a:r>
          </a:p>
          <a:p>
            <a:pPr marL="742950" lvl="1" indent="-285750">
              <a:spcBef>
                <a:spcPts val="0"/>
              </a:spcBef>
              <a:buFont typeface="Arial" panose="020B0604020202020204" pitchFamily="34" charset="0"/>
              <a:buChar char="•"/>
            </a:pPr>
            <a:r>
              <a:rPr lang="en-US" sz="2000" dirty="0">
                <a:solidFill>
                  <a:srgbClr val="002060"/>
                </a:solidFill>
                <a:latin typeface="Arial Rounded MT Bold" panose="020F0704030504030204" pitchFamily="34" charset="0"/>
              </a:rPr>
              <a:t>What am I going to do about it?</a:t>
            </a:r>
          </a:p>
          <a:p>
            <a:pPr marL="285750" indent="-285750">
              <a:spcBef>
                <a:spcPts val="600"/>
              </a:spcBef>
              <a:buFont typeface="Arial" panose="020B0604020202020204" pitchFamily="34" charset="0"/>
              <a:buChar char="•"/>
            </a:pPr>
            <a:r>
              <a:rPr lang="en-US" sz="2000" dirty="0">
                <a:solidFill>
                  <a:srgbClr val="002060"/>
                </a:solidFill>
                <a:latin typeface="Arial Rounded MT Bold" panose="020F0704030504030204" pitchFamily="34" charset="0"/>
              </a:rPr>
              <a:t>Another way to think of situational awareness while on the airfield:</a:t>
            </a:r>
          </a:p>
          <a:p>
            <a:pPr marL="742950" lvl="1" indent="-285750">
              <a:spcBef>
                <a:spcPts val="600"/>
              </a:spcBef>
              <a:buFont typeface="Arial" panose="020B0604020202020204" pitchFamily="34" charset="0"/>
              <a:buChar char="•"/>
            </a:pPr>
            <a:r>
              <a:rPr lang="en-US" sz="2000" dirty="0">
                <a:solidFill>
                  <a:srgbClr val="002060"/>
                </a:solidFill>
                <a:latin typeface="Arial Rounded MT Bold" panose="020F0704030504030204" pitchFamily="34" charset="0"/>
              </a:rPr>
              <a:t>Being aware of one's surroundings…</a:t>
            </a:r>
          </a:p>
          <a:p>
            <a:pPr marL="742950" lvl="1" indent="-285750">
              <a:spcBef>
                <a:spcPts val="0"/>
              </a:spcBef>
              <a:buFont typeface="Arial" panose="020B0604020202020204" pitchFamily="34" charset="0"/>
              <a:buChar char="•"/>
            </a:pPr>
            <a:r>
              <a:rPr lang="en-US" sz="2000" dirty="0">
                <a:solidFill>
                  <a:srgbClr val="002060"/>
                </a:solidFill>
                <a:latin typeface="Arial Rounded MT Bold" panose="020F0704030504030204" pitchFamily="34" charset="0"/>
              </a:rPr>
              <a:t>Identifying potential threats and dangerous situations…</a:t>
            </a:r>
          </a:p>
          <a:p>
            <a:pPr marL="742950" lvl="1" indent="-285750">
              <a:spcBef>
                <a:spcPts val="0"/>
              </a:spcBef>
              <a:buFont typeface="Arial" panose="020B0604020202020204" pitchFamily="34" charset="0"/>
              <a:buChar char="•"/>
            </a:pPr>
            <a:r>
              <a:rPr lang="en-US" sz="2000" dirty="0">
                <a:solidFill>
                  <a:srgbClr val="002060"/>
                </a:solidFill>
                <a:latin typeface="Arial Rounded MT Bold" panose="020F0704030504030204" pitchFamily="34" charset="0"/>
              </a:rPr>
              <a:t>And doing something about them.</a:t>
            </a:r>
          </a:p>
          <a:p>
            <a:pPr marL="285750" indent="-285750">
              <a:buFont typeface="Arial" panose="020B0604020202020204" pitchFamily="34" charset="0"/>
              <a:buChar char="•"/>
            </a:pPr>
            <a:endParaRPr lang="en-US" sz="2000" dirty="0"/>
          </a:p>
        </p:txBody>
      </p:sp>
      <p:sp>
        <p:nvSpPr>
          <p:cNvPr id="6" name="Slide Number Placeholder 5"/>
          <p:cNvSpPr>
            <a:spLocks noGrp="1"/>
          </p:cNvSpPr>
          <p:nvPr>
            <p:ph type="sldNum" sz="quarter" idx="12"/>
          </p:nvPr>
        </p:nvSpPr>
        <p:spPr/>
        <p:txBody>
          <a:bodyPr/>
          <a:lstStyle/>
          <a:p>
            <a:pPr>
              <a:defRPr/>
            </a:pPr>
            <a:fld id="{2079FB3E-AF70-44EA-A201-58D0D3F1C38E}" type="slidenum">
              <a:rPr lang="en-US" smtClean="0"/>
              <a:pPr>
                <a:defRPr/>
              </a:pPr>
              <a:t>174</a:t>
            </a:fld>
            <a:endParaRPr lang="en-US"/>
          </a:p>
        </p:txBody>
      </p:sp>
      <p:sp>
        <p:nvSpPr>
          <p:cNvPr id="7" name="TextBox 6">
            <a:extLst>
              <a:ext uri="{FF2B5EF4-FFF2-40B4-BE49-F238E27FC236}">
                <a16:creationId xmlns:a16="http://schemas.microsoft.com/office/drawing/2014/main" id="{C21AFB9B-DA14-4F56-BCB2-C4F51627486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5D432442-FE7F-4228-AFC5-663EB2762A15}"/>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784B8D06-8549-4E70-929A-A6C060341441}"/>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Text Box 5">
            <a:extLst>
              <a:ext uri="{FF2B5EF4-FFF2-40B4-BE49-F238E27FC236}">
                <a16:creationId xmlns:a16="http://schemas.microsoft.com/office/drawing/2014/main" id="{2694826E-A542-4C48-840F-2C9135EE3C6B}"/>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3972509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910603" y="735288"/>
            <a:ext cx="7322794" cy="4978222"/>
          </a:xfrm>
          <a:prstGeom prst="rect">
            <a:avLst/>
          </a:prstGeom>
        </p:spPr>
        <p:txBody>
          <a:bodyPr wrap="square">
            <a:spAutoFit/>
          </a:bodyPr>
          <a:lstStyle/>
          <a:p>
            <a:pPr>
              <a:spcBef>
                <a:spcPts val="600"/>
              </a:spcBef>
              <a:spcAft>
                <a:spcPts val="0"/>
              </a:spcAft>
            </a:pPr>
            <a:r>
              <a:rPr lang="en-US" sz="2000" u="sng" dirty="0">
                <a:solidFill>
                  <a:srgbClr val="002060"/>
                </a:solidFill>
                <a:latin typeface="Arial Rounded MT Bold" pitchFamily="34" charset="0"/>
              </a:rPr>
              <a:t>Situational awareness</a:t>
            </a:r>
          </a:p>
          <a:p>
            <a:pPr indent="-342900" algn="ctr">
              <a:spcBef>
                <a:spcPts val="600"/>
              </a:spcBef>
              <a:spcAft>
                <a:spcPts val="0"/>
              </a:spcAft>
              <a:buFont typeface="Arial" panose="020B0604020202020204" pitchFamily="34" charset="0"/>
              <a:buChar char="•"/>
            </a:pPr>
            <a:r>
              <a:rPr lang="en-US" sz="2000" dirty="0">
                <a:solidFill>
                  <a:srgbClr val="002060"/>
                </a:solidFill>
                <a:latin typeface="Arial Rounded MT Bold" pitchFamily="34" charset="0"/>
              </a:rPr>
              <a:t>Two major characteristics of Situational Awareness:</a:t>
            </a:r>
          </a:p>
          <a:p>
            <a:pPr marL="800100" lvl="1" indent="-342900">
              <a:spcBef>
                <a:spcPts val="600"/>
              </a:spcBef>
              <a:spcAft>
                <a:spcPts val="0"/>
              </a:spcAft>
              <a:buFont typeface="Arial" panose="020B0604020202020204" pitchFamily="34" charset="0"/>
              <a:buChar char="•"/>
            </a:pPr>
            <a:r>
              <a:rPr lang="en-US" sz="2000" dirty="0">
                <a:solidFill>
                  <a:srgbClr val="002060"/>
                </a:solidFill>
                <a:latin typeface="Arial Rounded MT Bold" pitchFamily="34" charset="0"/>
              </a:rPr>
              <a:t>It is a mindset, not a skill.</a:t>
            </a:r>
          </a:p>
          <a:p>
            <a:pPr marL="800100" lvl="1" indent="-342900">
              <a:spcBef>
                <a:spcPts val="600"/>
              </a:spcBef>
              <a:spcAft>
                <a:spcPts val="0"/>
              </a:spcAft>
              <a:buFont typeface="Arial" panose="020B0604020202020204" pitchFamily="34" charset="0"/>
              <a:buChar char="•"/>
            </a:pPr>
            <a:r>
              <a:rPr lang="en-US" sz="2000" dirty="0">
                <a:solidFill>
                  <a:srgbClr val="002060"/>
                </a:solidFill>
                <a:latin typeface="Arial Rounded MT Bold" pitchFamily="34" charset="0"/>
              </a:rPr>
              <a:t>It is forward-thinking.</a:t>
            </a:r>
          </a:p>
          <a:p>
            <a:pPr marL="342900" indent="-342900">
              <a:lnSpc>
                <a:spcPct val="107000"/>
              </a:lnSpc>
              <a:spcBef>
                <a:spcPts val="600"/>
              </a:spcBef>
              <a:spcAft>
                <a:spcPts val="0"/>
              </a:spcAft>
              <a:buFont typeface="Arial" panose="020B0604020202020204" pitchFamily="34" charset="0"/>
              <a:buChar char="•"/>
            </a:pPr>
            <a:r>
              <a:rPr lang="en-US" sz="2000" dirty="0">
                <a:solidFill>
                  <a:srgbClr val="002060"/>
                </a:solidFill>
                <a:latin typeface="Arial Rounded MT Bold" pitchFamily="34" charset="0"/>
              </a:rPr>
              <a:t>Some occupations that require good SA skills:</a:t>
            </a:r>
          </a:p>
          <a:p>
            <a:pPr marL="834390" indent="-285750">
              <a:spcBef>
                <a:spcPts val="600"/>
              </a:spcBef>
              <a:spcAft>
                <a:spcPts val="0"/>
              </a:spcAft>
              <a:buFont typeface="Arial" panose="020B0604020202020204" pitchFamily="34" charset="0"/>
              <a:buChar char="•"/>
            </a:pPr>
            <a:r>
              <a:rPr lang="en-US" sz="2000" dirty="0">
                <a:solidFill>
                  <a:srgbClr val="002060"/>
                </a:solidFill>
                <a:latin typeface="Arial Rounded MT Bold" pitchFamily="34" charset="0"/>
              </a:rPr>
              <a:t>Flight crews (including flight attendants)</a:t>
            </a:r>
          </a:p>
          <a:p>
            <a:pPr marL="834390" indent="-285750">
              <a:spcBef>
                <a:spcPts val="600"/>
              </a:spcBef>
              <a:spcAft>
                <a:spcPts val="0"/>
              </a:spcAft>
              <a:buFont typeface="Arial" panose="020B0604020202020204" pitchFamily="34" charset="0"/>
              <a:buChar char="•"/>
            </a:pPr>
            <a:r>
              <a:rPr lang="en-US" sz="2000" dirty="0">
                <a:solidFill>
                  <a:srgbClr val="002060"/>
                </a:solidFill>
                <a:latin typeface="Arial Rounded MT Bold" pitchFamily="34" charset="0"/>
              </a:rPr>
              <a:t>Law enforcement</a:t>
            </a:r>
          </a:p>
          <a:p>
            <a:pPr marL="834390" indent="-285750">
              <a:spcBef>
                <a:spcPts val="600"/>
              </a:spcBef>
              <a:spcAft>
                <a:spcPts val="0"/>
              </a:spcAft>
              <a:buFont typeface="Arial" panose="020B0604020202020204" pitchFamily="34" charset="0"/>
              <a:buChar char="•"/>
            </a:pPr>
            <a:r>
              <a:rPr lang="en-US" sz="2000" dirty="0">
                <a:solidFill>
                  <a:srgbClr val="002060"/>
                </a:solidFill>
                <a:latin typeface="Arial Rounded MT Bold" pitchFamily="34" charset="0"/>
              </a:rPr>
              <a:t>Firefighters</a:t>
            </a:r>
          </a:p>
          <a:p>
            <a:pPr marL="834390" indent="-285750">
              <a:spcBef>
                <a:spcPts val="600"/>
              </a:spcBef>
              <a:spcAft>
                <a:spcPts val="0"/>
              </a:spcAft>
              <a:buFont typeface="Arial" panose="020B0604020202020204" pitchFamily="34" charset="0"/>
              <a:buChar char="•"/>
            </a:pPr>
            <a:r>
              <a:rPr lang="en-US" sz="2000" dirty="0">
                <a:solidFill>
                  <a:srgbClr val="002060"/>
                </a:solidFill>
                <a:latin typeface="Arial Rounded MT Bold" pitchFamily="34" charset="0"/>
              </a:rPr>
              <a:t>EMS</a:t>
            </a:r>
          </a:p>
          <a:p>
            <a:pPr marL="834390" indent="-285750">
              <a:spcBef>
                <a:spcPts val="600"/>
              </a:spcBef>
              <a:spcAft>
                <a:spcPts val="0"/>
              </a:spcAft>
              <a:buFont typeface="Arial" panose="020B0604020202020204" pitchFamily="34" charset="0"/>
              <a:buChar char="•"/>
            </a:pPr>
            <a:r>
              <a:rPr lang="en-US" sz="2000" dirty="0">
                <a:solidFill>
                  <a:srgbClr val="002060"/>
                </a:solidFill>
                <a:latin typeface="Arial Rounded MT Bold" pitchFamily="34" charset="0"/>
              </a:rPr>
              <a:t>Air traffic controllers	</a:t>
            </a:r>
          </a:p>
          <a:p>
            <a:pPr marL="834390" indent="-285750">
              <a:spcBef>
                <a:spcPts val="600"/>
              </a:spcBef>
              <a:spcAft>
                <a:spcPts val="0"/>
              </a:spcAft>
              <a:buFont typeface="Arial" panose="020B0604020202020204" pitchFamily="34" charset="0"/>
              <a:buChar char="•"/>
            </a:pPr>
            <a:r>
              <a:rPr lang="en-US" sz="2000" dirty="0">
                <a:solidFill>
                  <a:srgbClr val="002060"/>
                </a:solidFill>
                <a:latin typeface="Arial Rounded MT Bold" pitchFamily="34" charset="0"/>
              </a:rPr>
              <a:t>Sawyers (timber cutters)</a:t>
            </a:r>
          </a:p>
          <a:p>
            <a:pPr marL="342900" indent="-342900">
              <a:lnSpc>
                <a:spcPct val="107000"/>
              </a:lnSpc>
              <a:spcBef>
                <a:spcPts val="600"/>
              </a:spcBef>
              <a:spcAft>
                <a:spcPts val="0"/>
              </a:spcAft>
              <a:buFont typeface="Arial" panose="020B0604020202020204" pitchFamily="34" charset="0"/>
              <a:buChar char="•"/>
            </a:pPr>
            <a:endParaRPr lang="en-US" sz="2000" dirty="0">
              <a:solidFill>
                <a:schemeClr val="accent6">
                  <a:lumMod val="75000"/>
                </a:schemeClr>
              </a:solidFill>
              <a:latin typeface="Arial Rounded MT Bold" pitchFamily="34" charset="0"/>
            </a:endParaRPr>
          </a:p>
          <a:p>
            <a:pPr marL="342900" indent="-342900">
              <a:lnSpc>
                <a:spcPct val="107000"/>
              </a:lnSpc>
              <a:spcAft>
                <a:spcPts val="600"/>
              </a:spcAft>
              <a:buFont typeface="Arial" panose="020B0604020202020204" pitchFamily="34" charset="0"/>
              <a:buChar char="•"/>
            </a:pPr>
            <a:endParaRPr lang="en-US" sz="2000" dirty="0">
              <a:solidFill>
                <a:schemeClr val="accent6">
                  <a:lumMod val="75000"/>
                </a:schemeClr>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175</a:t>
            </a:fld>
            <a:endParaRPr lang="en-US"/>
          </a:p>
        </p:txBody>
      </p:sp>
      <p:sp>
        <p:nvSpPr>
          <p:cNvPr id="6" name="TextBox 5">
            <a:extLst>
              <a:ext uri="{FF2B5EF4-FFF2-40B4-BE49-F238E27FC236}">
                <a16:creationId xmlns:a16="http://schemas.microsoft.com/office/drawing/2014/main" id="{255F1A9D-9E8B-45C0-B295-DA813D6B8886}"/>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D265AEE6-4D15-4C94-9D37-48A54B8ADE5F}"/>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2141AFD7-7255-4B7E-86C0-E1C96D0042BC}"/>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8" name="Text Box 5">
            <a:extLst>
              <a:ext uri="{FF2B5EF4-FFF2-40B4-BE49-F238E27FC236}">
                <a16:creationId xmlns:a16="http://schemas.microsoft.com/office/drawing/2014/main" id="{BCB92EFD-AEEA-4CD6-A137-EE7F4C9EF399}"/>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795079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xEl>
                                              <p:pRg st="8" end="8"/>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735288"/>
            <a:ext cx="6876256" cy="3631763"/>
          </a:xfrm>
          <a:prstGeom prst="rect">
            <a:avLst/>
          </a:prstGeom>
        </p:spPr>
        <p:txBody>
          <a:bodyPr wrap="square">
            <a:spAutoFit/>
          </a:bodyPr>
          <a:lstStyle/>
          <a:p>
            <a:r>
              <a:rPr lang="en-US" sz="2000" u="sng" dirty="0">
                <a:solidFill>
                  <a:srgbClr val="002060"/>
                </a:solidFill>
                <a:latin typeface="Arial Rounded MT Bold" panose="020F0704030504030204" pitchFamily="34" charset="0"/>
              </a:rPr>
              <a:t>Situational Awareness</a:t>
            </a:r>
          </a:p>
          <a:p>
            <a:pPr marL="285750" indent="-285750">
              <a:buFont typeface="Arial" panose="020B0604020202020204" pitchFamily="34" charset="0"/>
              <a:buChar char="•"/>
            </a:pPr>
            <a:r>
              <a:rPr lang="en-US" sz="2000" dirty="0">
                <a:solidFill>
                  <a:srgbClr val="002060"/>
                </a:solidFill>
                <a:latin typeface="Arial Rounded MT Bold" panose="020F0704030504030204" pitchFamily="34" charset="0"/>
              </a:rPr>
              <a:t>Examples of factors that can cause you to lose SA:</a:t>
            </a:r>
          </a:p>
          <a:p>
            <a:pPr marL="742950" lvl="1" indent="-285750">
              <a:buFont typeface="Arial" panose="020B0604020202020204" pitchFamily="34" charset="0"/>
              <a:buChar char="•"/>
            </a:pPr>
            <a:r>
              <a:rPr lang="en-US" sz="2000" dirty="0">
                <a:solidFill>
                  <a:srgbClr val="002060"/>
                </a:solidFill>
                <a:latin typeface="Arial Rounded MT Bold" panose="020F0704030504030204" pitchFamily="34" charset="0"/>
              </a:rPr>
              <a:t>Complacency.</a:t>
            </a:r>
          </a:p>
          <a:p>
            <a:pPr marL="742950" lvl="1" indent="-285750">
              <a:buFont typeface="Arial" panose="020B0604020202020204" pitchFamily="34" charset="0"/>
              <a:buChar char="•"/>
            </a:pPr>
            <a:r>
              <a:rPr lang="en-US" sz="2000" dirty="0">
                <a:solidFill>
                  <a:srgbClr val="002060"/>
                </a:solidFill>
                <a:latin typeface="Arial Rounded MT Bold" panose="020F0704030504030204" pitchFamily="34" charset="0"/>
              </a:rPr>
              <a:t>Fixation on tasks.</a:t>
            </a:r>
          </a:p>
          <a:p>
            <a:pPr marL="742950" lvl="1" indent="-285750">
              <a:buFont typeface="Arial" panose="020B0604020202020204" pitchFamily="34" charset="0"/>
              <a:buChar char="•"/>
            </a:pPr>
            <a:r>
              <a:rPr lang="en-US" sz="2000" dirty="0">
                <a:solidFill>
                  <a:srgbClr val="002060"/>
                </a:solidFill>
                <a:latin typeface="Arial Rounded MT Bold" panose="020F0704030504030204" pitchFamily="34" charset="0"/>
              </a:rPr>
              <a:t>Pressure to hurry up and complete a task.</a:t>
            </a:r>
          </a:p>
          <a:p>
            <a:pPr marL="742950" lvl="1" indent="-285750">
              <a:buFont typeface="Arial" panose="020B0604020202020204" pitchFamily="34" charset="0"/>
              <a:buChar char="•"/>
            </a:pPr>
            <a:r>
              <a:rPr lang="en-US" sz="2000" dirty="0">
                <a:solidFill>
                  <a:srgbClr val="002060"/>
                </a:solidFill>
                <a:latin typeface="Arial Rounded MT Bold" panose="020F0704030504030204" pitchFamily="34" charset="0"/>
              </a:rPr>
              <a:t>Personal problems or other non-work events and situations that are on your mind.</a:t>
            </a:r>
          </a:p>
          <a:p>
            <a:pPr lvl="1"/>
            <a:endParaRPr lang="en-US" sz="2000" dirty="0">
              <a:solidFill>
                <a:srgbClr val="002060"/>
              </a:solidFill>
              <a:latin typeface="Arial Rounded MT Bold" panose="020F0704030504030204" pitchFamily="34" charset="0"/>
            </a:endParaRPr>
          </a:p>
          <a:p>
            <a:pPr algn="ctr"/>
            <a:r>
              <a:rPr lang="en-US" sz="2000" dirty="0">
                <a:solidFill>
                  <a:srgbClr val="002060"/>
                </a:solidFill>
                <a:latin typeface="Arial Rounded MT Bold" panose="020F0704030504030204" pitchFamily="34" charset="0"/>
              </a:rPr>
              <a:t>What do all of these examples have in common?</a:t>
            </a:r>
          </a:p>
          <a:p>
            <a:pPr algn="ctr"/>
            <a:endParaRPr lang="en-US" sz="1800" dirty="0">
              <a:solidFill>
                <a:srgbClr val="FF0000"/>
              </a:solidFill>
              <a:latin typeface="Arial Rounded MT Bold" panose="020F0704030504030204" pitchFamily="34" charset="0"/>
            </a:endParaRPr>
          </a:p>
          <a:p>
            <a:pPr algn="ctr"/>
            <a:r>
              <a:rPr lang="en-US" sz="3200" dirty="0">
                <a:solidFill>
                  <a:srgbClr val="FF0000"/>
                </a:solidFill>
                <a:latin typeface="Arial Rounded MT Bold" panose="020F0704030504030204" pitchFamily="34" charset="0"/>
              </a:rPr>
              <a:t>They are DISTRACTIONS</a:t>
            </a:r>
          </a:p>
        </p:txBody>
      </p:sp>
      <p:sp>
        <p:nvSpPr>
          <p:cNvPr id="6" name="Slide Number Placeholder 5"/>
          <p:cNvSpPr>
            <a:spLocks noGrp="1"/>
          </p:cNvSpPr>
          <p:nvPr>
            <p:ph type="sldNum" sz="quarter" idx="12"/>
          </p:nvPr>
        </p:nvSpPr>
        <p:spPr/>
        <p:txBody>
          <a:bodyPr/>
          <a:lstStyle/>
          <a:p>
            <a:pPr>
              <a:defRPr/>
            </a:pPr>
            <a:fld id="{2079FB3E-AF70-44EA-A201-58D0D3F1C38E}" type="slidenum">
              <a:rPr lang="en-US" smtClean="0"/>
              <a:pPr>
                <a:defRPr/>
              </a:pPr>
              <a:t>176</a:t>
            </a:fld>
            <a:endParaRPr lang="en-US"/>
          </a:p>
        </p:txBody>
      </p:sp>
      <p:sp>
        <p:nvSpPr>
          <p:cNvPr id="7" name="TextBox 6">
            <a:extLst>
              <a:ext uri="{FF2B5EF4-FFF2-40B4-BE49-F238E27FC236}">
                <a16:creationId xmlns:a16="http://schemas.microsoft.com/office/drawing/2014/main" id="{D4B81112-3D1F-40BE-8EA5-FA3CA63C3EDF}"/>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62E2ED30-66E3-4ED6-AB7A-7ED8364AE514}"/>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76F0BF89-05F4-4E69-A704-627A655962CB}"/>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Text Box 5">
            <a:extLst>
              <a:ext uri="{FF2B5EF4-FFF2-40B4-BE49-F238E27FC236}">
                <a16:creationId xmlns:a16="http://schemas.microsoft.com/office/drawing/2014/main" id="{E974FFB9-633F-48B6-880E-BC03609A124A}"/>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3528819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a:xfrm>
            <a:off x="746678" y="201888"/>
            <a:ext cx="7772400" cy="1143000"/>
          </a:xfrm>
        </p:spPr>
        <p:txBody>
          <a:bodyPr/>
          <a:lstStyle/>
          <a:p>
            <a:endParaRPr lang="en-US"/>
          </a:p>
        </p:txBody>
      </p:sp>
      <p:sp>
        <p:nvSpPr>
          <p:cNvPr id="113667" name="Rectangle 3"/>
          <p:cNvSpPr>
            <a:spLocks noGrp="1" noChangeArrowheads="1"/>
          </p:cNvSpPr>
          <p:nvPr>
            <p:ph type="body" idx="1"/>
          </p:nvPr>
        </p:nvSpPr>
        <p:spPr>
          <a:xfrm>
            <a:off x="746678" y="1573488"/>
            <a:ext cx="7772400" cy="4114800"/>
          </a:xfrm>
        </p:spPr>
        <p:txBody>
          <a:bodyPr/>
          <a:lstStyle/>
          <a:p>
            <a:endParaRPr lang="en-US"/>
          </a:p>
        </p:txBody>
      </p:sp>
      <p:pic>
        <p:nvPicPr>
          <p:cNvPr id="113668" name="Picture 4" descr="DSCN0562"/>
          <p:cNvPicPr>
            <a:picLocks noChangeAspect="1" noChangeArrowheads="1"/>
          </p:cNvPicPr>
          <p:nvPr/>
        </p:nvPicPr>
        <p:blipFill>
          <a:blip r:embed="rId2" cstate="print"/>
          <a:srcRect/>
          <a:stretch>
            <a:fillRect/>
          </a:stretch>
        </p:blipFill>
        <p:spPr bwMode="auto">
          <a:xfrm>
            <a:off x="0" y="0"/>
            <a:ext cx="9144000" cy="6856413"/>
          </a:xfrm>
          <a:prstGeom prst="rect">
            <a:avLst/>
          </a:prstGeom>
          <a:noFill/>
          <a:ln w="9525">
            <a:noFill/>
            <a:miter lim="800000"/>
            <a:headEnd/>
            <a:tailEnd/>
          </a:ln>
        </p:spPr>
      </p:pic>
      <p:sp>
        <p:nvSpPr>
          <p:cNvPr id="149511" name="Text Box 7"/>
          <p:cNvSpPr txBox="1">
            <a:spLocks noChangeArrowheads="1"/>
          </p:cNvSpPr>
          <p:nvPr/>
        </p:nvSpPr>
        <p:spPr bwMode="auto">
          <a:xfrm>
            <a:off x="670478" y="735288"/>
            <a:ext cx="7848600" cy="2308324"/>
          </a:xfrm>
          <a:prstGeom prst="rect">
            <a:avLst/>
          </a:prstGeom>
          <a:noFill/>
          <a:ln w="9525">
            <a:noFill/>
            <a:miter lim="800000"/>
            <a:headEnd/>
            <a:tailEnd/>
          </a:ln>
        </p:spPr>
        <p:txBody>
          <a:bodyPr wrap="square">
            <a:spAutoFit/>
          </a:bodyPr>
          <a:lstStyle/>
          <a:p>
            <a:pPr>
              <a:defRPr/>
            </a:pPr>
            <a:r>
              <a:rPr lang="en-US" dirty="0">
                <a:solidFill>
                  <a:srgbClr val="002060"/>
                </a:solidFill>
                <a:latin typeface="Arial Rounded MT Bold" pitchFamily="34" charset="0"/>
              </a:rPr>
              <a:t>Airfields have many different types of distractions:</a:t>
            </a:r>
          </a:p>
          <a:p>
            <a:pPr marL="339725" indent="-287338">
              <a:buFont typeface="Arial" pitchFamily="34" charset="0"/>
              <a:buChar char="•"/>
              <a:defRPr/>
            </a:pPr>
            <a:r>
              <a:rPr lang="en-US" b="1" dirty="0">
                <a:solidFill>
                  <a:srgbClr val="FFFF00"/>
                </a:solidFill>
                <a:latin typeface="Arial Rounded MT Bold" pitchFamily="34" charset="0"/>
              </a:rPr>
              <a:t>Fog</a:t>
            </a:r>
          </a:p>
          <a:p>
            <a:pPr marL="339725" indent="-287338">
              <a:buFont typeface="Arial" pitchFamily="34" charset="0"/>
              <a:buChar char="•"/>
              <a:defRPr/>
            </a:pPr>
            <a:r>
              <a:rPr lang="en-US" b="1" dirty="0">
                <a:solidFill>
                  <a:srgbClr val="FFFF00"/>
                </a:solidFill>
                <a:latin typeface="Arial Rounded MT Bold" pitchFamily="34" charset="0"/>
              </a:rPr>
              <a:t>Rain/Snow</a:t>
            </a:r>
          </a:p>
          <a:p>
            <a:pPr marL="339725" indent="-287338">
              <a:buFont typeface="Arial" pitchFamily="34" charset="0"/>
              <a:buChar char="•"/>
              <a:defRPr/>
            </a:pPr>
            <a:r>
              <a:rPr lang="en-US" b="1" dirty="0">
                <a:solidFill>
                  <a:srgbClr val="FFFF00"/>
                </a:solidFill>
                <a:latin typeface="Arial Rounded MT Bold" pitchFamily="34" charset="0"/>
              </a:rPr>
              <a:t>Darkness/Glare</a:t>
            </a:r>
          </a:p>
          <a:p>
            <a:pPr marL="339725" indent="-287338">
              <a:buFont typeface="Arial" pitchFamily="34" charset="0"/>
              <a:buChar char="•"/>
              <a:defRPr/>
            </a:pPr>
            <a:r>
              <a:rPr lang="en-US" b="1" dirty="0">
                <a:solidFill>
                  <a:srgbClr val="FFFF00"/>
                </a:solidFill>
                <a:latin typeface="Arial Rounded MT Bold" pitchFamily="34" charset="0"/>
              </a:rPr>
              <a:t>Obscured Pavement Markings</a:t>
            </a:r>
          </a:p>
          <a:p>
            <a:pPr marL="339725" indent="-287338">
              <a:buFont typeface="Arial" pitchFamily="34" charset="0"/>
              <a:buChar char="•"/>
              <a:defRPr/>
            </a:pPr>
            <a:r>
              <a:rPr lang="en-US" b="1" dirty="0">
                <a:solidFill>
                  <a:srgbClr val="FFFF00"/>
                </a:solidFill>
                <a:latin typeface="Arial Rounded MT Bold" pitchFamily="34" charset="0"/>
              </a:rPr>
              <a:t>Obscured Lights and Signs</a:t>
            </a:r>
          </a:p>
        </p:txBody>
      </p:sp>
      <p:pic>
        <p:nvPicPr>
          <p:cNvPr id="13" name="Picture 10"/>
          <p:cNvPicPr>
            <a:picLocks noChangeAspect="1" noChangeArrowheads="1"/>
          </p:cNvPicPr>
          <p:nvPr/>
        </p:nvPicPr>
        <p:blipFill>
          <a:blip r:embed="rId3" cstate="print"/>
          <a:srcRect/>
          <a:stretch>
            <a:fillRect/>
          </a:stretch>
        </p:blipFill>
        <p:spPr bwMode="auto">
          <a:xfrm>
            <a:off x="60877" y="4011888"/>
            <a:ext cx="5872765" cy="2438400"/>
          </a:xfrm>
          <a:prstGeom prst="rect">
            <a:avLst/>
          </a:prstGeom>
          <a:noFill/>
          <a:ln w="9525">
            <a:noFill/>
            <a:miter lim="800000"/>
            <a:headEnd/>
            <a:tailEnd/>
          </a:ln>
        </p:spPr>
      </p:pic>
      <p:pic>
        <p:nvPicPr>
          <p:cNvPr id="14" name="Picture 13" descr="obsk9"/>
          <p:cNvPicPr>
            <a:picLocks noChangeAspect="1" noChangeArrowheads="1"/>
          </p:cNvPicPr>
          <p:nvPr/>
        </p:nvPicPr>
        <p:blipFill>
          <a:blip r:embed="rId4" cstate="print"/>
          <a:srcRect/>
          <a:stretch>
            <a:fillRect/>
          </a:stretch>
        </p:blipFill>
        <p:spPr bwMode="auto">
          <a:xfrm>
            <a:off x="5800687" y="4376846"/>
            <a:ext cx="3352800" cy="2470484"/>
          </a:xfrm>
          <a:prstGeom prst="rect">
            <a:avLst/>
          </a:prstGeom>
          <a:noFill/>
        </p:spPr>
      </p:pic>
      <p:cxnSp>
        <p:nvCxnSpPr>
          <p:cNvPr id="11" name="Straight Arrow Connector 10"/>
          <p:cNvCxnSpPr>
            <a:cxnSpLocks noChangeShapeType="1"/>
          </p:cNvCxnSpPr>
          <p:nvPr/>
        </p:nvCxnSpPr>
        <p:spPr bwMode="auto">
          <a:xfrm rot="10800000" flipV="1">
            <a:off x="1584878" y="3326088"/>
            <a:ext cx="3657600" cy="2133600"/>
          </a:xfrm>
          <a:prstGeom prst="straightConnector1">
            <a:avLst/>
          </a:prstGeom>
          <a:noFill/>
          <a:ln w="31750" algn="ctr">
            <a:solidFill>
              <a:srgbClr val="660066"/>
            </a:solidFill>
            <a:round/>
            <a:headEnd/>
            <a:tailEnd type="arrow" w="med" len="med"/>
          </a:ln>
        </p:spPr>
      </p:cxnSp>
      <p:cxnSp>
        <p:nvCxnSpPr>
          <p:cNvPr id="20" name="Straight Arrow Connector 19"/>
          <p:cNvCxnSpPr>
            <a:cxnSpLocks noChangeShapeType="1"/>
          </p:cNvCxnSpPr>
          <p:nvPr/>
        </p:nvCxnSpPr>
        <p:spPr bwMode="auto">
          <a:xfrm rot="5400000">
            <a:off x="3642278" y="3859488"/>
            <a:ext cx="2133600" cy="1066800"/>
          </a:xfrm>
          <a:prstGeom prst="straightConnector1">
            <a:avLst/>
          </a:prstGeom>
          <a:noFill/>
          <a:ln w="31750" algn="ctr">
            <a:solidFill>
              <a:srgbClr val="660066"/>
            </a:solidFill>
            <a:round/>
            <a:headEnd/>
            <a:tailEnd type="arrow" w="med" len="med"/>
          </a:ln>
        </p:spPr>
      </p:cxnSp>
      <p:cxnSp>
        <p:nvCxnSpPr>
          <p:cNvPr id="25" name="Straight Arrow Connector 24"/>
          <p:cNvCxnSpPr>
            <a:cxnSpLocks noChangeShapeType="1"/>
          </p:cNvCxnSpPr>
          <p:nvPr/>
        </p:nvCxnSpPr>
        <p:spPr bwMode="auto">
          <a:xfrm>
            <a:off x="5242478" y="3326088"/>
            <a:ext cx="1143000" cy="1943100"/>
          </a:xfrm>
          <a:prstGeom prst="straightConnector1">
            <a:avLst/>
          </a:prstGeom>
          <a:noFill/>
          <a:ln w="31750" algn="ctr">
            <a:solidFill>
              <a:srgbClr val="660066"/>
            </a:solidFill>
            <a:round/>
            <a:headEnd/>
            <a:tailEnd type="arrow" w="med" len="med"/>
          </a:ln>
        </p:spPr>
      </p:cxnSp>
      <p:sp>
        <p:nvSpPr>
          <p:cNvPr id="3" name="Slide Number Placeholder 2"/>
          <p:cNvSpPr>
            <a:spLocks noGrp="1"/>
          </p:cNvSpPr>
          <p:nvPr>
            <p:ph type="sldNum" sz="quarter" idx="12"/>
          </p:nvPr>
        </p:nvSpPr>
        <p:spPr>
          <a:xfrm>
            <a:off x="6614078" y="5840688"/>
            <a:ext cx="1905000" cy="457200"/>
          </a:xfrm>
        </p:spPr>
        <p:txBody>
          <a:bodyPr/>
          <a:lstStyle/>
          <a:p>
            <a:pPr>
              <a:defRPr/>
            </a:pPr>
            <a:fld id="{2079FB3E-AF70-44EA-A201-58D0D3F1C38E}" type="slidenum">
              <a:rPr lang="en-US" smtClean="0"/>
              <a:pPr>
                <a:defRPr/>
              </a:pPr>
              <a:t>177</a:t>
            </a:fld>
            <a:endParaRPr lang="en-US"/>
          </a:p>
        </p:txBody>
      </p:sp>
      <p:sp>
        <p:nvSpPr>
          <p:cNvPr id="16" name="TextBox 15">
            <a:extLst>
              <a:ext uri="{FF2B5EF4-FFF2-40B4-BE49-F238E27FC236}">
                <a16:creationId xmlns:a16="http://schemas.microsoft.com/office/drawing/2014/main" id="{0052E687-7453-4455-A322-ABE710CB098D}"/>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8" name="TextBox 17">
            <a:extLst>
              <a:ext uri="{FF2B5EF4-FFF2-40B4-BE49-F238E27FC236}">
                <a16:creationId xmlns:a16="http://schemas.microsoft.com/office/drawing/2014/main" id="{74217907-4F33-43F8-8F64-6210856C5B0A}"/>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9" name="TextBox 18">
            <a:extLst>
              <a:ext uri="{FF2B5EF4-FFF2-40B4-BE49-F238E27FC236}">
                <a16:creationId xmlns:a16="http://schemas.microsoft.com/office/drawing/2014/main" id="{E9CB6646-0540-404D-98F9-E25B2D54D4DD}"/>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22" name="Text Box 5">
            <a:extLst>
              <a:ext uri="{FF2B5EF4-FFF2-40B4-BE49-F238E27FC236}">
                <a16:creationId xmlns:a16="http://schemas.microsoft.com/office/drawing/2014/main" id="{EBEE881B-19B4-44B1-9BB0-EF2E716917E1}"/>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tangle 4"/>
          <p:cNvSpPr/>
          <p:nvPr/>
        </p:nvSpPr>
        <p:spPr>
          <a:xfrm>
            <a:off x="2837710" y="609600"/>
            <a:ext cx="3508268" cy="461665"/>
          </a:xfrm>
          <a:prstGeom prst="rect">
            <a:avLst/>
          </a:prstGeom>
          <a:solidFill>
            <a:schemeClr val="bg1"/>
          </a:solidFill>
          <a:ln>
            <a:solidFill>
              <a:schemeClr val="tx1"/>
            </a:solidFill>
          </a:ln>
        </p:spPr>
        <p:txBody>
          <a:bodyPr wrap="none">
            <a:spAutoFit/>
          </a:bodyPr>
          <a:lstStyle/>
          <a:p>
            <a:r>
              <a:rPr lang="en-US" altLang="en-US" b="1" u="sng" dirty="0">
                <a:solidFill>
                  <a:srgbClr val="FF0000"/>
                </a:solidFill>
                <a:latin typeface="Arial Rounded MT Bold" panose="020F0704030504030204" pitchFamily="34" charset="0"/>
              </a:rPr>
              <a:t>Situational Awareness</a:t>
            </a:r>
          </a:p>
        </p:txBody>
      </p:sp>
      <p:sp>
        <p:nvSpPr>
          <p:cNvPr id="4" name="Content Placeholder 2"/>
          <p:cNvSpPr>
            <a:spLocks noGrp="1"/>
          </p:cNvSpPr>
          <p:nvPr>
            <p:ph idx="1"/>
          </p:nvPr>
        </p:nvSpPr>
        <p:spPr>
          <a:xfrm>
            <a:off x="2319933" y="1295400"/>
            <a:ext cx="4504134" cy="461666"/>
          </a:xfrm>
        </p:spPr>
        <p:txBody>
          <a:bodyPr>
            <a:normAutofit/>
          </a:bodyPr>
          <a:lstStyle/>
          <a:p>
            <a:r>
              <a:rPr lang="en-US" sz="1800" dirty="0">
                <a:solidFill>
                  <a:srgbClr val="002060"/>
                </a:solidFill>
                <a:latin typeface="Arial Rounded MT Bold" panose="020F0704030504030204" pitchFamily="34" charset="0"/>
              </a:rPr>
              <a:t>Name three types of distractions.</a:t>
            </a:r>
          </a:p>
          <a:p>
            <a:endParaRPr lang="en-US" dirty="0"/>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178</a:t>
            </a:fld>
            <a:endParaRPr lang="en-US"/>
          </a:p>
        </p:txBody>
      </p:sp>
      <p:sp>
        <p:nvSpPr>
          <p:cNvPr id="6" name="TextBox 5">
            <a:extLst>
              <a:ext uri="{FF2B5EF4-FFF2-40B4-BE49-F238E27FC236}">
                <a16:creationId xmlns:a16="http://schemas.microsoft.com/office/drawing/2014/main" id="{C876B41A-EAE0-4CB3-A1AE-1C5E1971F704}"/>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3480739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505222" y="735288"/>
            <a:ext cx="8133556" cy="2007912"/>
          </a:xfrm>
        </p:spPr>
        <p:txBody>
          <a:bodyPr>
            <a:normAutofit/>
          </a:bodyPr>
          <a:lstStyle/>
          <a:p>
            <a:pPr marL="0" indent="0">
              <a:spcBef>
                <a:spcPts val="600"/>
              </a:spcBef>
              <a:buNone/>
            </a:pPr>
            <a:r>
              <a:rPr lang="en-US" sz="1800" u="sng" dirty="0">
                <a:solidFill>
                  <a:srgbClr val="002060"/>
                </a:solidFill>
                <a:latin typeface="Arial Rounded MT Bold" panose="020F0704030504030204" pitchFamily="34" charset="0"/>
              </a:rPr>
              <a:t>Types of Distractions</a:t>
            </a:r>
          </a:p>
          <a:p>
            <a:pPr>
              <a:spcBef>
                <a:spcPts val="600"/>
              </a:spcBef>
              <a:buFont typeface="Webdings" panose="05030102010509060703" pitchFamily="18" charset="2"/>
              <a:buChar char="ñ"/>
            </a:pPr>
            <a:r>
              <a:rPr lang="en-US" sz="1800" u="sng" dirty="0">
                <a:solidFill>
                  <a:srgbClr val="002060"/>
                </a:solidFill>
                <a:latin typeface="Arial Rounded MT Bold" panose="020F0704030504030204" pitchFamily="34" charset="0"/>
              </a:rPr>
              <a:t>Visual</a:t>
            </a:r>
            <a:r>
              <a:rPr lang="en-US" sz="1800" dirty="0">
                <a:solidFill>
                  <a:srgbClr val="002060"/>
                </a:solidFill>
                <a:latin typeface="Arial Rounded MT Bold" panose="020F0704030504030204" pitchFamily="34" charset="0"/>
              </a:rPr>
              <a:t> – Distractions that take your eyes off your surroundings.</a:t>
            </a:r>
          </a:p>
          <a:p>
            <a:pPr>
              <a:spcBef>
                <a:spcPts val="600"/>
              </a:spcBef>
              <a:buFont typeface="Webdings" panose="05030102010509060703" pitchFamily="18" charset="2"/>
              <a:buChar char="ñ"/>
            </a:pPr>
            <a:r>
              <a:rPr lang="en-US" sz="1800" u="sng" dirty="0">
                <a:solidFill>
                  <a:srgbClr val="002060"/>
                </a:solidFill>
                <a:latin typeface="Arial Rounded MT Bold" panose="020F0704030504030204" pitchFamily="34" charset="0"/>
              </a:rPr>
              <a:t>Physical</a:t>
            </a:r>
            <a:r>
              <a:rPr lang="en-US" sz="1800" dirty="0">
                <a:solidFill>
                  <a:srgbClr val="002060"/>
                </a:solidFill>
                <a:latin typeface="Arial Rounded MT Bold" panose="020F0704030504030204" pitchFamily="34" charset="0"/>
              </a:rPr>
              <a:t> – Distractions that take your hands off the steering wheel (if you are driving) or off the equipment you are operating.</a:t>
            </a:r>
          </a:p>
          <a:p>
            <a:pPr>
              <a:spcBef>
                <a:spcPts val="600"/>
              </a:spcBef>
              <a:buFont typeface="Webdings" panose="05030102010509060703" pitchFamily="18" charset="2"/>
              <a:buChar char="ñ"/>
            </a:pPr>
            <a:r>
              <a:rPr lang="en-US" sz="1800" u="sng" dirty="0">
                <a:solidFill>
                  <a:srgbClr val="002060"/>
                </a:solidFill>
                <a:latin typeface="Arial Rounded MT Bold" panose="020F0704030504030204" pitchFamily="34" charset="0"/>
              </a:rPr>
              <a:t>Mental</a:t>
            </a:r>
            <a:r>
              <a:rPr lang="en-US" sz="1800" dirty="0">
                <a:solidFill>
                  <a:srgbClr val="002060"/>
                </a:solidFill>
                <a:latin typeface="Arial Rounded MT Bold" panose="020F0704030504030204" pitchFamily="34" charset="0"/>
              </a:rPr>
              <a:t> – Distractions that take your mind off what you are doing or where you are.</a:t>
            </a:r>
            <a:endParaRPr lang="en-US" dirty="0"/>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179</a:t>
            </a:fld>
            <a:endParaRPr lang="en-US"/>
          </a:p>
        </p:txBody>
      </p:sp>
      <p:sp>
        <p:nvSpPr>
          <p:cNvPr id="7" name="TextBox 6">
            <a:extLst>
              <a:ext uri="{FF2B5EF4-FFF2-40B4-BE49-F238E27FC236}">
                <a16:creationId xmlns:a16="http://schemas.microsoft.com/office/drawing/2014/main" id="{DB997F2B-7053-4A3D-B41D-233FAE4BBDBA}"/>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05195B1C-30F8-48A8-BE4F-E57CFDD56A3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FD052F77-55E8-42E3-8C85-5265ED7D3AC9}"/>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Text Box 5">
            <a:extLst>
              <a:ext uri="{FF2B5EF4-FFF2-40B4-BE49-F238E27FC236}">
                <a16:creationId xmlns:a16="http://schemas.microsoft.com/office/drawing/2014/main" id="{F560652E-E888-43A7-82F4-58127EBB88BA}"/>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4234598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866924" y="735288"/>
            <a:ext cx="7410152" cy="635684"/>
          </a:xfrm>
        </p:spPr>
        <p:txBody>
          <a:bodyPr>
            <a:noAutofit/>
          </a:bodyPr>
          <a:lstStyle/>
          <a:p>
            <a:pPr marL="0" indent="0">
              <a:buNone/>
            </a:pPr>
            <a:r>
              <a:rPr lang="en-US" sz="2000" u="sng" dirty="0">
                <a:solidFill>
                  <a:srgbClr val="002060"/>
                </a:solidFill>
                <a:latin typeface="Arial Rounded MT Bold" panose="020F0704030504030204" pitchFamily="34" charset="0"/>
              </a:rPr>
              <a:t>Types of distractions</a:t>
            </a:r>
          </a:p>
          <a:p>
            <a:r>
              <a:rPr lang="en-US" sz="2000" dirty="0">
                <a:solidFill>
                  <a:srgbClr val="002060"/>
                </a:solidFill>
                <a:latin typeface="Arial Rounded MT Bold" panose="020F0704030504030204" pitchFamily="34" charset="0"/>
              </a:rPr>
              <a:t>Nate Burleson (former Lions receiver) gave us a perfect example of </a:t>
            </a:r>
            <a:r>
              <a:rPr lang="en-US" sz="2000" u="sng" dirty="0">
                <a:solidFill>
                  <a:srgbClr val="002060"/>
                </a:solidFill>
                <a:latin typeface="Arial Rounded MT Bold" panose="020F0704030504030204" pitchFamily="34" charset="0"/>
              </a:rPr>
              <a:t>all</a:t>
            </a:r>
            <a:r>
              <a:rPr lang="en-US" sz="2000" dirty="0">
                <a:solidFill>
                  <a:srgbClr val="002060"/>
                </a:solidFill>
                <a:latin typeface="Arial Rounded MT Bold" panose="020F0704030504030204" pitchFamily="34" charset="0"/>
              </a:rPr>
              <a:t> three types of distractions.</a:t>
            </a:r>
          </a:p>
          <a:p>
            <a:r>
              <a:rPr lang="en-US" sz="2000" dirty="0">
                <a:solidFill>
                  <a:srgbClr val="002060"/>
                </a:solidFill>
                <a:latin typeface="Arial Rounded MT Bold" panose="020F0704030504030204" pitchFamily="34" charset="0"/>
              </a:rPr>
              <a:t>After a pizza promotional event, where he was given a couple of free pizzas, he was driving home on I-696.  </a:t>
            </a:r>
          </a:p>
          <a:p>
            <a:r>
              <a:rPr lang="en-US" sz="2000" dirty="0">
                <a:solidFill>
                  <a:srgbClr val="002060"/>
                </a:solidFill>
                <a:latin typeface="Arial Rounded MT Bold" panose="020F0704030504030204" pitchFamily="34" charset="0"/>
              </a:rPr>
              <a:t>This article tells what happened next (click on link):</a:t>
            </a:r>
          </a:p>
          <a:p>
            <a:pPr marL="0" indent="0" algn="ctr">
              <a:buNone/>
            </a:pPr>
            <a:r>
              <a:rPr lang="en-US" dirty="0">
                <a:highlight>
                  <a:srgbClr val="000080"/>
                </a:highlight>
                <a:latin typeface="Arial Rounded MT Bold" panose="020F0704030504030204" pitchFamily="34" charset="0"/>
                <a:hlinkClick r:id="rId3"/>
              </a:rPr>
              <a:t>"The Pizza Incident"</a:t>
            </a:r>
            <a:endParaRPr lang="en-US" dirty="0">
              <a:highlight>
                <a:srgbClr val="000080"/>
              </a:highlight>
              <a:latin typeface="Arial Rounded MT Bold" panose="020F0704030504030204" pitchFamily="34" charset="0"/>
            </a:endParaRPr>
          </a:p>
        </p:txBody>
      </p:sp>
      <p:sp>
        <p:nvSpPr>
          <p:cNvPr id="6" name="TextBox 5">
            <a:extLst>
              <a:ext uri="{FF2B5EF4-FFF2-40B4-BE49-F238E27FC236}">
                <a16:creationId xmlns:a16="http://schemas.microsoft.com/office/drawing/2014/main" id="{E72D545D-300F-412E-A442-239D9795A3E4}"/>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E3875E54-A65C-46AE-93DE-9C94518C6E2C}"/>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03B0A7D7-5CFF-4A06-88CC-7F3E8A68D39E}"/>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7" name="Text Box 5">
            <a:extLst>
              <a:ext uri="{FF2B5EF4-FFF2-40B4-BE49-F238E27FC236}">
                <a16:creationId xmlns:a16="http://schemas.microsoft.com/office/drawing/2014/main" id="{947D26F8-26BE-4BF9-8D58-69818B71F195}"/>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892383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866924" y="736543"/>
            <a:ext cx="7410152" cy="635684"/>
          </a:xfrm>
        </p:spPr>
        <p:txBody>
          <a:bodyPr>
            <a:noAutofit/>
          </a:bodyPr>
          <a:lstStyle/>
          <a:p>
            <a:pPr marL="0" indent="0">
              <a:buNone/>
            </a:pPr>
            <a:r>
              <a:rPr lang="en-US" sz="1800" u="sng" dirty="0">
                <a:solidFill>
                  <a:srgbClr val="002060"/>
                </a:solidFill>
                <a:latin typeface="Arial Rounded MT Bold" panose="020F0704030504030204" pitchFamily="34" charset="0"/>
              </a:rPr>
              <a:t>Types of distractions</a:t>
            </a:r>
          </a:p>
          <a:p>
            <a:r>
              <a:rPr lang="en-US" sz="1800" dirty="0">
                <a:solidFill>
                  <a:srgbClr val="002060"/>
                </a:solidFill>
                <a:latin typeface="Arial Rounded MT Bold" panose="020F0704030504030204" pitchFamily="34" charset="0"/>
              </a:rPr>
              <a:t>Nate Burleson (former Lions receiver) gave us a perfect example of all three types of distractions.</a:t>
            </a:r>
            <a:endParaRPr lang="en-US" sz="18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0600" y="1794069"/>
            <a:ext cx="4056856" cy="3967920"/>
          </a:xfrm>
          <a:prstGeom prst="rect">
            <a:avLst/>
          </a:prstGeom>
          <a:ln>
            <a:solidFill>
              <a:schemeClr val="tx1"/>
            </a:solidFill>
          </a:ln>
        </p:spPr>
      </p:pic>
      <p:sp>
        <p:nvSpPr>
          <p:cNvPr id="7" name="Rectangle 6"/>
          <p:cNvSpPr/>
          <p:nvPr/>
        </p:nvSpPr>
        <p:spPr>
          <a:xfrm>
            <a:off x="5438925" y="1794069"/>
            <a:ext cx="2838151" cy="3139321"/>
          </a:xfrm>
          <a:prstGeom prst="rect">
            <a:avLst/>
          </a:prstGeom>
        </p:spPr>
        <p:txBody>
          <a:bodyPr wrap="square">
            <a:spAutoFit/>
          </a:bodyPr>
          <a:lstStyle/>
          <a:p>
            <a:pPr marL="285750" indent="-285750">
              <a:buFont typeface="Arial" panose="020B0604020202020204" pitchFamily="34" charset="0"/>
              <a:buChar char="•"/>
            </a:pPr>
            <a:r>
              <a:rPr lang="en-US" sz="1800" u="sng" dirty="0">
                <a:solidFill>
                  <a:srgbClr val="002060"/>
                </a:solidFill>
                <a:latin typeface="Arial Rounded MT Bold" panose="020F0704030504030204" pitchFamily="34" charset="0"/>
              </a:rPr>
              <a:t>Visual</a:t>
            </a:r>
            <a:r>
              <a:rPr lang="en-US" sz="1800" dirty="0">
                <a:solidFill>
                  <a:srgbClr val="002060"/>
                </a:solidFill>
                <a:latin typeface="Arial Rounded MT Bold" panose="020F0704030504030204" pitchFamily="34" charset="0"/>
              </a:rPr>
              <a:t>: took his eyes off the road.</a:t>
            </a:r>
          </a:p>
          <a:p>
            <a:endParaRPr lang="en-US" sz="1800" dirty="0">
              <a:solidFill>
                <a:srgbClr val="002060"/>
              </a:solidFill>
              <a:latin typeface="Arial Rounded MT Bold" panose="020F0704030504030204" pitchFamily="34" charset="0"/>
            </a:endParaRPr>
          </a:p>
          <a:p>
            <a:pPr marL="285750" indent="-285750">
              <a:buFont typeface="Arial" panose="020B0604020202020204" pitchFamily="34" charset="0"/>
              <a:buChar char="•"/>
            </a:pPr>
            <a:r>
              <a:rPr lang="en-US" sz="1800" u="sng" dirty="0">
                <a:solidFill>
                  <a:srgbClr val="002060"/>
                </a:solidFill>
                <a:latin typeface="Arial Rounded MT Bold" panose="020F0704030504030204" pitchFamily="34" charset="0"/>
              </a:rPr>
              <a:t>Physical</a:t>
            </a:r>
            <a:r>
              <a:rPr lang="en-US" sz="1800" dirty="0">
                <a:solidFill>
                  <a:srgbClr val="002060"/>
                </a:solidFill>
                <a:latin typeface="Arial Rounded MT Bold" panose="020F0704030504030204" pitchFamily="34" charset="0"/>
              </a:rPr>
              <a:t>: took a hand off the steering wheel.</a:t>
            </a:r>
          </a:p>
          <a:p>
            <a:endParaRPr lang="en-US" sz="1800" dirty="0">
              <a:solidFill>
                <a:srgbClr val="002060"/>
              </a:solidFill>
              <a:latin typeface="Arial Rounded MT Bold" panose="020F0704030504030204" pitchFamily="34" charset="0"/>
            </a:endParaRPr>
          </a:p>
          <a:p>
            <a:pPr marL="285750" indent="-285750">
              <a:buFont typeface="Arial" panose="020B0604020202020204" pitchFamily="34" charset="0"/>
              <a:buChar char="•"/>
            </a:pPr>
            <a:r>
              <a:rPr lang="en-US" sz="1800" u="sng" dirty="0">
                <a:solidFill>
                  <a:srgbClr val="002060"/>
                </a:solidFill>
                <a:latin typeface="Arial Rounded MT Bold" panose="020F0704030504030204" pitchFamily="34" charset="0"/>
              </a:rPr>
              <a:t>Mental</a:t>
            </a:r>
            <a:r>
              <a:rPr lang="en-US" sz="1800" dirty="0">
                <a:solidFill>
                  <a:srgbClr val="002060"/>
                </a:solidFill>
                <a:latin typeface="Arial Rounded MT Bold" panose="020F0704030504030204" pitchFamily="34" charset="0"/>
              </a:rPr>
              <a:t>:  was more worried about a $10 pizza than his 2009 Yukon!</a:t>
            </a:r>
            <a:endParaRPr lang="en-US" sz="1800" dirty="0">
              <a:solidFill>
                <a:srgbClr val="002060"/>
              </a:solidFill>
            </a:endParaRPr>
          </a:p>
        </p:txBody>
      </p:sp>
      <p:sp>
        <p:nvSpPr>
          <p:cNvPr id="8" name="Slide Number Placeholder 7"/>
          <p:cNvSpPr>
            <a:spLocks noGrp="1"/>
          </p:cNvSpPr>
          <p:nvPr>
            <p:ph type="sldNum" sz="quarter" idx="12"/>
          </p:nvPr>
        </p:nvSpPr>
        <p:spPr/>
        <p:txBody>
          <a:bodyPr/>
          <a:lstStyle/>
          <a:p>
            <a:pPr>
              <a:defRPr/>
            </a:pPr>
            <a:fld id="{2079FB3E-AF70-44EA-A201-58D0D3F1C38E}" type="slidenum">
              <a:rPr lang="en-US" smtClean="0"/>
              <a:pPr>
                <a:defRPr/>
              </a:pPr>
              <a:t>181</a:t>
            </a:fld>
            <a:endParaRPr lang="en-US"/>
          </a:p>
        </p:txBody>
      </p:sp>
      <p:sp>
        <p:nvSpPr>
          <p:cNvPr id="9" name="TextBox 8">
            <a:extLst>
              <a:ext uri="{FF2B5EF4-FFF2-40B4-BE49-F238E27FC236}">
                <a16:creationId xmlns:a16="http://schemas.microsoft.com/office/drawing/2014/main" id="{E507D4AE-A674-43FD-A939-18D02DB98CDE}"/>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1" name="TextBox 10">
            <a:extLst>
              <a:ext uri="{FF2B5EF4-FFF2-40B4-BE49-F238E27FC236}">
                <a16:creationId xmlns:a16="http://schemas.microsoft.com/office/drawing/2014/main" id="{4CDB83C2-735A-4758-B041-09E17D3F60F0}"/>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2" name="TextBox 11">
            <a:extLst>
              <a:ext uri="{FF2B5EF4-FFF2-40B4-BE49-F238E27FC236}">
                <a16:creationId xmlns:a16="http://schemas.microsoft.com/office/drawing/2014/main" id="{9709DE38-F975-4418-8E5F-EE274E9EC981}"/>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0" name="Text Box 5">
            <a:extLst>
              <a:ext uri="{FF2B5EF4-FFF2-40B4-BE49-F238E27FC236}">
                <a16:creationId xmlns:a16="http://schemas.microsoft.com/office/drawing/2014/main" id="{1F5E3B92-B1AB-4C38-8C71-D83F1C02AA68}"/>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3681354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1999" y="735288"/>
            <a:ext cx="7543799" cy="2215991"/>
          </a:xfrm>
          <a:prstGeom prst="rect">
            <a:avLst/>
          </a:prstGeom>
        </p:spPr>
        <p:txBody>
          <a:bodyPr wrap="square">
            <a:spAutoFit/>
          </a:bodyPr>
          <a:lstStyle/>
          <a:p>
            <a:pPr>
              <a:spcAft>
                <a:spcPts val="900"/>
              </a:spcAft>
            </a:pPr>
            <a:r>
              <a:rPr lang="en-US" sz="1800" u="sng" dirty="0">
                <a:solidFill>
                  <a:srgbClr val="002060"/>
                </a:solidFill>
                <a:latin typeface="Arial Rounded MT Bold" panose="020F0704030504030204" pitchFamily="34" charset="0"/>
              </a:rPr>
              <a:t>Establishing an effective SA mindset</a:t>
            </a:r>
          </a:p>
          <a:p>
            <a:pPr marL="285750" indent="-285750">
              <a:spcAft>
                <a:spcPts val="900"/>
              </a:spcAft>
              <a:buFont typeface="Arial" panose="020B0604020202020204" pitchFamily="34" charset="0"/>
              <a:buChar char="•"/>
            </a:pPr>
            <a:r>
              <a:rPr lang="en-US" sz="1800" dirty="0">
                <a:solidFill>
                  <a:srgbClr val="002060"/>
                </a:solidFill>
                <a:latin typeface="Arial Rounded MT Bold" panose="020F0704030504030204" pitchFamily="34" charset="0"/>
              </a:rPr>
              <a:t>Recognize that threats exist.</a:t>
            </a:r>
          </a:p>
          <a:p>
            <a:pPr marL="285750" indent="-285750">
              <a:spcAft>
                <a:spcPts val="900"/>
              </a:spcAft>
              <a:buFont typeface="Arial" panose="020B0604020202020204" pitchFamily="34" charset="0"/>
              <a:buChar char="•"/>
            </a:pPr>
            <a:r>
              <a:rPr lang="en-US" sz="1800" dirty="0">
                <a:solidFill>
                  <a:srgbClr val="002060"/>
                </a:solidFill>
                <a:latin typeface="Arial Rounded MT Bold" panose="020F0704030504030204" pitchFamily="34" charset="0"/>
              </a:rPr>
              <a:t>Take responsibility for one's own security.</a:t>
            </a:r>
          </a:p>
          <a:p>
            <a:pPr marL="285750" indent="-285750">
              <a:spcAft>
                <a:spcPts val="900"/>
              </a:spcAft>
              <a:buFont typeface="Arial" panose="020B0604020202020204" pitchFamily="34" charset="0"/>
              <a:buChar char="•"/>
            </a:pPr>
            <a:r>
              <a:rPr lang="en-US" sz="1800" dirty="0">
                <a:solidFill>
                  <a:srgbClr val="002060"/>
                </a:solidFill>
                <a:latin typeface="Arial Rounded MT Bold" panose="020F0704030504030204" pitchFamily="34" charset="0"/>
              </a:rPr>
              <a:t>Trust your "gut" or intuition.</a:t>
            </a:r>
          </a:p>
          <a:p>
            <a:pPr marL="285750" indent="-285750">
              <a:spcAft>
                <a:spcPts val="900"/>
              </a:spcAft>
              <a:buFont typeface="Arial" panose="020B0604020202020204" pitchFamily="34" charset="0"/>
              <a:buChar char="•"/>
            </a:pPr>
            <a:r>
              <a:rPr lang="en-US" sz="1800" dirty="0">
                <a:solidFill>
                  <a:srgbClr val="002060"/>
                </a:solidFill>
                <a:latin typeface="Arial Rounded MT Bold" panose="020F0704030504030204" pitchFamily="34" charset="0"/>
              </a:rPr>
              <a:t>Make a constant conscious effort to pay attention to your instincts and surrounding events even when you are busy.</a:t>
            </a:r>
            <a:endParaRPr lang="en-US" sz="1800" dirty="0"/>
          </a:p>
        </p:txBody>
      </p:sp>
      <p:sp>
        <p:nvSpPr>
          <p:cNvPr id="7" name="Slide Number Placeholder 6"/>
          <p:cNvSpPr>
            <a:spLocks noGrp="1"/>
          </p:cNvSpPr>
          <p:nvPr>
            <p:ph type="sldNum" sz="quarter" idx="12"/>
          </p:nvPr>
        </p:nvSpPr>
        <p:spPr/>
        <p:txBody>
          <a:bodyPr/>
          <a:lstStyle/>
          <a:p>
            <a:pPr>
              <a:defRPr/>
            </a:pPr>
            <a:fld id="{2079FB3E-AF70-44EA-A201-58D0D3F1C38E}" type="slidenum">
              <a:rPr lang="en-US" smtClean="0"/>
              <a:pPr>
                <a:defRPr/>
              </a:pPr>
              <a:t>182</a:t>
            </a:fld>
            <a:endParaRPr lang="en-US"/>
          </a:p>
        </p:txBody>
      </p:sp>
      <p:sp>
        <p:nvSpPr>
          <p:cNvPr id="8" name="TextBox 7">
            <a:extLst>
              <a:ext uri="{FF2B5EF4-FFF2-40B4-BE49-F238E27FC236}">
                <a16:creationId xmlns:a16="http://schemas.microsoft.com/office/drawing/2014/main" id="{63B325CF-5289-4DA7-BB99-A32FBE57B0D0}"/>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0" name="TextBox 9">
            <a:extLst>
              <a:ext uri="{FF2B5EF4-FFF2-40B4-BE49-F238E27FC236}">
                <a16:creationId xmlns:a16="http://schemas.microsoft.com/office/drawing/2014/main" id="{6DAE41C5-B22F-48F9-BA8C-61C96BC3FBF7}"/>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1" name="TextBox 10">
            <a:extLst>
              <a:ext uri="{FF2B5EF4-FFF2-40B4-BE49-F238E27FC236}">
                <a16:creationId xmlns:a16="http://schemas.microsoft.com/office/drawing/2014/main" id="{317919F0-3AE0-4D4B-AA84-FC263CD8BCC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2" name="Text Box 5">
            <a:extLst>
              <a:ext uri="{FF2B5EF4-FFF2-40B4-BE49-F238E27FC236}">
                <a16:creationId xmlns:a16="http://schemas.microsoft.com/office/drawing/2014/main" id="{C1E4AA7F-C326-4942-A507-C72D3AC2E59D}"/>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2447802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4044" y="735288"/>
            <a:ext cx="8229600" cy="4876800"/>
          </a:xfrm>
        </p:spPr>
        <p:txBody>
          <a:bodyPr>
            <a:normAutofit/>
          </a:bodyPr>
          <a:lstStyle/>
          <a:p>
            <a:pPr marL="0" indent="0">
              <a:spcBef>
                <a:spcPts val="1200"/>
              </a:spcBef>
              <a:buNone/>
            </a:pPr>
            <a:r>
              <a:rPr lang="en-US" sz="1800" u="sng" dirty="0">
                <a:solidFill>
                  <a:srgbClr val="002060"/>
                </a:solidFill>
                <a:latin typeface="Arial Rounded MT Bold" pitchFamily="34" charset="0"/>
              </a:rPr>
              <a:t>Consequences of Runway Incursions</a:t>
            </a:r>
          </a:p>
          <a:p>
            <a:pPr>
              <a:spcBef>
                <a:spcPts val="1200"/>
              </a:spcBef>
            </a:pPr>
            <a:r>
              <a:rPr lang="en-US" sz="1800" dirty="0">
                <a:solidFill>
                  <a:srgbClr val="002060"/>
                </a:solidFill>
                <a:latin typeface="Arial Rounded MT Bold" pitchFamily="34" charset="0"/>
              </a:rPr>
              <a:t>The individual’s DTW Airport ID badge is immediately confiscated by WCAA.</a:t>
            </a:r>
          </a:p>
          <a:p>
            <a:pPr>
              <a:spcBef>
                <a:spcPts val="1200"/>
              </a:spcBef>
            </a:pPr>
            <a:r>
              <a:rPr lang="en-US" sz="1800" dirty="0">
                <a:solidFill>
                  <a:srgbClr val="002060"/>
                </a:solidFill>
                <a:latin typeface="Arial Rounded MT Bold" pitchFamily="34" charset="0"/>
              </a:rPr>
              <a:t>The individual will not be allowed to re-enter the Airport Movement Area until the CEO receives a letter from the individual’s supervisor indicating that the individual has been counseled and has received recurrent company training.</a:t>
            </a:r>
          </a:p>
          <a:p>
            <a:pPr>
              <a:spcBef>
                <a:spcPts val="1200"/>
              </a:spcBef>
            </a:pPr>
            <a:r>
              <a:rPr lang="en-US" sz="1800" dirty="0">
                <a:solidFill>
                  <a:srgbClr val="002060"/>
                </a:solidFill>
                <a:latin typeface="Arial Rounded MT Bold" pitchFamily="34" charset="0"/>
              </a:rPr>
              <a:t>The individual’s DTW Airport ID badge will not be returned until ground vehicle training and testing is conducted by the Airfield Operations Department.</a:t>
            </a:r>
          </a:p>
          <a:p>
            <a:pPr>
              <a:spcBef>
                <a:spcPts val="1200"/>
              </a:spcBef>
            </a:pPr>
            <a:r>
              <a:rPr lang="en-US" sz="1800" dirty="0">
                <a:solidFill>
                  <a:srgbClr val="002060"/>
                </a:solidFill>
                <a:latin typeface="Arial Rounded MT Bold" pitchFamily="34" charset="0"/>
              </a:rPr>
              <a:t>Other discipline may be issued in accordance with individual company rules.</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183</a:t>
            </a:fld>
            <a:endParaRPr lang="en-US"/>
          </a:p>
        </p:txBody>
      </p:sp>
      <p:sp>
        <p:nvSpPr>
          <p:cNvPr id="6" name="TextBox 5">
            <a:extLst>
              <a:ext uri="{FF2B5EF4-FFF2-40B4-BE49-F238E27FC236}">
                <a16:creationId xmlns:a16="http://schemas.microsoft.com/office/drawing/2014/main" id="{51D6C3B3-C31C-416D-B0C9-8FF442F1B159}"/>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09B948F3-232D-4892-896E-1BE6CDF3C28A}"/>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DAD8749E-C091-44CD-BC2A-A5AFDA7C4FCE}"/>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Text Box 5">
            <a:extLst>
              <a:ext uri="{FF2B5EF4-FFF2-40B4-BE49-F238E27FC236}">
                <a16:creationId xmlns:a16="http://schemas.microsoft.com/office/drawing/2014/main" id="{6370B575-931B-4680-B215-4EC511EA3472}"/>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slide(fromBottom)">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slide(fromBottom)">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slide(fromBottom)">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7700" y="735288"/>
            <a:ext cx="7848600" cy="4876800"/>
          </a:xfrm>
        </p:spPr>
        <p:txBody>
          <a:bodyPr>
            <a:normAutofit/>
          </a:bodyPr>
          <a:lstStyle/>
          <a:p>
            <a:pPr marL="0" indent="0">
              <a:spcBef>
                <a:spcPts val="1200"/>
              </a:spcBef>
              <a:buNone/>
            </a:pPr>
            <a:r>
              <a:rPr lang="en-US" sz="1800" u="sng" dirty="0">
                <a:solidFill>
                  <a:srgbClr val="002060"/>
                </a:solidFill>
                <a:latin typeface="Arial Rounded MT Bold" pitchFamily="34" charset="0"/>
              </a:rPr>
              <a:t>Consequences of runway incursions</a:t>
            </a:r>
          </a:p>
          <a:p>
            <a:pPr>
              <a:spcBef>
                <a:spcPts val="1200"/>
              </a:spcBef>
            </a:pPr>
            <a:r>
              <a:rPr lang="en-US" sz="1800" dirty="0">
                <a:solidFill>
                  <a:srgbClr val="002060"/>
                </a:solidFill>
                <a:latin typeface="Arial Rounded MT Bold" pitchFamily="34" charset="0"/>
              </a:rPr>
              <a:t>For WCAA employees, from the WCAA Employee Handbook:</a:t>
            </a:r>
          </a:p>
          <a:p>
            <a:pPr lvl="1">
              <a:buFont typeface="Arial" panose="020B0604020202020204" pitchFamily="34" charset="0"/>
              <a:buChar char="•"/>
            </a:pPr>
            <a:r>
              <a:rPr lang="en-US" sz="1800" dirty="0">
                <a:solidFill>
                  <a:srgbClr val="002060"/>
                </a:solidFill>
                <a:latin typeface="Arial Rounded MT Bold" pitchFamily="34" charset="0"/>
              </a:rPr>
              <a:t>An employee who is found to be responsible for a Runway Incursion or other related misconduct in violation of FAR 139 will be subject to progressive discipline. </a:t>
            </a:r>
          </a:p>
          <a:p>
            <a:pPr lvl="1">
              <a:buFont typeface="Arial" panose="020B0604020202020204" pitchFamily="34" charset="0"/>
              <a:buChar char="•"/>
            </a:pPr>
            <a:r>
              <a:rPr lang="en-US" sz="1800" dirty="0">
                <a:solidFill>
                  <a:srgbClr val="002060"/>
                </a:solidFill>
                <a:latin typeface="Arial Rounded MT Bold" pitchFamily="34" charset="0"/>
              </a:rPr>
              <a:t>In the event it is determined an employee has been involved in a runway incursion for a second time, termination of employment may be warranted. </a:t>
            </a:r>
          </a:p>
          <a:p>
            <a:pPr lvl="1">
              <a:buFont typeface="Arial" panose="020B0604020202020204" pitchFamily="34" charset="0"/>
              <a:buChar char="•"/>
            </a:pPr>
            <a:r>
              <a:rPr lang="en-US" sz="1800" dirty="0">
                <a:solidFill>
                  <a:srgbClr val="002060"/>
                </a:solidFill>
                <a:latin typeface="Arial Rounded MT Bold" pitchFamily="34" charset="0"/>
              </a:rPr>
              <a:t>As with all discipline, the WCAA will take appropriate disciplinary action without regard to progressive discipline, when the offense is deemed to be serious in nature</a:t>
            </a:r>
            <a:r>
              <a:rPr lang="en-US" sz="1400" dirty="0">
                <a:solidFill>
                  <a:srgbClr val="002060"/>
                </a:solidFill>
                <a:latin typeface="Arial Rounded MT Bold" pitchFamily="34" charset="0"/>
              </a:rPr>
              <a:t>.</a:t>
            </a: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184</a:t>
            </a:fld>
            <a:endParaRPr lang="en-US"/>
          </a:p>
        </p:txBody>
      </p:sp>
      <p:sp>
        <p:nvSpPr>
          <p:cNvPr id="6" name="TextBox 5">
            <a:extLst>
              <a:ext uri="{FF2B5EF4-FFF2-40B4-BE49-F238E27FC236}">
                <a16:creationId xmlns:a16="http://schemas.microsoft.com/office/drawing/2014/main" id="{FE3014F1-FC36-4DBF-A6A7-2F62D95FEDD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3F9A450F-2829-493A-A2AE-FC22438B44DE}"/>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C6144A74-46D8-4ABC-8DE8-B9363D008F3F}"/>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Text Box 5">
            <a:extLst>
              <a:ext uri="{FF2B5EF4-FFF2-40B4-BE49-F238E27FC236}">
                <a16:creationId xmlns:a16="http://schemas.microsoft.com/office/drawing/2014/main" id="{2CCBF437-D5A0-4017-B8C7-C060B34329E8}"/>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1817747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p:cNvPicPr>
            <a:picLocks noChangeAspect="1" noChangeArrowheads="1"/>
          </p:cNvPicPr>
          <p:nvPr/>
        </p:nvPicPr>
        <p:blipFill>
          <a:blip r:embed="rId3" cstate="print"/>
          <a:srcRect/>
          <a:stretch>
            <a:fillRect/>
          </a:stretch>
        </p:blipFill>
        <p:spPr bwMode="auto">
          <a:xfrm>
            <a:off x="2274770" y="1423766"/>
            <a:ext cx="4442059" cy="3048008"/>
          </a:xfrm>
          <a:prstGeom prst="rect">
            <a:avLst/>
          </a:prstGeom>
          <a:noFill/>
          <a:ln w="28575">
            <a:solidFill>
              <a:schemeClr val="tx1"/>
            </a:solidFill>
            <a:miter lim="800000"/>
            <a:headEnd/>
            <a:tailEnd/>
          </a:ln>
        </p:spPr>
      </p:pic>
      <p:sp>
        <p:nvSpPr>
          <p:cNvPr id="91140" name="Text Box 4"/>
          <p:cNvSpPr txBox="1">
            <a:spLocks noChangeArrowheads="1"/>
          </p:cNvSpPr>
          <p:nvPr/>
        </p:nvSpPr>
        <p:spPr bwMode="auto">
          <a:xfrm>
            <a:off x="533400" y="4572000"/>
            <a:ext cx="7620000" cy="1621742"/>
          </a:xfrm>
          <a:prstGeom prst="rect">
            <a:avLst/>
          </a:prstGeom>
          <a:noFill/>
          <a:ln w="12700">
            <a:noFill/>
            <a:miter lim="800000"/>
            <a:headEnd/>
            <a:tailEnd/>
          </a:ln>
          <a:effectLst/>
        </p:spPr>
        <p:txBody>
          <a:bodyPr wrap="square" lIns="82058" tIns="41029" rIns="82058" bIns="41029">
            <a:spAutoFit/>
          </a:bodyPr>
          <a:lstStyle/>
          <a:p>
            <a:pPr marL="285750" indent="-285750" defTabSz="820738" eaLnBrk="0" hangingPunct="0">
              <a:spcBef>
                <a:spcPts val="600"/>
              </a:spcBef>
              <a:buFont typeface="Arial" panose="020B0604020202020204" pitchFamily="34" charset="0"/>
              <a:buChar char="•"/>
            </a:pPr>
            <a:r>
              <a:rPr lang="en-US" sz="1800" dirty="0">
                <a:solidFill>
                  <a:schemeClr val="accent2">
                    <a:lumMod val="50000"/>
                  </a:schemeClr>
                </a:solidFill>
                <a:latin typeface="Arial Rounded MT Bold" pitchFamily="34" charset="0"/>
              </a:rPr>
              <a:t>The driver of this pickup truck, which was at the approach end of an open runway, saw a 747 on final approach.  </a:t>
            </a:r>
          </a:p>
          <a:p>
            <a:pPr marL="285750" indent="-285750" defTabSz="820738" eaLnBrk="0" hangingPunct="0">
              <a:spcBef>
                <a:spcPts val="600"/>
              </a:spcBef>
              <a:buFont typeface="Arial" panose="020B0604020202020204" pitchFamily="34" charset="0"/>
              <a:buChar char="•"/>
            </a:pPr>
            <a:r>
              <a:rPr lang="en-US" sz="1800" dirty="0">
                <a:solidFill>
                  <a:schemeClr val="accent2">
                    <a:lumMod val="50000"/>
                  </a:schemeClr>
                </a:solidFill>
                <a:latin typeface="Arial Rounded MT Bold" pitchFamily="34" charset="0"/>
              </a:rPr>
              <a:t>He jumped out of the vehicle and ran.  </a:t>
            </a:r>
          </a:p>
          <a:p>
            <a:pPr marL="285750" indent="-285750" defTabSz="820738" eaLnBrk="0" hangingPunct="0">
              <a:spcBef>
                <a:spcPts val="600"/>
              </a:spcBef>
              <a:buFont typeface="Arial" panose="020B0604020202020204" pitchFamily="34" charset="0"/>
              <a:buChar char="•"/>
            </a:pPr>
            <a:r>
              <a:rPr lang="en-US" sz="1800" dirty="0">
                <a:solidFill>
                  <a:schemeClr val="accent2">
                    <a:lumMod val="50000"/>
                  </a:schemeClr>
                </a:solidFill>
                <a:latin typeface="Arial Rounded MT Bold" pitchFamily="34" charset="0"/>
              </a:rPr>
              <a:t>The pilot reported feeling a “slight shudder” in the main gear just before landing.  </a:t>
            </a:r>
          </a:p>
        </p:txBody>
      </p:sp>
      <p:sp>
        <p:nvSpPr>
          <p:cNvPr id="9" name="TextBox 8"/>
          <p:cNvSpPr txBox="1"/>
          <p:nvPr/>
        </p:nvSpPr>
        <p:spPr>
          <a:xfrm>
            <a:off x="3429000" y="809637"/>
            <a:ext cx="2187265" cy="584775"/>
          </a:xfrm>
          <a:prstGeom prst="rect">
            <a:avLst/>
          </a:prstGeom>
          <a:noFill/>
        </p:spPr>
        <p:txBody>
          <a:bodyPr wrap="none" rtlCol="0">
            <a:spAutoFit/>
          </a:bodyPr>
          <a:lstStyle/>
          <a:p>
            <a:r>
              <a:rPr lang="en-US" sz="3200" dirty="0">
                <a:solidFill>
                  <a:srgbClr val="C00000"/>
                </a:solidFill>
                <a:latin typeface="Arial Rounded MT Bold" pitchFamily="34" charset="0"/>
              </a:rPr>
              <a:t>Or Worse!</a:t>
            </a:r>
          </a:p>
        </p:txBody>
      </p:sp>
      <p:sp>
        <p:nvSpPr>
          <p:cNvPr id="3" name="Slide Number Placeholder 2"/>
          <p:cNvSpPr>
            <a:spLocks noGrp="1"/>
          </p:cNvSpPr>
          <p:nvPr>
            <p:ph type="sldNum" sz="quarter" idx="12"/>
          </p:nvPr>
        </p:nvSpPr>
        <p:spPr/>
        <p:txBody>
          <a:bodyPr/>
          <a:lstStyle/>
          <a:p>
            <a:pPr>
              <a:defRPr/>
            </a:pPr>
            <a:fld id="{056B8C31-5EF2-4A5A-8AB4-4930E59EED70}" type="slidenum">
              <a:rPr lang="en-US" smtClean="0"/>
              <a:pPr>
                <a:defRPr/>
              </a:pPr>
              <a:t>185</a:t>
            </a:fld>
            <a:endParaRPr lang="en-US"/>
          </a:p>
        </p:txBody>
      </p:sp>
      <p:sp>
        <p:nvSpPr>
          <p:cNvPr id="10" name="TextBox 9">
            <a:extLst>
              <a:ext uri="{FF2B5EF4-FFF2-40B4-BE49-F238E27FC236}">
                <a16:creationId xmlns:a16="http://schemas.microsoft.com/office/drawing/2014/main" id="{BFC07A01-6D2A-4427-BB06-3E8390F55A6F}"/>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8E83AABA-4144-4D63-B309-ABCD2267F81D}"/>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3" name="TextBox 12">
            <a:extLst>
              <a:ext uri="{FF2B5EF4-FFF2-40B4-BE49-F238E27FC236}">
                <a16:creationId xmlns:a16="http://schemas.microsoft.com/office/drawing/2014/main" id="{3698E78C-7F2C-4FA6-87F0-B5E0A850990A}"/>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4" name="Text Box 5">
            <a:extLst>
              <a:ext uri="{FF2B5EF4-FFF2-40B4-BE49-F238E27FC236}">
                <a16:creationId xmlns:a16="http://schemas.microsoft.com/office/drawing/2014/main" id="{E51D0116-82F0-4F62-B7E3-61FCE1E49BBF}"/>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3520780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114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40" grpId="0" uiExpand="1" build="p"/>
    </p:bld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3" cstate="print"/>
          <a:srcRect/>
          <a:stretch>
            <a:fillRect/>
          </a:stretch>
        </p:blipFill>
        <p:spPr bwMode="auto">
          <a:xfrm>
            <a:off x="2971800" y="990600"/>
            <a:ext cx="3048000" cy="2286000"/>
          </a:xfrm>
          <a:prstGeom prst="rect">
            <a:avLst/>
          </a:prstGeom>
          <a:noFill/>
          <a:ln w="28575">
            <a:solidFill>
              <a:schemeClr val="tx1"/>
            </a:solidFill>
            <a:miter lim="800000"/>
            <a:headEnd/>
            <a:tailEnd/>
          </a:ln>
        </p:spPr>
      </p:pic>
      <p:sp>
        <p:nvSpPr>
          <p:cNvPr id="8" name="Text Box 4"/>
          <p:cNvSpPr txBox="1">
            <a:spLocks noChangeArrowheads="1"/>
          </p:cNvSpPr>
          <p:nvPr/>
        </p:nvSpPr>
        <p:spPr bwMode="auto">
          <a:xfrm>
            <a:off x="704850" y="3432244"/>
            <a:ext cx="7753350" cy="2616101"/>
          </a:xfrm>
          <a:prstGeom prst="rect">
            <a:avLst/>
          </a:prstGeom>
          <a:noFill/>
          <a:ln w="9525">
            <a:noFill/>
            <a:miter lim="800000"/>
            <a:headEnd/>
            <a:tailEnd/>
          </a:ln>
        </p:spPr>
        <p:txBody>
          <a:bodyPr wrap="square">
            <a:spAutoFit/>
          </a:bodyPr>
          <a:lstStyle/>
          <a:p>
            <a:pPr marL="285750" indent="-285750">
              <a:buFont typeface="Arial" panose="020B0604020202020204" pitchFamily="34" charset="0"/>
              <a:buChar char="•"/>
            </a:pPr>
            <a:r>
              <a:rPr lang="en-US" sz="1800" dirty="0">
                <a:solidFill>
                  <a:schemeClr val="accent2">
                    <a:lumMod val="50000"/>
                  </a:schemeClr>
                </a:solidFill>
                <a:latin typeface="Arial Rounded MT Bold" pitchFamily="34" charset="0"/>
              </a:rPr>
              <a:t>Two Boeing 747 jumbo jets collided head-on at the airport on  Tenerife Island in 1977. </a:t>
            </a:r>
          </a:p>
          <a:p>
            <a:pPr marL="285750" indent="-285750">
              <a:spcBef>
                <a:spcPts val="600"/>
              </a:spcBef>
              <a:buFont typeface="Arial" panose="020B0604020202020204" pitchFamily="34" charset="0"/>
              <a:buChar char="•"/>
            </a:pPr>
            <a:r>
              <a:rPr lang="en-US" sz="1800" dirty="0">
                <a:solidFill>
                  <a:schemeClr val="accent2">
                    <a:lumMod val="50000"/>
                  </a:schemeClr>
                </a:solidFill>
                <a:latin typeface="Arial Rounded MT Bold" pitchFamily="34" charset="0"/>
              </a:rPr>
              <a:t>Because of fog, missed communications, and one pilot’s overconfidence and loss of situational awareness, one of the B-747's started its takeoff roll while the other was on the runway. </a:t>
            </a:r>
          </a:p>
          <a:p>
            <a:pPr marL="285750" indent="-285750">
              <a:spcBef>
                <a:spcPts val="600"/>
              </a:spcBef>
              <a:buFont typeface="Arial" panose="020B0604020202020204" pitchFamily="34" charset="0"/>
              <a:buChar char="•"/>
            </a:pPr>
            <a:r>
              <a:rPr lang="en-US" sz="1800" dirty="0">
                <a:solidFill>
                  <a:schemeClr val="accent2">
                    <a:lumMod val="50000"/>
                  </a:schemeClr>
                </a:solidFill>
                <a:latin typeface="Arial Rounded MT Bold" pitchFamily="34" charset="0"/>
              </a:rPr>
              <a:t>In the resulting collision, 583 people died. </a:t>
            </a:r>
          </a:p>
          <a:p>
            <a:pPr marL="285750" indent="-285750">
              <a:spcBef>
                <a:spcPts val="600"/>
              </a:spcBef>
              <a:buFont typeface="Arial" panose="020B0604020202020204" pitchFamily="34" charset="0"/>
              <a:buChar char="•"/>
            </a:pPr>
            <a:r>
              <a:rPr lang="en-US" sz="1800" dirty="0">
                <a:solidFill>
                  <a:schemeClr val="accent2">
                    <a:lumMod val="50000"/>
                  </a:schemeClr>
                </a:solidFill>
                <a:latin typeface="Arial Rounded MT Bold" pitchFamily="34" charset="0"/>
              </a:rPr>
              <a:t>For more details, read (click on link – skip if short on time):</a:t>
            </a:r>
          </a:p>
          <a:p>
            <a:pPr marL="285750" indent="-285750">
              <a:spcBef>
                <a:spcPts val="600"/>
              </a:spcBef>
              <a:buFont typeface="Arial" panose="020B0604020202020204" pitchFamily="34" charset="0"/>
              <a:buChar char="•"/>
            </a:pPr>
            <a:r>
              <a:rPr lang="en-US" sz="1800" dirty="0">
                <a:solidFill>
                  <a:schemeClr val="accent2">
                    <a:lumMod val="50000"/>
                  </a:schemeClr>
                </a:solidFill>
                <a:highlight>
                  <a:srgbClr val="000080"/>
                </a:highlight>
                <a:latin typeface="Arial Rounded MT Bold" pitchFamily="34" charset="0"/>
                <a:hlinkClick r:id="rId4"/>
              </a:rPr>
              <a:t>The True Story Behind the Deadliest Air Disaster of All Time</a:t>
            </a:r>
            <a:endParaRPr lang="en-US" sz="1800" dirty="0">
              <a:solidFill>
                <a:schemeClr val="accent2">
                  <a:lumMod val="50000"/>
                </a:schemeClr>
              </a:solidFill>
              <a:highlight>
                <a:srgbClr val="000080"/>
              </a:highlight>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056B8C31-5EF2-4A5A-8AB4-4930E59EED70}" type="slidenum">
              <a:rPr lang="en-US" smtClean="0"/>
              <a:pPr>
                <a:defRPr/>
              </a:pPr>
              <a:t>186</a:t>
            </a:fld>
            <a:endParaRPr lang="en-US"/>
          </a:p>
        </p:txBody>
      </p:sp>
      <p:sp>
        <p:nvSpPr>
          <p:cNvPr id="9" name="TextBox 8">
            <a:extLst>
              <a:ext uri="{FF2B5EF4-FFF2-40B4-BE49-F238E27FC236}">
                <a16:creationId xmlns:a16="http://schemas.microsoft.com/office/drawing/2014/main" id="{E9543458-12A1-4120-B672-6A8ADEE71DB6}"/>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78271D40-D41C-4929-9CD3-1C9147704502}"/>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3" name="TextBox 12">
            <a:extLst>
              <a:ext uri="{FF2B5EF4-FFF2-40B4-BE49-F238E27FC236}">
                <a16:creationId xmlns:a16="http://schemas.microsoft.com/office/drawing/2014/main" id="{CE842C04-51DB-466B-8255-2F288315A3CF}"/>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4" name="Text Box 5">
            <a:extLst>
              <a:ext uri="{FF2B5EF4-FFF2-40B4-BE49-F238E27FC236}">
                <a16:creationId xmlns:a16="http://schemas.microsoft.com/office/drawing/2014/main" id="{060CCC33-3B25-4577-B2CC-09567478F2F3}"/>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par>
                                <p:cTn id="7" presetID="1" presetClass="entr" presetSubtype="0" fill="hold" grpId="0" nodeType="withEffect">
                                  <p:stCondLst>
                                    <p:cond delay="1500"/>
                                  </p:stCondLst>
                                  <p:childTnLst>
                                    <p:set>
                                      <p:cBhvr>
                                        <p:cTn id="8" dur="1" fill="hold">
                                          <p:stCondLst>
                                            <p:cond delay="0"/>
                                          </p:stCondLst>
                                        </p:cTn>
                                        <p:tgtEl>
                                          <p:spTgt spid="8">
                                            <p:txEl>
                                              <p:pRg st="3" end="3"/>
                                            </p:txEl>
                                          </p:spTgt>
                                        </p:tgtEl>
                                        <p:attrNameLst>
                                          <p:attrName>style.visibility</p:attrName>
                                        </p:attrNameLst>
                                      </p:cBhvr>
                                      <p:to>
                                        <p:strVal val="visible"/>
                                      </p:to>
                                    </p:set>
                                  </p:childTnLst>
                                </p:cTn>
                              </p:par>
                              <p:par>
                                <p:cTn id="9" presetID="1" presetClass="entr" presetSubtype="0" fill="hold" grpId="0" nodeType="withEffect">
                                  <p:stCondLst>
                                    <p:cond delay="1500"/>
                                  </p:stCondLst>
                                  <p:childTnLst>
                                    <p:set>
                                      <p:cBhvr>
                                        <p:cTn id="10"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idx="4294967295"/>
          </p:nvPr>
        </p:nvSpPr>
        <p:spPr/>
        <p:txBody>
          <a:bodyPr/>
          <a:lstStyle/>
          <a:p>
            <a:pPr eaLnBrk="1" hangingPunct="1"/>
            <a:r>
              <a:rPr lang="en-US"/>
              <a:t>Airfield Safety</a:t>
            </a:r>
          </a:p>
        </p:txBody>
      </p:sp>
      <p:sp>
        <p:nvSpPr>
          <p:cNvPr id="150531" name="Rectangle 3"/>
          <p:cNvSpPr>
            <a:spLocks noGrp="1" noChangeArrowheads="1"/>
          </p:cNvSpPr>
          <p:nvPr>
            <p:ph type="body" idx="4294967295"/>
          </p:nvPr>
        </p:nvSpPr>
        <p:spPr/>
        <p:txBody>
          <a:bodyPr/>
          <a:lstStyle/>
          <a:p>
            <a:pPr eaLnBrk="1" hangingPunct="1"/>
            <a:endParaRPr lang="en-US"/>
          </a:p>
        </p:txBody>
      </p:sp>
      <p:pic>
        <p:nvPicPr>
          <p:cNvPr id="150532" name="Picture 5"/>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20610" y="15173"/>
            <a:ext cx="9102778" cy="6827654"/>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pPr>
              <a:defRPr/>
            </a:pPr>
            <a:fld id="{056B8C31-5EF2-4A5A-8AB4-4930E59EED70}" type="slidenum">
              <a:rPr lang="en-US" smtClean="0"/>
              <a:pPr>
                <a:defRPr/>
              </a:pPr>
              <a:t>187</a:t>
            </a:fld>
            <a:endParaRPr lang="en-US"/>
          </a:p>
        </p:txBody>
      </p:sp>
      <p:sp>
        <p:nvSpPr>
          <p:cNvPr id="10" name="TextBox 9">
            <a:extLst>
              <a:ext uri="{FF2B5EF4-FFF2-40B4-BE49-F238E27FC236}">
                <a16:creationId xmlns:a16="http://schemas.microsoft.com/office/drawing/2014/main" id="{257191CE-BFFD-4B35-B805-278108D8612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1" name="TextBox 10">
            <a:extLst>
              <a:ext uri="{FF2B5EF4-FFF2-40B4-BE49-F238E27FC236}">
                <a16:creationId xmlns:a16="http://schemas.microsoft.com/office/drawing/2014/main" id="{5245B3D6-A12A-4056-AF3B-CD2FA694B0CD}"/>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2" name="TextBox 11">
            <a:extLst>
              <a:ext uri="{FF2B5EF4-FFF2-40B4-BE49-F238E27FC236}">
                <a16:creationId xmlns:a16="http://schemas.microsoft.com/office/drawing/2014/main" id="{64008048-4D97-4F9E-83D7-E8DEF558C636}"/>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5" name="Text Box 5">
            <a:extLst>
              <a:ext uri="{FF2B5EF4-FFF2-40B4-BE49-F238E27FC236}">
                <a16:creationId xmlns:a16="http://schemas.microsoft.com/office/drawing/2014/main" id="{873045C9-5BC9-40D8-9518-2D258404D0C2}"/>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
        <p:nvSpPr>
          <p:cNvPr id="16" name="Text Box 5">
            <a:extLst>
              <a:ext uri="{FF2B5EF4-FFF2-40B4-BE49-F238E27FC236}">
                <a16:creationId xmlns:a16="http://schemas.microsoft.com/office/drawing/2014/main" id="{2EA2AA06-DC79-4552-805C-B25350A3C82F}"/>
              </a:ext>
            </a:extLst>
          </p:cNvPr>
          <p:cNvSpPr txBox="1">
            <a:spLocks noChangeArrowheads="1"/>
          </p:cNvSpPr>
          <p:nvPr/>
        </p:nvSpPr>
        <p:spPr bwMode="auto">
          <a:xfrm>
            <a:off x="-93664" y="656855"/>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Best Practices</a:t>
            </a:r>
            <a:endParaRPr lang="en-US" sz="3200" u="sng" dirty="0">
              <a:solidFill>
                <a:srgbClr val="002060"/>
              </a:solidFill>
              <a:latin typeface="Arial Rounded MT Bold" pitchFamily="34" charset="0"/>
              <a:ea typeface="+mj-ea"/>
              <a:cs typeface="+mj-cs"/>
            </a:endParaRPr>
          </a:p>
        </p:txBody>
      </p:sp>
    </p:spTree>
    <p:extLst>
      <p:ext uri="{BB962C8B-B14F-4D97-AF65-F5344CB8AC3E}">
        <p14:creationId xmlns:p14="http://schemas.microsoft.com/office/powerpoint/2010/main" val="2701872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188</a:t>
            </a:fld>
            <a:endParaRPr lang="en-US"/>
          </a:p>
        </p:txBody>
      </p:sp>
      <p:sp>
        <p:nvSpPr>
          <p:cNvPr id="5" name="Rectangle 4">
            <a:extLst>
              <a:ext uri="{FF2B5EF4-FFF2-40B4-BE49-F238E27FC236}">
                <a16:creationId xmlns:a16="http://schemas.microsoft.com/office/drawing/2014/main" id="{7BE9D5E0-B44B-4645-83DE-F556FC290D2D}"/>
              </a:ext>
            </a:extLst>
          </p:cNvPr>
          <p:cNvSpPr/>
          <p:nvPr/>
        </p:nvSpPr>
        <p:spPr>
          <a:xfrm>
            <a:off x="685800" y="1026234"/>
            <a:ext cx="7391400" cy="646331"/>
          </a:xfrm>
          <a:prstGeom prst="rect">
            <a:avLst/>
          </a:prstGeom>
        </p:spPr>
        <p:txBody>
          <a:bodyPr wrap="square">
            <a:spAutoFit/>
          </a:bodyPr>
          <a:lstStyle/>
          <a:p>
            <a:pPr marL="342900" lvl="0" indent="-342900" eaLnBrk="1" hangingPunct="1">
              <a:spcBef>
                <a:spcPts val="600"/>
              </a:spcBef>
              <a:buFont typeface="Arial" panose="020B0604020202020204" pitchFamily="34" charset="0"/>
              <a:buChar char="•"/>
            </a:pPr>
            <a:r>
              <a:rPr lang="en-US" sz="1800" dirty="0">
                <a:solidFill>
                  <a:srgbClr val="2D2DB9">
                    <a:lumMod val="75000"/>
                  </a:srgbClr>
                </a:solidFill>
                <a:latin typeface="Arial Rounded MT Bold" pitchFamily="34" charset="0"/>
              </a:rPr>
              <a:t>What are some sources to check on the status of runways or the airfield in general?</a:t>
            </a:r>
            <a:endParaRPr lang="en-US" sz="1800" dirty="0">
              <a:solidFill>
                <a:schemeClr val="accent6">
                  <a:lumMod val="75000"/>
                </a:schemeClr>
              </a:solidFill>
              <a:latin typeface="Arial Rounded MT Bold" pitchFamily="34" charset="0"/>
            </a:endParaRPr>
          </a:p>
        </p:txBody>
      </p:sp>
      <p:sp>
        <p:nvSpPr>
          <p:cNvPr id="8" name="TextBox 7">
            <a:extLst>
              <a:ext uri="{FF2B5EF4-FFF2-40B4-BE49-F238E27FC236}">
                <a16:creationId xmlns:a16="http://schemas.microsoft.com/office/drawing/2014/main" id="{CBFAF6A6-FA61-401D-A182-21BFA454B152}"/>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
        <p:nvSpPr>
          <p:cNvPr id="7" name="Rectangle 6">
            <a:extLst>
              <a:ext uri="{FF2B5EF4-FFF2-40B4-BE49-F238E27FC236}">
                <a16:creationId xmlns:a16="http://schemas.microsoft.com/office/drawing/2014/main" id="{7AD8B69A-2576-4CE5-BC2C-5CE148FB7A42}"/>
              </a:ext>
            </a:extLst>
          </p:cNvPr>
          <p:cNvSpPr/>
          <p:nvPr/>
        </p:nvSpPr>
        <p:spPr>
          <a:xfrm>
            <a:off x="0" y="162580"/>
            <a:ext cx="9144000" cy="830997"/>
          </a:xfrm>
          <a:prstGeom prst="rect">
            <a:avLst/>
          </a:prstGeom>
          <a:solidFill>
            <a:schemeClr val="bg1"/>
          </a:solidFill>
          <a:ln>
            <a:solidFill>
              <a:schemeClr val="tx1"/>
            </a:solidFill>
          </a:ln>
        </p:spPr>
        <p:txBody>
          <a:bodyPr wrap="square" rtlCol="0">
            <a:spAutoFit/>
          </a:bodyPr>
          <a:lstStyle/>
          <a:p>
            <a:pPr algn="ctr"/>
            <a:r>
              <a:rPr lang="en-US" b="1" dirty="0">
                <a:solidFill>
                  <a:srgbClr val="FF0000"/>
                </a:solidFill>
                <a:latin typeface="Arial Rounded MT Bold" panose="020F0704030504030204" pitchFamily="34" charset="0"/>
              </a:rPr>
              <a:t>Airfield Safety and Runway Incursion Prevention</a:t>
            </a:r>
          </a:p>
          <a:p>
            <a:pPr algn="ctr"/>
            <a:r>
              <a:rPr lang="en-US" b="1" dirty="0">
                <a:solidFill>
                  <a:srgbClr val="FF0000"/>
                </a:solidFill>
                <a:latin typeface="Arial Rounded MT Bold" panose="020F0704030504030204" pitchFamily="34" charset="0"/>
              </a:rPr>
              <a:t>Best Practices </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189</a:t>
            </a:fld>
            <a:endParaRPr lang="en-US"/>
          </a:p>
        </p:txBody>
      </p:sp>
      <p:sp>
        <p:nvSpPr>
          <p:cNvPr id="5" name="Rectangle 4">
            <a:extLst>
              <a:ext uri="{FF2B5EF4-FFF2-40B4-BE49-F238E27FC236}">
                <a16:creationId xmlns:a16="http://schemas.microsoft.com/office/drawing/2014/main" id="{7BE9D5E0-B44B-4645-83DE-F556FC290D2D}"/>
              </a:ext>
            </a:extLst>
          </p:cNvPr>
          <p:cNvSpPr/>
          <p:nvPr/>
        </p:nvSpPr>
        <p:spPr>
          <a:xfrm>
            <a:off x="687572" y="1104620"/>
            <a:ext cx="7772400" cy="3954929"/>
          </a:xfrm>
          <a:prstGeom prst="rect">
            <a:avLst/>
          </a:prstGeom>
        </p:spPr>
        <p:txBody>
          <a:bodyPr wrap="square">
            <a:spAutoFit/>
          </a:bodyPr>
          <a:lstStyle/>
          <a:p>
            <a:pPr marL="342900" indent="-34290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Review current airfield information on </a:t>
            </a:r>
            <a:r>
              <a:rPr lang="en-US" sz="1800" dirty="0" err="1">
                <a:solidFill>
                  <a:schemeClr val="accent6">
                    <a:lumMod val="75000"/>
                  </a:schemeClr>
                </a:solidFill>
                <a:latin typeface="Arial Rounded MT Bold" pitchFamily="34" charset="0"/>
              </a:rPr>
              <a:t>Passur</a:t>
            </a:r>
            <a:r>
              <a:rPr lang="en-US" sz="1800" dirty="0">
                <a:solidFill>
                  <a:schemeClr val="accent6">
                    <a:lumMod val="75000"/>
                  </a:schemeClr>
                </a:solidFill>
                <a:latin typeface="Arial Rounded MT Bold" pitchFamily="34" charset="0"/>
              </a:rPr>
              <a:t> for any runways open/closed, taxiway closures, construction activity, or other surface risks.  </a:t>
            </a:r>
          </a:p>
          <a:p>
            <a:pPr marL="342900" lvl="0" indent="-342900" eaLnBrk="1" hangingPunct="1">
              <a:spcBef>
                <a:spcPts val="600"/>
              </a:spcBef>
              <a:buFont typeface="Arial" panose="020B0604020202020204" pitchFamily="34" charset="0"/>
              <a:buChar char="•"/>
            </a:pPr>
            <a:r>
              <a:rPr lang="en-US" sz="1800" dirty="0">
                <a:solidFill>
                  <a:srgbClr val="2D2DB9">
                    <a:lumMod val="75000"/>
                  </a:srgbClr>
                </a:solidFill>
                <a:latin typeface="Arial Rounded MT Bold" pitchFamily="34" charset="0"/>
              </a:rPr>
              <a:t>For runway status:</a:t>
            </a:r>
          </a:p>
          <a:p>
            <a:pPr marL="800100" lvl="1" indent="-342900" eaLnBrk="1" hangingPunct="1">
              <a:spcBef>
                <a:spcPts val="600"/>
              </a:spcBef>
              <a:buFont typeface="Arial" panose="020B0604020202020204" pitchFamily="34" charset="0"/>
              <a:buChar char="•"/>
            </a:pPr>
            <a:r>
              <a:rPr lang="en-US" sz="1800" dirty="0">
                <a:solidFill>
                  <a:srgbClr val="2D2DB9">
                    <a:lumMod val="75000"/>
                  </a:srgbClr>
                </a:solidFill>
                <a:latin typeface="Arial Rounded MT Bold" pitchFamily="34" charset="0"/>
              </a:rPr>
              <a:t>Check ATIS.</a:t>
            </a:r>
          </a:p>
          <a:p>
            <a:pPr marL="800100" lvl="1" indent="-342900" eaLnBrk="1" hangingPunct="1">
              <a:spcBef>
                <a:spcPts val="600"/>
              </a:spcBef>
              <a:buFont typeface="Arial" panose="020B0604020202020204" pitchFamily="34" charset="0"/>
              <a:buChar char="•"/>
            </a:pPr>
            <a:r>
              <a:rPr lang="en-US" sz="1800" dirty="0">
                <a:solidFill>
                  <a:srgbClr val="2D2DB9">
                    <a:lumMod val="75000"/>
                  </a:srgbClr>
                </a:solidFill>
                <a:latin typeface="Arial Rounded MT Bold" pitchFamily="34" charset="0"/>
              </a:rPr>
              <a:t>Check </a:t>
            </a:r>
            <a:r>
              <a:rPr lang="en-US" sz="1800" dirty="0" err="1">
                <a:solidFill>
                  <a:srgbClr val="2D2DB9">
                    <a:lumMod val="75000"/>
                  </a:srgbClr>
                </a:solidFill>
                <a:latin typeface="Arial Rounded MT Bold" pitchFamily="34" charset="0"/>
              </a:rPr>
              <a:t>Passur</a:t>
            </a:r>
            <a:r>
              <a:rPr lang="en-US" sz="1800" dirty="0">
                <a:solidFill>
                  <a:srgbClr val="2D2DB9">
                    <a:lumMod val="75000"/>
                  </a:srgbClr>
                </a:solidFill>
                <a:latin typeface="Arial Rounded MT Bold" pitchFamily="34" charset="0"/>
              </a:rPr>
              <a:t>.</a:t>
            </a:r>
          </a:p>
          <a:p>
            <a:pPr marL="800100" lvl="1" indent="-342900" eaLnBrk="1" hangingPunct="1">
              <a:spcBef>
                <a:spcPts val="600"/>
              </a:spcBef>
              <a:buFont typeface="Arial" panose="020B0604020202020204" pitchFamily="34" charset="0"/>
              <a:buChar char="•"/>
            </a:pPr>
            <a:r>
              <a:rPr lang="en-US" sz="1800" dirty="0">
                <a:solidFill>
                  <a:srgbClr val="2D2DB9">
                    <a:lumMod val="75000"/>
                  </a:srgbClr>
                </a:solidFill>
                <a:latin typeface="Arial Rounded MT Bold" pitchFamily="34" charset="0"/>
              </a:rPr>
              <a:t>Contact Airfield Operations Dispatch.</a:t>
            </a:r>
          </a:p>
          <a:p>
            <a:pPr marL="800100" lvl="1" indent="-342900" eaLnBrk="1" hangingPunct="1">
              <a:spcBef>
                <a:spcPts val="600"/>
              </a:spcBef>
              <a:buFont typeface="Arial" panose="020B0604020202020204" pitchFamily="34" charset="0"/>
              <a:buChar char="•"/>
            </a:pPr>
            <a:r>
              <a:rPr lang="en-US" sz="1800" dirty="0">
                <a:solidFill>
                  <a:srgbClr val="2D2DB9">
                    <a:lumMod val="75000"/>
                  </a:srgbClr>
                </a:solidFill>
                <a:latin typeface="Arial Rounded MT Bold" pitchFamily="34" charset="0"/>
              </a:rPr>
              <a:t>Look for lighted “X” (</a:t>
            </a:r>
            <a:r>
              <a:rPr lang="en-US" sz="1800" dirty="0" err="1">
                <a:solidFill>
                  <a:srgbClr val="2D2DB9">
                    <a:lumMod val="75000"/>
                  </a:srgbClr>
                </a:solidFill>
                <a:latin typeface="Arial Rounded MT Bold" pitchFamily="34" charset="0"/>
              </a:rPr>
              <a:t>Rwy</a:t>
            </a:r>
            <a:r>
              <a:rPr lang="en-US" sz="1800" dirty="0">
                <a:solidFill>
                  <a:srgbClr val="2D2DB9">
                    <a:lumMod val="75000"/>
                  </a:srgbClr>
                </a:solidFill>
                <a:latin typeface="Arial Rounded MT Bold" pitchFamily="34" charset="0"/>
              </a:rPr>
              <a:t> 9L/27R at DTW).</a:t>
            </a:r>
          </a:p>
          <a:p>
            <a:pPr marL="800100" lvl="1" indent="-342900" eaLnBrk="1" hangingPunct="1">
              <a:spcBef>
                <a:spcPts val="600"/>
              </a:spcBef>
              <a:buFont typeface="Arial" panose="020B0604020202020204" pitchFamily="34" charset="0"/>
              <a:buChar char="•"/>
            </a:pPr>
            <a:r>
              <a:rPr lang="en-US" sz="1800" dirty="0">
                <a:solidFill>
                  <a:srgbClr val="2D2DB9">
                    <a:lumMod val="75000"/>
                  </a:srgbClr>
                </a:solidFill>
                <a:latin typeface="Arial Rounded MT Bold" pitchFamily="34" charset="0"/>
              </a:rPr>
              <a:t>Check NOTAMs at Pilot Web https://pilotweb.nas.faa.gov/PilotWeb/</a:t>
            </a:r>
          </a:p>
          <a:p>
            <a:pPr marL="800100" lvl="1" indent="-342900" eaLnBrk="1" hangingPunct="1">
              <a:spcBef>
                <a:spcPts val="600"/>
              </a:spcBef>
              <a:buFont typeface="Arial" panose="020B0604020202020204" pitchFamily="34" charset="0"/>
              <a:buChar char="•"/>
            </a:pPr>
            <a:r>
              <a:rPr lang="en-US" sz="1800" dirty="0">
                <a:solidFill>
                  <a:srgbClr val="2D2DB9">
                    <a:lumMod val="75000"/>
                  </a:srgbClr>
                </a:solidFill>
                <a:latin typeface="Arial Rounded MT Bold" pitchFamily="34" charset="0"/>
              </a:rPr>
              <a:t>Contact ATCT</a:t>
            </a:r>
          </a:p>
          <a:p>
            <a:pPr marL="342900" indent="-342900">
              <a:buFont typeface="Arial" panose="020B0604020202020204" pitchFamily="34" charset="0"/>
              <a:buChar char="•"/>
            </a:pPr>
            <a:endParaRPr lang="en-US" sz="1800" dirty="0">
              <a:solidFill>
                <a:schemeClr val="accent6">
                  <a:lumMod val="75000"/>
                </a:schemeClr>
              </a:solidFill>
              <a:latin typeface="Arial Rounded MT Bold" pitchFamily="34" charset="0"/>
            </a:endParaRPr>
          </a:p>
        </p:txBody>
      </p:sp>
      <p:sp>
        <p:nvSpPr>
          <p:cNvPr id="7" name="TextBox 6">
            <a:extLst>
              <a:ext uri="{FF2B5EF4-FFF2-40B4-BE49-F238E27FC236}">
                <a16:creationId xmlns:a16="http://schemas.microsoft.com/office/drawing/2014/main" id="{A816C39B-883D-42E0-ABAE-7C09878562BB}"/>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0FB09820-1FD3-4B50-9195-527D4E60FD45}"/>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3" name="Text Box 5">
            <a:extLst>
              <a:ext uri="{FF2B5EF4-FFF2-40B4-BE49-F238E27FC236}">
                <a16:creationId xmlns:a16="http://schemas.microsoft.com/office/drawing/2014/main" id="{175FFFA2-4D3A-4B10-BFCD-7412C6556C85}"/>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extLst>
      <p:ext uri="{BB962C8B-B14F-4D97-AF65-F5344CB8AC3E}">
        <p14:creationId xmlns:p14="http://schemas.microsoft.com/office/powerpoint/2010/main" val="695786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Rectangle 2"/>
          <p:cNvSpPr/>
          <p:nvPr/>
        </p:nvSpPr>
        <p:spPr>
          <a:xfrm>
            <a:off x="476250" y="1104620"/>
            <a:ext cx="8191500" cy="1785104"/>
          </a:xfrm>
          <a:prstGeom prst="rect">
            <a:avLst/>
          </a:prstGeom>
        </p:spPr>
        <p:txBody>
          <a:bodyPr wrap="square">
            <a:spAutoFit/>
          </a:bodyPr>
          <a:lstStyle/>
          <a:p>
            <a:pPr marL="342900" indent="-342900" eaLnBrk="1" hangingPunct="1">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For runway status:</a:t>
            </a:r>
          </a:p>
          <a:p>
            <a:pPr marL="800100" lvl="1" indent="-342900" eaLnBrk="1" hangingPunct="1">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Contact your Manager/Foreman</a:t>
            </a:r>
          </a:p>
          <a:p>
            <a:pPr marL="800100" lvl="1" indent="-342900" eaLnBrk="1" hangingPunct="1">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Check ATIS.</a:t>
            </a:r>
          </a:p>
          <a:p>
            <a:pPr marL="800100" lvl="1" indent="-342900" eaLnBrk="1" hangingPunct="1">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Contact Airfield Operations Dispatch (Ops 1)</a:t>
            </a:r>
          </a:p>
          <a:p>
            <a:pPr marL="800100" lvl="1" indent="-342900" eaLnBrk="1" hangingPunct="1">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Look for lighted “X” (</a:t>
            </a:r>
            <a:r>
              <a:rPr lang="en-US" sz="1800" dirty="0" err="1">
                <a:solidFill>
                  <a:schemeClr val="accent6">
                    <a:lumMod val="75000"/>
                  </a:schemeClr>
                </a:solidFill>
                <a:latin typeface="Arial Rounded MT Bold" pitchFamily="34" charset="0"/>
              </a:rPr>
              <a:t>Rwy</a:t>
            </a:r>
            <a:r>
              <a:rPr lang="en-US" sz="1800" dirty="0">
                <a:solidFill>
                  <a:schemeClr val="accent6">
                    <a:lumMod val="75000"/>
                  </a:schemeClr>
                </a:solidFill>
                <a:latin typeface="Arial Rounded MT Bold" pitchFamily="34" charset="0"/>
              </a:rPr>
              <a:t> 9L/27R at DTW).</a:t>
            </a:r>
          </a:p>
        </p:txBody>
      </p:sp>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190</a:t>
            </a:fld>
            <a:endParaRPr lang="en-US"/>
          </a:p>
        </p:txBody>
      </p:sp>
      <p:sp>
        <p:nvSpPr>
          <p:cNvPr id="12" name="TextBox 11">
            <a:extLst>
              <a:ext uri="{FF2B5EF4-FFF2-40B4-BE49-F238E27FC236}">
                <a16:creationId xmlns:a16="http://schemas.microsoft.com/office/drawing/2014/main" id="{ABCE6472-8AAE-4C49-B3D6-C94A0FC4CA0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8" name="Text Box 5">
            <a:extLst>
              <a:ext uri="{FF2B5EF4-FFF2-40B4-BE49-F238E27FC236}">
                <a16:creationId xmlns:a16="http://schemas.microsoft.com/office/drawing/2014/main" id="{15FB82C7-153E-4B4B-9670-F7248FDDB687}"/>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ustDataLst>
      <p:tags r:id="rId1"/>
    </p:custDataLst>
    <p:extLst>
      <p:ext uri="{BB962C8B-B14F-4D97-AF65-F5344CB8AC3E}">
        <p14:creationId xmlns:p14="http://schemas.microsoft.com/office/powerpoint/2010/main" val="3855356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1" name="Rectangle 3"/>
          <p:cNvSpPr>
            <a:spLocks noGrp="1" noChangeArrowheads="1"/>
          </p:cNvSpPr>
          <p:nvPr>
            <p:ph type="body" idx="4294967295"/>
          </p:nvPr>
        </p:nvSpPr>
        <p:spPr>
          <a:xfrm>
            <a:off x="685800" y="1145977"/>
            <a:ext cx="8077200" cy="533400"/>
          </a:xfrm>
        </p:spPr>
        <p:txBody>
          <a:bodyPr/>
          <a:lstStyle/>
          <a:p>
            <a:pPr marL="0" indent="0" algn="ctr" eaLnBrk="1" hangingPunct="1">
              <a:buNone/>
            </a:pPr>
            <a:r>
              <a:rPr lang="en-US" sz="2000" dirty="0">
                <a:solidFill>
                  <a:srgbClr val="002060"/>
                </a:solidFill>
                <a:latin typeface="Arial Rounded MT Bold" pitchFamily="34" charset="0"/>
              </a:rPr>
              <a:t>Review and understand airfield signage and markings. </a:t>
            </a:r>
          </a:p>
        </p:txBody>
      </p:sp>
      <p:pic>
        <p:nvPicPr>
          <p:cNvPr id="6" name="Picture 5" descr="Q Q2 Sign.bmp"/>
          <p:cNvPicPr>
            <a:picLocks noChangeAspect="1"/>
          </p:cNvPicPr>
          <p:nvPr/>
        </p:nvPicPr>
        <p:blipFill>
          <a:blip r:embed="rId2" cstate="print"/>
          <a:stretch>
            <a:fillRect/>
          </a:stretch>
        </p:blipFill>
        <p:spPr>
          <a:xfrm>
            <a:off x="1006876" y="1599072"/>
            <a:ext cx="7054048" cy="3481388"/>
          </a:xfrm>
          <a:prstGeom prst="rect">
            <a:avLst/>
          </a:prstGeom>
        </p:spPr>
      </p:pic>
      <p:pic>
        <p:nvPicPr>
          <p:cNvPr id="7" name="Picture 3" descr="4L22R mandatory hold"/>
          <p:cNvPicPr>
            <a:picLocks noChangeAspect="1" noChangeArrowheads="1"/>
          </p:cNvPicPr>
          <p:nvPr/>
        </p:nvPicPr>
        <p:blipFill>
          <a:blip r:embed="rId3" cstate="print"/>
          <a:srcRect/>
          <a:stretch>
            <a:fillRect/>
          </a:stretch>
        </p:blipFill>
        <p:spPr bwMode="auto">
          <a:xfrm>
            <a:off x="1006876" y="1599072"/>
            <a:ext cx="7239000" cy="3458308"/>
          </a:xfrm>
          <a:prstGeom prst="rect">
            <a:avLst/>
          </a:prstGeom>
          <a:noFill/>
        </p:spPr>
      </p:pic>
      <p:pic>
        <p:nvPicPr>
          <p:cNvPr id="523267" name="Object 5"/>
          <p:cNvPicPr>
            <a:picLocks noChangeAspect="1" noChangeArrowheads="1"/>
          </p:cNvPicPr>
          <p:nvPr/>
        </p:nvPicPr>
        <p:blipFill>
          <a:blip r:embed="rId4" cstate="print"/>
          <a:srcRect/>
          <a:stretch>
            <a:fillRect/>
          </a:stretch>
        </p:blipFill>
        <p:spPr bwMode="auto">
          <a:xfrm>
            <a:off x="1006876" y="1615779"/>
            <a:ext cx="7239000" cy="3505200"/>
          </a:xfrm>
          <a:prstGeom prst="rect">
            <a:avLst/>
          </a:prstGeom>
          <a:noFill/>
          <a:ln w="9525" algn="ctr">
            <a:solidFill>
              <a:srgbClr val="000000"/>
            </a:solidFill>
            <a:miter lim="800000"/>
            <a:headEnd/>
            <a:tailEnd/>
          </a:ln>
        </p:spPr>
      </p:pic>
      <p:sp>
        <p:nvSpPr>
          <p:cNvPr id="3" name="Slide Number Placeholder 2"/>
          <p:cNvSpPr>
            <a:spLocks noGrp="1"/>
          </p:cNvSpPr>
          <p:nvPr>
            <p:ph type="sldNum" sz="quarter" idx="12"/>
          </p:nvPr>
        </p:nvSpPr>
        <p:spPr/>
        <p:txBody>
          <a:bodyPr/>
          <a:lstStyle/>
          <a:p>
            <a:pPr>
              <a:defRPr/>
            </a:pPr>
            <a:fld id="{056B8C31-5EF2-4A5A-8AB4-4930E59EED70}" type="slidenum">
              <a:rPr lang="en-US" smtClean="0"/>
              <a:pPr>
                <a:defRPr/>
              </a:pPr>
              <a:t>191</a:t>
            </a:fld>
            <a:endParaRPr lang="en-US"/>
          </a:p>
        </p:txBody>
      </p:sp>
      <p:sp>
        <p:nvSpPr>
          <p:cNvPr id="12" name="TextBox 11">
            <a:extLst>
              <a:ext uri="{FF2B5EF4-FFF2-40B4-BE49-F238E27FC236}">
                <a16:creationId xmlns:a16="http://schemas.microsoft.com/office/drawing/2014/main" id="{22109D05-F00C-43C1-97BC-8751A134B81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4" name="TextBox 13">
            <a:extLst>
              <a:ext uri="{FF2B5EF4-FFF2-40B4-BE49-F238E27FC236}">
                <a16:creationId xmlns:a16="http://schemas.microsoft.com/office/drawing/2014/main" id="{8857FA17-559D-44E7-B061-5AF4D1CB56B9}"/>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5" name="TextBox 14">
            <a:extLst>
              <a:ext uri="{FF2B5EF4-FFF2-40B4-BE49-F238E27FC236}">
                <a16:creationId xmlns:a16="http://schemas.microsoft.com/office/drawing/2014/main" id="{58A2D6B9-0212-48C5-AD62-BB0F06453AC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8" name="Text Box 5">
            <a:extLst>
              <a:ext uri="{FF2B5EF4-FFF2-40B4-BE49-F238E27FC236}">
                <a16:creationId xmlns:a16="http://schemas.microsoft.com/office/drawing/2014/main" id="{F48A4647-E2F1-4587-B92F-65DF829D4F79}"/>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150531">
                                            <p:txEl>
                                              <p:pRg st="0" end="0"/>
                                            </p:txEl>
                                          </p:spTgt>
                                        </p:tgtEl>
                                        <p:attrNameLst>
                                          <p:attrName>style.visibility</p:attrName>
                                        </p:attrNameLst>
                                      </p:cBhvr>
                                      <p:to>
                                        <p:strVal val="visible"/>
                                      </p:to>
                                    </p:set>
                                    <p:animEffect transition="in" filter="wipe(left)">
                                      <p:cBhvr>
                                        <p:cTn id="7" dur="500"/>
                                        <p:tgtEl>
                                          <p:spTgt spid="150531">
                                            <p:txEl>
                                              <p:pRg st="0" end="0"/>
                                            </p:txEl>
                                          </p:spTgt>
                                        </p:tgtEl>
                                      </p:cBhvr>
                                    </p:animEffect>
                                  </p:childTnLst>
                                </p:cTn>
                              </p:par>
                            </p:childTnLst>
                          </p:cTn>
                        </p:par>
                        <p:par>
                          <p:cTn id="8" fill="hold">
                            <p:stCondLst>
                              <p:cond delay="1000"/>
                            </p:stCondLst>
                            <p:childTnLst>
                              <p:par>
                                <p:cTn id="9" presetID="9" presetClass="entr" presetSubtype="0" fill="hold" nodeType="after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dissolve">
                                      <p:cBhvr>
                                        <p:cTn id="11" dur="500"/>
                                        <p:tgtEl>
                                          <p:spTgt spid="6"/>
                                        </p:tgtEl>
                                      </p:cBhvr>
                                    </p:animEffect>
                                  </p:childTnLst>
                                </p:cTn>
                              </p:par>
                            </p:childTnLst>
                          </p:cTn>
                        </p:par>
                        <p:par>
                          <p:cTn id="12" fill="hold">
                            <p:stCondLst>
                              <p:cond delay="2000"/>
                            </p:stCondLst>
                            <p:childTnLst>
                              <p:par>
                                <p:cTn id="13" presetID="1" presetClass="exit" presetSubtype="0" fill="hold" nodeType="afterEffect">
                                  <p:stCondLst>
                                    <p:cond delay="1000"/>
                                  </p:stCondLst>
                                  <p:childTnLst>
                                    <p:set>
                                      <p:cBhvr>
                                        <p:cTn id="14" dur="1" fill="hold">
                                          <p:stCondLst>
                                            <p:cond delay="0"/>
                                          </p:stCondLst>
                                        </p:cTn>
                                        <p:tgtEl>
                                          <p:spTgt spid="6"/>
                                        </p:tgtEl>
                                        <p:attrNameLst>
                                          <p:attrName>style.visibility</p:attrName>
                                        </p:attrNameLst>
                                      </p:cBhvr>
                                      <p:to>
                                        <p:strVal val="hidden"/>
                                      </p:to>
                                    </p:set>
                                  </p:childTnLst>
                                </p:cTn>
                              </p:par>
                              <p:par>
                                <p:cTn id="15" presetID="9" presetClass="entr" presetSubtype="0" fill="hold" nodeType="withEffect">
                                  <p:stCondLst>
                                    <p:cond delay="1000"/>
                                  </p:stCondLst>
                                  <p:childTnLst>
                                    <p:set>
                                      <p:cBhvr>
                                        <p:cTn id="16" dur="1" fill="hold">
                                          <p:stCondLst>
                                            <p:cond delay="0"/>
                                          </p:stCondLst>
                                        </p:cTn>
                                        <p:tgtEl>
                                          <p:spTgt spid="7"/>
                                        </p:tgtEl>
                                        <p:attrNameLst>
                                          <p:attrName>style.visibility</p:attrName>
                                        </p:attrNameLst>
                                      </p:cBhvr>
                                      <p:to>
                                        <p:strVal val="visible"/>
                                      </p:to>
                                    </p:set>
                                    <p:animEffect transition="in" filter="dissolve">
                                      <p:cBhvr>
                                        <p:cTn id="17" dur="500"/>
                                        <p:tgtEl>
                                          <p:spTgt spid="7"/>
                                        </p:tgtEl>
                                      </p:cBhvr>
                                    </p:animEffect>
                                  </p:childTnLst>
                                </p:cTn>
                              </p:par>
                            </p:childTnLst>
                          </p:cTn>
                        </p:par>
                        <p:par>
                          <p:cTn id="18" fill="hold">
                            <p:stCondLst>
                              <p:cond delay="3500"/>
                            </p:stCondLst>
                            <p:childTnLst>
                              <p:par>
                                <p:cTn id="19" presetID="1" presetClass="exit" presetSubtype="0" fill="hold" nodeType="afterEffect">
                                  <p:stCondLst>
                                    <p:cond delay="1000"/>
                                  </p:stCondLst>
                                  <p:childTnLst>
                                    <p:set>
                                      <p:cBhvr>
                                        <p:cTn id="20" dur="1" fill="hold">
                                          <p:stCondLst>
                                            <p:cond delay="0"/>
                                          </p:stCondLst>
                                        </p:cTn>
                                        <p:tgtEl>
                                          <p:spTgt spid="7"/>
                                        </p:tgtEl>
                                        <p:attrNameLst>
                                          <p:attrName>style.visibility</p:attrName>
                                        </p:attrNameLst>
                                      </p:cBhvr>
                                      <p:to>
                                        <p:strVal val="hidden"/>
                                      </p:to>
                                    </p:set>
                                  </p:childTnLst>
                                </p:cTn>
                              </p:par>
                              <p:par>
                                <p:cTn id="21" presetID="9" presetClass="entr" presetSubtype="0" fill="hold" nodeType="withEffect">
                                  <p:stCondLst>
                                    <p:cond delay="1000"/>
                                  </p:stCondLst>
                                  <p:childTnLst>
                                    <p:set>
                                      <p:cBhvr>
                                        <p:cTn id="22" dur="1" fill="hold">
                                          <p:stCondLst>
                                            <p:cond delay="0"/>
                                          </p:stCondLst>
                                        </p:cTn>
                                        <p:tgtEl>
                                          <p:spTgt spid="523267"/>
                                        </p:tgtEl>
                                        <p:attrNameLst>
                                          <p:attrName>style.visibility</p:attrName>
                                        </p:attrNameLst>
                                      </p:cBhvr>
                                      <p:to>
                                        <p:strVal val="visible"/>
                                      </p:to>
                                    </p:set>
                                    <p:animEffect transition="in" filter="dissolve">
                                      <p:cBhvr>
                                        <p:cTn id="23" dur="500"/>
                                        <p:tgtEl>
                                          <p:spTgt spid="523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31" grpId="0" build="p"/>
    </p:bld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192</a:t>
            </a:fld>
            <a:endParaRPr lang="en-US"/>
          </a:p>
        </p:txBody>
      </p:sp>
      <p:sp>
        <p:nvSpPr>
          <p:cNvPr id="6" name="Rectangle 5">
            <a:extLst>
              <a:ext uri="{FF2B5EF4-FFF2-40B4-BE49-F238E27FC236}">
                <a16:creationId xmlns:a16="http://schemas.microsoft.com/office/drawing/2014/main" id="{7CDF1E16-D3EA-4A79-935A-9AB64D0C927D}"/>
              </a:ext>
            </a:extLst>
          </p:cNvPr>
          <p:cNvSpPr/>
          <p:nvPr/>
        </p:nvSpPr>
        <p:spPr>
          <a:xfrm>
            <a:off x="487137" y="971806"/>
            <a:ext cx="2820154" cy="4708981"/>
          </a:xfrm>
          <a:prstGeom prst="rect">
            <a:avLst/>
          </a:prstGeom>
        </p:spPr>
        <p:txBody>
          <a:bodyPr wrap="square">
            <a:spAutoFit/>
          </a:bodyPr>
          <a:lstStyle/>
          <a:p>
            <a:pPr marL="285750" indent="-285750">
              <a:spcBef>
                <a:spcPts val="600"/>
              </a:spcBef>
              <a:buFont typeface="Arial" panose="020B0604020202020204" pitchFamily="34" charset="0"/>
              <a:buChar char="•"/>
            </a:pPr>
            <a:r>
              <a:rPr lang="en-US" sz="1800" kern="0" dirty="0">
                <a:solidFill>
                  <a:srgbClr val="002060"/>
                </a:solidFill>
                <a:latin typeface="Arial Rounded MT Bold" pitchFamily="34" charset="0"/>
              </a:rPr>
              <a:t>If necessary, review the airport diagram prior to moving the vehicle.  </a:t>
            </a:r>
          </a:p>
          <a:p>
            <a:pPr marL="285750" indent="-285750">
              <a:spcBef>
                <a:spcPts val="600"/>
              </a:spcBef>
              <a:buFont typeface="Arial" panose="020B0604020202020204" pitchFamily="34" charset="0"/>
              <a:buChar char="•"/>
            </a:pPr>
            <a:r>
              <a:rPr lang="en-US" sz="1800" kern="0" dirty="0">
                <a:solidFill>
                  <a:srgbClr val="002060"/>
                </a:solidFill>
                <a:latin typeface="Arial Rounded MT Bold" pitchFamily="34" charset="0"/>
              </a:rPr>
              <a:t>Have the airport diagram out and available for immediate reference while driving in the operational area.</a:t>
            </a:r>
          </a:p>
          <a:p>
            <a:pPr marL="285750" lvl="0" indent="-285750" eaLnBrk="1" hangingPunct="1">
              <a:spcBef>
                <a:spcPts val="600"/>
              </a:spcBef>
              <a:buFont typeface="Arial" panose="020B0604020202020204" pitchFamily="34" charset="0"/>
              <a:buChar char="•"/>
            </a:pPr>
            <a:r>
              <a:rPr lang="en-US" sz="1800" kern="0" dirty="0">
                <a:solidFill>
                  <a:srgbClr val="002060"/>
                </a:solidFill>
                <a:latin typeface="Arial Rounded MT Bold" pitchFamily="34" charset="0"/>
              </a:rPr>
              <a:t>Use service and zipper roads whenever possible to minimize time spent on taxiways and runways.</a:t>
            </a:r>
            <a:endParaRPr lang="en-US" sz="1800" dirty="0">
              <a:solidFill>
                <a:srgbClr val="002060"/>
              </a:solidFill>
            </a:endParaRPr>
          </a:p>
        </p:txBody>
      </p:sp>
      <p:sp>
        <p:nvSpPr>
          <p:cNvPr id="7" name="Rectangle 6">
            <a:extLst>
              <a:ext uri="{FF2B5EF4-FFF2-40B4-BE49-F238E27FC236}">
                <a16:creationId xmlns:a16="http://schemas.microsoft.com/office/drawing/2014/main" id="{7C0C21CA-5A36-4CC8-83C0-706CD4272073}"/>
              </a:ext>
            </a:extLst>
          </p:cNvPr>
          <p:cNvSpPr/>
          <p:nvPr/>
        </p:nvSpPr>
        <p:spPr>
          <a:xfrm>
            <a:off x="3612091" y="4757457"/>
            <a:ext cx="4856995" cy="923330"/>
          </a:xfrm>
          <a:prstGeom prst="rect">
            <a:avLst/>
          </a:prstGeom>
        </p:spPr>
        <p:txBody>
          <a:bodyPr wrap="square">
            <a:spAutoFit/>
          </a:bodyPr>
          <a:lstStyle/>
          <a:p>
            <a:pPr marL="0" lvl="0" indent="0">
              <a:buNone/>
            </a:pPr>
            <a:r>
              <a:rPr lang="en-US" sz="1800" dirty="0">
                <a:solidFill>
                  <a:srgbClr val="002060"/>
                </a:solidFill>
                <a:latin typeface="Arial Rounded MT Bold" pitchFamily="34" charset="0"/>
              </a:rPr>
              <a:t>If necessary, copy your clearance and review the assigned route.  Read back all clearances. </a:t>
            </a:r>
          </a:p>
        </p:txBody>
      </p:sp>
      <p:sp>
        <p:nvSpPr>
          <p:cNvPr id="12" name="TextBox 11">
            <a:extLst>
              <a:ext uri="{FF2B5EF4-FFF2-40B4-BE49-F238E27FC236}">
                <a16:creationId xmlns:a16="http://schemas.microsoft.com/office/drawing/2014/main" id="{B7C991EF-3160-43B4-96DA-CEB1798E1FFE}"/>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A9A014E5-8E57-4139-81F2-3D33BC486D71}"/>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4" name="TextBox 13">
            <a:extLst>
              <a:ext uri="{FF2B5EF4-FFF2-40B4-BE49-F238E27FC236}">
                <a16:creationId xmlns:a16="http://schemas.microsoft.com/office/drawing/2014/main" id="{2393CF95-09ED-4A4D-B9F4-E87CD64EFE75}"/>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pic>
        <p:nvPicPr>
          <p:cNvPr id="3" name="Picture 2" descr="Diagram&#10;&#10;Description automatically generated">
            <a:extLst>
              <a:ext uri="{FF2B5EF4-FFF2-40B4-BE49-F238E27FC236}">
                <a16:creationId xmlns:a16="http://schemas.microsoft.com/office/drawing/2014/main" id="{A9FB215C-845B-46AC-9D5C-68707BE3278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12091" y="1183151"/>
            <a:ext cx="4495046" cy="3473445"/>
          </a:xfrm>
          <a:prstGeom prst="rect">
            <a:avLst/>
          </a:prstGeom>
          <a:ln>
            <a:solidFill>
              <a:schemeClr val="tx1"/>
            </a:solidFill>
          </a:ln>
        </p:spPr>
      </p:pic>
      <p:sp>
        <p:nvSpPr>
          <p:cNvPr id="17" name="Text Box 5">
            <a:extLst>
              <a:ext uri="{FF2B5EF4-FFF2-40B4-BE49-F238E27FC236}">
                <a16:creationId xmlns:a16="http://schemas.microsoft.com/office/drawing/2014/main" id="{CBC2C7E1-E025-4FF1-AADE-BF5DA45622D4}"/>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1" name="Rectangle 3"/>
          <p:cNvSpPr>
            <a:spLocks noGrp="1" noChangeArrowheads="1"/>
          </p:cNvSpPr>
          <p:nvPr>
            <p:ph type="body" idx="4294967295"/>
          </p:nvPr>
        </p:nvSpPr>
        <p:spPr>
          <a:xfrm>
            <a:off x="685800" y="1066083"/>
            <a:ext cx="8458200" cy="1066800"/>
          </a:xfrm>
        </p:spPr>
        <p:txBody>
          <a:bodyPr/>
          <a:lstStyle/>
          <a:p>
            <a:pPr marL="0" lvl="0" indent="0" algn="ctr" eaLnBrk="1" hangingPunct="1">
              <a:buNone/>
            </a:pPr>
            <a:r>
              <a:rPr lang="en-US" sz="2000" dirty="0">
                <a:solidFill>
                  <a:srgbClr val="002060"/>
                </a:solidFill>
                <a:latin typeface="Arial Rounded MT Bold" pitchFamily="34" charset="0"/>
              </a:rPr>
              <a:t>Eliminate distractions while driving in the operational area.  Do not use cell phones while driving in the operational area. </a:t>
            </a:r>
          </a:p>
        </p:txBody>
      </p:sp>
      <p:pic>
        <p:nvPicPr>
          <p:cNvPr id="52531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73695" y="2057400"/>
            <a:ext cx="5789024" cy="3854106"/>
          </a:xfrm>
          <a:prstGeom prst="rect">
            <a:avLst/>
          </a:prstGeom>
          <a:noFill/>
          <a:ln w="9525">
            <a:solidFill>
              <a:schemeClr val="tx1"/>
            </a:solidFill>
            <a:miter lim="800000"/>
            <a:headEnd/>
            <a:tailEnd/>
          </a:ln>
        </p:spPr>
      </p:pic>
      <p:pic>
        <p:nvPicPr>
          <p:cNvPr id="6" name="Picture 5" descr="no-cell-phone-sign.jpg"/>
          <p:cNvPicPr>
            <a:picLocks noChangeAspect="1"/>
          </p:cNvPicPr>
          <p:nvPr/>
        </p:nvPicPr>
        <p:blipFill>
          <a:blip r:embed="rId3" cstate="print"/>
          <a:stretch>
            <a:fillRect/>
          </a:stretch>
        </p:blipFill>
        <p:spPr>
          <a:xfrm>
            <a:off x="6562719" y="2057400"/>
            <a:ext cx="2065043" cy="3854106"/>
          </a:xfrm>
          <a:prstGeom prst="rect">
            <a:avLst/>
          </a:prstGeom>
          <a:ln>
            <a:solidFill>
              <a:schemeClr val="tx1"/>
            </a:solidFill>
          </a:ln>
        </p:spPr>
      </p:pic>
      <p:sp>
        <p:nvSpPr>
          <p:cNvPr id="12" name="Slide Number Placeholder 2">
            <a:extLst>
              <a:ext uri="{FF2B5EF4-FFF2-40B4-BE49-F238E27FC236}">
                <a16:creationId xmlns:a16="http://schemas.microsoft.com/office/drawing/2014/main" id="{6EB8CDAC-8AC1-4B70-B857-93BA1D4958D8}"/>
              </a:ext>
            </a:extLst>
          </p:cNvPr>
          <p:cNvSpPr txBox="1">
            <a:spLocks/>
          </p:cNvSpPr>
          <p:nvPr/>
        </p:nvSpPr>
        <p:spPr bwMode="auto">
          <a:xfrm>
            <a:off x="7655450" y="5984012"/>
            <a:ext cx="990600" cy="689494"/>
          </a:xfrm>
          <a:prstGeom prst="rect">
            <a:avLst/>
          </a:prstGeom>
          <a:solidFill>
            <a:srgbClr val="FFFFFF"/>
          </a:solid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pPr>
              <a:defRPr/>
            </a:pPr>
            <a:fld id="{47E18135-D7E4-4EEB-BA37-BED4ACE2C4FF}" type="slidenum">
              <a:rPr lang="en-US" sz="4000" smtClean="0">
                <a:ln>
                  <a:solidFill>
                    <a:sysClr val="windowText" lastClr="000000"/>
                  </a:solidFill>
                </a:ln>
              </a:rPr>
              <a:pPr>
                <a:defRPr/>
              </a:pPr>
              <a:t>193</a:t>
            </a:fld>
            <a:endParaRPr lang="en-US" sz="4000" dirty="0">
              <a:ln>
                <a:solidFill>
                  <a:sysClr val="windowText" lastClr="000000"/>
                </a:solidFill>
              </a:ln>
            </a:endParaRPr>
          </a:p>
        </p:txBody>
      </p:sp>
      <p:sp>
        <p:nvSpPr>
          <p:cNvPr id="2" name="Slide Number Placeholder 1">
            <a:extLst>
              <a:ext uri="{FF2B5EF4-FFF2-40B4-BE49-F238E27FC236}">
                <a16:creationId xmlns:a16="http://schemas.microsoft.com/office/drawing/2014/main" id="{4101219F-1914-468E-8CD0-B930A8B650CF}"/>
              </a:ext>
            </a:extLst>
          </p:cNvPr>
          <p:cNvSpPr>
            <a:spLocks noGrp="1"/>
          </p:cNvSpPr>
          <p:nvPr>
            <p:ph type="sldNum" sz="quarter" idx="12"/>
          </p:nvPr>
        </p:nvSpPr>
        <p:spPr/>
        <p:txBody>
          <a:bodyPr/>
          <a:lstStyle/>
          <a:p>
            <a:pPr>
              <a:defRPr/>
            </a:pPr>
            <a:fld id="{056B8C31-5EF2-4A5A-8AB4-4930E59EED70}" type="slidenum">
              <a:rPr lang="en-US" smtClean="0"/>
              <a:pPr>
                <a:defRPr/>
              </a:pPr>
              <a:t>193</a:t>
            </a:fld>
            <a:endParaRPr lang="en-US"/>
          </a:p>
        </p:txBody>
      </p:sp>
      <p:sp>
        <p:nvSpPr>
          <p:cNvPr id="14" name="TextBox 13">
            <a:extLst>
              <a:ext uri="{FF2B5EF4-FFF2-40B4-BE49-F238E27FC236}">
                <a16:creationId xmlns:a16="http://schemas.microsoft.com/office/drawing/2014/main" id="{F107E1CC-110B-413D-A0BB-3F45CBC93FED}"/>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5" name="TextBox 14">
            <a:extLst>
              <a:ext uri="{FF2B5EF4-FFF2-40B4-BE49-F238E27FC236}">
                <a16:creationId xmlns:a16="http://schemas.microsoft.com/office/drawing/2014/main" id="{67BA57B0-8C4C-4CCB-B0F4-E9051AF4A1AD}"/>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6" name="TextBox 15">
            <a:extLst>
              <a:ext uri="{FF2B5EF4-FFF2-40B4-BE49-F238E27FC236}">
                <a16:creationId xmlns:a16="http://schemas.microsoft.com/office/drawing/2014/main" id="{FA2E5B18-9810-49FF-A57A-9C28FC4BB5D2}"/>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8" name="Text Box 5">
            <a:extLst>
              <a:ext uri="{FF2B5EF4-FFF2-40B4-BE49-F238E27FC236}">
                <a16:creationId xmlns:a16="http://schemas.microsoft.com/office/drawing/2014/main" id="{1EDE5C6E-82D1-44F1-964F-49C707374F2B}"/>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extLst>
      <p:ext uri="{BB962C8B-B14F-4D97-AF65-F5344CB8AC3E}">
        <p14:creationId xmlns:p14="http://schemas.microsoft.com/office/powerpoint/2010/main" val="2124686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194</a:t>
            </a:fld>
            <a:endParaRPr lang="en-US"/>
          </a:p>
        </p:txBody>
      </p:sp>
      <p:sp>
        <p:nvSpPr>
          <p:cNvPr id="12" name="TextBox 11">
            <a:extLst>
              <a:ext uri="{FF2B5EF4-FFF2-40B4-BE49-F238E27FC236}">
                <a16:creationId xmlns:a16="http://schemas.microsoft.com/office/drawing/2014/main" id="{ABCE6472-8AAE-4C49-B3D6-C94A0FC4CA0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8" name="Rectangle 7">
            <a:extLst>
              <a:ext uri="{FF2B5EF4-FFF2-40B4-BE49-F238E27FC236}">
                <a16:creationId xmlns:a16="http://schemas.microsoft.com/office/drawing/2014/main" id="{DCAF53D3-A234-43AA-AACE-234AD9C525FF}"/>
              </a:ext>
            </a:extLst>
          </p:cNvPr>
          <p:cNvSpPr/>
          <p:nvPr/>
        </p:nvSpPr>
        <p:spPr>
          <a:xfrm>
            <a:off x="609598" y="1104620"/>
            <a:ext cx="7924800" cy="30162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Hazardous locations and situations</a:t>
            </a:r>
          </a:p>
          <a:p>
            <a:pPr marL="342900" marR="0" lvl="0"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Working on and around runways demands exceptionally high degrees of situational awareness.</a:t>
            </a:r>
          </a:p>
          <a:p>
            <a:pPr marL="342900" marR="0" lvl="0"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Are there other airfield locations or situations that require high levels of situational awareness?  Some examples:</a:t>
            </a:r>
          </a:p>
          <a:p>
            <a:pPr marL="800100" marR="0" lvl="1"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Performing routine tasks on an open surface (repairing a light, filling a hole, investigating a bird strike, retrieving FOD, </a:t>
            </a:r>
            <a:r>
              <a:rPr kumimoji="0" lang="en-US" sz="1800" b="0" i="0" u="none" strike="noStrike" kern="1200" cap="none" spc="0" normalizeH="0" baseline="0" noProof="0" dirty="0" err="1">
                <a:ln>
                  <a:noFill/>
                </a:ln>
                <a:solidFill>
                  <a:srgbClr val="002060"/>
                </a:solidFill>
                <a:effectLst/>
                <a:uLnTx/>
                <a:uFillTx/>
                <a:latin typeface="Arial Rounded MT Bold" panose="020F0704030504030204" pitchFamily="34" charset="0"/>
              </a:rPr>
              <a:t>etc</a:t>
            </a: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a:t>
            </a:r>
          </a:p>
          <a:p>
            <a:pPr marL="800100" marR="0" lvl="1"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Vehicle escorts (fuel trucks, slow-moving vehicles, and vehicles where the operator has little to no situational awareness).</a:t>
            </a:r>
          </a:p>
        </p:txBody>
      </p:sp>
      <p:pic>
        <p:nvPicPr>
          <p:cNvPr id="9" name="Picture 8">
            <a:extLst>
              <a:ext uri="{FF2B5EF4-FFF2-40B4-BE49-F238E27FC236}">
                <a16:creationId xmlns:a16="http://schemas.microsoft.com/office/drawing/2014/main" id="{0793E46C-86E0-4E61-8669-8C4D9FB3924E}"/>
              </a:ext>
            </a:extLst>
          </p:cNvPr>
          <p:cNvPicPr>
            <a:picLocks noChangeAspect="1"/>
          </p:cNvPicPr>
          <p:nvPr/>
        </p:nvPicPr>
        <p:blipFill>
          <a:blip r:embed="rId3"/>
          <a:stretch>
            <a:fillRect/>
          </a:stretch>
        </p:blipFill>
        <p:spPr>
          <a:xfrm>
            <a:off x="2421750" y="4128517"/>
            <a:ext cx="4300495" cy="1764713"/>
          </a:xfrm>
          <a:prstGeom prst="rect">
            <a:avLst/>
          </a:prstGeom>
          <a:ln>
            <a:solidFill>
              <a:schemeClr val="tx1"/>
            </a:solidFill>
          </a:ln>
        </p:spPr>
      </p:pic>
      <p:sp>
        <p:nvSpPr>
          <p:cNvPr id="13" name="TextBox 12">
            <a:extLst>
              <a:ext uri="{FF2B5EF4-FFF2-40B4-BE49-F238E27FC236}">
                <a16:creationId xmlns:a16="http://schemas.microsoft.com/office/drawing/2014/main" id="{4F211CF5-D4F3-4B86-B336-844D7B890742}"/>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4" name="TextBox 13">
            <a:extLst>
              <a:ext uri="{FF2B5EF4-FFF2-40B4-BE49-F238E27FC236}">
                <a16:creationId xmlns:a16="http://schemas.microsoft.com/office/drawing/2014/main" id="{7A41AAEE-C3D0-4B93-B54F-EE71B072BBB8}"/>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6" name="Text Box 5">
            <a:extLst>
              <a:ext uri="{FF2B5EF4-FFF2-40B4-BE49-F238E27FC236}">
                <a16:creationId xmlns:a16="http://schemas.microsoft.com/office/drawing/2014/main" id="{2EC9B137-45BF-46F3-9417-660AF8C37BE1}"/>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ustDataLst>
      <p:tags r:id="rId1"/>
    </p:custDataLst>
    <p:extLst>
      <p:ext uri="{BB962C8B-B14F-4D97-AF65-F5344CB8AC3E}">
        <p14:creationId xmlns:p14="http://schemas.microsoft.com/office/powerpoint/2010/main" val="284938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195</a:t>
            </a:fld>
            <a:endParaRPr lang="en-US"/>
          </a:p>
        </p:txBody>
      </p:sp>
      <p:sp>
        <p:nvSpPr>
          <p:cNvPr id="12" name="TextBox 11">
            <a:extLst>
              <a:ext uri="{FF2B5EF4-FFF2-40B4-BE49-F238E27FC236}">
                <a16:creationId xmlns:a16="http://schemas.microsoft.com/office/drawing/2014/main" id="{ABCE6472-8AAE-4C49-B3D6-C94A0FC4CA0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5" name="Rectangle 4">
            <a:extLst>
              <a:ext uri="{FF2B5EF4-FFF2-40B4-BE49-F238E27FC236}">
                <a16:creationId xmlns:a16="http://schemas.microsoft.com/office/drawing/2014/main" id="{2584DAEF-6967-402A-8C54-15EAFBE0C92F}"/>
              </a:ext>
            </a:extLst>
          </p:cNvPr>
          <p:cNvSpPr/>
          <p:nvPr/>
        </p:nvSpPr>
        <p:spPr>
          <a:xfrm>
            <a:off x="647699" y="1104620"/>
            <a:ext cx="7772400" cy="350095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Hazardous locations and situations (continued)</a:t>
            </a:r>
          </a:p>
          <a:p>
            <a:pPr marL="342900" marR="0" lvl="0"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Are there other airfield locations or situations that require high levels of situational awareness?  (continued):</a:t>
            </a:r>
          </a:p>
          <a:p>
            <a:pPr marL="800100" marR="0" lvl="1"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Runway inspections.</a:t>
            </a:r>
          </a:p>
          <a:p>
            <a:pPr marL="800100" marR="0" lvl="1"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High air traffic activity (arrival and departure banks).</a:t>
            </a:r>
          </a:p>
          <a:p>
            <a:pPr marL="800100" marR="0" lvl="1"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Obscured or out-of-service airfield lights, signs, or markings.</a:t>
            </a:r>
          </a:p>
          <a:p>
            <a:pPr marL="800100" marR="0" lvl="1"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Blind spots (buildings or objects blocking your view of taxiways, </a:t>
            </a:r>
            <a:r>
              <a:rPr kumimoji="0" lang="en-US" sz="1800" b="0" i="0" u="none" strike="noStrike" kern="1200" cap="none" spc="0" normalizeH="0" baseline="0" noProof="0" dirty="0" err="1">
                <a:ln>
                  <a:noFill/>
                </a:ln>
                <a:solidFill>
                  <a:srgbClr val="002060"/>
                </a:solidFill>
                <a:effectLst/>
                <a:uLnTx/>
                <a:uFillTx/>
                <a:latin typeface="Arial Rounded MT Bold" panose="020F0704030504030204" pitchFamily="34" charset="0"/>
              </a:rPr>
              <a:t>taxilanes</a:t>
            </a: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 aircraft gates, </a:t>
            </a:r>
            <a:r>
              <a:rPr kumimoji="0" lang="en-US" sz="1800" b="0" i="0" u="none" strike="noStrike" kern="1200" cap="none" spc="0" normalizeH="0" baseline="0" noProof="0" dirty="0" err="1">
                <a:ln>
                  <a:noFill/>
                </a:ln>
                <a:solidFill>
                  <a:srgbClr val="002060"/>
                </a:solidFill>
                <a:effectLst/>
                <a:uLnTx/>
                <a:uFillTx/>
                <a:latin typeface="Arial Rounded MT Bold" panose="020F0704030504030204" pitchFamily="34" charset="0"/>
              </a:rPr>
              <a:t>etc</a:t>
            </a: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a:t>
            </a:r>
          </a:p>
          <a:p>
            <a:pPr marL="800100" marR="0" lvl="1"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Winter and low-visibility operations.</a:t>
            </a:r>
          </a:p>
          <a:p>
            <a:pPr marL="342900" marR="0" lvl="0"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Can you think of other examples that are unique to your duties on the airfield?</a:t>
            </a:r>
          </a:p>
        </p:txBody>
      </p:sp>
      <p:pic>
        <p:nvPicPr>
          <p:cNvPr id="6" name="Picture 2" descr="Passengers walk from a Delta jet which skidded off the runway at LaGuardia airport. Photograph: Larry Donnell/Reuters">
            <a:extLst>
              <a:ext uri="{FF2B5EF4-FFF2-40B4-BE49-F238E27FC236}">
                <a16:creationId xmlns:a16="http://schemas.microsoft.com/office/drawing/2014/main" id="{C9D0D319-B3EE-435B-A6F4-3907686E08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43250" y="4343400"/>
            <a:ext cx="2857500" cy="152400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4E85C0D-9141-4090-B980-F846F023C270}"/>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7521996C-6A04-4054-A8D3-CBDD9D86862D}"/>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1" name="Text Box 5">
            <a:extLst>
              <a:ext uri="{FF2B5EF4-FFF2-40B4-BE49-F238E27FC236}">
                <a16:creationId xmlns:a16="http://schemas.microsoft.com/office/drawing/2014/main" id="{51E16975-AB0E-4A0D-872A-2299BEECD805}"/>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ustDataLst>
      <p:tags r:id="rId1"/>
    </p:custDataLst>
    <p:extLst>
      <p:ext uri="{BB962C8B-B14F-4D97-AF65-F5344CB8AC3E}">
        <p14:creationId xmlns:p14="http://schemas.microsoft.com/office/powerpoint/2010/main" val="1284134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196</a:t>
            </a:fld>
            <a:endParaRPr lang="en-US"/>
          </a:p>
        </p:txBody>
      </p:sp>
      <p:sp>
        <p:nvSpPr>
          <p:cNvPr id="12" name="TextBox 11">
            <a:extLst>
              <a:ext uri="{FF2B5EF4-FFF2-40B4-BE49-F238E27FC236}">
                <a16:creationId xmlns:a16="http://schemas.microsoft.com/office/drawing/2014/main" id="{ABCE6472-8AAE-4C49-B3D6-C94A0FC4CA0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5" name="Rectangle 4">
            <a:extLst>
              <a:ext uri="{FF2B5EF4-FFF2-40B4-BE49-F238E27FC236}">
                <a16:creationId xmlns:a16="http://schemas.microsoft.com/office/drawing/2014/main" id="{D21F24D6-8CD6-4769-8DD7-ACAAB9FB2A89}"/>
              </a:ext>
            </a:extLst>
          </p:cNvPr>
          <p:cNvSpPr/>
          <p:nvPr/>
        </p:nvSpPr>
        <p:spPr>
          <a:xfrm>
            <a:off x="396967" y="993577"/>
            <a:ext cx="8072119" cy="263149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Maintaining situational awareness</a:t>
            </a:r>
          </a:p>
          <a:p>
            <a:pPr marL="285750" marR="0" lvl="0"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Situational awareness is a </a:t>
            </a: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mindset</a:t>
            </a: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 and not a skill.  </a:t>
            </a:r>
          </a:p>
          <a:p>
            <a:pPr marL="285750" marR="0" lvl="0"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Developing that mindset is something you have to actively work at.</a:t>
            </a:r>
          </a:p>
          <a:p>
            <a:pPr marL="285750" marR="0" lvl="0"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You want to get to the point where it’s something you do instinctively.</a:t>
            </a:r>
          </a:p>
          <a:p>
            <a:pPr marL="285750" marR="0" lvl="0"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The following is adapted from “Cooper’s Color Codes.” </a:t>
            </a:r>
          </a:p>
          <a:p>
            <a:pPr marL="285750" marR="0" lvl="0"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It was originally developed for self-defense training.</a:t>
            </a:r>
          </a:p>
          <a:p>
            <a:pPr marL="285750" marR="0" lvl="0"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You can apply these codes to the airfield activities listed on the previous slide, and many more.  </a:t>
            </a:r>
          </a:p>
        </p:txBody>
      </p:sp>
      <p:graphicFrame>
        <p:nvGraphicFramePr>
          <p:cNvPr id="6" name="Table 5">
            <a:extLst>
              <a:ext uri="{FF2B5EF4-FFF2-40B4-BE49-F238E27FC236}">
                <a16:creationId xmlns:a16="http://schemas.microsoft.com/office/drawing/2014/main" id="{264AEF49-C3C0-4430-ADA0-362DCDDBF6C8}"/>
              </a:ext>
            </a:extLst>
          </p:cNvPr>
          <p:cNvGraphicFramePr>
            <a:graphicFrameLocks noGrp="1"/>
          </p:cNvGraphicFramePr>
          <p:nvPr>
            <p:extLst>
              <p:ext uri="{D42A27DB-BD31-4B8C-83A1-F6EECF244321}">
                <p14:modId xmlns:p14="http://schemas.microsoft.com/office/powerpoint/2010/main" val="770093507"/>
              </p:ext>
            </p:extLst>
          </p:nvPr>
        </p:nvGraphicFramePr>
        <p:xfrm>
          <a:off x="701766" y="3714384"/>
          <a:ext cx="7462519" cy="1483360"/>
        </p:xfrm>
        <a:graphic>
          <a:graphicData uri="http://schemas.openxmlformats.org/drawingml/2006/table">
            <a:tbl>
              <a:tblPr firstRow="1" bandRow="1"/>
              <a:tblGrid>
                <a:gridCol w="952662">
                  <a:extLst>
                    <a:ext uri="{9D8B030D-6E8A-4147-A177-3AD203B41FA5}">
                      <a16:colId xmlns:a16="http://schemas.microsoft.com/office/drawing/2014/main" val="2510301082"/>
                    </a:ext>
                  </a:extLst>
                </a:gridCol>
                <a:gridCol w="6509857">
                  <a:extLst>
                    <a:ext uri="{9D8B030D-6E8A-4147-A177-3AD203B41FA5}">
                      <a16:colId xmlns:a16="http://schemas.microsoft.com/office/drawing/2014/main" val="1649748235"/>
                    </a:ext>
                  </a:extLst>
                </a:gridCol>
              </a:tblGrid>
              <a:tr h="370840">
                <a:tc>
                  <a:txBody>
                    <a:bodyPr/>
                    <a:lstStyle/>
                    <a:p>
                      <a:r>
                        <a:rPr lang="en-US" sz="1400" dirty="0">
                          <a:ln>
                            <a:solidFill>
                              <a:srgbClr val="002060"/>
                            </a:solidFill>
                          </a:ln>
                          <a:solidFill>
                            <a:srgbClr val="002060"/>
                          </a:solidFill>
                          <a:latin typeface="Arial Rounded MT Bold" panose="020F0704030504030204" pitchFamily="34" charset="0"/>
                        </a:rPr>
                        <a:t>White</a:t>
                      </a:r>
                    </a:p>
                  </a:txBody>
                  <a:tcPr/>
                </a:tc>
                <a:tc>
                  <a:txBody>
                    <a:bodyPr/>
                    <a:lstStyle/>
                    <a:p>
                      <a:r>
                        <a:rPr lang="en-US" sz="1400" dirty="0">
                          <a:ln>
                            <a:solidFill>
                              <a:srgbClr val="002060"/>
                            </a:solidFill>
                          </a:ln>
                          <a:solidFill>
                            <a:srgbClr val="002060"/>
                          </a:solidFill>
                          <a:latin typeface="Arial Rounded MT Bold" panose="020F0704030504030204" pitchFamily="34" charset="0"/>
                        </a:rPr>
                        <a:t>Totally complacent.  Unaware, unprepared, and unready to take action.</a:t>
                      </a:r>
                    </a:p>
                  </a:txBody>
                  <a:tcPr/>
                </a:tc>
                <a:extLst>
                  <a:ext uri="{0D108BD9-81ED-4DB2-BD59-A6C34878D82A}">
                    <a16:rowId xmlns:a16="http://schemas.microsoft.com/office/drawing/2014/main" val="704894145"/>
                  </a:ext>
                </a:extLst>
              </a:tr>
              <a:tr h="370840">
                <a:tc>
                  <a:txBody>
                    <a:bodyPr/>
                    <a:lstStyle/>
                    <a:p>
                      <a:r>
                        <a:rPr lang="en-US" sz="1400" dirty="0">
                          <a:ln>
                            <a:solidFill>
                              <a:srgbClr val="002060"/>
                            </a:solidFill>
                          </a:ln>
                          <a:solidFill>
                            <a:srgbClr val="002060"/>
                          </a:solidFill>
                          <a:latin typeface="Arial Rounded MT Bold" panose="020F0704030504030204" pitchFamily="34" charset="0"/>
                        </a:rPr>
                        <a:t>Yellow</a:t>
                      </a:r>
                    </a:p>
                  </a:txBody>
                  <a:tcPr>
                    <a:solidFill>
                      <a:srgbClr val="FFFF00"/>
                    </a:solidFill>
                  </a:tcPr>
                </a:tc>
                <a:tc>
                  <a:txBody>
                    <a:bodyPr/>
                    <a:lstStyle/>
                    <a:p>
                      <a:r>
                        <a:rPr lang="en-US" sz="1400" dirty="0">
                          <a:ln>
                            <a:solidFill>
                              <a:srgbClr val="002060"/>
                            </a:solidFill>
                          </a:ln>
                          <a:solidFill>
                            <a:srgbClr val="002060"/>
                          </a:solidFill>
                          <a:latin typeface="Arial Rounded MT Bold" panose="020F0704030504030204" pitchFamily="34" charset="0"/>
                        </a:rPr>
                        <a:t>Prepared, alert, and relaxed.  Good situational awareness.</a:t>
                      </a:r>
                    </a:p>
                  </a:txBody>
                  <a:tcPr>
                    <a:solidFill>
                      <a:srgbClr val="FFFF00"/>
                    </a:solidFill>
                  </a:tcPr>
                </a:tc>
                <a:extLst>
                  <a:ext uri="{0D108BD9-81ED-4DB2-BD59-A6C34878D82A}">
                    <a16:rowId xmlns:a16="http://schemas.microsoft.com/office/drawing/2014/main" val="744470578"/>
                  </a:ext>
                </a:extLst>
              </a:tr>
              <a:tr h="370840">
                <a:tc>
                  <a:txBody>
                    <a:bodyPr/>
                    <a:lstStyle/>
                    <a:p>
                      <a:r>
                        <a:rPr lang="en-US" sz="1400" dirty="0">
                          <a:ln>
                            <a:solidFill>
                              <a:srgbClr val="002060"/>
                            </a:solidFill>
                          </a:ln>
                          <a:solidFill>
                            <a:srgbClr val="002060"/>
                          </a:solidFill>
                          <a:latin typeface="Arial Rounded MT Bold" panose="020F0704030504030204" pitchFamily="34" charset="0"/>
                        </a:rPr>
                        <a:t>Orange</a:t>
                      </a:r>
                    </a:p>
                  </a:txBody>
                  <a:tcPr>
                    <a:solidFill>
                      <a:srgbClr val="FFC000"/>
                    </a:solidFill>
                  </a:tcPr>
                </a:tc>
                <a:tc>
                  <a:txBody>
                    <a:bodyPr/>
                    <a:lstStyle/>
                    <a:p>
                      <a:r>
                        <a:rPr lang="en-US" sz="1400" dirty="0">
                          <a:ln>
                            <a:solidFill>
                              <a:srgbClr val="002060"/>
                            </a:solidFill>
                          </a:ln>
                          <a:solidFill>
                            <a:srgbClr val="002060"/>
                          </a:solidFill>
                          <a:latin typeface="Arial Rounded MT Bold" panose="020F0704030504030204" pitchFamily="34" charset="0"/>
                        </a:rPr>
                        <a:t>Specific alert to probable danger.  Ready to take action.</a:t>
                      </a:r>
                    </a:p>
                  </a:txBody>
                  <a:tcPr>
                    <a:solidFill>
                      <a:srgbClr val="FFC000"/>
                    </a:solidFill>
                  </a:tcPr>
                </a:tc>
                <a:extLst>
                  <a:ext uri="{0D108BD9-81ED-4DB2-BD59-A6C34878D82A}">
                    <a16:rowId xmlns:a16="http://schemas.microsoft.com/office/drawing/2014/main" val="860412745"/>
                  </a:ext>
                </a:extLst>
              </a:tr>
              <a:tr h="370840">
                <a:tc>
                  <a:txBody>
                    <a:bodyPr/>
                    <a:lstStyle/>
                    <a:p>
                      <a:r>
                        <a:rPr lang="en-US" sz="1400" b="1" dirty="0">
                          <a:ln>
                            <a:noFill/>
                          </a:ln>
                          <a:solidFill>
                            <a:schemeClr val="bg1"/>
                          </a:solidFill>
                          <a:latin typeface="Arial Rounded MT Bold" panose="020F0704030504030204" pitchFamily="34" charset="0"/>
                        </a:rPr>
                        <a:t>Red</a:t>
                      </a:r>
                    </a:p>
                  </a:txBody>
                  <a:tcPr>
                    <a:solidFill>
                      <a:srgbClr val="FF0000"/>
                    </a:solidFill>
                  </a:tcPr>
                </a:tc>
                <a:tc>
                  <a:txBody>
                    <a:bodyPr/>
                    <a:lstStyle/>
                    <a:p>
                      <a:r>
                        <a:rPr lang="en-US" sz="1400" b="1" dirty="0">
                          <a:ln>
                            <a:noFill/>
                          </a:ln>
                          <a:solidFill>
                            <a:schemeClr val="bg1"/>
                          </a:solidFill>
                          <a:latin typeface="Arial Rounded MT Bold" panose="020F0704030504030204" pitchFamily="34" charset="0"/>
                        </a:rPr>
                        <a:t>Action mode.  Totally committed to the emergency or hazard at hand.</a:t>
                      </a:r>
                    </a:p>
                  </a:txBody>
                  <a:tcPr>
                    <a:solidFill>
                      <a:srgbClr val="FF0000"/>
                    </a:solidFill>
                  </a:tcPr>
                </a:tc>
                <a:extLst>
                  <a:ext uri="{0D108BD9-81ED-4DB2-BD59-A6C34878D82A}">
                    <a16:rowId xmlns:a16="http://schemas.microsoft.com/office/drawing/2014/main" val="2149686371"/>
                  </a:ext>
                </a:extLst>
              </a:tr>
            </a:tbl>
          </a:graphicData>
        </a:graphic>
      </p:graphicFrame>
      <p:sp>
        <p:nvSpPr>
          <p:cNvPr id="8" name="Rectangle 7">
            <a:extLst>
              <a:ext uri="{FF2B5EF4-FFF2-40B4-BE49-F238E27FC236}">
                <a16:creationId xmlns:a16="http://schemas.microsoft.com/office/drawing/2014/main" id="{C0DB4B1E-EA36-4711-A204-1866D059BB05}"/>
              </a:ext>
            </a:extLst>
          </p:cNvPr>
          <p:cNvSpPr/>
          <p:nvPr/>
        </p:nvSpPr>
        <p:spPr>
          <a:xfrm>
            <a:off x="396967" y="5313210"/>
            <a:ext cx="7922259" cy="646331"/>
          </a:xfrm>
          <a:prstGeom prst="rect">
            <a:avLst/>
          </a:prstGeom>
        </p:spPr>
        <p:txBody>
          <a:bodyPr wrap="square">
            <a:spAutoFit/>
          </a:bodyPr>
          <a:lstStyle/>
          <a:p>
            <a:pPr marL="285750" marR="0" lvl="0"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Actively </a:t>
            </a: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work at all times</a:t>
            </a: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 to identify potential hazards and change your mindset to the appropriate color code. </a:t>
            </a:r>
          </a:p>
        </p:txBody>
      </p:sp>
      <p:sp>
        <p:nvSpPr>
          <p:cNvPr id="9" name="TextBox 8">
            <a:extLst>
              <a:ext uri="{FF2B5EF4-FFF2-40B4-BE49-F238E27FC236}">
                <a16:creationId xmlns:a16="http://schemas.microsoft.com/office/drawing/2014/main" id="{E484DA2B-BE43-4F80-BE85-C0C02D5A12C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0" name="TextBox 9">
            <a:extLst>
              <a:ext uri="{FF2B5EF4-FFF2-40B4-BE49-F238E27FC236}">
                <a16:creationId xmlns:a16="http://schemas.microsoft.com/office/drawing/2014/main" id="{0362E178-C23D-4D0E-99EC-15CAB6A1EC12}"/>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3" name="Text Box 5">
            <a:extLst>
              <a:ext uri="{FF2B5EF4-FFF2-40B4-BE49-F238E27FC236}">
                <a16:creationId xmlns:a16="http://schemas.microsoft.com/office/drawing/2014/main" id="{76AF7B0D-4B10-40F9-9174-EC36FEC964C7}"/>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ustDataLst>
      <p:tags r:id="rId1"/>
    </p:custDataLst>
    <p:extLst>
      <p:ext uri="{BB962C8B-B14F-4D97-AF65-F5344CB8AC3E}">
        <p14:creationId xmlns:p14="http://schemas.microsoft.com/office/powerpoint/2010/main" val="2471486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197</a:t>
            </a:fld>
            <a:endParaRPr lang="en-US"/>
          </a:p>
        </p:txBody>
      </p:sp>
      <p:sp>
        <p:nvSpPr>
          <p:cNvPr id="12" name="TextBox 11">
            <a:extLst>
              <a:ext uri="{FF2B5EF4-FFF2-40B4-BE49-F238E27FC236}">
                <a16:creationId xmlns:a16="http://schemas.microsoft.com/office/drawing/2014/main" id="{ABCE6472-8AAE-4C49-B3D6-C94A0FC4CA0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5" name="Rectangle 4">
            <a:extLst>
              <a:ext uri="{FF2B5EF4-FFF2-40B4-BE49-F238E27FC236}">
                <a16:creationId xmlns:a16="http://schemas.microsoft.com/office/drawing/2014/main" id="{FA6D9CDC-E5F2-45BB-A81F-60DC04D7C918}"/>
              </a:ext>
            </a:extLst>
          </p:cNvPr>
          <p:cNvSpPr/>
          <p:nvPr/>
        </p:nvSpPr>
        <p:spPr>
          <a:xfrm>
            <a:off x="535940" y="1106388"/>
            <a:ext cx="8072119" cy="314701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Maintaining situational awareness (continued)</a:t>
            </a:r>
          </a:p>
          <a:p>
            <a:pPr marL="285750" marR="0" lvl="0"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What are some other ways to help you maintain good situational awareness?</a:t>
            </a:r>
          </a:p>
          <a:p>
            <a:pPr marL="285750" marR="0" lvl="0"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Develop a mental checklist of situations and hazards that will cause you to instinctively move to a higher “color code.”  Examples:</a:t>
            </a:r>
          </a:p>
          <a:p>
            <a:pPr marL="742950" marR="0" lvl="1"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Remind yourself to go to “yellow” when an AOA gate opens and you enter the AOA. </a:t>
            </a:r>
          </a:p>
          <a:p>
            <a:pPr marL="742950" marR="0" lvl="1"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Go to “orange” when you are on a taxiway or connector taxiway close to a runway.</a:t>
            </a:r>
          </a:p>
          <a:p>
            <a:pPr marL="742950" marR="0" lvl="1"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Go to “red” before driving on or crossing a runway.</a:t>
            </a:r>
          </a:p>
        </p:txBody>
      </p:sp>
      <p:pic>
        <p:nvPicPr>
          <p:cNvPr id="6" name="Picture 5">
            <a:extLst>
              <a:ext uri="{FF2B5EF4-FFF2-40B4-BE49-F238E27FC236}">
                <a16:creationId xmlns:a16="http://schemas.microsoft.com/office/drawing/2014/main" id="{4DAAB961-9B09-4ADA-8F92-85B1F0350EA1}"/>
              </a:ext>
            </a:extLst>
          </p:cNvPr>
          <p:cNvPicPr>
            <a:picLocks noChangeAspect="1"/>
          </p:cNvPicPr>
          <p:nvPr/>
        </p:nvPicPr>
        <p:blipFill>
          <a:blip r:embed="rId3"/>
          <a:stretch>
            <a:fillRect/>
          </a:stretch>
        </p:blipFill>
        <p:spPr>
          <a:xfrm>
            <a:off x="2876053" y="4253403"/>
            <a:ext cx="3092174" cy="2027654"/>
          </a:xfrm>
          <a:prstGeom prst="rect">
            <a:avLst/>
          </a:prstGeom>
          <a:ln>
            <a:solidFill>
              <a:schemeClr val="tx1"/>
            </a:solidFill>
          </a:ln>
        </p:spPr>
      </p:pic>
      <p:sp>
        <p:nvSpPr>
          <p:cNvPr id="8" name="TextBox 7">
            <a:extLst>
              <a:ext uri="{FF2B5EF4-FFF2-40B4-BE49-F238E27FC236}">
                <a16:creationId xmlns:a16="http://schemas.microsoft.com/office/drawing/2014/main" id="{76C497AB-052E-4F8C-B4F5-96AB19A80428}"/>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869C5F98-5A75-437B-B6B0-1D5D29DA38A8}"/>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1" name="Text Box 5">
            <a:extLst>
              <a:ext uri="{FF2B5EF4-FFF2-40B4-BE49-F238E27FC236}">
                <a16:creationId xmlns:a16="http://schemas.microsoft.com/office/drawing/2014/main" id="{FC93BEA0-C1D4-45AF-AF0D-FCEF4F32D78F}"/>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ustDataLst>
      <p:tags r:id="rId1"/>
    </p:custDataLst>
    <p:extLst>
      <p:ext uri="{BB962C8B-B14F-4D97-AF65-F5344CB8AC3E}">
        <p14:creationId xmlns:p14="http://schemas.microsoft.com/office/powerpoint/2010/main" val="826386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198</a:t>
            </a:fld>
            <a:endParaRPr lang="en-US"/>
          </a:p>
        </p:txBody>
      </p:sp>
      <p:sp>
        <p:nvSpPr>
          <p:cNvPr id="12" name="TextBox 11">
            <a:extLst>
              <a:ext uri="{FF2B5EF4-FFF2-40B4-BE49-F238E27FC236}">
                <a16:creationId xmlns:a16="http://schemas.microsoft.com/office/drawing/2014/main" id="{ABCE6472-8AAE-4C49-B3D6-C94A0FC4CA0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5" name="Rectangle 4">
            <a:extLst>
              <a:ext uri="{FF2B5EF4-FFF2-40B4-BE49-F238E27FC236}">
                <a16:creationId xmlns:a16="http://schemas.microsoft.com/office/drawing/2014/main" id="{04D3E396-E8A4-4296-93ED-E3337A9E68DF}"/>
              </a:ext>
            </a:extLst>
          </p:cNvPr>
          <p:cNvSpPr/>
          <p:nvPr/>
        </p:nvSpPr>
        <p:spPr>
          <a:xfrm>
            <a:off x="535938" y="1104620"/>
            <a:ext cx="8072119" cy="322395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Maintaining situational awareness (continued)</a:t>
            </a:r>
          </a:p>
          <a:p>
            <a:pPr marL="285750" marR="0" lvl="0"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What are some other ways to help you maintain good situational awareness? (continued)</a:t>
            </a:r>
          </a:p>
          <a:p>
            <a:pPr marL="742950" marR="0" lvl="1"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Don’t stare at objects.</a:t>
            </a:r>
          </a:p>
          <a:p>
            <a:pPr marL="1200150" marR="0" lvl="2"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Note their location, and direction and speed of travel if they are mobile.</a:t>
            </a:r>
          </a:p>
          <a:p>
            <a:pPr marL="1200150" marR="0" lvl="2"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Develop a game plan to deal with them.</a:t>
            </a:r>
          </a:p>
          <a:p>
            <a:pPr marL="1200150" marR="0" lvl="2"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Continue scanning.</a:t>
            </a:r>
          </a:p>
          <a:p>
            <a:pPr marL="742950" marR="0" lvl="1"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Regularly change your visual focus regularly from near to far.</a:t>
            </a:r>
          </a:p>
          <a:p>
            <a:pPr marL="742950" marR="0" lvl="1"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Think about what is </a:t>
            </a: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not</a:t>
            </a: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 happening as well as what </a:t>
            </a: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is</a:t>
            </a: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 happening.</a:t>
            </a:r>
          </a:p>
        </p:txBody>
      </p:sp>
      <p:pic>
        <p:nvPicPr>
          <p:cNvPr id="6" name="Picture 2" descr="Two killed, one injured in crash near airport in Wheeling">
            <a:extLst>
              <a:ext uri="{FF2B5EF4-FFF2-40B4-BE49-F238E27FC236}">
                <a16:creationId xmlns:a16="http://schemas.microsoft.com/office/drawing/2014/main" id="{91B900C3-E7F2-4B4F-9E03-EEB03C96BDA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4690" y="4293624"/>
            <a:ext cx="2594613" cy="173190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701A2C3-5F97-488A-A5EC-164FA5626CF7}"/>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35EC502E-52FA-4279-AF75-4A911F62D29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1" name="Text Box 5">
            <a:extLst>
              <a:ext uri="{FF2B5EF4-FFF2-40B4-BE49-F238E27FC236}">
                <a16:creationId xmlns:a16="http://schemas.microsoft.com/office/drawing/2014/main" id="{DEC9CF71-F9CB-4725-BE02-D7DF3E721591}"/>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ustDataLst>
      <p:tags r:id="rId1"/>
    </p:custDataLst>
    <p:extLst>
      <p:ext uri="{BB962C8B-B14F-4D97-AF65-F5344CB8AC3E}">
        <p14:creationId xmlns:p14="http://schemas.microsoft.com/office/powerpoint/2010/main" val="574711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199</a:t>
            </a:fld>
            <a:endParaRPr lang="en-US"/>
          </a:p>
        </p:txBody>
      </p:sp>
      <p:sp>
        <p:nvSpPr>
          <p:cNvPr id="12" name="TextBox 11">
            <a:extLst>
              <a:ext uri="{FF2B5EF4-FFF2-40B4-BE49-F238E27FC236}">
                <a16:creationId xmlns:a16="http://schemas.microsoft.com/office/drawing/2014/main" id="{ABCE6472-8AAE-4C49-B3D6-C94A0FC4CA0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0" name="Rectangle 9">
            <a:extLst>
              <a:ext uri="{FF2B5EF4-FFF2-40B4-BE49-F238E27FC236}">
                <a16:creationId xmlns:a16="http://schemas.microsoft.com/office/drawing/2014/main" id="{F47C5374-6A6C-4053-B57F-826885A01BB4}"/>
              </a:ext>
            </a:extLst>
          </p:cNvPr>
          <p:cNvSpPr/>
          <p:nvPr/>
        </p:nvSpPr>
        <p:spPr>
          <a:xfrm>
            <a:off x="535940" y="1105167"/>
            <a:ext cx="8072119" cy="4231928"/>
          </a:xfrm>
          <a:prstGeom prst="rect">
            <a:avLst/>
          </a:prstGeom>
        </p:spPr>
        <p:txBody>
          <a:bodyPr wrap="square">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Maintaining situational awareness (continued)</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Develop personal safety habit patterns and learn to use them instinctively.</a:t>
            </a:r>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Anticipate by using an active thought process, </a:t>
            </a: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don’t assume</a:t>
            </a: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a:t>
            </a:r>
          </a:p>
          <a:p>
            <a:pPr marL="800100" marR="0" lvl="1"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“I’m approaching a runway.  I anticipate that I’ll have to contact ATC to cross </a:t>
            </a:r>
            <a:r>
              <a:rPr kumimoji="0" lang="en-US" sz="1800" i="0" u="none" strike="noStrike" kern="1200" cap="none" spc="0" normalizeH="0" baseline="0" noProof="0" dirty="0">
                <a:ln>
                  <a:noFill/>
                </a:ln>
                <a:solidFill>
                  <a:srgbClr val="FF0000"/>
                </a:solidFill>
                <a:effectLst/>
                <a:uLnTx/>
                <a:uFillTx/>
                <a:latin typeface="Arial Rounded MT Bold" panose="020F0704030504030204" pitchFamily="34" charset="0"/>
              </a:rPr>
              <a:t>unless I verify that the runway is closed.”</a:t>
            </a:r>
            <a:endParaRPr kumimoji="0" lang="en-US" sz="1800" i="0" u="none" strike="noStrike" kern="1200" cap="none" spc="0" normalizeH="0" baseline="0" noProof="0" dirty="0">
              <a:ln>
                <a:noFill/>
              </a:ln>
              <a:solidFill>
                <a:srgbClr val="002060"/>
              </a:solidFill>
              <a:effectLst/>
              <a:uLnTx/>
              <a:uFillTx/>
              <a:latin typeface="Arial Rounded MT Bold" panose="020F0704030504030204" pitchFamily="34" charset="0"/>
            </a:endParaRPr>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Always drive with a slightly nervous edge.</a:t>
            </a:r>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“Is something or somebody out there trying to hurt or kill me?” Trust your “gut” or intuition (your “sixth sense”).</a:t>
            </a:r>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If you get that “hair on the back of the neck” feeling that something is wrong – </a:t>
            </a:r>
            <a:r>
              <a:rPr kumimoji="0" lang="en-US" sz="1800" b="1" i="0" u="none" strike="noStrike" kern="1200" cap="none" spc="0" normalizeH="0" baseline="0" noProof="0" dirty="0">
                <a:ln>
                  <a:noFill/>
                </a:ln>
                <a:solidFill>
                  <a:srgbClr val="002060"/>
                </a:solidFill>
                <a:effectLst/>
                <a:uLnTx/>
                <a:uFillTx/>
                <a:latin typeface="Arial Rounded MT Bold" panose="020F0704030504030204" pitchFamily="34" charset="0"/>
              </a:rPr>
              <a:t>pay attention to it and do something about it!</a:t>
            </a:r>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Recognize when you aren’t feeling 100% mentally or physically and compensate accordingly.</a:t>
            </a:r>
            <a:endParaRPr kumimoji="0" lang="en-US" sz="1800" b="0" i="0" u="none" strike="noStrike" kern="1200" cap="none" spc="0" normalizeH="0" baseline="0" noProof="0" dirty="0">
              <a:ln>
                <a:noFill/>
              </a:ln>
              <a:solidFill>
                <a:srgbClr val="002060"/>
              </a:solidFill>
              <a:effectLst/>
              <a:uLnTx/>
              <a:uFillTx/>
              <a:latin typeface="Calibri"/>
              <a:ea typeface="+mn-ea"/>
              <a:cs typeface="+mn-cs"/>
            </a:endParaRPr>
          </a:p>
        </p:txBody>
      </p:sp>
      <p:pic>
        <p:nvPicPr>
          <p:cNvPr id="11" name="Picture 4" descr="Sleepy Driver Hits Air India Aircraft with Bus at Kolkata Airport">
            <a:extLst>
              <a:ext uri="{FF2B5EF4-FFF2-40B4-BE49-F238E27FC236}">
                <a16:creationId xmlns:a16="http://schemas.microsoft.com/office/drawing/2014/main" id="{7AA50DB7-9FE3-48D3-98CC-F393240A303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0505" y="5010566"/>
            <a:ext cx="2332121" cy="123783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6F85DB95-9169-4376-9CF2-A094CB6E1694}"/>
              </a:ext>
            </a:extLst>
          </p:cNvPr>
          <p:cNvSpPr txBox="1"/>
          <p:nvPr/>
        </p:nvSpPr>
        <p:spPr>
          <a:xfrm>
            <a:off x="1505712" y="5337095"/>
            <a:ext cx="3077898" cy="584775"/>
          </a:xfrm>
          <a:prstGeom prst="rect">
            <a:avLst/>
          </a:prstGeom>
          <a:solidFill>
            <a:schemeClr val="bg1"/>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Rounded MT Bold" panose="020F0704030504030204" pitchFamily="34" charset="0"/>
              </a:rPr>
              <a:t>Sleepy bus driver hits Air India aircraft</a:t>
            </a:r>
          </a:p>
        </p:txBody>
      </p:sp>
      <p:sp>
        <p:nvSpPr>
          <p:cNvPr id="14" name="TextBox 13">
            <a:extLst>
              <a:ext uri="{FF2B5EF4-FFF2-40B4-BE49-F238E27FC236}">
                <a16:creationId xmlns:a16="http://schemas.microsoft.com/office/drawing/2014/main" id="{E6481578-AC50-462B-9A32-86EEBF0CF90D}"/>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5" name="TextBox 14">
            <a:extLst>
              <a:ext uri="{FF2B5EF4-FFF2-40B4-BE49-F238E27FC236}">
                <a16:creationId xmlns:a16="http://schemas.microsoft.com/office/drawing/2014/main" id="{9A9F8095-40FF-48DF-897D-E515653B4503}"/>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7" name="Text Box 5">
            <a:extLst>
              <a:ext uri="{FF2B5EF4-FFF2-40B4-BE49-F238E27FC236}">
                <a16:creationId xmlns:a16="http://schemas.microsoft.com/office/drawing/2014/main" id="{134A5B28-CA84-49AD-AAE6-E4B76C424264}"/>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ustDataLst>
      <p:tags r:id="rId1"/>
    </p:custDataLst>
    <p:extLst>
      <p:ext uri="{BB962C8B-B14F-4D97-AF65-F5344CB8AC3E}">
        <p14:creationId xmlns:p14="http://schemas.microsoft.com/office/powerpoint/2010/main" val="3925976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381000" y="152400"/>
            <a:ext cx="8534400" cy="1143000"/>
          </a:xfrm>
          <a:prstGeom prst="rect">
            <a:avLst/>
          </a:prstGeom>
          <a:noFill/>
          <a:ln w="9525">
            <a:noFill/>
            <a:miter lim="800000"/>
            <a:headEnd/>
            <a:tailEnd/>
          </a:ln>
        </p:spPr>
        <p:txBody>
          <a:bodyPr anchor="ctr"/>
          <a:lstStyle/>
          <a:p>
            <a:pPr algn="ctr">
              <a:spcBef>
                <a:spcPts val="1800"/>
              </a:spcBef>
            </a:pPr>
            <a:br>
              <a:rPr lang="en-US" sz="3200" b="1" u="sng" dirty="0">
                <a:solidFill>
                  <a:srgbClr val="002060"/>
                </a:solidFill>
                <a:latin typeface="Arial Rounded MT Bold" pitchFamily="34" charset="0"/>
                <a:ea typeface="+mj-ea"/>
                <a:cs typeface="+mj-cs"/>
              </a:rPr>
            </a:br>
            <a:endParaRPr lang="en-US" sz="2800" b="1" u="sng" dirty="0">
              <a:solidFill>
                <a:schemeClr val="accent6">
                  <a:lumMod val="75000"/>
                </a:schemeClr>
              </a:solidFill>
              <a:latin typeface="Arial Rounded MT Bold" pitchFamily="34" charset="0"/>
              <a:ea typeface="+mj-ea"/>
              <a:cs typeface="+mj-cs"/>
            </a:endParaRPr>
          </a:p>
        </p:txBody>
      </p:sp>
      <p:sp>
        <p:nvSpPr>
          <p:cNvPr id="12" name="TextBox 11"/>
          <p:cNvSpPr txBox="1"/>
          <p:nvPr/>
        </p:nvSpPr>
        <p:spPr>
          <a:xfrm>
            <a:off x="723899" y="1104620"/>
            <a:ext cx="7620000" cy="4324261"/>
          </a:xfrm>
          <a:prstGeom prst="rect">
            <a:avLst/>
          </a:prstGeom>
          <a:noFill/>
        </p:spPr>
        <p:txBody>
          <a:bodyPr wrap="square" rtlCol="0">
            <a:spAutoFit/>
          </a:bodyPr>
          <a:lstStyle/>
          <a:p>
            <a:pPr marL="285750" indent="-28575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During radio transmissions, use correct terminology, structure, and voice cadence.</a:t>
            </a:r>
          </a:p>
          <a:p>
            <a:pPr marL="285750" indent="-28575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STOP the vehicle on the taxiway and request ATCT clarification if there is confusion regarding your position or your clearance.</a:t>
            </a:r>
            <a:endParaRPr lang="en-US" sz="1800" dirty="0">
              <a:solidFill>
                <a:schemeClr val="accent6">
                  <a:lumMod val="75000"/>
                </a:schemeClr>
              </a:solidFill>
            </a:endParaRPr>
          </a:p>
          <a:p>
            <a:pPr marL="285750" indent="-28575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Ensure appropriate vehicle lights (high beams, flashers, beacons, and strobes) are operational prior to driving in the operational area.  They help ATCT, aircrew and other vehicle operators see vehicles, especially during periods of reduced visibility and at night. </a:t>
            </a:r>
          </a:p>
          <a:p>
            <a:pPr marL="285750" lvl="0" indent="-285750">
              <a:spcBef>
                <a:spcPts val="600"/>
              </a:spcBef>
              <a:buFont typeface="Arial" panose="020B0604020202020204" pitchFamily="34" charset="0"/>
              <a:buChar char="•"/>
            </a:pPr>
            <a:r>
              <a:rPr lang="en-US" sz="1800" dirty="0">
                <a:solidFill>
                  <a:srgbClr val="2D2DB9">
                    <a:lumMod val="75000"/>
                  </a:srgbClr>
                </a:solidFill>
                <a:latin typeface="Arial Rounded MT Bold" pitchFamily="34" charset="0"/>
              </a:rPr>
              <a:t>When cleared to cross any runway or taxiway, first visually check to ensure there is no conflicting traffic.  </a:t>
            </a:r>
          </a:p>
          <a:p>
            <a:pPr marL="285750" lvl="0" indent="-285750">
              <a:spcBef>
                <a:spcPts val="600"/>
              </a:spcBef>
              <a:buFont typeface="Arial" panose="020B0604020202020204" pitchFamily="34" charset="0"/>
              <a:buChar char="•"/>
            </a:pPr>
            <a:r>
              <a:rPr lang="en-US" sz="1800" dirty="0">
                <a:solidFill>
                  <a:srgbClr val="2D2DB9">
                    <a:lumMod val="75000"/>
                  </a:srgbClr>
                </a:solidFill>
                <a:latin typeface="Arial Rounded MT Bold" pitchFamily="34" charset="0"/>
              </a:rPr>
              <a:t>If there is any doubt that the runway is clear, reconfirm crossing clearance with ATCT.</a:t>
            </a:r>
          </a:p>
          <a:p>
            <a:pPr marL="285750" indent="-285750">
              <a:spcBef>
                <a:spcPts val="600"/>
              </a:spcBef>
              <a:buFont typeface="Arial" panose="020B0604020202020204" pitchFamily="34" charset="0"/>
              <a:buChar char="•"/>
            </a:pPr>
            <a:endParaRPr lang="en-US" sz="1600" dirty="0">
              <a:solidFill>
                <a:srgbClr val="660066"/>
              </a:solidFill>
              <a:latin typeface="Arial Rounded MT Bold" pitchFamily="34" charset="0"/>
            </a:endParaRPr>
          </a:p>
        </p:txBody>
      </p:sp>
      <p:sp>
        <p:nvSpPr>
          <p:cNvPr id="6" name="Slide Number Placeholder 5"/>
          <p:cNvSpPr>
            <a:spLocks noGrp="1"/>
          </p:cNvSpPr>
          <p:nvPr>
            <p:ph type="sldNum" sz="quarter" idx="12"/>
          </p:nvPr>
        </p:nvSpPr>
        <p:spPr/>
        <p:txBody>
          <a:bodyPr/>
          <a:lstStyle/>
          <a:p>
            <a:pPr>
              <a:defRPr/>
            </a:pPr>
            <a:fld id="{056B8C31-5EF2-4A5A-8AB4-4930E59EED70}" type="slidenum">
              <a:rPr lang="en-US" smtClean="0"/>
              <a:pPr>
                <a:defRPr/>
              </a:pPr>
              <a:t>200</a:t>
            </a:fld>
            <a:endParaRPr lang="en-US"/>
          </a:p>
        </p:txBody>
      </p:sp>
      <p:sp>
        <p:nvSpPr>
          <p:cNvPr id="7" name="TextBox 6">
            <a:extLst>
              <a:ext uri="{FF2B5EF4-FFF2-40B4-BE49-F238E27FC236}">
                <a16:creationId xmlns:a16="http://schemas.microsoft.com/office/drawing/2014/main" id="{0E972CBC-CF9B-4B96-84D1-EF24511FB020}"/>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51D5363A-8F6E-4A38-841C-1BFA704EB224}"/>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1" name="Text Box 5">
            <a:extLst>
              <a:ext uri="{FF2B5EF4-FFF2-40B4-BE49-F238E27FC236}">
                <a16:creationId xmlns:a16="http://schemas.microsoft.com/office/drawing/2014/main" id="{A909D8F1-E53A-4D56-9325-3A4D44FA34CE}"/>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extLst>
      <p:ext uri="{BB962C8B-B14F-4D97-AF65-F5344CB8AC3E}">
        <p14:creationId xmlns:p14="http://schemas.microsoft.com/office/powerpoint/2010/main" val="3710883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2">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TextBox 11"/>
          <p:cNvSpPr txBox="1"/>
          <p:nvPr/>
        </p:nvSpPr>
        <p:spPr>
          <a:xfrm>
            <a:off x="609600" y="1049941"/>
            <a:ext cx="7924800" cy="5478423"/>
          </a:xfrm>
          <a:prstGeom prst="rect">
            <a:avLst/>
          </a:prstGeom>
          <a:noFill/>
        </p:spPr>
        <p:txBody>
          <a:bodyPr wrap="square" rtlCol="0">
            <a:spAutoFit/>
          </a:bodyPr>
          <a:lstStyle/>
          <a:p>
            <a:pPr marL="285750" indent="-28575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Listen closely to the radio and maintain a “mental map” of aircraft movements.</a:t>
            </a:r>
          </a:p>
          <a:p>
            <a:pPr marL="285750" indent="-28575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Contact your Manager/Foreman if there is any confusion or questions about what you’re supposed to do or where you’re going.  </a:t>
            </a:r>
            <a:r>
              <a:rPr lang="en-US" sz="1800" u="sng" dirty="0">
                <a:solidFill>
                  <a:srgbClr val="FF0000"/>
                </a:solidFill>
                <a:latin typeface="Arial Rounded MT Bold" pitchFamily="34" charset="0"/>
              </a:rPr>
              <a:t>Especially important when a runway is involved!</a:t>
            </a:r>
            <a:endParaRPr lang="en-US" sz="1800" u="sng" dirty="0">
              <a:solidFill>
                <a:srgbClr val="FF0000"/>
              </a:solidFill>
            </a:endParaRPr>
          </a:p>
          <a:p>
            <a:pPr marL="285750" indent="-28575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Ensure appropriate vehicle lights (high beams, flashers, beacons, and strobes) are operational prior to driving in the operational area.  They help ATCT, aircrew and other vehicle operators see vehicles, especially during periods of reduced visibility and at night. </a:t>
            </a:r>
          </a:p>
          <a:p>
            <a:pPr marL="285750" lvl="0" indent="-28575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When cleared to cross any runway or taxiway, first visually check to ensure there is no conflicting traffic.  If there is any doubt that the runway is clear, contact the Manager or Foreman who is escorting you.</a:t>
            </a:r>
          </a:p>
          <a:p>
            <a:pPr marL="285750" indent="-28575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Focus attention and have your "eyes out" of the vehicle. </a:t>
            </a:r>
          </a:p>
          <a:p>
            <a:pPr marL="285750" indent="-28575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Maintain appropriate speed.</a:t>
            </a:r>
          </a:p>
          <a:p>
            <a:pPr marL="285750" indent="-285750">
              <a:spcBef>
                <a:spcPts val="600"/>
              </a:spcBef>
              <a:buFont typeface="Arial" panose="020B0604020202020204" pitchFamily="34" charset="0"/>
              <a:buChar char="•"/>
            </a:pPr>
            <a:endParaRPr lang="en-US" sz="1600" dirty="0">
              <a:solidFill>
                <a:srgbClr val="660066"/>
              </a:solidFill>
              <a:latin typeface="Arial Rounded MT Bold" pitchFamily="34" charset="0"/>
            </a:endParaRPr>
          </a:p>
          <a:p>
            <a:pPr lvl="0"/>
            <a:endParaRPr lang="en-US" sz="1600" dirty="0">
              <a:solidFill>
                <a:srgbClr val="660066"/>
              </a:solidFill>
              <a:latin typeface="Arial Rounded MT Bold" pitchFamily="34" charset="0"/>
            </a:endParaRPr>
          </a:p>
        </p:txBody>
      </p:sp>
      <p:sp>
        <p:nvSpPr>
          <p:cNvPr id="6" name="Slide Number Placeholder 5"/>
          <p:cNvSpPr>
            <a:spLocks noGrp="1"/>
          </p:cNvSpPr>
          <p:nvPr>
            <p:ph type="sldNum" sz="quarter" idx="12"/>
          </p:nvPr>
        </p:nvSpPr>
        <p:spPr/>
        <p:txBody>
          <a:bodyPr/>
          <a:lstStyle/>
          <a:p>
            <a:pPr>
              <a:defRPr/>
            </a:pPr>
            <a:fld id="{056B8C31-5EF2-4A5A-8AB4-4930E59EED70}" type="slidenum">
              <a:rPr lang="en-US" smtClean="0"/>
              <a:pPr>
                <a:defRPr/>
              </a:pPr>
              <a:t>201</a:t>
            </a:fld>
            <a:endParaRPr lang="en-US"/>
          </a:p>
        </p:txBody>
      </p:sp>
      <p:sp>
        <p:nvSpPr>
          <p:cNvPr id="10" name="TextBox 9">
            <a:extLst>
              <a:ext uri="{FF2B5EF4-FFF2-40B4-BE49-F238E27FC236}">
                <a16:creationId xmlns:a16="http://schemas.microsoft.com/office/drawing/2014/main" id="{FD00CEB4-61EB-41EC-BE8C-ED78D276EC1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8" name="Text Box 5">
            <a:extLst>
              <a:ext uri="{FF2B5EF4-FFF2-40B4-BE49-F238E27FC236}">
                <a16:creationId xmlns:a16="http://schemas.microsoft.com/office/drawing/2014/main" id="{67D342DE-28E3-442B-A42B-3655777AF0E5}"/>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ustDataLst>
      <p:tags r:id="rId1"/>
    </p:custDataLst>
    <p:extLst>
      <p:ext uri="{BB962C8B-B14F-4D97-AF65-F5344CB8AC3E}">
        <p14:creationId xmlns:p14="http://schemas.microsoft.com/office/powerpoint/2010/main" val="41961525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7" name="Rectangle 3"/>
          <p:cNvSpPr>
            <a:spLocks noGrp="1" noChangeArrowheads="1"/>
          </p:cNvSpPr>
          <p:nvPr>
            <p:ph type="body" idx="1"/>
          </p:nvPr>
        </p:nvSpPr>
        <p:spPr>
          <a:xfrm>
            <a:off x="685800" y="1104620"/>
            <a:ext cx="7772400" cy="3974813"/>
          </a:xfrm>
        </p:spPr>
        <p:txBody>
          <a:bodyPr/>
          <a:lstStyle/>
          <a:p>
            <a:pPr marL="285750" lvl="0" indent="-285750" eaLnBrk="0" hangingPunct="0">
              <a:spcBef>
                <a:spcPts val="600"/>
              </a:spcBef>
              <a:buFont typeface="Arial" panose="020B0604020202020204" pitchFamily="34" charset="0"/>
              <a:buChar char="•"/>
            </a:pPr>
            <a:r>
              <a:rPr lang="en-US" sz="1800" kern="1200" dirty="0">
                <a:solidFill>
                  <a:srgbClr val="2D2DB9">
                    <a:lumMod val="75000"/>
                  </a:srgbClr>
                </a:solidFill>
                <a:latin typeface="Arial Rounded MT Bold" pitchFamily="34" charset="0"/>
              </a:rPr>
              <a:t>Focus attention and have your "eyes out" of the vehicle. </a:t>
            </a:r>
          </a:p>
          <a:p>
            <a:pPr marL="285750" lvl="0" indent="-285750" eaLnBrk="0" hangingPunct="0">
              <a:spcBef>
                <a:spcPts val="600"/>
              </a:spcBef>
              <a:buFont typeface="Arial" panose="020B0604020202020204" pitchFamily="34" charset="0"/>
              <a:buChar char="•"/>
            </a:pPr>
            <a:r>
              <a:rPr lang="en-US" sz="1800" kern="1200" dirty="0">
                <a:solidFill>
                  <a:srgbClr val="2D2DB9">
                    <a:lumMod val="75000"/>
                  </a:srgbClr>
                </a:solidFill>
                <a:latin typeface="Arial Rounded MT Bold" pitchFamily="34" charset="0"/>
              </a:rPr>
              <a:t>Maintain appropriate speed.</a:t>
            </a:r>
          </a:p>
          <a:p>
            <a:pPr marL="285750" lvl="0" indent="-285750" eaLnBrk="0" hangingPunct="0">
              <a:spcBef>
                <a:spcPts val="600"/>
              </a:spcBef>
              <a:buFont typeface="Arial" panose="020B0604020202020204" pitchFamily="34" charset="0"/>
              <a:buChar char="•"/>
            </a:pPr>
            <a:r>
              <a:rPr lang="en-US" sz="1800" kern="1200" dirty="0">
                <a:solidFill>
                  <a:srgbClr val="2D2DB9">
                    <a:lumMod val="75000"/>
                  </a:srgbClr>
                </a:solidFill>
                <a:latin typeface="Arial Rounded MT Bold" pitchFamily="34" charset="0"/>
              </a:rPr>
              <a:t>Be alert to similar aircraft and vehicle call signs operating on the field. </a:t>
            </a:r>
          </a:p>
          <a:p>
            <a:pPr>
              <a:spcBef>
                <a:spcPts val="600"/>
              </a:spcBef>
            </a:pPr>
            <a:r>
              <a:rPr lang="en-US" sz="1800" dirty="0">
                <a:solidFill>
                  <a:schemeClr val="accent6">
                    <a:lumMod val="75000"/>
                  </a:schemeClr>
                </a:solidFill>
                <a:latin typeface="Arial Rounded MT Bold" pitchFamily="34" charset="0"/>
              </a:rPr>
              <a:t>Know the Airport Layout</a:t>
            </a:r>
          </a:p>
          <a:p>
            <a:pPr>
              <a:spcBef>
                <a:spcPts val="600"/>
              </a:spcBef>
            </a:pPr>
            <a:r>
              <a:rPr lang="en-US" sz="1800" dirty="0">
                <a:solidFill>
                  <a:schemeClr val="accent6">
                    <a:lumMod val="75000"/>
                  </a:schemeClr>
                </a:solidFill>
                <a:latin typeface="Arial Rounded MT Bold" pitchFamily="34" charset="0"/>
              </a:rPr>
              <a:t>Follow established procedures</a:t>
            </a:r>
          </a:p>
          <a:p>
            <a:pPr>
              <a:spcBef>
                <a:spcPts val="600"/>
              </a:spcBef>
            </a:pPr>
            <a:r>
              <a:rPr lang="en-US" sz="1800" dirty="0">
                <a:solidFill>
                  <a:schemeClr val="accent6">
                    <a:lumMod val="75000"/>
                  </a:schemeClr>
                </a:solidFill>
                <a:latin typeface="Arial Rounded MT Bold" pitchFamily="34" charset="0"/>
              </a:rPr>
              <a:t>Never make assumptions while operating in the movement area</a:t>
            </a:r>
          </a:p>
          <a:p>
            <a:pPr>
              <a:lnSpc>
                <a:spcPct val="90000"/>
              </a:lnSpc>
              <a:spcBef>
                <a:spcPts val="1200"/>
              </a:spcBef>
            </a:pPr>
            <a:r>
              <a:rPr lang="en-US" sz="1800" dirty="0">
                <a:solidFill>
                  <a:schemeClr val="accent6">
                    <a:lumMod val="75000"/>
                  </a:schemeClr>
                </a:solidFill>
                <a:latin typeface="Arial Rounded MT Bold" pitchFamily="34" charset="0"/>
              </a:rPr>
              <a:t>Read back all instructions verbatim. </a:t>
            </a:r>
          </a:p>
          <a:p>
            <a:pPr>
              <a:lnSpc>
                <a:spcPct val="90000"/>
              </a:lnSpc>
              <a:spcBef>
                <a:spcPts val="1200"/>
              </a:spcBef>
            </a:pPr>
            <a:r>
              <a:rPr lang="en-US" sz="1800" dirty="0">
                <a:solidFill>
                  <a:schemeClr val="accent6">
                    <a:lumMod val="75000"/>
                  </a:schemeClr>
                </a:solidFill>
                <a:latin typeface="Arial Rounded MT Bold" pitchFamily="34" charset="0"/>
              </a:rPr>
              <a:t>Use all your senses (including your sixth sense) to maintain SITUATIONAL AWARENESS.</a:t>
            </a:r>
          </a:p>
          <a:p>
            <a:pPr>
              <a:lnSpc>
                <a:spcPct val="90000"/>
              </a:lnSpc>
              <a:spcBef>
                <a:spcPts val="1200"/>
              </a:spcBef>
            </a:pPr>
            <a:r>
              <a:rPr lang="en-US" sz="1800" dirty="0">
                <a:solidFill>
                  <a:srgbClr val="FF0000"/>
                </a:solidFill>
                <a:latin typeface="Arial Rounded MT Bold" pitchFamily="34" charset="0"/>
              </a:rPr>
              <a:t>ASK QUESTIONS IF THINGS “JUST DON’T SEEM RIGHT!”</a:t>
            </a:r>
            <a:endParaRPr lang="en-US" sz="1800" dirty="0">
              <a:solidFill>
                <a:schemeClr val="accent6">
                  <a:lumMod val="75000"/>
                </a:schemeClr>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202</a:t>
            </a:fld>
            <a:endParaRPr lang="en-US"/>
          </a:p>
        </p:txBody>
      </p:sp>
      <p:sp>
        <p:nvSpPr>
          <p:cNvPr id="6" name="TextBox 5">
            <a:extLst>
              <a:ext uri="{FF2B5EF4-FFF2-40B4-BE49-F238E27FC236}">
                <a16:creationId xmlns:a16="http://schemas.microsoft.com/office/drawing/2014/main" id="{80BB4F46-9D60-42CB-BF8C-EB8F4CB19418}"/>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FE1CA0CC-10E9-4DC6-B43C-3FA31E865A1C}"/>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828CAC23-89E7-4C24-B17F-6E78B1312C6D}"/>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2" name="Text Box 5">
            <a:extLst>
              <a:ext uri="{FF2B5EF4-FFF2-40B4-BE49-F238E27FC236}">
                <a16:creationId xmlns:a16="http://schemas.microsoft.com/office/drawing/2014/main" id="{FCE6D089-A705-483D-B636-C7A9C16DF636}"/>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9747">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9747">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974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9747">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9747">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59747">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5974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397" y="-297"/>
            <a:ext cx="9144793" cy="6858594"/>
          </a:xfrm>
          <a:prstGeom prst="rect">
            <a:avLst/>
          </a:prstGeom>
        </p:spPr>
      </p:pic>
      <p:sp>
        <p:nvSpPr>
          <p:cNvPr id="6" name="Subtitle 5"/>
          <p:cNvSpPr>
            <a:spLocks noGrp="1"/>
          </p:cNvSpPr>
          <p:nvPr>
            <p:ph type="subTitle" sz="quarter" idx="1"/>
          </p:nvPr>
        </p:nvSpPr>
        <p:spPr>
          <a:xfrm>
            <a:off x="457200" y="5334000"/>
            <a:ext cx="4876800" cy="1219200"/>
          </a:xfrm>
        </p:spPr>
        <p:txBody>
          <a:bodyPr/>
          <a:lstStyle/>
          <a:p>
            <a:pPr lvl="0" algn="l">
              <a:lnSpc>
                <a:spcPct val="75000"/>
              </a:lnSpc>
              <a:spcBef>
                <a:spcPts val="600"/>
              </a:spcBef>
              <a:buClrTx/>
              <a:buSzTx/>
            </a:pPr>
            <a:r>
              <a:rPr lang="en-US" sz="2400" kern="1200" dirty="0">
                <a:solidFill>
                  <a:srgbClr val="000000"/>
                </a:solidFill>
                <a:latin typeface="Tahoma" pitchFamily="34" charset="0"/>
              </a:rPr>
              <a:t>Thank you!</a:t>
            </a:r>
          </a:p>
          <a:p>
            <a:pPr lvl="0" algn="l">
              <a:lnSpc>
                <a:spcPct val="75000"/>
              </a:lnSpc>
              <a:spcBef>
                <a:spcPts val="600"/>
              </a:spcBef>
              <a:buClrTx/>
              <a:buSzTx/>
            </a:pPr>
            <a:r>
              <a:rPr lang="en-US" sz="2400" kern="1200" dirty="0">
                <a:solidFill>
                  <a:srgbClr val="000000"/>
                </a:solidFill>
                <a:latin typeface="Tahoma" pitchFamily="34" charset="0"/>
              </a:rPr>
              <a:t>WCAA Airfield Training Office</a:t>
            </a:r>
          </a:p>
          <a:p>
            <a:pPr lvl="0" algn="l">
              <a:lnSpc>
                <a:spcPct val="75000"/>
              </a:lnSpc>
              <a:spcBef>
                <a:spcPts val="600"/>
              </a:spcBef>
              <a:buClrTx/>
              <a:buSzTx/>
            </a:pPr>
            <a:r>
              <a:rPr kumimoji="0" lang="en-US" sz="2400" kern="1200" dirty="0">
                <a:solidFill>
                  <a:srgbClr val="000000"/>
                </a:solidFill>
                <a:latin typeface="Tahoma" pitchFamily="34" charset="0"/>
              </a:rPr>
              <a:t>734-942-3595 </a:t>
            </a:r>
          </a:p>
        </p:txBody>
      </p:sp>
      <p:sp>
        <p:nvSpPr>
          <p:cNvPr id="3" name="Slide Number Placeholder 2"/>
          <p:cNvSpPr>
            <a:spLocks noGrp="1"/>
          </p:cNvSpPr>
          <p:nvPr>
            <p:ph type="sldNum" sz="quarter" idx="12"/>
          </p:nvPr>
        </p:nvSpPr>
        <p:spPr/>
        <p:txBody>
          <a:bodyPr/>
          <a:lstStyle/>
          <a:p>
            <a:pPr>
              <a:defRPr/>
            </a:pPr>
            <a:fld id="{47E18135-D7E4-4EEB-BA37-BED4ACE2C4FF}" type="slidenum">
              <a:rPr lang="en-US" smtClean="0"/>
              <a:pPr>
                <a:defRPr/>
              </a:pPr>
              <a:t>203</a:t>
            </a:fld>
            <a:endParaRPr lang="en-US"/>
          </a:p>
        </p:txBody>
      </p:sp>
    </p:spTree>
    <p:extLst>
      <p:ext uri="{BB962C8B-B14F-4D97-AF65-F5344CB8AC3E}">
        <p14:creationId xmlns:p14="http://schemas.microsoft.com/office/powerpoint/2010/main" val="922603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8|0.7|0.4|0.4"/>
</p:tagLst>
</file>

<file path=ppt/tags/tag2.xml><?xml version="1.0" encoding="utf-8"?>
<p:tagLst xmlns:a="http://schemas.openxmlformats.org/drawingml/2006/main" xmlns:r="http://schemas.openxmlformats.org/officeDocument/2006/relationships" xmlns:p="http://schemas.openxmlformats.org/presentationml/2006/main">
  <p:tag name="TIMING" val="|0.8|0.7|0.4|0.4"/>
</p:tagLst>
</file>

<file path=ppt/tags/tag3.xml><?xml version="1.0" encoding="utf-8"?>
<p:tagLst xmlns:a="http://schemas.openxmlformats.org/drawingml/2006/main" xmlns:r="http://schemas.openxmlformats.org/officeDocument/2006/relationships" xmlns:p="http://schemas.openxmlformats.org/presentationml/2006/main">
  <p:tag name="TIMING" val="|8.5|2.9|2.6"/>
</p:tagLst>
</file>

<file path=ppt/tags/tag4.xml><?xml version="1.0" encoding="utf-8"?>
<p:tagLst xmlns:a="http://schemas.openxmlformats.org/drawingml/2006/main" xmlns:r="http://schemas.openxmlformats.org/officeDocument/2006/relationships" xmlns:p="http://schemas.openxmlformats.org/presentationml/2006/main">
  <p:tag name="TIMING" val="|8.5|2.9|2.6"/>
</p:tagLst>
</file>

<file path=ppt/tags/tag5.xml><?xml version="1.0" encoding="utf-8"?>
<p:tagLst xmlns:a="http://schemas.openxmlformats.org/drawingml/2006/main" xmlns:r="http://schemas.openxmlformats.org/officeDocument/2006/relationships" xmlns:p="http://schemas.openxmlformats.org/presentationml/2006/main">
  <p:tag name="TIMING" val="|0.9|0.5|7|1.3|11.9|1.5|3.3"/>
</p:tagLst>
</file>

<file path=ppt/tags/tag6.xml><?xml version="1.0" encoding="utf-8"?>
<p:tagLst xmlns:a="http://schemas.openxmlformats.org/drawingml/2006/main" xmlns:r="http://schemas.openxmlformats.org/officeDocument/2006/relationships" xmlns:p="http://schemas.openxmlformats.org/presentationml/2006/main">
  <p:tag name="TIMING" val="|0.9|0.5|7|1.3|11.9|1.5|3.3"/>
</p:tagLst>
</file>

<file path=ppt/tags/tag7.xml><?xml version="1.0" encoding="utf-8"?>
<p:tagLst xmlns:a="http://schemas.openxmlformats.org/drawingml/2006/main" xmlns:r="http://schemas.openxmlformats.org/officeDocument/2006/relationships" xmlns:p="http://schemas.openxmlformats.org/presentationml/2006/main">
  <p:tag name="TIMING" val="|0.9|0.5|7|1.3|11.9|1.5|3.3"/>
</p:tagLst>
</file>

<file path=ppt/tags/tag8.xml><?xml version="1.0" encoding="utf-8"?>
<p:tagLst xmlns:a="http://schemas.openxmlformats.org/drawingml/2006/main" xmlns:r="http://schemas.openxmlformats.org/officeDocument/2006/relationships" xmlns:p="http://schemas.openxmlformats.org/presentationml/2006/main">
  <p:tag name="TIMING" val="|16.9|1.4|2.3|1.9|2.8"/>
</p:tagLst>
</file>

<file path=ppt/tags/tag9.xml><?xml version="1.0" encoding="utf-8"?>
<p:tagLst xmlns:a="http://schemas.openxmlformats.org/drawingml/2006/main" xmlns:r="http://schemas.openxmlformats.org/officeDocument/2006/relationships" xmlns:p="http://schemas.openxmlformats.org/presentationml/2006/main">
  <p:tag name="TIMING" val="|16.9|1.4|2.3|1.9|2.8"/>
</p:tagLst>
</file>

<file path=ppt/tags/tag10.xml><?xml version="1.0" encoding="utf-8"?>
<p:tagLst xmlns:a="http://schemas.openxmlformats.org/drawingml/2006/main" xmlns:r="http://schemas.openxmlformats.org/officeDocument/2006/relationships" xmlns:p="http://schemas.openxmlformats.org/presentationml/2006/main">
  <p:tag name="TIMING" val="|1.5|3.2|5.1"/>
</p:tagLst>
</file>

<file path=ppt/tags/tag11.xml><?xml version="1.0" encoding="utf-8"?>
<p:tagLst xmlns:a="http://schemas.openxmlformats.org/drawingml/2006/main" xmlns:r="http://schemas.openxmlformats.org/officeDocument/2006/relationships" xmlns:p="http://schemas.openxmlformats.org/presentationml/2006/main">
  <p:tag name="TIMING" val="|1.5|3.2|5.1"/>
</p:tagLst>
</file>

<file path=ppt/tags/tag12.xml><?xml version="1.0" encoding="utf-8"?>
<p:tagLst xmlns:a="http://schemas.openxmlformats.org/drawingml/2006/main" xmlns:r="http://schemas.openxmlformats.org/officeDocument/2006/relationships" xmlns:p="http://schemas.openxmlformats.org/presentationml/2006/main">
  <p:tag name="TIMING" val="|4.1|0.8"/>
</p:tagLst>
</file>

<file path=ppt/tags/tag13.xml><?xml version="1.0" encoding="utf-8"?>
<p:tagLst xmlns:a="http://schemas.openxmlformats.org/drawingml/2006/main" xmlns:r="http://schemas.openxmlformats.org/officeDocument/2006/relationships" xmlns:p="http://schemas.openxmlformats.org/presentationml/2006/main">
  <p:tag name="TIMING" val="|4.1|0.8"/>
</p:tagLst>
</file>

<file path=ppt/tags/tag14.xml><?xml version="1.0" encoding="utf-8"?>
<p:tagLst xmlns:a="http://schemas.openxmlformats.org/drawingml/2006/main" xmlns:r="http://schemas.openxmlformats.org/officeDocument/2006/relationships" xmlns:p="http://schemas.openxmlformats.org/presentationml/2006/main">
  <p:tag name="TIMING" val="|9.3|6.1|14.7"/>
</p:tagLst>
</file>

<file path=ppt/tags/tag15.xml><?xml version="1.0" encoding="utf-8"?>
<p:tagLst xmlns:a="http://schemas.openxmlformats.org/drawingml/2006/main" xmlns:r="http://schemas.openxmlformats.org/officeDocument/2006/relationships" xmlns:p="http://schemas.openxmlformats.org/presentationml/2006/main">
  <p:tag name="TIMING" val="|9.3|6.1|14.7"/>
</p:tagLst>
</file>

<file path=ppt/tags/tag16.xml><?xml version="1.0" encoding="utf-8"?>
<p:tagLst xmlns:a="http://schemas.openxmlformats.org/drawingml/2006/main" xmlns:r="http://schemas.openxmlformats.org/officeDocument/2006/relationships" xmlns:p="http://schemas.openxmlformats.org/presentationml/2006/main">
  <p:tag name="TIMING" val="|9.3|6.1|14.7"/>
</p:tagLst>
</file>

<file path=ppt/tags/tag17.xml><?xml version="1.0" encoding="utf-8"?>
<p:tagLst xmlns:a="http://schemas.openxmlformats.org/drawingml/2006/main" xmlns:r="http://schemas.openxmlformats.org/officeDocument/2006/relationships" xmlns:p="http://schemas.openxmlformats.org/presentationml/2006/main">
  <p:tag name="TIMING" val="|6.2|13.4|3.6|3.9"/>
</p:tagLst>
</file>

<file path=ppt/tags/tag18.xml><?xml version="1.0" encoding="utf-8"?>
<p:tagLst xmlns:a="http://schemas.openxmlformats.org/drawingml/2006/main" xmlns:r="http://schemas.openxmlformats.org/officeDocument/2006/relationships" xmlns:p="http://schemas.openxmlformats.org/presentationml/2006/main">
  <p:tag name="TIMING" val="|6.2|13.4|3.6|3.9"/>
</p:tagLst>
</file>

<file path=ppt/tags/tag19.xml><?xml version="1.0" encoding="utf-8"?>
<p:tagLst xmlns:a="http://schemas.openxmlformats.org/drawingml/2006/main" xmlns:r="http://schemas.openxmlformats.org/officeDocument/2006/relationships" xmlns:p="http://schemas.openxmlformats.org/presentationml/2006/main">
  <p:tag name="TIMING" val="|6.7|8.6"/>
</p:tagLst>
</file>

<file path=ppt/tags/tag20.xml><?xml version="1.0" encoding="utf-8"?>
<p:tagLst xmlns:a="http://schemas.openxmlformats.org/drawingml/2006/main" xmlns:r="http://schemas.openxmlformats.org/officeDocument/2006/relationships" xmlns:p="http://schemas.openxmlformats.org/presentationml/2006/main">
  <p:tag name="TIMING" val="|6.7|8.6"/>
</p:tagLst>
</file>

<file path=ppt/tags/tag21.xml><?xml version="1.0" encoding="utf-8"?>
<p:tagLst xmlns:a="http://schemas.openxmlformats.org/drawingml/2006/main" xmlns:r="http://schemas.openxmlformats.org/officeDocument/2006/relationships" xmlns:p="http://schemas.openxmlformats.org/presentationml/2006/main">
  <p:tag name="TIMING" val="|8.4"/>
</p:tagLst>
</file>

<file path=ppt/tags/tag22.xml><?xml version="1.0" encoding="utf-8"?>
<p:tagLst xmlns:a="http://schemas.openxmlformats.org/drawingml/2006/main" xmlns:r="http://schemas.openxmlformats.org/officeDocument/2006/relationships" xmlns:p="http://schemas.openxmlformats.org/presentationml/2006/main">
  <p:tag name="TIMING" val="|2.3|9|6.4"/>
</p:tagLst>
</file>

<file path=ppt/tags/tag23.xml><?xml version="1.0" encoding="utf-8"?>
<p:tagLst xmlns:a="http://schemas.openxmlformats.org/drawingml/2006/main" xmlns:r="http://schemas.openxmlformats.org/officeDocument/2006/relationships" xmlns:p="http://schemas.openxmlformats.org/presentationml/2006/main">
  <p:tag name="TIMING" val="|2.3|9|6.4"/>
</p:tagLst>
</file>

<file path=ppt/tags/tag24.xml><?xml version="1.0" encoding="utf-8"?>
<p:tagLst xmlns:a="http://schemas.openxmlformats.org/drawingml/2006/main" xmlns:r="http://schemas.openxmlformats.org/officeDocument/2006/relationships" xmlns:p="http://schemas.openxmlformats.org/presentationml/2006/main">
  <p:tag name="TIMING" val="|2.4|8.6|9.3|3"/>
</p:tagLst>
</file>

<file path=ppt/tags/tag25.xml><?xml version="1.0" encoding="utf-8"?>
<p:tagLst xmlns:a="http://schemas.openxmlformats.org/drawingml/2006/main" xmlns:r="http://schemas.openxmlformats.org/officeDocument/2006/relationships" xmlns:p="http://schemas.openxmlformats.org/presentationml/2006/main">
  <p:tag name="TIMING" val="|2.4|8.6|9.3|3"/>
</p:tagLst>
</file>

<file path=ppt/tags/tag26.xml><?xml version="1.0" encoding="utf-8"?>
<p:tagLst xmlns:a="http://schemas.openxmlformats.org/drawingml/2006/main" xmlns:r="http://schemas.openxmlformats.org/officeDocument/2006/relationships" xmlns:p="http://schemas.openxmlformats.org/presentationml/2006/main">
  <p:tag name="TIMING" val="|5.7|6.3|4.3|5.3|1.8|0.5|0.9"/>
</p:tagLst>
</file>

<file path=ppt/tags/tag27.xml><?xml version="1.0" encoding="utf-8"?>
<p:tagLst xmlns:a="http://schemas.openxmlformats.org/drawingml/2006/main" xmlns:r="http://schemas.openxmlformats.org/officeDocument/2006/relationships" xmlns:p="http://schemas.openxmlformats.org/presentationml/2006/main">
  <p:tag name="TIMING" val="|1.1|0.4|0.5"/>
</p:tagLst>
</file>

<file path=ppt/tags/tag28.xml><?xml version="1.0" encoding="utf-8"?>
<p:tagLst xmlns:a="http://schemas.openxmlformats.org/drawingml/2006/main" xmlns:r="http://schemas.openxmlformats.org/officeDocument/2006/relationships" xmlns:p="http://schemas.openxmlformats.org/presentationml/2006/main">
  <p:tag name="TIMING" val="|7.5"/>
</p:tagLst>
</file>

<file path=ppt/tags/tag29.xml><?xml version="1.0" encoding="utf-8"?>
<p:tagLst xmlns:a="http://schemas.openxmlformats.org/drawingml/2006/main" xmlns:r="http://schemas.openxmlformats.org/officeDocument/2006/relationships" xmlns:p="http://schemas.openxmlformats.org/presentationml/2006/main">
  <p:tag name="TIMING" val="|7.5"/>
</p:tagLst>
</file>

<file path=ppt/tags/tag30.xml><?xml version="1.0" encoding="utf-8"?>
<p:tagLst xmlns:a="http://schemas.openxmlformats.org/drawingml/2006/main" xmlns:r="http://schemas.openxmlformats.org/officeDocument/2006/relationships" xmlns:p="http://schemas.openxmlformats.org/presentationml/2006/main">
  <p:tag name="TIMING" val="|7.5"/>
</p:tagLst>
</file>

<file path=ppt/tags/tag31.xml><?xml version="1.0" encoding="utf-8"?>
<p:tagLst xmlns:a="http://schemas.openxmlformats.org/drawingml/2006/main" xmlns:r="http://schemas.openxmlformats.org/officeDocument/2006/relationships" xmlns:p="http://schemas.openxmlformats.org/presentationml/2006/main">
  <p:tag name="TIMING" val="|7.7"/>
</p:tagLst>
</file>

<file path=ppt/tags/tag32.xml><?xml version="1.0" encoding="utf-8"?>
<p:tagLst xmlns:a="http://schemas.openxmlformats.org/drawingml/2006/main" xmlns:r="http://schemas.openxmlformats.org/officeDocument/2006/relationships" xmlns:p="http://schemas.openxmlformats.org/presentationml/2006/main">
  <p:tag name="TIMING" val="|7.9|8|3.5|7|10"/>
</p:tagLst>
</file>

<file path=ppt/tags/tag33.xml><?xml version="1.0" encoding="utf-8"?>
<p:tagLst xmlns:a="http://schemas.openxmlformats.org/drawingml/2006/main" xmlns:r="http://schemas.openxmlformats.org/officeDocument/2006/relationships" xmlns:p="http://schemas.openxmlformats.org/presentationml/2006/main">
  <p:tag name="TIMING" val="|7.9|8|3.5|7|10"/>
</p:tagLst>
</file>

<file path=ppt/tags/tag34.xml><?xml version="1.0" encoding="utf-8"?>
<p:tagLst xmlns:a="http://schemas.openxmlformats.org/drawingml/2006/main" xmlns:r="http://schemas.openxmlformats.org/officeDocument/2006/relationships" xmlns:p="http://schemas.openxmlformats.org/presentationml/2006/main">
  <p:tag name="TIMING" val="|7.9|8|3.5|7|10"/>
</p:tagLst>
</file>

<file path=ppt/tags/tag35.xml><?xml version="1.0" encoding="utf-8"?>
<p:tagLst xmlns:a="http://schemas.openxmlformats.org/drawingml/2006/main" xmlns:r="http://schemas.openxmlformats.org/officeDocument/2006/relationships" xmlns:p="http://schemas.openxmlformats.org/presentationml/2006/main">
  <p:tag name="TIMING" val="|7.9|8|3.5|7|10"/>
</p:tagLst>
</file>

<file path=ppt/tags/tag36.xml><?xml version="1.0" encoding="utf-8"?>
<p:tagLst xmlns:a="http://schemas.openxmlformats.org/drawingml/2006/main" xmlns:r="http://schemas.openxmlformats.org/officeDocument/2006/relationships" xmlns:p="http://schemas.openxmlformats.org/presentationml/2006/main">
  <p:tag name="TIMING" val="|7.5"/>
</p:tagLst>
</file>

<file path=ppt/tags/tag37.xml><?xml version="1.0" encoding="utf-8"?>
<p:tagLst xmlns:a="http://schemas.openxmlformats.org/drawingml/2006/main" xmlns:r="http://schemas.openxmlformats.org/officeDocument/2006/relationships" xmlns:p="http://schemas.openxmlformats.org/presentationml/2006/main">
  <p:tag name="TIMING" val="|0.7|2.1|6"/>
</p:tagLst>
</file>

<file path=ppt/tags/tag38.xml><?xml version="1.0" encoding="utf-8"?>
<p:tagLst xmlns:a="http://schemas.openxmlformats.org/drawingml/2006/main" xmlns:r="http://schemas.openxmlformats.org/officeDocument/2006/relationships" xmlns:p="http://schemas.openxmlformats.org/presentationml/2006/main">
  <p:tag name="TIMING" val="|5.9|4.7|14.9"/>
</p:tagLst>
</file>

<file path=ppt/tags/tag39.xml><?xml version="1.0" encoding="utf-8"?>
<p:tagLst xmlns:a="http://schemas.openxmlformats.org/drawingml/2006/main" xmlns:r="http://schemas.openxmlformats.org/officeDocument/2006/relationships" xmlns:p="http://schemas.openxmlformats.org/presentationml/2006/main">
  <p:tag name="TIMING" val="|3.7|6.5|12.1"/>
</p:tagLst>
</file>

<file path=ppt/tags/tag40.xml><?xml version="1.0" encoding="utf-8"?>
<p:tagLst xmlns:a="http://schemas.openxmlformats.org/drawingml/2006/main" xmlns:r="http://schemas.openxmlformats.org/officeDocument/2006/relationships" xmlns:p="http://schemas.openxmlformats.org/presentationml/2006/main">
  <p:tag name="TIMING" val="|4.9|12.1"/>
</p:tagLst>
</file>

<file path=ppt/tags/tag41.xml><?xml version="1.0" encoding="utf-8"?>
<p:tagLst xmlns:a="http://schemas.openxmlformats.org/drawingml/2006/main" xmlns:r="http://schemas.openxmlformats.org/officeDocument/2006/relationships" xmlns:p="http://schemas.openxmlformats.org/presentationml/2006/main">
  <p:tag name="TIMING" val="|1.3|0.4"/>
</p:tagLst>
</file>

<file path=ppt/tags/tag42.xml><?xml version="1.0" encoding="utf-8"?>
<p:tagLst xmlns:a="http://schemas.openxmlformats.org/drawingml/2006/main" xmlns:r="http://schemas.openxmlformats.org/officeDocument/2006/relationships" xmlns:p="http://schemas.openxmlformats.org/presentationml/2006/main">
  <p:tag name="TIMING" val="|1|0.7|0.3|0.2|0.6|1"/>
</p:tagLst>
</file>

<file path=ppt/tags/tag43.xml><?xml version="1.0" encoding="utf-8"?>
<p:tagLst xmlns:a="http://schemas.openxmlformats.org/drawingml/2006/main" xmlns:r="http://schemas.openxmlformats.org/officeDocument/2006/relationships" xmlns:p="http://schemas.openxmlformats.org/presentationml/2006/main">
  <p:tag name="TIMING" val="|4.1|2.9|1.8|2.6|6.3"/>
</p:tagLst>
</file>

<file path=ppt/tags/tag44.xml><?xml version="1.0" encoding="utf-8"?>
<p:tagLst xmlns:a="http://schemas.openxmlformats.org/drawingml/2006/main" xmlns:r="http://schemas.openxmlformats.org/officeDocument/2006/relationships" xmlns:p="http://schemas.openxmlformats.org/presentationml/2006/main">
  <p:tag name="TIMING" val="|4.1|2.9|1.8|2.6|6.3"/>
</p:tagLst>
</file>

<file path=ppt/tags/tag45.xml><?xml version="1.0" encoding="utf-8"?>
<p:tagLst xmlns:a="http://schemas.openxmlformats.org/drawingml/2006/main" xmlns:r="http://schemas.openxmlformats.org/officeDocument/2006/relationships" xmlns:p="http://schemas.openxmlformats.org/presentationml/2006/main">
  <p:tag name="TIMING" val="|4.1|2.9|1.8|2.6|6.3"/>
</p:tagLst>
</file>

<file path=ppt/tags/tag46.xml><?xml version="1.0" encoding="utf-8"?>
<p:tagLst xmlns:a="http://schemas.openxmlformats.org/drawingml/2006/main" xmlns:r="http://schemas.openxmlformats.org/officeDocument/2006/relationships" xmlns:p="http://schemas.openxmlformats.org/presentationml/2006/main">
  <p:tag name="TIMING" val="|8.1|1.1|22.7|3.2"/>
</p:tagLst>
</file>

<file path=ppt/tags/tag47.xml><?xml version="1.0" encoding="utf-8"?>
<p:tagLst xmlns:a="http://schemas.openxmlformats.org/drawingml/2006/main" xmlns:r="http://schemas.openxmlformats.org/officeDocument/2006/relationships" xmlns:p="http://schemas.openxmlformats.org/presentationml/2006/main">
  <p:tag name="TIMING" val="|4.1|2.9|1.8|2.6|6.3"/>
</p:tagLst>
</file>

<file path=ppt/tags/tag48.xml><?xml version="1.0" encoding="utf-8"?>
<p:tagLst xmlns:a="http://schemas.openxmlformats.org/drawingml/2006/main" xmlns:r="http://schemas.openxmlformats.org/officeDocument/2006/relationships" xmlns:p="http://schemas.openxmlformats.org/presentationml/2006/main">
  <p:tag name="TIMING" val="|0.8|3.1|0.9|0.7"/>
</p:tagLst>
</file>

<file path=ppt/tags/tag49.xml><?xml version="1.0" encoding="utf-8"?>
<p:tagLst xmlns:a="http://schemas.openxmlformats.org/drawingml/2006/main" xmlns:r="http://schemas.openxmlformats.org/officeDocument/2006/relationships" xmlns:p="http://schemas.openxmlformats.org/presentationml/2006/main">
  <p:tag name="TIMING" val="|4.1|2.9|1.8|2.6|6.3"/>
</p:tagLst>
</file>

<file path=ppt/tags/tag50.xml><?xml version="1.0" encoding="utf-8"?>
<p:tagLst xmlns:a="http://schemas.openxmlformats.org/drawingml/2006/main" xmlns:r="http://schemas.openxmlformats.org/officeDocument/2006/relationships" xmlns:p="http://schemas.openxmlformats.org/presentationml/2006/main">
  <p:tag name="TIMING" val="|0.4|1|5.9|1.4|1.7|1.7|0.8|8.7|0.6|0.4|0.3|6.4|2.3"/>
</p:tagLst>
</file>

<file path=ppt/tags/tag51.xml><?xml version="1.0" encoding="utf-8"?>
<p:tagLst xmlns:a="http://schemas.openxmlformats.org/drawingml/2006/main" xmlns:r="http://schemas.openxmlformats.org/officeDocument/2006/relationships" xmlns:p="http://schemas.openxmlformats.org/presentationml/2006/main">
  <p:tag name="TIMING" val="|0.8|0.7"/>
</p:tagLst>
</file>

<file path=ppt/tags/tag52.xml><?xml version="1.0" encoding="utf-8"?>
<p:tagLst xmlns:a="http://schemas.openxmlformats.org/drawingml/2006/main" xmlns:r="http://schemas.openxmlformats.org/officeDocument/2006/relationships" xmlns:p="http://schemas.openxmlformats.org/presentationml/2006/main">
  <p:tag name="TIMING" val="|0.3|2.2|0.7|0.6|0.5"/>
</p:tagLst>
</file>

<file path=ppt/tags/tag53.xml><?xml version="1.0" encoding="utf-8"?>
<p:tagLst xmlns:a="http://schemas.openxmlformats.org/drawingml/2006/main" xmlns:r="http://schemas.openxmlformats.org/officeDocument/2006/relationships" xmlns:p="http://schemas.openxmlformats.org/presentationml/2006/main">
  <p:tag name="TIMING" val="|0.3|2.2|0.7|0.6|0.5"/>
</p:tagLst>
</file>

<file path=ppt/tags/tag54.xml><?xml version="1.0" encoding="utf-8"?>
<p:tagLst xmlns:a="http://schemas.openxmlformats.org/drawingml/2006/main" xmlns:r="http://schemas.openxmlformats.org/officeDocument/2006/relationships" xmlns:p="http://schemas.openxmlformats.org/presentationml/2006/main">
  <p:tag name="TIMING" val="|0.8|0.7"/>
</p:tagLst>
</file>

<file path=ppt/tags/tag55.xml><?xml version="1.0" encoding="utf-8"?>
<p:tagLst xmlns:a="http://schemas.openxmlformats.org/drawingml/2006/main" xmlns:r="http://schemas.openxmlformats.org/officeDocument/2006/relationships" xmlns:p="http://schemas.openxmlformats.org/presentationml/2006/main">
  <p:tag name="TIMING" val="|0.8|0.7"/>
</p:tagLst>
</file>

<file path=ppt/tags/tag56.xml><?xml version="1.0" encoding="utf-8"?>
<p:tagLst xmlns:a="http://schemas.openxmlformats.org/drawingml/2006/main" xmlns:r="http://schemas.openxmlformats.org/officeDocument/2006/relationships" xmlns:p="http://schemas.openxmlformats.org/presentationml/2006/main">
  <p:tag name="TIMING" val="|0.3|8.6|1.7"/>
</p:tagLst>
</file>

<file path=ppt/tags/tag57.xml><?xml version="1.0" encoding="utf-8"?>
<p:tagLst xmlns:a="http://schemas.openxmlformats.org/drawingml/2006/main" xmlns:r="http://schemas.openxmlformats.org/officeDocument/2006/relationships" xmlns:p="http://schemas.openxmlformats.org/presentationml/2006/main">
  <p:tag name="TIMING" val="|0.3|8.6|1.7"/>
</p:tagLst>
</file>

<file path=ppt/tags/tag58.xml><?xml version="1.0" encoding="utf-8"?>
<p:tagLst xmlns:a="http://schemas.openxmlformats.org/drawingml/2006/main" xmlns:r="http://schemas.openxmlformats.org/officeDocument/2006/relationships" xmlns:p="http://schemas.openxmlformats.org/presentationml/2006/main">
  <p:tag name="TIMING" val="|3.1|5.6|4.4|2.9|2.7"/>
</p:tagLst>
</file>

<file path=ppt/tags/tag59.xml><?xml version="1.0" encoding="utf-8"?>
<p:tagLst xmlns:a="http://schemas.openxmlformats.org/drawingml/2006/main" xmlns:r="http://schemas.openxmlformats.org/officeDocument/2006/relationships" xmlns:p="http://schemas.openxmlformats.org/presentationml/2006/main">
  <p:tag name="TIMING" val="|3.1|5.6|4.4|2.9|2.7"/>
</p:tagLst>
</file>

<file path=ppt/tags/tag60.xml><?xml version="1.0" encoding="utf-8"?>
<p:tagLst xmlns:a="http://schemas.openxmlformats.org/drawingml/2006/main" xmlns:r="http://schemas.openxmlformats.org/officeDocument/2006/relationships" xmlns:p="http://schemas.openxmlformats.org/presentationml/2006/main">
  <p:tag name="TIMING" val="|0.2|1.1"/>
</p:tagLst>
</file>

<file path=ppt/tags/tag61.xml><?xml version="1.0" encoding="utf-8"?>
<p:tagLst xmlns:a="http://schemas.openxmlformats.org/drawingml/2006/main" xmlns:r="http://schemas.openxmlformats.org/officeDocument/2006/relationships" xmlns:p="http://schemas.openxmlformats.org/presentationml/2006/main">
  <p:tag name="TIMING" val="|0.2|1.1"/>
</p:tagLst>
</file>

<file path=ppt/tags/tag62.xml><?xml version="1.0" encoding="utf-8"?>
<p:tagLst xmlns:a="http://schemas.openxmlformats.org/drawingml/2006/main" xmlns:r="http://schemas.openxmlformats.org/officeDocument/2006/relationships" xmlns:p="http://schemas.openxmlformats.org/presentationml/2006/main">
  <p:tag name="TIMING" val="|1.6|8.1|4.8|2.6|1.2|1.2"/>
</p:tagLst>
</file>

<file path=ppt/tags/tag63.xml><?xml version="1.0" encoding="utf-8"?>
<p:tagLst xmlns:a="http://schemas.openxmlformats.org/drawingml/2006/main" xmlns:r="http://schemas.openxmlformats.org/officeDocument/2006/relationships" xmlns:p="http://schemas.openxmlformats.org/presentationml/2006/main">
  <p:tag name="TIMING" val="|0.9|4.5|2.8|1.2"/>
</p:tagLst>
</file>

<file path=ppt/tags/tag64.xml><?xml version="1.0" encoding="utf-8"?>
<p:tagLst xmlns:a="http://schemas.openxmlformats.org/drawingml/2006/main" xmlns:r="http://schemas.openxmlformats.org/officeDocument/2006/relationships" xmlns:p="http://schemas.openxmlformats.org/presentationml/2006/main">
  <p:tag name="TIMING" val="|0.1|1.1|1.1|1.5"/>
</p:tagLst>
</file>

<file path=ppt/tags/tag65.xml><?xml version="1.0" encoding="utf-8"?>
<p:tagLst xmlns:a="http://schemas.openxmlformats.org/drawingml/2006/main" xmlns:r="http://schemas.openxmlformats.org/officeDocument/2006/relationships" xmlns:p="http://schemas.openxmlformats.org/presentationml/2006/main">
  <p:tag name="TIMING" val="|0.8"/>
</p:tagLst>
</file>

<file path=ppt/tags/tag66.xml><?xml version="1.0" encoding="utf-8"?>
<p:tagLst xmlns:a="http://schemas.openxmlformats.org/drawingml/2006/main" xmlns:r="http://schemas.openxmlformats.org/officeDocument/2006/relationships" xmlns:p="http://schemas.openxmlformats.org/presentationml/2006/main">
  <p:tag name="TIMING" val="|0.8"/>
</p:tagLst>
</file>

<file path=ppt/tags/tag67.xml><?xml version="1.0" encoding="utf-8"?>
<p:tagLst xmlns:a="http://schemas.openxmlformats.org/drawingml/2006/main" xmlns:r="http://schemas.openxmlformats.org/officeDocument/2006/relationships" xmlns:p="http://schemas.openxmlformats.org/presentationml/2006/main">
  <p:tag name="TIMING" val="|0.8|3.5|0.7|4.7|4|0.5|1.7|1.3|2.2|2.6|2.2|1.3|1.8|0.5|2.7|2|0.5|3.4"/>
</p:tagLst>
</file>

<file path=ppt/tags/tag68.xml><?xml version="1.0" encoding="utf-8"?>
<p:tagLst xmlns:a="http://schemas.openxmlformats.org/drawingml/2006/main" xmlns:r="http://schemas.openxmlformats.org/officeDocument/2006/relationships" xmlns:p="http://schemas.openxmlformats.org/presentationml/2006/main">
  <p:tag name="TIMING" val="|2.6|1"/>
</p:tagLst>
</file>

<file path=ppt/tags/tag69.xml><?xml version="1.0" encoding="utf-8"?>
<p:tagLst xmlns:a="http://schemas.openxmlformats.org/drawingml/2006/main" xmlns:r="http://schemas.openxmlformats.org/officeDocument/2006/relationships" xmlns:p="http://schemas.openxmlformats.org/presentationml/2006/main">
  <p:tag name="TIMING" val="|2.6|1"/>
</p:tagLst>
</file>

<file path=ppt/tags/tag70.xml><?xml version="1.0" encoding="utf-8"?>
<p:tagLst xmlns:a="http://schemas.openxmlformats.org/drawingml/2006/main" xmlns:r="http://schemas.openxmlformats.org/officeDocument/2006/relationships" xmlns:p="http://schemas.openxmlformats.org/presentationml/2006/main">
  <p:tag name="TIMING" val="|2.6|1"/>
</p:tagLst>
</file>

<file path=ppt/tags/tag71.xml><?xml version="1.0" encoding="utf-8"?>
<p:tagLst xmlns:a="http://schemas.openxmlformats.org/drawingml/2006/main" xmlns:r="http://schemas.openxmlformats.org/officeDocument/2006/relationships" xmlns:p="http://schemas.openxmlformats.org/presentationml/2006/main">
  <p:tag name="TIMING" val="|1.6|2.5"/>
</p:tagLst>
</file>

<file path=ppt/tags/tag72.xml><?xml version="1.0" encoding="utf-8"?>
<p:tagLst xmlns:a="http://schemas.openxmlformats.org/drawingml/2006/main" xmlns:r="http://schemas.openxmlformats.org/officeDocument/2006/relationships" xmlns:p="http://schemas.openxmlformats.org/presentationml/2006/main">
  <p:tag name="TIMING" val="|2.6|1"/>
</p:tagLst>
</file>

<file path=ppt/tags/tag73.xml><?xml version="1.0" encoding="utf-8"?>
<p:tagLst xmlns:a="http://schemas.openxmlformats.org/drawingml/2006/main" xmlns:r="http://schemas.openxmlformats.org/officeDocument/2006/relationships" xmlns:p="http://schemas.openxmlformats.org/presentationml/2006/main">
  <p:tag name="TIMING" val="|1.2|1.8|3.8|5.2"/>
</p:tagLst>
</file>

<file path=ppt/tags/tag74.xml><?xml version="1.0" encoding="utf-8"?>
<p:tagLst xmlns:a="http://schemas.openxmlformats.org/drawingml/2006/main" xmlns:r="http://schemas.openxmlformats.org/officeDocument/2006/relationships" xmlns:p="http://schemas.openxmlformats.org/presentationml/2006/main">
  <p:tag name="TIMING" val="|2.6|1"/>
</p:tagLst>
</file>

<file path=ppt/tags/tag75.xml><?xml version="1.0" encoding="utf-8"?>
<p:tagLst xmlns:a="http://schemas.openxmlformats.org/drawingml/2006/main" xmlns:r="http://schemas.openxmlformats.org/officeDocument/2006/relationships" xmlns:p="http://schemas.openxmlformats.org/presentationml/2006/main">
  <p:tag name="TIMING" val="|7.7|4.4|1.4"/>
</p:tagLst>
</file>

<file path=ppt/tags/tag76.xml><?xml version="1.0" encoding="utf-8"?>
<p:tagLst xmlns:a="http://schemas.openxmlformats.org/drawingml/2006/main" xmlns:r="http://schemas.openxmlformats.org/officeDocument/2006/relationships" xmlns:p="http://schemas.openxmlformats.org/presentationml/2006/main">
  <p:tag name="TIMING" val="|2.6|1"/>
</p:tagLst>
</file>

<file path=ppt/tags/tag77.xml><?xml version="1.0" encoding="utf-8"?>
<p:tagLst xmlns:a="http://schemas.openxmlformats.org/drawingml/2006/main" xmlns:r="http://schemas.openxmlformats.org/officeDocument/2006/relationships" xmlns:p="http://schemas.openxmlformats.org/presentationml/2006/main">
  <p:tag name="TIMING" val="|0.6"/>
</p:tagLst>
</file>

<file path=ppt/tags/tag78.xml><?xml version="1.0" encoding="utf-8"?>
<p:tagLst xmlns:a="http://schemas.openxmlformats.org/drawingml/2006/main" xmlns:r="http://schemas.openxmlformats.org/officeDocument/2006/relationships" xmlns:p="http://schemas.openxmlformats.org/presentationml/2006/main">
  <p:tag name="TIMING" val="|2.6|1"/>
</p:tagLst>
</file>

<file path=ppt/tags/tag79.xml><?xml version="1.0" encoding="utf-8"?>
<p:tagLst xmlns:a="http://schemas.openxmlformats.org/drawingml/2006/main" xmlns:r="http://schemas.openxmlformats.org/officeDocument/2006/relationships" xmlns:p="http://schemas.openxmlformats.org/presentationml/2006/main">
  <p:tag name="TIMING" val="|0.6"/>
</p:tagLst>
</file>

<file path=ppt/tags/tag80.xml><?xml version="1.0" encoding="utf-8"?>
<p:tagLst xmlns:a="http://schemas.openxmlformats.org/drawingml/2006/main" xmlns:r="http://schemas.openxmlformats.org/officeDocument/2006/relationships" xmlns:p="http://schemas.openxmlformats.org/presentationml/2006/main">
  <p:tag name="TIMING" val="|0.9|0.5"/>
</p:tagLst>
</file>

<file path=ppt/tags/tag81.xml><?xml version="1.0" encoding="utf-8"?>
<p:tagLst xmlns:a="http://schemas.openxmlformats.org/drawingml/2006/main" xmlns:r="http://schemas.openxmlformats.org/officeDocument/2006/relationships" xmlns:p="http://schemas.openxmlformats.org/presentationml/2006/main">
  <p:tag name="TIMING" val="|5.4|2.9"/>
</p:tagLst>
</file>

<file path=ppt/tags/tag82.xml><?xml version="1.0" encoding="utf-8"?>
<p:tagLst xmlns:a="http://schemas.openxmlformats.org/drawingml/2006/main" xmlns:r="http://schemas.openxmlformats.org/officeDocument/2006/relationships" xmlns:p="http://schemas.openxmlformats.org/presentationml/2006/main">
  <p:tag name="TIMING" val="|14.8|8.5|4.6|7.7|8.8"/>
</p:tagLst>
</file>

<file path=ppt/tags/tag83.xml><?xml version="1.0" encoding="utf-8"?>
<p:tagLst xmlns:a="http://schemas.openxmlformats.org/drawingml/2006/main" xmlns:r="http://schemas.openxmlformats.org/officeDocument/2006/relationships" xmlns:p="http://schemas.openxmlformats.org/presentationml/2006/main">
  <p:tag name="TIMING" val="|5.4|2.9"/>
</p:tagLst>
</file>

<file path=ppt/tags/tag84.xml><?xml version="1.0" encoding="utf-8"?>
<p:tagLst xmlns:a="http://schemas.openxmlformats.org/drawingml/2006/main" xmlns:r="http://schemas.openxmlformats.org/officeDocument/2006/relationships" xmlns:p="http://schemas.openxmlformats.org/presentationml/2006/main">
  <p:tag name="TIMING" val="|5.4|2.9"/>
</p:tagLst>
</file>

<file path=ppt/tags/tag85.xml><?xml version="1.0" encoding="utf-8"?>
<p:tagLst xmlns:a="http://schemas.openxmlformats.org/drawingml/2006/main" xmlns:r="http://schemas.openxmlformats.org/officeDocument/2006/relationships" xmlns:p="http://schemas.openxmlformats.org/presentationml/2006/main">
  <p:tag name="TIMING" val="|9.4|5.9"/>
</p:tagLst>
</file>

<file path=ppt/tags/tag86.xml><?xml version="1.0" encoding="utf-8"?>
<p:tagLst xmlns:a="http://schemas.openxmlformats.org/drawingml/2006/main" xmlns:r="http://schemas.openxmlformats.org/officeDocument/2006/relationships" xmlns:p="http://schemas.openxmlformats.org/presentationml/2006/main">
  <p:tag name="TIMING" val="|3.4|0.9"/>
</p:tagLst>
</file>

<file path=ppt/tags/tag87.xml><?xml version="1.0" encoding="utf-8"?>
<p:tagLst xmlns:a="http://schemas.openxmlformats.org/drawingml/2006/main" xmlns:r="http://schemas.openxmlformats.org/officeDocument/2006/relationships" xmlns:p="http://schemas.openxmlformats.org/presentationml/2006/main">
  <p:tag name="TIMING" val="|14.8|8.5|4.6|7.7|8.8"/>
</p:tagLst>
</file>

<file path=ppt/tags/tag88.xml><?xml version="1.0" encoding="utf-8"?>
<p:tagLst xmlns:a="http://schemas.openxmlformats.org/drawingml/2006/main" xmlns:r="http://schemas.openxmlformats.org/officeDocument/2006/relationships" xmlns:p="http://schemas.openxmlformats.org/presentationml/2006/main">
  <p:tag name="TIMING" val="|1.6|0.4"/>
</p:tagLst>
</file>

<file path=ppt/tags/tag89.xml><?xml version="1.0" encoding="utf-8"?>
<p:tagLst xmlns:a="http://schemas.openxmlformats.org/drawingml/2006/main" xmlns:r="http://schemas.openxmlformats.org/officeDocument/2006/relationships" xmlns:p="http://schemas.openxmlformats.org/presentationml/2006/main">
  <p:tag name="TIMING" val="|12.8|7.3|5.7|1.3|0.6|6.6|2"/>
</p:tagLst>
</file>

<file path=ppt/tags/tag90.xml><?xml version="1.0" encoding="utf-8"?>
<p:tagLst xmlns:a="http://schemas.openxmlformats.org/drawingml/2006/main" xmlns:r="http://schemas.openxmlformats.org/officeDocument/2006/relationships" xmlns:p="http://schemas.openxmlformats.org/presentationml/2006/main">
  <p:tag name="TIMING" val="|12.8|7.3|5.7|1.3|0.6|6.6|2"/>
</p:tagLst>
</file>

<file path=ppt/tags/tag91.xml><?xml version="1.0" encoding="utf-8"?>
<p:tagLst xmlns:a="http://schemas.openxmlformats.org/drawingml/2006/main" xmlns:r="http://schemas.openxmlformats.org/officeDocument/2006/relationships" xmlns:p="http://schemas.openxmlformats.org/presentationml/2006/main">
  <p:tag name="TIMING" val="|2.3|0.5|0.3|0.4|0.8"/>
</p:tagLst>
</file>

<file path=ppt/tags/tag92.xml><?xml version="1.0" encoding="utf-8"?>
<p:tagLst xmlns:a="http://schemas.openxmlformats.org/drawingml/2006/main" xmlns:r="http://schemas.openxmlformats.org/officeDocument/2006/relationships" xmlns:p="http://schemas.openxmlformats.org/presentationml/2006/main">
  <p:tag name="TIMING" val="|2.3|0.5|0.3|0.4|0.8"/>
</p:tagLst>
</file>

<file path=ppt/tags/tag93.xml><?xml version="1.0" encoding="utf-8"?>
<p:tagLst xmlns:a="http://schemas.openxmlformats.org/drawingml/2006/main" xmlns:r="http://schemas.openxmlformats.org/officeDocument/2006/relationships" xmlns:p="http://schemas.openxmlformats.org/presentationml/2006/main">
  <p:tag name="TIMING" val="|0.6"/>
</p:tagLst>
</file>

<file path=ppt/tags/tag94.xml><?xml version="1.0" encoding="utf-8"?>
<p:tagLst xmlns:a="http://schemas.openxmlformats.org/drawingml/2006/main" xmlns:r="http://schemas.openxmlformats.org/officeDocument/2006/relationships" xmlns:p="http://schemas.openxmlformats.org/presentationml/2006/main">
  <p:tag name="TIMING" val="|2|12.1|3.1|3.8"/>
</p:tagLst>
</file>

<file path=ppt/tags/tag95.xml><?xml version="1.0" encoding="utf-8"?>
<p:tagLst xmlns:a="http://schemas.openxmlformats.org/drawingml/2006/main" xmlns:r="http://schemas.openxmlformats.org/officeDocument/2006/relationships" xmlns:p="http://schemas.openxmlformats.org/presentationml/2006/main">
  <p:tag name="TIMING" val="|0.4|1.2|0.3"/>
</p:tagLst>
</file>

<file path=ppt/tags/tag96.xml><?xml version="1.0" encoding="utf-8"?>
<p:tagLst xmlns:a="http://schemas.openxmlformats.org/drawingml/2006/main" xmlns:r="http://schemas.openxmlformats.org/officeDocument/2006/relationships" xmlns:p="http://schemas.openxmlformats.org/presentationml/2006/main">
  <p:tag name="TIMING" val="|16.5|3.5|3.3|3.8|4.2|6.3"/>
</p:tagLst>
</file>

<file path=ppt/tags/tag97.xml><?xml version="1.0" encoding="utf-8"?>
<p:tagLst xmlns:a="http://schemas.openxmlformats.org/drawingml/2006/main" xmlns:r="http://schemas.openxmlformats.org/officeDocument/2006/relationships" xmlns:p="http://schemas.openxmlformats.org/presentationml/2006/main">
  <p:tag name="TIMING" val="|0.8|6.6|4.5|1.2|2.1|4.8|3.1"/>
</p:tagLst>
</file>

<file path=ppt/tags/tag98.xml><?xml version="1.0" encoding="utf-8"?>
<p:tagLst xmlns:a="http://schemas.openxmlformats.org/drawingml/2006/main" xmlns:r="http://schemas.openxmlformats.org/officeDocument/2006/relationships" xmlns:p="http://schemas.openxmlformats.org/presentationml/2006/main">
  <p:tag name="TIMING" val="|5.7|3.8"/>
</p:tagLst>
</file>

<file path=ppt/tags/tag99.xml><?xml version="1.0" encoding="utf-8"?>
<p:tagLst xmlns:a="http://schemas.openxmlformats.org/drawingml/2006/main" xmlns:r="http://schemas.openxmlformats.org/officeDocument/2006/relationships" xmlns:p="http://schemas.openxmlformats.org/presentationml/2006/main">
  <p:tag name="TIMING" val="|5.7|3.8"/>
</p:tagLst>
</file>

<file path=ppt/tags/tag100.xml><?xml version="1.0" encoding="utf-8"?>
<p:tagLst xmlns:a="http://schemas.openxmlformats.org/drawingml/2006/main" xmlns:r="http://schemas.openxmlformats.org/officeDocument/2006/relationships" xmlns:p="http://schemas.openxmlformats.org/presentationml/2006/main">
  <p:tag name="TIMING" val="|0.5|5.4|4.3|5.8|5.2|7.2"/>
</p:tagLst>
</file>

<file path=ppt/tags/tag101.xml><?xml version="1.0" encoding="utf-8"?>
<p:tagLst xmlns:a="http://schemas.openxmlformats.org/drawingml/2006/main" xmlns:r="http://schemas.openxmlformats.org/officeDocument/2006/relationships" xmlns:p="http://schemas.openxmlformats.org/presentationml/2006/main">
  <p:tag name="TIMING" val="|0.5|5.4|4.3|5.8|5.2|7.2"/>
</p:tagLst>
</file>

<file path=ppt/tags/tag102.xml><?xml version="1.0" encoding="utf-8"?>
<p:tagLst xmlns:a="http://schemas.openxmlformats.org/drawingml/2006/main" xmlns:r="http://schemas.openxmlformats.org/officeDocument/2006/relationships" xmlns:p="http://schemas.openxmlformats.org/presentationml/2006/main">
  <p:tag name="TIMING" val="|0.5|5.4|4.3|5.8|5.2|7.2"/>
</p:tagLst>
</file>

<file path=ppt/tags/tag103.xml><?xml version="1.0" encoding="utf-8"?>
<p:tagLst xmlns:a="http://schemas.openxmlformats.org/drawingml/2006/main" xmlns:r="http://schemas.openxmlformats.org/officeDocument/2006/relationships" xmlns:p="http://schemas.openxmlformats.org/presentationml/2006/main">
  <p:tag name="TIMING" val="|0.5|11.3|7.4|35.1|6.3"/>
</p:tagLst>
</file>

<file path=ppt/tags/tag104.xml><?xml version="1.0" encoding="utf-8"?>
<p:tagLst xmlns:a="http://schemas.openxmlformats.org/drawingml/2006/main" xmlns:r="http://schemas.openxmlformats.org/officeDocument/2006/relationships" xmlns:p="http://schemas.openxmlformats.org/presentationml/2006/main">
  <p:tag name="TIMING" val="|0.5|11.3|7.4|35.1|6.3"/>
</p:tagLst>
</file>

<file path=ppt/tags/tag105.xml><?xml version="1.0" encoding="utf-8"?>
<p:tagLst xmlns:a="http://schemas.openxmlformats.org/drawingml/2006/main" xmlns:r="http://schemas.openxmlformats.org/officeDocument/2006/relationships" xmlns:p="http://schemas.openxmlformats.org/presentationml/2006/main">
  <p:tag name="TIMING" val="|0.4|1|0.6|17.5|1.3"/>
</p:tagLst>
</file>

<file path=ppt/tags/tag106.xml><?xml version="1.0" encoding="utf-8"?>
<p:tagLst xmlns:a="http://schemas.openxmlformats.org/drawingml/2006/main" xmlns:r="http://schemas.openxmlformats.org/officeDocument/2006/relationships" xmlns:p="http://schemas.openxmlformats.org/presentationml/2006/main">
  <p:tag name="TIMING" val="|0.2|0.8|0.4|5.8|1.4|3.7"/>
</p:tagLst>
</file>

<file path=ppt/tags/tag107.xml><?xml version="1.0" encoding="utf-8"?>
<p:tagLst xmlns:a="http://schemas.openxmlformats.org/drawingml/2006/main" xmlns:r="http://schemas.openxmlformats.org/officeDocument/2006/relationships" xmlns:p="http://schemas.openxmlformats.org/presentationml/2006/main">
  <p:tag name="TIMING" val="|1.6|1.8|45.6|1.1|11.2|0.8"/>
</p:tagLst>
</file>

<file path=ppt/tags/tag108.xml><?xml version="1.0" encoding="utf-8"?>
<p:tagLst xmlns:a="http://schemas.openxmlformats.org/drawingml/2006/main" xmlns:r="http://schemas.openxmlformats.org/officeDocument/2006/relationships" xmlns:p="http://schemas.openxmlformats.org/presentationml/2006/main">
  <p:tag name="TIMING" val="|1.6|1.8|45.6|1.1|11.2|0.8"/>
</p:tagLst>
</file>

<file path=ppt/tags/tag109.xml><?xml version="1.0" encoding="utf-8"?>
<p:tagLst xmlns:a="http://schemas.openxmlformats.org/drawingml/2006/main" xmlns:r="http://schemas.openxmlformats.org/officeDocument/2006/relationships" xmlns:p="http://schemas.openxmlformats.org/presentationml/2006/main">
  <p:tag name="TIMING" val="|9.8|1.1|2.8|19|3.7"/>
</p:tagLst>
</file>

<file path=ppt/tags/tag110.xml><?xml version="1.0" encoding="utf-8"?>
<p:tagLst xmlns:a="http://schemas.openxmlformats.org/drawingml/2006/main" xmlns:r="http://schemas.openxmlformats.org/officeDocument/2006/relationships" xmlns:p="http://schemas.openxmlformats.org/presentationml/2006/main">
  <p:tag name="TIMING" val="|9.8|1.1|2.8|19|3.7"/>
</p:tagLst>
</file>

<file path=ppt/tags/tag111.xml><?xml version="1.0" encoding="utf-8"?>
<p:tagLst xmlns:a="http://schemas.openxmlformats.org/drawingml/2006/main" xmlns:r="http://schemas.openxmlformats.org/officeDocument/2006/relationships" xmlns:p="http://schemas.openxmlformats.org/presentationml/2006/main">
  <p:tag name="TIMING" val="|2.2|1.6|0.3|0.3|0.2"/>
</p:tagLst>
</file>

<file path=ppt/tags/tag112.xml><?xml version="1.0" encoding="utf-8"?>
<p:tagLst xmlns:a="http://schemas.openxmlformats.org/drawingml/2006/main" xmlns:r="http://schemas.openxmlformats.org/officeDocument/2006/relationships" xmlns:p="http://schemas.openxmlformats.org/presentationml/2006/main">
  <p:tag name="TIMING" val="|0.5|1.2|0.3|0.2|0.2"/>
</p:tagLst>
</file>

<file path=ppt/tags/tag113.xml><?xml version="1.0" encoding="utf-8"?>
<p:tagLst xmlns:a="http://schemas.openxmlformats.org/drawingml/2006/main" xmlns:r="http://schemas.openxmlformats.org/officeDocument/2006/relationships" xmlns:p="http://schemas.openxmlformats.org/presentationml/2006/main">
  <p:tag name="TIMING" val="|1.5|6.2|5.6|2.4"/>
</p:tagLst>
</file>

<file path=ppt/tags/tag114.xml><?xml version="1.0" encoding="utf-8"?>
<p:tagLst xmlns:a="http://schemas.openxmlformats.org/drawingml/2006/main" xmlns:r="http://schemas.openxmlformats.org/officeDocument/2006/relationships" xmlns:p="http://schemas.openxmlformats.org/presentationml/2006/main">
  <p:tag name="TIMING" val="|0.1|2.1|0.7"/>
</p:tagLst>
</file>

<file path=ppt/tags/tag115.xml><?xml version="1.0" encoding="utf-8"?>
<p:tagLst xmlns:a="http://schemas.openxmlformats.org/drawingml/2006/main" xmlns:r="http://schemas.openxmlformats.org/officeDocument/2006/relationships" xmlns:p="http://schemas.openxmlformats.org/presentationml/2006/main">
  <p:tag name="TIMING" val="|5|4.1|8.2|5.1"/>
</p:tagLst>
</file>

<file path=ppt/tags/tag116.xml><?xml version="1.0" encoding="utf-8"?>
<p:tagLst xmlns:a="http://schemas.openxmlformats.org/drawingml/2006/main" xmlns:r="http://schemas.openxmlformats.org/officeDocument/2006/relationships" xmlns:p="http://schemas.openxmlformats.org/presentationml/2006/main">
  <p:tag name="TIMING" val="|0.9|11.6|5.9|1.2|0.8|6|3.3"/>
</p:tagLst>
</file>

<file path=ppt/tags/tag117.xml><?xml version="1.0" encoding="utf-8"?>
<p:tagLst xmlns:a="http://schemas.openxmlformats.org/drawingml/2006/main" xmlns:r="http://schemas.openxmlformats.org/officeDocument/2006/relationships" xmlns:p="http://schemas.openxmlformats.org/presentationml/2006/main">
  <p:tag name="TIMING" val="|0.5|12.1|22.9|5.5|8.4|7.2|15.4"/>
</p:tagLst>
</file>

<file path=ppt/tags/tag118.xml><?xml version="1.0" encoding="utf-8"?>
<p:tagLst xmlns:a="http://schemas.openxmlformats.org/drawingml/2006/main" xmlns:r="http://schemas.openxmlformats.org/officeDocument/2006/relationships" xmlns:p="http://schemas.openxmlformats.org/presentationml/2006/main">
  <p:tag name="TIMING" val="|0.5|12.1|22.9|5.5|8.4|7.2|15.4"/>
</p:tagLst>
</file>

<file path=ppt/tags/tag119.xml><?xml version="1.0" encoding="utf-8"?>
<p:tagLst xmlns:a="http://schemas.openxmlformats.org/drawingml/2006/main" xmlns:r="http://schemas.openxmlformats.org/officeDocument/2006/relationships" xmlns:p="http://schemas.openxmlformats.org/presentationml/2006/main">
  <p:tag name="TIMING" val="|0.6|1.3"/>
</p:tagLst>
</file>

<file path=ppt/tags/tag120.xml><?xml version="1.0" encoding="utf-8"?>
<p:tagLst xmlns:a="http://schemas.openxmlformats.org/drawingml/2006/main" xmlns:r="http://schemas.openxmlformats.org/officeDocument/2006/relationships" xmlns:p="http://schemas.openxmlformats.org/presentationml/2006/main">
  <p:tag name="TIMING" val="|0.6|1.3"/>
</p:tagLst>
</file>

<file path=ppt/tags/tag121.xml><?xml version="1.0" encoding="utf-8"?>
<p:tagLst xmlns:a="http://schemas.openxmlformats.org/drawingml/2006/main" xmlns:r="http://schemas.openxmlformats.org/officeDocument/2006/relationships" xmlns:p="http://schemas.openxmlformats.org/presentationml/2006/main">
  <p:tag name="TIMING" val="|0.6|1.3"/>
</p:tagLst>
</file>

<file path=ppt/tags/tag122.xml><?xml version="1.0" encoding="utf-8"?>
<p:tagLst xmlns:a="http://schemas.openxmlformats.org/drawingml/2006/main" xmlns:r="http://schemas.openxmlformats.org/officeDocument/2006/relationships" xmlns:p="http://schemas.openxmlformats.org/presentationml/2006/main">
  <p:tag name="TIMING" val="|0.3|6.9|1|3|2.4|1.6|1.4|3.1|4.7|7.1"/>
</p:tagLst>
</file>

<file path=ppt/tags/tag123.xml><?xml version="1.0" encoding="utf-8"?>
<p:tagLst xmlns:a="http://schemas.openxmlformats.org/drawingml/2006/main" xmlns:r="http://schemas.openxmlformats.org/officeDocument/2006/relationships" xmlns:p="http://schemas.openxmlformats.org/presentationml/2006/main">
  <p:tag name="TIMING" val="|0.1|4.4|17.1|3.9|0.9|0.3|0.2|0.2|0.4|3.2"/>
</p:tagLst>
</file>

<file path=ppt/tags/tag124.xml><?xml version="1.0" encoding="utf-8"?>
<p:tagLst xmlns:a="http://schemas.openxmlformats.org/drawingml/2006/main" xmlns:r="http://schemas.openxmlformats.org/officeDocument/2006/relationships" xmlns:p="http://schemas.openxmlformats.org/presentationml/2006/main">
  <p:tag name="TIMING" val="|0.6|8|6.1|2.6|10.6|4.4|4.8"/>
</p:tagLst>
</file>

<file path=ppt/tags/tag125.xml><?xml version="1.0" encoding="utf-8"?>
<p:tagLst xmlns:a="http://schemas.openxmlformats.org/drawingml/2006/main" xmlns:r="http://schemas.openxmlformats.org/officeDocument/2006/relationships" xmlns:p="http://schemas.openxmlformats.org/presentationml/2006/main">
  <p:tag name="TIMING" val="|0.2|0.5|5.6|3.4"/>
</p:tagLst>
</file>

<file path=ppt/tags/tag126.xml><?xml version="1.0" encoding="utf-8"?>
<p:tagLst xmlns:a="http://schemas.openxmlformats.org/drawingml/2006/main" xmlns:r="http://schemas.openxmlformats.org/officeDocument/2006/relationships" xmlns:p="http://schemas.openxmlformats.org/presentationml/2006/main">
  <p:tag name="TIMING" val="|0.2|0.5|5.6|3.4"/>
</p:tagLst>
</file>

<file path=ppt/tags/tag127.xml><?xml version="1.0" encoding="utf-8"?>
<p:tagLst xmlns:a="http://schemas.openxmlformats.org/drawingml/2006/main" xmlns:r="http://schemas.openxmlformats.org/officeDocument/2006/relationships" xmlns:p="http://schemas.openxmlformats.org/presentationml/2006/main">
  <p:tag name="TIMING" val="|0.5|5.2|6.5|3.2|1.9"/>
</p:tagLst>
</file>

<file path=ppt/tags/tag128.xml><?xml version="1.0" encoding="utf-8"?>
<p:tagLst xmlns:a="http://schemas.openxmlformats.org/drawingml/2006/main" xmlns:r="http://schemas.openxmlformats.org/officeDocument/2006/relationships" xmlns:p="http://schemas.openxmlformats.org/presentationml/2006/main">
  <p:tag name="TIMING" val="|0.5|5.2|6.5|3.2|1.9"/>
</p:tagLst>
</file>

<file path=ppt/tags/tag129.xml><?xml version="1.0" encoding="utf-8"?>
<p:tagLst xmlns:a="http://schemas.openxmlformats.org/drawingml/2006/main" xmlns:r="http://schemas.openxmlformats.org/officeDocument/2006/relationships" xmlns:p="http://schemas.openxmlformats.org/presentationml/2006/main">
  <p:tag name="TIMING" val="|0.6|5.7|4.7|3.6"/>
</p:tagLst>
</file>

<file path=ppt/tags/tag130.xml><?xml version="1.0" encoding="utf-8"?>
<p:tagLst xmlns:a="http://schemas.openxmlformats.org/drawingml/2006/main" xmlns:r="http://schemas.openxmlformats.org/officeDocument/2006/relationships" xmlns:p="http://schemas.openxmlformats.org/presentationml/2006/main">
  <p:tag name="TIMING" val="|0.2|3.7|6"/>
</p:tagLst>
</file>

<file path=ppt/tags/tag131.xml><?xml version="1.0" encoding="utf-8"?>
<p:tagLst xmlns:a="http://schemas.openxmlformats.org/drawingml/2006/main" xmlns:r="http://schemas.openxmlformats.org/officeDocument/2006/relationships" xmlns:p="http://schemas.openxmlformats.org/presentationml/2006/main">
  <p:tag name="TIMING" val="|0.7|2.5|2.1"/>
</p:tagLst>
</file>

<file path=ppt/tags/tag132.xml><?xml version="1.0" encoding="utf-8"?>
<p:tagLst xmlns:a="http://schemas.openxmlformats.org/drawingml/2006/main" xmlns:r="http://schemas.openxmlformats.org/officeDocument/2006/relationships" xmlns:p="http://schemas.openxmlformats.org/presentationml/2006/main">
  <p:tag name="TIMING" val="|1.4"/>
</p:tagLst>
</file>

<file path=ppt/tags/tag133.xml><?xml version="1.0" encoding="utf-8"?>
<p:tagLst xmlns:a="http://schemas.openxmlformats.org/drawingml/2006/main" xmlns:r="http://schemas.openxmlformats.org/officeDocument/2006/relationships" xmlns:p="http://schemas.openxmlformats.org/presentationml/2006/main">
  <p:tag name="TIMING" val="|1.4"/>
</p:tagLst>
</file>

<file path=ppt/tags/tag134.xml><?xml version="1.0" encoding="utf-8"?>
<p:tagLst xmlns:a="http://schemas.openxmlformats.org/drawingml/2006/main" xmlns:r="http://schemas.openxmlformats.org/officeDocument/2006/relationships" xmlns:p="http://schemas.openxmlformats.org/presentationml/2006/main">
  <p:tag name="TIMING" val="|0.7|3.8"/>
</p:tagLst>
</file>

<file path=ppt/tags/tag135.xml><?xml version="1.0" encoding="utf-8"?>
<p:tagLst xmlns:a="http://schemas.openxmlformats.org/drawingml/2006/main" xmlns:r="http://schemas.openxmlformats.org/officeDocument/2006/relationships" xmlns:p="http://schemas.openxmlformats.org/presentationml/2006/main">
  <p:tag name="TIMING" val="|0.7|3.8"/>
</p:tagLst>
</file>

<file path=ppt/tags/tag136.xml><?xml version="1.0" encoding="utf-8"?>
<p:tagLst xmlns:a="http://schemas.openxmlformats.org/drawingml/2006/main" xmlns:r="http://schemas.openxmlformats.org/officeDocument/2006/relationships" xmlns:p="http://schemas.openxmlformats.org/presentationml/2006/main">
  <p:tag name="TIMING" val="|0.7|3.8"/>
</p:tagLst>
</file>

<file path=ppt/tags/tag137.xml><?xml version="1.0" encoding="utf-8"?>
<p:tagLst xmlns:a="http://schemas.openxmlformats.org/drawingml/2006/main" xmlns:r="http://schemas.openxmlformats.org/officeDocument/2006/relationships" xmlns:p="http://schemas.openxmlformats.org/presentationml/2006/main">
  <p:tag name="TIMING" val="|0.7|3.8"/>
</p:tagLst>
</file>

<file path=ppt/tags/tag138.xml><?xml version="1.0" encoding="utf-8"?>
<p:tagLst xmlns:a="http://schemas.openxmlformats.org/drawingml/2006/main" xmlns:r="http://schemas.openxmlformats.org/officeDocument/2006/relationships" xmlns:p="http://schemas.openxmlformats.org/presentationml/2006/main">
  <p:tag name="TIMING" val="|0.7|3.8"/>
</p:tagLst>
</file>

<file path=ppt/tags/tag139.xml><?xml version="1.0" encoding="utf-8"?>
<p:tagLst xmlns:a="http://schemas.openxmlformats.org/drawingml/2006/main" xmlns:r="http://schemas.openxmlformats.org/officeDocument/2006/relationships" xmlns:p="http://schemas.openxmlformats.org/presentationml/2006/main">
  <p:tag name="TIMING" val="|0.7|3.8"/>
</p:tagLst>
</file>

<file path=ppt/tags/tag140.xml><?xml version="1.0" encoding="utf-8"?>
<p:tagLst xmlns:a="http://schemas.openxmlformats.org/drawingml/2006/main" xmlns:r="http://schemas.openxmlformats.org/officeDocument/2006/relationships" xmlns:p="http://schemas.openxmlformats.org/presentationml/2006/main">
  <p:tag name="TIMING" val="|0.7|3.8"/>
</p:tagLst>
</file>

<file path=ppt/tags/tag141.xml><?xml version="1.0" encoding="utf-8"?>
<p:tagLst xmlns:a="http://schemas.openxmlformats.org/drawingml/2006/main" xmlns:r="http://schemas.openxmlformats.org/officeDocument/2006/relationships" xmlns:p="http://schemas.openxmlformats.org/presentationml/2006/main">
  <p:tag name="TIMING" val="|1.3|6.5|10.5|5.8|7.2|0.9"/>
</p:tagLst>
</file>

<file path=ppt/theme/theme1.xml><?xml version="1.0" encoding="utf-8"?>
<a:theme xmlns:a="http://schemas.openxmlformats.org/drawingml/2006/main" name="Default Design">
  <a:themeElements>
    <a:clrScheme name="">
      <a:dk1>
        <a:srgbClr val="000000"/>
      </a:dk1>
      <a:lt1>
        <a:srgbClr val="EAEAEA"/>
      </a:lt1>
      <a:dk2>
        <a:srgbClr val="000000"/>
      </a:dk2>
      <a:lt2>
        <a:srgbClr val="5F5F5F"/>
      </a:lt2>
      <a:accent1>
        <a:srgbClr val="00CC99"/>
      </a:accent1>
      <a:accent2>
        <a:srgbClr val="3333CC"/>
      </a:accent2>
      <a:accent3>
        <a:srgbClr val="F3F3F3"/>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FAR 139.303 and 139.329 Ground Vehicle Operations on Movement &amp; Safety Areas 2016-03-31</Template>
  <TotalTime>15158</TotalTime>
  <Words>14514</Words>
  <Application>Microsoft Office PowerPoint</Application>
  <PresentationFormat>On-screen Show (4:3)</PresentationFormat>
  <Paragraphs>2187</Paragraphs>
  <Slides>203</Slides>
  <Notes>69</Notes>
  <HiddenSlides>62</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3</vt:i4>
      </vt:variant>
      <vt:variant>
        <vt:lpstr>Slide Titles</vt:lpstr>
      </vt:variant>
      <vt:variant>
        <vt:i4>203</vt:i4>
      </vt:variant>
    </vt:vector>
  </HeadingPairs>
  <TitlesOfParts>
    <vt:vector size="215" baseType="lpstr">
      <vt:lpstr>Arial</vt:lpstr>
      <vt:lpstr>Arial Narrow</vt:lpstr>
      <vt:lpstr>Arial Rounded MT Bold</vt:lpstr>
      <vt:lpstr>Calibri</vt:lpstr>
      <vt:lpstr>Garamond</vt:lpstr>
      <vt:lpstr>Tahoma</vt:lpstr>
      <vt:lpstr>Times New Roman</vt:lpstr>
      <vt:lpstr>Webdings</vt:lpstr>
      <vt:lpstr>Default Design</vt:lpstr>
      <vt:lpstr>Clip</vt:lpstr>
      <vt:lpstr>Document</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Training Topics</vt:lpstr>
      <vt:lpstr>Training Topics</vt:lpstr>
      <vt:lpstr>PowerPoint Presentation</vt:lpstr>
      <vt:lpstr>PowerPoint Presentation</vt:lpstr>
      <vt:lpstr>PowerPoint Presentation</vt:lpstr>
      <vt:lpstr>PowerPoint Presentation</vt:lpstr>
      <vt:lpstr>Prerequisites to Operate a Vehicle on the Airport Movement Area</vt:lpstr>
      <vt:lpstr>Airfield Safety</vt:lpstr>
      <vt:lpstr>Airfield Safety</vt:lpstr>
      <vt:lpstr>PowerPoint Presentation</vt:lpstr>
      <vt:lpstr>Airfield Safety</vt:lpstr>
      <vt:lpstr>Airfield Safety</vt:lpstr>
      <vt:lpstr>PowerPoint Presentation</vt:lpstr>
      <vt:lpstr>PowerPoint Presentation</vt:lpstr>
      <vt:lpstr>Airfield Safety</vt:lpstr>
      <vt:lpstr>Airfield Safety</vt:lpstr>
      <vt:lpstr>Airfield Safety</vt:lpstr>
      <vt:lpstr>Airfield Safety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Airfield Safety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Overview of Runway Safety Areas (RSAs) and ILS Critical Areas at DTW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Airfield Radio Communications  and Procedures </vt:lpstr>
      <vt:lpstr>PowerPoint Presentation</vt:lpstr>
      <vt:lpstr>PowerPoint Presentation</vt:lpstr>
      <vt:lpstr>PowerPoint Presentation</vt:lpstr>
      <vt:lpstr>PowerPoint Presentation</vt:lpstr>
      <vt:lpstr>Phonetics</vt:lpstr>
      <vt:lpstr>PowerPoint Presentation</vt:lpstr>
      <vt:lpstr>PowerPoint Presentation</vt:lpstr>
      <vt:lpstr>Radio Communications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Radio Communications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Airfield Safety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Airfield Safety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Detroit Metro Airport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Lawson</dc:creator>
  <cp:lastModifiedBy>Christopher Szymanski</cp:lastModifiedBy>
  <cp:revision>684</cp:revision>
  <cp:lastPrinted>2021-10-15T13:34:09Z</cp:lastPrinted>
  <dcterms:created xsi:type="dcterms:W3CDTF">2016-03-31T18:59:51Z</dcterms:created>
  <dcterms:modified xsi:type="dcterms:W3CDTF">2022-03-16T11:59:07Z</dcterms:modified>
</cp:coreProperties>
</file>