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2"/>
  </p:notesMasterIdLst>
  <p:sldIdLst>
    <p:sldId id="373" r:id="rId2"/>
    <p:sldId id="374" r:id="rId3"/>
    <p:sldId id="375" r:id="rId4"/>
    <p:sldId id="1205" r:id="rId5"/>
    <p:sldId id="1206" r:id="rId6"/>
    <p:sldId id="1284" r:id="rId7"/>
    <p:sldId id="1285" r:id="rId8"/>
    <p:sldId id="342" r:id="rId9"/>
    <p:sldId id="1286" r:id="rId10"/>
    <p:sldId id="1287" r:id="rId11"/>
    <p:sldId id="1288" r:id="rId12"/>
    <p:sldId id="1289" r:id="rId13"/>
    <p:sldId id="1290" r:id="rId14"/>
    <p:sldId id="1291" r:id="rId15"/>
    <p:sldId id="1292" r:id="rId16"/>
    <p:sldId id="1293" r:id="rId17"/>
    <p:sldId id="1294" r:id="rId18"/>
    <p:sldId id="1295" r:id="rId19"/>
    <p:sldId id="1296" r:id="rId20"/>
    <p:sldId id="1297" r:id="rId21"/>
    <p:sldId id="1298" r:id="rId22"/>
    <p:sldId id="1299" r:id="rId23"/>
    <p:sldId id="357" r:id="rId24"/>
    <p:sldId id="358" r:id="rId25"/>
    <p:sldId id="359" r:id="rId26"/>
    <p:sldId id="1300" r:id="rId27"/>
    <p:sldId id="361" r:id="rId28"/>
    <p:sldId id="362" r:id="rId29"/>
    <p:sldId id="1207" r:id="rId30"/>
    <p:sldId id="1301" r:id="rId31"/>
    <p:sldId id="1302" r:id="rId32"/>
    <p:sldId id="1303" r:id="rId33"/>
    <p:sldId id="1304" r:id="rId34"/>
    <p:sldId id="1305" r:id="rId35"/>
    <p:sldId id="1306" r:id="rId36"/>
    <p:sldId id="1307" r:id="rId37"/>
    <p:sldId id="1308" r:id="rId38"/>
    <p:sldId id="1309" r:id="rId39"/>
    <p:sldId id="383" r:id="rId40"/>
    <p:sldId id="376" r:id="rId41"/>
    <p:sldId id="1310" r:id="rId42"/>
    <p:sldId id="377" r:id="rId43"/>
    <p:sldId id="378" r:id="rId44"/>
    <p:sldId id="379" r:id="rId45"/>
    <p:sldId id="380" r:id="rId46"/>
    <p:sldId id="382" r:id="rId47"/>
    <p:sldId id="1311" r:id="rId48"/>
    <p:sldId id="385" r:id="rId49"/>
    <p:sldId id="386" r:id="rId50"/>
    <p:sldId id="387" r:id="rId51"/>
    <p:sldId id="388" r:id="rId52"/>
    <p:sldId id="389" r:id="rId53"/>
    <p:sldId id="390" r:id="rId54"/>
    <p:sldId id="1118" r:id="rId55"/>
    <p:sldId id="1119" r:id="rId56"/>
    <p:sldId id="1120" r:id="rId57"/>
    <p:sldId id="1121" r:id="rId58"/>
    <p:sldId id="1122" r:id="rId59"/>
    <p:sldId id="1030" r:id="rId60"/>
    <p:sldId id="1127" r:id="rId61"/>
    <p:sldId id="1128" r:id="rId62"/>
    <p:sldId id="1182" r:id="rId63"/>
    <p:sldId id="1316" r:id="rId64"/>
    <p:sldId id="1124" r:id="rId65"/>
    <p:sldId id="1125" r:id="rId66"/>
    <p:sldId id="1224" r:id="rId67"/>
    <p:sldId id="1225" r:id="rId68"/>
    <p:sldId id="1226" r:id="rId69"/>
    <p:sldId id="1227" r:id="rId70"/>
    <p:sldId id="1228" r:id="rId71"/>
    <p:sldId id="1229" r:id="rId72"/>
    <p:sldId id="1129" r:id="rId73"/>
    <p:sldId id="391" r:id="rId74"/>
    <p:sldId id="384" r:id="rId75"/>
    <p:sldId id="392" r:id="rId76"/>
    <p:sldId id="393" r:id="rId77"/>
    <p:sldId id="394" r:id="rId78"/>
    <p:sldId id="396" r:id="rId79"/>
    <p:sldId id="395" r:id="rId80"/>
    <p:sldId id="397" r:id="rId81"/>
    <p:sldId id="398" r:id="rId82"/>
    <p:sldId id="399" r:id="rId83"/>
    <p:sldId id="400" r:id="rId84"/>
    <p:sldId id="401" r:id="rId85"/>
    <p:sldId id="402" r:id="rId86"/>
    <p:sldId id="1130" r:id="rId87"/>
    <p:sldId id="1163" r:id="rId88"/>
    <p:sldId id="1164" r:id="rId89"/>
    <p:sldId id="1169" r:id="rId90"/>
    <p:sldId id="1170" r:id="rId91"/>
    <p:sldId id="1171" r:id="rId92"/>
    <p:sldId id="1172" r:id="rId93"/>
    <p:sldId id="1173" r:id="rId94"/>
    <p:sldId id="1174" r:id="rId95"/>
    <p:sldId id="1181" r:id="rId96"/>
    <p:sldId id="1183" r:id="rId97"/>
    <p:sldId id="1184" r:id="rId98"/>
    <p:sldId id="1185" r:id="rId99"/>
    <p:sldId id="1186" r:id="rId100"/>
    <p:sldId id="1187" r:id="rId101"/>
    <p:sldId id="1188" r:id="rId102"/>
    <p:sldId id="1189" r:id="rId103"/>
    <p:sldId id="1197" r:id="rId104"/>
    <p:sldId id="1198" r:id="rId105"/>
    <p:sldId id="1199" r:id="rId106"/>
    <p:sldId id="1202" r:id="rId107"/>
    <p:sldId id="1203" r:id="rId108"/>
    <p:sldId id="1208" r:id="rId109"/>
    <p:sldId id="1312" r:id="rId110"/>
    <p:sldId id="1313" r:id="rId111"/>
    <p:sldId id="1314" r:id="rId112"/>
    <p:sldId id="297" r:id="rId113"/>
    <p:sldId id="287" r:id="rId114"/>
    <p:sldId id="336" r:id="rId115"/>
    <p:sldId id="291" r:id="rId116"/>
    <p:sldId id="304" r:id="rId117"/>
    <p:sldId id="285" r:id="rId118"/>
    <p:sldId id="302" r:id="rId119"/>
    <p:sldId id="286" r:id="rId120"/>
    <p:sldId id="331" r:id="rId121"/>
    <p:sldId id="303" r:id="rId122"/>
    <p:sldId id="315" r:id="rId123"/>
    <p:sldId id="299" r:id="rId124"/>
    <p:sldId id="300" r:id="rId125"/>
    <p:sldId id="328" r:id="rId126"/>
    <p:sldId id="316" r:id="rId127"/>
    <p:sldId id="326" r:id="rId128"/>
    <p:sldId id="292" r:id="rId129"/>
    <p:sldId id="318" r:id="rId130"/>
    <p:sldId id="1315" r:id="rId1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55" d="100"/>
          <a:sy n="155" d="100"/>
        </p:scale>
        <p:origin x="312" y="13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0C6A0-342B-4484-8454-99AF8172A87E}"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A011FE-9E68-4ABF-9DA1-0015A76A806D}" type="slidenum">
              <a:rPr lang="en-US" smtClean="0"/>
              <a:t>‹#›</a:t>
            </a:fld>
            <a:endParaRPr lang="en-US"/>
          </a:p>
        </p:txBody>
      </p:sp>
    </p:spTree>
    <p:extLst>
      <p:ext uri="{BB962C8B-B14F-4D97-AF65-F5344CB8AC3E}">
        <p14:creationId xmlns:p14="http://schemas.microsoft.com/office/powerpoint/2010/main" val="2498155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726391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4459741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6753934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7091997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847944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9670381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013116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3908909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30 November 2023</a:t>
            </a:fld>
            <a:endParaRPr lang="en-US" dirty="0"/>
          </a:p>
        </p:txBody>
      </p:sp>
    </p:spTree>
    <p:extLst>
      <p:ext uri="{BB962C8B-B14F-4D97-AF65-F5344CB8AC3E}">
        <p14:creationId xmlns:p14="http://schemas.microsoft.com/office/powerpoint/2010/main" val="4002685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30 November 2023</a:t>
            </a:fld>
            <a:endParaRPr lang="en-US" dirty="0"/>
          </a:p>
        </p:txBody>
      </p:sp>
    </p:spTree>
    <p:extLst>
      <p:ext uri="{BB962C8B-B14F-4D97-AF65-F5344CB8AC3E}">
        <p14:creationId xmlns:p14="http://schemas.microsoft.com/office/powerpoint/2010/main" val="2838009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30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44247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30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001468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30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dirty="0"/>
          </a:p>
        </p:txBody>
      </p:sp>
    </p:spTree>
    <p:extLst>
      <p:ext uri="{BB962C8B-B14F-4D97-AF65-F5344CB8AC3E}">
        <p14:creationId xmlns:p14="http://schemas.microsoft.com/office/powerpoint/2010/main" val="217149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30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821589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30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66005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30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889187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30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834693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30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280781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dirty="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30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2967038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30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232545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30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105680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1374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30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dirty="0"/>
          </a:p>
        </p:txBody>
      </p:sp>
    </p:spTree>
    <p:extLst>
      <p:ext uri="{BB962C8B-B14F-4D97-AF65-F5344CB8AC3E}">
        <p14:creationId xmlns:p14="http://schemas.microsoft.com/office/powerpoint/2010/main" val="20811940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5.xml"/><Relationship Id="rId5" Type="http://schemas.openxmlformats.org/officeDocument/2006/relationships/image" Target="../media/image49.jp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5.xml"/><Relationship Id="rId5" Type="http://schemas.openxmlformats.org/officeDocument/2006/relationships/image" Target="../media/image51.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8.xml"/><Relationship Id="rId1" Type="http://schemas.openxmlformats.org/officeDocument/2006/relationships/slideLayout" Target="../slideLayouts/slideLayout5.xml"/><Relationship Id="rId5" Type="http://schemas.openxmlformats.org/officeDocument/2006/relationships/image" Target="../media/image54.JP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5.xml"/><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5.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8.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51.xml"/><Relationship Id="rId1" Type="http://schemas.openxmlformats.org/officeDocument/2006/relationships/slideLayout" Target="../slideLayouts/slideLayout5.xml"/><Relationship Id="rId5" Type="http://schemas.openxmlformats.org/officeDocument/2006/relationships/image" Target="../media/image70.JPG"/><Relationship Id="rId4" Type="http://schemas.openxmlformats.org/officeDocument/2006/relationships/image" Target="../media/image69.JP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2.xml"/><Relationship Id="rId1" Type="http://schemas.openxmlformats.org/officeDocument/2006/relationships/slideLayout" Target="../slideLayouts/slideLayout5.xml"/><Relationship Id="rId5" Type="http://schemas.openxmlformats.org/officeDocument/2006/relationships/image" Target="../media/image73.png"/><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1.xml"/><Relationship Id="rId1" Type="http://schemas.openxmlformats.org/officeDocument/2006/relationships/slideLayout" Target="../slideLayouts/slideLayout5.xml"/><Relationship Id="rId6" Type="http://schemas.openxmlformats.org/officeDocument/2006/relationships/image" Target="../media/image82.wmf"/><Relationship Id="rId5" Type="http://schemas.openxmlformats.org/officeDocument/2006/relationships/oleObject" Target="../embeddings/oleObject5.bin"/><Relationship Id="rId4" Type="http://schemas.openxmlformats.org/officeDocument/2006/relationships/image" Target="../media/image81.wmf"/></Relationships>
</file>

<file path=ppt/slides/_rels/slide73.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notesSlide" Target="../notesSlides/notesSlide72.xml"/><Relationship Id="rId1" Type="http://schemas.openxmlformats.org/officeDocument/2006/relationships/slideLayout" Target="../slideLayouts/slideLayout5.xml"/><Relationship Id="rId5" Type="http://schemas.openxmlformats.org/officeDocument/2006/relationships/image" Target="../media/image85.png"/><Relationship Id="rId4" Type="http://schemas.openxmlformats.org/officeDocument/2006/relationships/image" Target="../media/image84.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75.xml"/><Relationship Id="rId1" Type="http://schemas.openxmlformats.org/officeDocument/2006/relationships/slideLayout" Target="../slideLayouts/slideLayout5.xml"/><Relationship Id="rId5" Type="http://schemas.openxmlformats.org/officeDocument/2006/relationships/image" Target="../media/image88.jpeg"/><Relationship Id="rId4" Type="http://schemas.openxmlformats.org/officeDocument/2006/relationships/image" Target="../media/image87.png"/></Relationships>
</file>

<file path=ppt/slides/_rels/slide7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6.xml"/><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80.xml"/><Relationship Id="rId1" Type="http://schemas.openxmlformats.org/officeDocument/2006/relationships/slideLayout" Target="../slideLayouts/slideLayout5.xml"/><Relationship Id="rId5" Type="http://schemas.openxmlformats.org/officeDocument/2006/relationships/image" Target="../media/image91.jpeg"/><Relationship Id="rId4" Type="http://schemas.openxmlformats.org/officeDocument/2006/relationships/image" Target="../media/image90.pn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5.xml"/></Relationships>
</file>

<file path=ppt/slides/_rels/slide83.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82.xml"/><Relationship Id="rId1" Type="http://schemas.openxmlformats.org/officeDocument/2006/relationships/slideLayout" Target="../slideLayouts/slideLayout5.xml"/></Relationships>
</file>

<file path=ppt/slides/_rels/slide8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83.xml"/><Relationship Id="rId1" Type="http://schemas.openxmlformats.org/officeDocument/2006/relationships/slideLayout" Target="../slideLayouts/slideLayout5.xml"/><Relationship Id="rId5" Type="http://schemas.openxmlformats.org/officeDocument/2006/relationships/image" Target="../media/image94.jpeg"/><Relationship Id="rId4" Type="http://schemas.openxmlformats.org/officeDocument/2006/relationships/hyperlink" Target="https://www.telegraph.co.uk/travel/comment/tenerife-airport-disaster/" TargetMode="External"/></Relationships>
</file>

<file path=ppt/slides/_rels/slide85.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84.xml"/><Relationship Id="rId1" Type="http://schemas.openxmlformats.org/officeDocument/2006/relationships/slideLayout" Target="../slideLayouts/slideLayout5.xml"/><Relationship Id="rId5" Type="http://schemas.openxmlformats.org/officeDocument/2006/relationships/image" Target="../media/image97.png"/><Relationship Id="rId4" Type="http://schemas.openxmlformats.org/officeDocument/2006/relationships/image" Target="../media/image96.jpeg"/></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6.xml"/><Relationship Id="rId1" Type="http://schemas.openxmlformats.org/officeDocument/2006/relationships/slideLayout" Target="../slideLayouts/slideLayout5.xml"/><Relationship Id="rId4" Type="http://schemas.openxmlformats.org/officeDocument/2006/relationships/image" Target="../media/image99.png"/></Relationships>
</file>

<file path=ppt/slides/_rels/slide8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7.xml"/><Relationship Id="rId1" Type="http://schemas.openxmlformats.org/officeDocument/2006/relationships/slideLayout" Target="../slideLayouts/slideLayout5.xml"/><Relationship Id="rId4" Type="http://schemas.openxmlformats.org/officeDocument/2006/relationships/image" Target="../media/image99.png"/></Relationships>
</file>

<file path=ppt/slides/_rels/slide8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88.xml"/><Relationship Id="rId1" Type="http://schemas.openxmlformats.org/officeDocument/2006/relationships/slideLayout" Target="../slideLayouts/slideLayout5.xml"/></Relationships>
</file>

<file path=ppt/slides/_rels/slide9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89.xml"/><Relationship Id="rId1" Type="http://schemas.openxmlformats.org/officeDocument/2006/relationships/slideLayout" Target="../slideLayouts/slideLayout5.xml"/></Relationships>
</file>

<file path=ppt/slides/_rels/slide9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0.xml"/><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1.xml"/><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2.xml"/><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3.xml"/><Relationship Id="rId1" Type="http://schemas.openxmlformats.org/officeDocument/2006/relationships/slideLayout" Target="../slideLayouts/slideLayout5.xml"/></Relationships>
</file>

<file path=ppt/slides/_rels/slide9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4.xml"/><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5.xml"/><Relationship Id="rId1" Type="http://schemas.openxmlformats.org/officeDocument/2006/relationships/slideLayout" Target="../slideLayouts/slideLayout5.xml"/></Relationships>
</file>

<file path=ppt/slides/_rels/slide9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6.xml"/><Relationship Id="rId1" Type="http://schemas.openxmlformats.org/officeDocument/2006/relationships/slideLayout" Target="../slideLayouts/slideLayout5.xml"/></Relationships>
</file>

<file path=ppt/slides/_rels/slide98.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7.xml"/><Relationship Id="rId1" Type="http://schemas.openxmlformats.org/officeDocument/2006/relationships/slideLayout" Target="../slideLayouts/slideLayout5.xml"/></Relationships>
</file>

<file path=ppt/slides/_rels/slide99.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8.xml"/><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99.xml"/><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0.xml"/><Relationship Id="rId1" Type="http://schemas.openxmlformats.org/officeDocument/2006/relationships/slideLayout" Target="../slideLayouts/slideLayout5.xml"/></Relationships>
</file>

<file path=ppt/slides/_rels/slide102.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101.xml"/><Relationship Id="rId1" Type="http://schemas.openxmlformats.org/officeDocument/2006/relationships/slideLayout" Target="../slideLayouts/slideLayout5.xml"/></Relationships>
</file>

<file path=ppt/slides/_rels/slide10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2.xml"/><Relationship Id="rId1" Type="http://schemas.openxmlformats.org/officeDocument/2006/relationships/slideLayout" Target="../slideLayouts/slideLayout5.xml"/></Relationships>
</file>

<file path=ppt/slides/_rels/slide10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03.xml"/><Relationship Id="rId1" Type="http://schemas.openxmlformats.org/officeDocument/2006/relationships/slideLayout" Target="../slideLayouts/slideLayout5.xml"/></Relationships>
</file>

<file path=ppt/slides/_rels/slide10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4.xml"/><Relationship Id="rId1" Type="http://schemas.openxmlformats.org/officeDocument/2006/relationships/slideLayout" Target="../slideLayouts/slideLayout5.xml"/></Relationships>
</file>

<file path=ppt/slides/_rels/slide10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5.xml"/><Relationship Id="rId1" Type="http://schemas.openxmlformats.org/officeDocument/2006/relationships/slideLayout" Target="../slideLayouts/slideLayout5.xml"/></Relationships>
</file>

<file path=ppt/slides/_rels/slide10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106.xml"/><Relationship Id="rId1" Type="http://schemas.openxmlformats.org/officeDocument/2006/relationships/slideLayout" Target="../slideLayouts/slideLayout5.xml"/></Relationships>
</file>

<file path=ppt/slides/_rels/slide108.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07.xml"/><Relationship Id="rId1" Type="http://schemas.openxmlformats.org/officeDocument/2006/relationships/slideLayout" Target="../slideLayouts/slideLayout5.xml"/></Relationships>
</file>

<file path=ppt/slides/_rels/slide109.xml.rels><?xml version="1.0" encoding="UTF-8" standalone="yes"?>
<Relationships xmlns="http://schemas.openxmlformats.org/package/2006/relationships"><Relationship Id="rId8" Type="http://schemas.openxmlformats.org/officeDocument/2006/relationships/image" Target="../media/image116.jpeg"/><Relationship Id="rId3" Type="http://schemas.openxmlformats.org/officeDocument/2006/relationships/image" Target="../media/image111.jpeg"/><Relationship Id="rId7" Type="http://schemas.openxmlformats.org/officeDocument/2006/relationships/image" Target="../media/image115.jpeg"/><Relationship Id="rId2" Type="http://schemas.openxmlformats.org/officeDocument/2006/relationships/notesSlide" Target="../notesSlides/notesSlide108.xml"/><Relationship Id="rId1" Type="http://schemas.openxmlformats.org/officeDocument/2006/relationships/slideLayout" Target="../slideLayouts/slideLayout5.xml"/><Relationship Id="rId6" Type="http://schemas.openxmlformats.org/officeDocument/2006/relationships/image" Target="../media/image114.jpeg"/><Relationship Id="rId5" Type="http://schemas.openxmlformats.org/officeDocument/2006/relationships/image" Target="../media/image113.jpeg"/><Relationship Id="rId10" Type="http://schemas.openxmlformats.org/officeDocument/2006/relationships/image" Target="../media/image118.jpeg"/><Relationship Id="rId4" Type="http://schemas.openxmlformats.org/officeDocument/2006/relationships/image" Target="../media/image112.jpeg"/><Relationship Id="rId9" Type="http://schemas.openxmlformats.org/officeDocument/2006/relationships/image" Target="../media/image117.jpeg"/></Relationships>
</file>

<file path=ppt/slides/_rels/slide110.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109.xml"/><Relationship Id="rId1" Type="http://schemas.openxmlformats.org/officeDocument/2006/relationships/slideLayout" Target="../slideLayouts/slideLayout5.xml"/></Relationships>
</file>

<file path=ppt/slides/_rels/slide111.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110.xml"/><Relationship Id="rId1" Type="http://schemas.openxmlformats.org/officeDocument/2006/relationships/slideLayout" Target="../slideLayouts/slideLayout5.xml"/></Relationships>
</file>

<file path=ppt/slides/_rels/slide11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4.xml"/></Relationships>
</file>

<file path=ppt/slides/_rels/slide113.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14.xml"/></Relationships>
</file>

<file path=ppt/slides/_rels/slide114.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14.xml"/></Relationships>
</file>

<file path=ppt/slides/_rels/slide115.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jpeg"/><Relationship Id="rId1" Type="http://schemas.openxmlformats.org/officeDocument/2006/relationships/slideLayout" Target="../slideLayouts/slideLayout14.xml"/><Relationship Id="rId4" Type="http://schemas.openxmlformats.org/officeDocument/2006/relationships/image" Target="../media/image125.png"/></Relationships>
</file>

<file path=ppt/slides/_rels/slide116.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3.jpeg"/><Relationship Id="rId1" Type="http://schemas.openxmlformats.org/officeDocument/2006/relationships/slideLayout" Target="../slideLayouts/slideLayout14.xml"/><Relationship Id="rId4" Type="http://schemas.openxmlformats.org/officeDocument/2006/relationships/image" Target="../media/image127.png"/></Relationships>
</file>

<file path=ppt/slides/_rels/slide117.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14.xml"/></Relationships>
</file>

<file path=ppt/slides/_rels/slide118.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3.jpeg"/><Relationship Id="rId1" Type="http://schemas.openxmlformats.org/officeDocument/2006/relationships/slideLayout" Target="../slideLayouts/slideLayout14.xml"/></Relationships>
</file>

<file path=ppt/slides/_rels/slide119.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14.xml"/></Relationships>
</file>

<file path=ppt/slides/_rels/slide120.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14.xml"/></Relationships>
</file>

<file path=ppt/slides/_rels/slide121.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3.jpeg"/><Relationship Id="rId1" Type="http://schemas.openxmlformats.org/officeDocument/2006/relationships/slideLayout" Target="../slideLayouts/slideLayout14.xml"/></Relationships>
</file>

<file path=ppt/slides/_rels/slide122.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3.jpeg"/><Relationship Id="rId1" Type="http://schemas.openxmlformats.org/officeDocument/2006/relationships/slideLayout" Target="../slideLayouts/slideLayout14.xml"/><Relationship Id="rId4" Type="http://schemas.openxmlformats.org/officeDocument/2006/relationships/image" Target="../media/image131.jpeg"/></Relationships>
</file>

<file path=ppt/slides/_rels/slide12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4.xml"/></Relationships>
</file>

<file path=ppt/slides/_rels/slide124.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14.xml"/></Relationships>
</file>

<file path=ppt/slides/_rels/slide125.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20.jpeg"/><Relationship Id="rId1" Type="http://schemas.openxmlformats.org/officeDocument/2006/relationships/slideLayout" Target="../slideLayouts/slideLayout14.xml"/><Relationship Id="rId4" Type="http://schemas.openxmlformats.org/officeDocument/2006/relationships/image" Target="../media/image125.png"/></Relationships>
</file>

<file path=ppt/slides/_rels/slide126.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14.xml"/></Relationships>
</file>

<file path=ppt/slides/_rels/slide127.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21.jpeg"/><Relationship Id="rId1" Type="http://schemas.openxmlformats.org/officeDocument/2006/relationships/slideLayout" Target="../slideLayouts/slideLayout14.xml"/></Relationships>
</file>

<file path=ppt/slides/_rels/slide128.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14.xml"/></Relationships>
</file>

<file path=ppt/slides/_rels/slide129.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FAR 139.329 Ground Vehicle Operations on Movement &amp; Safety Areas</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ahoma" pitchFamily="34" charset="0"/>
                <a:ea typeface="ＭＳ Ｐゴシック"/>
                <a:cs typeface="+mn-cs"/>
              </a:rPr>
              <a:t>Tug and Tow/Run-Taxi Operators</a:t>
            </a:r>
            <a:endPar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ahoma" pitchFamily="34" charset="0"/>
                <a:ea typeface="ＭＳ Ｐゴシック"/>
                <a:cs typeface="+mn-cs"/>
              </a:rPr>
              <a:t>Revised 12/2022</a:t>
            </a:r>
          </a:p>
        </p:txBody>
      </p:sp>
    </p:spTree>
    <p:extLst>
      <p:ext uri="{BB962C8B-B14F-4D97-AF65-F5344CB8AC3E}">
        <p14:creationId xmlns:p14="http://schemas.microsoft.com/office/powerpoint/2010/main" val="1426355366"/>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FAR 139 states that airport operators (Wayne County Airport Authority) shall control access to the airport’s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This includes tug and tow operations as well as aircraft taxiing without the intent of flight.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It also states that training shall be conducted and completed before individuals can access the</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movement area.</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Once the initial training is complete, recurrent training must be completed at least once every 12</a:t>
            </a:r>
          </a:p>
          <a:p>
            <a:pPr marL="1200150" marR="0" lvl="2"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consecutive calendar months.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training curriculum for initial and recurrent training must include at least the following areas.</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familiarization, including airport marking, lighting, and signs system.</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Procedures for access to, and operations in, movement areas and safety area.</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Airport communications, including radio communication between the air traffic control tower</a:t>
            </a:r>
          </a:p>
          <a:p>
            <a:pPr marL="1652588"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personnel, and procedures for reporting unsafe airport conditions.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States that tug and tow/run taxi personnel must receive prior approval from ATC </a:t>
            </a:r>
            <a:r>
              <a:rPr kumimoji="0" lang="en-US" sz="1800" b="0" i="0" u="none" strike="noStrike" kern="1200" cap="none" spc="0" normalizeH="0" baseline="0" noProof="0">
                <a:ln>
                  <a:noFill/>
                </a:ln>
                <a:solidFill>
                  <a:srgbClr val="000000"/>
                </a:solidFill>
                <a:effectLst/>
                <a:uLnTx/>
                <a:uFillTx/>
                <a:latin typeface="Arial"/>
                <a:ea typeface="ＭＳ Ｐゴシック"/>
                <a:cs typeface="+mn-cs"/>
              </a:rPr>
              <a:t>before accessing the AMA.</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states that tow and tug/run-taxi operators shall use the following communications procedures,</a:t>
            </a:r>
          </a:p>
          <a:p>
            <a:pPr marL="741363" marR="0" lvl="1"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structure, and phraseology when communicating with DTW ATC:</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 initial contact state: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Who the operator is calling “Metro Ground”</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call sign. (wait for controller response)</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location.</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Operator’s destination or request, if applicable purpose of request.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Keep all transmissions short, concise, and to the point.</a:t>
            </a:r>
          </a:p>
          <a:p>
            <a:pPr marL="1657350" marR="0" lvl="3"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Read back verbatim all runway hold short instructions and all other controller instructions</a:t>
            </a:r>
          </a:p>
          <a:p>
            <a:pPr marL="1655763" marR="0" lvl="3"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and include the vehicle’s call sign.</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1200150" marR="0" lvl="2"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Airport Authority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DTW 00/00</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Doe,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ＭＳ Ｐゴシック"/>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must have:</a:t>
            </a: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state-issued driver’s license, not suspended or revoked.</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and current airport security badge with the AMA icon on it issued by Airport Security, not suspended or </a:t>
            </a:r>
            <a:r>
              <a:rPr kumimoji="0" lang="en-US" sz="1800" b="0" i="0" u="none" strike="noStrike" kern="1200" cap="none" spc="0" normalizeH="0" baseline="0" noProof="0">
                <a:ln>
                  <a:noFill/>
                </a:ln>
                <a:solidFill>
                  <a:srgbClr val="000000"/>
                </a:solidFill>
                <a:effectLst/>
                <a:uLnTx/>
                <a:uFillTx/>
                <a:latin typeface="Arial" panose="020B0604020202020204" pitchFamily="34" charset="0"/>
                <a:ea typeface="ＭＳ Ｐゴシック"/>
                <a:cs typeface="Arial" panose="020B0604020202020204" pitchFamily="34" charset="0"/>
              </a:rPr>
              <a:t>revoked.</a:t>
            </a: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valid reason for entering the movement area (must be related to work duties that have to be performed on the movement area).</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a:p>
            <a:pPr marL="285750" marR="0" lvl="0" indent="-2857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 are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NOT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r>
              <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Permission from ATCT to enter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non</a:t>
            </a: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-movement areas is </a:t>
            </a:r>
            <a:r>
              <a:rPr kumimoji="0" lang="en-US" altLang="en-US" sz="1800" b="1" i="0" u="sng"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not</a:t>
            </a:r>
          </a:p>
          <a:p>
            <a:pPr marL="0" marR="0" lvl="0" indent="0" algn="l" defTabSz="914400" rtl="0" eaLnBrk="0" fontAlgn="base" latinLnBrk="0" hangingPunct="0">
              <a:lnSpc>
                <a:spcPct val="100000"/>
              </a:lnSpc>
              <a:spcBef>
                <a:spcPts val="300"/>
              </a:spcBef>
              <a:spcAft>
                <a:spcPct val="0"/>
              </a:spcAft>
              <a:buClrTx/>
              <a:buSzTx/>
              <a:buFontTx/>
              <a:buNone/>
              <a:tabLst/>
              <a:defRPr/>
            </a:pPr>
            <a:r>
              <a:rPr kumimoji="0" lang="en-US" altLang="en-US" sz="1800" b="1" i="0" u="none" strike="noStrike" kern="1200" cap="none" spc="0" normalizeH="0" baseline="0" noProof="0" dirty="0">
                <a:ln>
                  <a:solidFill>
                    <a:sysClr val="windowText" lastClr="000000"/>
                  </a:solidFill>
                </a:ln>
                <a:solidFill>
                  <a:srgbClr val="FFFFFF"/>
                </a:solidFill>
                <a:effectLst/>
                <a:uLnTx/>
                <a:uFillTx/>
                <a:latin typeface="Arial Rounded MT Bold" panose="020F0704030504030204" pitchFamily="34" charset="0"/>
                <a:ea typeface="ＭＳ Ｐゴシック"/>
                <a:cs typeface="+mn-cs"/>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Are protected areas used for aircraft taking off and landing.</a:t>
            </a: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6" indent="228600" algn="l" defTabSz="914400" rtl="0" eaLnBrk="1" fontAlgn="auto" latinLnBrk="0" hangingPunct="1">
              <a:lnSpc>
                <a:spcPct val="100000"/>
              </a:lnSpc>
              <a:spcBef>
                <a:spcPts val="300"/>
              </a:spcBef>
              <a:spcAft>
                <a:spcPts val="0"/>
              </a:spcAft>
              <a:buClrTx/>
              <a:buSzTx/>
              <a:buFont typeface="Arial" pitchFamily="34" charset="0"/>
              <a:buChar char="•"/>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Taxiways</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 Provide routes between Non-Movement Areas and runways.  They are like taxilanes but are found ONLY on Movement Areas.</a:t>
            </a:r>
            <a:endParaRPr kumimoji="0" lang="en-US" sz="20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Aircraft and vehicle movements</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ARE controlled by FAA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Air Traffic Control Tower (ATCT)</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Entering a Movement Area or a Runway without ATCT permission, will result in the person being charged with a </a:t>
            </a:r>
            <a:endPar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SURFACE INCIDENT or </a:t>
            </a:r>
          </a:p>
          <a:p>
            <a:pPr marL="0" marR="0" lvl="0" indent="0" algn="ctr" defTabSz="914400" rtl="0" eaLnBrk="0" fontAlgn="base" latinLnBrk="0" hangingPunct="0">
              <a:lnSpc>
                <a:spcPct val="100000"/>
              </a:lnSpc>
              <a:spcBef>
                <a:spcPts val="300"/>
              </a:spcBef>
              <a:spcAft>
                <a:spcPct val="0"/>
              </a:spcAft>
              <a:buClrTx/>
              <a:buSzTx/>
              <a:buFontTx/>
              <a:buNone/>
              <a:tabLst/>
              <a:defRPr/>
            </a:pPr>
            <a:r>
              <a:rPr kumimoji="0" lang="en-US" alt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RUNWAY INCURSION.</a:t>
            </a:r>
            <a:endParaRPr kumimoji="0" lang="en-US" altLang="en-US" sz="1800" b="1" i="0" u="none"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does “SMGCS” stand for: </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Movement Guidance and Control System</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the SMGCS Plan:</a:t>
            </a:r>
          </a:p>
          <a:p>
            <a:pPr marL="22860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low visibility taxi plan required for any airport which has scheduled air carrier takeoff or landing operations with less than 1,200 feet runway visual range (RVR) visibility conditions. </a:t>
            </a:r>
          </a:p>
          <a:p>
            <a:pPr marL="228600" marR="0" lvl="0" indent="0" algn="l" defTabSz="914400" rtl="0" eaLnBrk="0" fontAlgn="base" latinLnBrk="0" hangingPunct="0">
              <a:lnSpc>
                <a:spcPct val="100000"/>
              </a:lnSpc>
              <a:spcBef>
                <a:spcPct val="0"/>
              </a:spcBef>
              <a:spcAft>
                <a:spcPts val="60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This plan affects flight crew, tug/tow, run/taxi, and vehicle operators.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It reduces the potential for runway incursions by improved signage, lighting and markings.</a:t>
            </a: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28600" marR="0" lvl="0" indent="-228600" algn="l" defTabSz="914400" rtl="0" eaLnBrk="0" fontAlgn="base" latinLnBrk="0" hangingPunct="0">
              <a:lnSpc>
                <a:spcPct val="100000"/>
              </a:lnSpc>
              <a:spcBef>
                <a:spcPct val="0"/>
              </a:spcBef>
              <a:spcAft>
                <a:spcPts val="60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Movement Area access is limited to those supporting the plan.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marR="0" lvl="4" indent="-234950" algn="l" defTabSz="914400" rtl="0" eaLnBrk="0" fontAlgn="base" latinLnBrk="0" hangingPunct="0">
              <a:lnSpc>
                <a:spcPct val="100000"/>
              </a:lnSpc>
              <a:spcBef>
                <a:spcPts val="12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 (RSA)</a:t>
            </a:r>
          </a:p>
          <a:p>
            <a:pPr marL="0" marR="0" lvl="4" indent="0" algn="ctr" defTabSz="914400" rtl="0" eaLnBrk="0" fontAlgn="base" latinLnBrk="0" hangingPunct="0">
              <a:lnSpc>
                <a:spcPct val="100000"/>
              </a:lnSpc>
              <a:spcBef>
                <a:spcPts val="12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Protection Zone (RPZ)</a:t>
            </a:r>
          </a:p>
          <a:p>
            <a:pPr marL="0" marR="0" lvl="4" indent="0" algn="ctr" defTabSz="914400" rtl="0" eaLnBrk="0" fontAlgn="base" latinLnBrk="0" hangingPunct="0">
              <a:lnSpc>
                <a:spcPct val="100000"/>
              </a:lnSpc>
              <a:spcBef>
                <a:spcPts val="60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34950" marR="0" lvl="4" indent="-234950" algn="l" defTabSz="914400" rtl="0" eaLnBrk="0" fontAlgn="base" latinLnBrk="0" hangingPunct="0">
              <a:lnSpc>
                <a:spcPct val="100000"/>
              </a:lnSpc>
              <a:spcBef>
                <a:spcPts val="600"/>
              </a:spcBef>
              <a:spcAft>
                <a:spcPct val="0"/>
              </a:spcAft>
              <a:buClrTx/>
              <a:buSzTx/>
              <a:buFont typeface="Arial"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Edge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of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500’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a:ea typeface="ＭＳ Ｐゴシック"/>
                <a:cs typeface="+mn-cs"/>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charset="0"/>
                <a:ea typeface="ＭＳ Ｐゴシック"/>
                <a:cs typeface="+mn-cs"/>
              </a:rPr>
              <a:t>1000’</a:t>
            </a:r>
            <a:endParaRPr kumimoji="0" lang="en-US" sz="1800" b="0" i="0" u="none" strike="noStrike" kern="1200" cap="none" spc="0" normalizeH="0" baseline="0" noProof="0" dirty="0">
              <a:ln>
                <a:noFill/>
              </a:ln>
              <a:solidFill>
                <a:srgbClr val="000000"/>
              </a:solidFill>
              <a:effectLst/>
              <a:uLnTx/>
              <a:uFillTx/>
              <a:latin typeface="Arial" charset="0"/>
              <a:ea typeface="ＭＳ Ｐゴシック"/>
              <a:cs typeface="+mn-cs"/>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Arial"/>
              <a:ea typeface="ＭＳ Ｐゴシック"/>
              <a:cs typeface="+mn-cs"/>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FF"/>
                </a:solidFill>
                <a:effectLst/>
                <a:uLnTx/>
                <a:uFillTx/>
                <a:latin typeface="Arial"/>
                <a:ea typeface="ＭＳ Ｐゴシック"/>
                <a:cs typeface="+mn-cs"/>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sng"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RSA Dimensions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Length: Runway Length + 1000’ beyond each threshold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ILS is used to assist aircraft in landing.</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aircraft can use ILS signals to land at any time, regardless of weather conditions.  Good weather is NOT an indication that an ILS is not being used.</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Vehicles, aircraft, equipment, or other objects in an ILS critical area could interfere with an ILS signal and pose a safety hazard to aircraft using the ILS.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7" name="Object 3">
                        <a:extLst>
                          <a:ext uri="{FF2B5EF4-FFF2-40B4-BE49-F238E27FC236}">
                            <a16:creationId xmlns:a16="http://schemas.microsoft.com/office/drawing/2014/main" id="{8041E6EF-D5C3-407A-BF9A-1CA0528149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DO NOT CROSS WITHOUT ATC PERMISSION</a:t>
            </a:r>
            <a:endParaRPr kumimoji="0" lang="en-US" sz="2000" b="0" i="0" u="sng"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ＭＳ Ｐゴシック"/>
                <a:cs typeface="+mn-cs"/>
              </a:rPr>
              <a:t>RPZ: </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 RPZ is an area off the runway end used to help protect people and property under the approach to the runway.  The RPZ is trapezoidal in shape and centered on the extended runway centerline.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approach above the RPZ is protected by an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imaginary surface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The surface starts at ground level 200 feet from the threshold of the runway and slopes up and away from the runway.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a:cs typeface="+mn-cs"/>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Times New Roman" panose="02020603050405020304" pitchFamily="18" charset="0"/>
                <a:ea typeface="ＭＳ Ｐゴシック"/>
                <a:cs typeface="+mn-cs"/>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35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anose="020B0604020202020204" pitchFamily="34" charset="0"/>
                <a:ea typeface="ＭＳ Ｐゴシック"/>
                <a:cs typeface="Arial" panose="020B0604020202020204" pitchFamily="34" charset="0"/>
              </a:rPr>
              <a:t>K</a:t>
            </a:r>
            <a:endParaRPr kumimoji="0" lang="en-US" sz="18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marL="0" marR="0" lvl="0" indent="0" algn="ctr" defTabSz="914400" rtl="0" eaLnBrk="0" fontAlgn="auto" latinLnBrk="0" hangingPunct="0">
              <a:lnSpc>
                <a:spcPct val="12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Holding Positions</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Movement/Non-movement</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Taxiways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Geographic Position Markings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Identifies the position at which pilots and vehicle operators must hold short of a runway safety area or other protected area.</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Marks the boundary between movement and non-movement areas.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Calibri" panose="020F0502020204030204" pitchFamily="34" charset="0"/>
                <a:ea typeface="ＭＳ Ｐゴシック"/>
                <a:cs typeface="+mn-cs"/>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8" name="Object 2">
                        <a:extLst>
                          <a:ext uri="{FF2B5EF4-FFF2-40B4-BE49-F238E27FC236}">
                            <a16:creationId xmlns:a16="http://schemas.microsoft.com/office/drawing/2014/main" id="{C9A8076D-60B0-4594-87D6-A34A113A10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Protects the area through which ILS signals are transmitted.</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Vehicles and aircraft in the ILS critical area can interfere with the signals.</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t>
            </a:r>
            <a:r>
              <a:rPr kumimoji="0" lang="en-US" sz="2000" b="0"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No useable pavement for aircraft on the other side of the line.</a:t>
            </a:r>
          </a:p>
          <a:p>
            <a:pPr marL="0" marR="0" lvl="0" indent="0" algn="l" defTabSz="914400" rtl="0" eaLnBrk="0" fontAlgn="base" latinLnBrk="0" hangingPunct="0">
              <a:lnSpc>
                <a:spcPct val="90000"/>
              </a:lnSpc>
              <a:spcBef>
                <a:spcPts val="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Alt</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Photo on Airliners.net by </a:t>
            </a:r>
            <a:r>
              <a:rPr kumimoji="0" lang="en-US" sz="14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SkyArts</a:t>
            </a:r>
            <a:r>
              <a:rPr kumimoji="0" lang="en-US" sz="14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Can be seen approaching a taxiway intersection where ATC normally holds aircraft short of a taxiway intersection</a:t>
            </a:r>
            <a:r>
              <a:rPr kumimoji="0" lang="en-US" sz="1800" b="0" i="0" u="none" strike="noStrike" kern="1200" cap="none" spc="0" normalizeH="0" baseline="0" noProof="0" dirty="0">
                <a:ln>
                  <a:noFill/>
                </a:ln>
                <a:solidFill>
                  <a:srgbClr val="FFFF00"/>
                </a:solidFill>
                <a:effectLst/>
                <a:uLnTx/>
                <a:uFillTx/>
                <a:latin typeface="Arial"/>
                <a:ea typeface="ＭＳ Ｐゴシック"/>
                <a:cs typeface="+mn-cs"/>
              </a:rPr>
              <a:t>.</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Allows adequate wingtip clearance for aircraft passing through the intersection.</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Do not confuse this marking with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movement/non-movement area boundary markings</a:t>
            </a: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 OR </a:t>
            </a:r>
            <a:r>
              <a:rPr kumimoji="0" lang="en-US" sz="1800" b="0" i="0" u="sng"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Gives warning that a runway hold short position marking is located ahead.  Especially helpful during conditions of reduced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rPr>
              <a:t>Be prepared to            at the runway hold short position until cleared onto or across the runway by ATC.</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1800" b="0" i="0" u="none" strike="noStrike" kern="1200" cap="none" spc="0" normalizeH="0" baseline="0" noProof="0" dirty="0">
              <a:ln>
                <a:noFill/>
              </a:ln>
              <a:solidFill>
                <a:srgbClr val="FFFF00"/>
              </a:solidFill>
              <a:effectLst/>
              <a:uLnTx/>
              <a:uFillTx/>
              <a:latin typeface="Arial Rounded MT Bold" panose="020F0704030504030204" pitchFamily="34" charset="0"/>
              <a:ea typeface="ＭＳ Ｐゴシック"/>
              <a:cs typeface="+mn-cs"/>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itchFamily="18" charset="0"/>
              <a:ea typeface="ＭＳ Ｐゴシック"/>
              <a:cs typeface="+mn-cs"/>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22L Pad and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North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Terminal</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 </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Spots are “shorthand” for giving locations on selected </a:t>
            </a:r>
            <a:r>
              <a:rPr kumimoji="0" lang="en-US" sz="18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taxilanes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near the 22L deice pad.</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Four spots are parallel to and west of the North Terminal (Taxilane E).</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ts val="60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rPr>
              <a:t>Runway markings come in a variety of sizes and shapes.  They are all WHITE. </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If you are seeing white markings, YOU ENTERED A RUNWAY.  If you did NOT receive permission from ATCT to be on the runway, EXIT </a:t>
            </a:r>
            <a:r>
              <a:rPr kumimoji="0" lang="en-US" sz="1800" b="1" i="0" u="sng" strike="noStrike" kern="1200" cap="none" spc="0" normalizeH="0" baseline="0" noProof="0" dirty="0">
                <a:ln>
                  <a:solidFill>
                    <a:srgbClr val="FFFFFF"/>
                  </a:solidFill>
                </a:ln>
                <a:solidFill>
                  <a:srgbClr val="FF0000"/>
                </a:solidFill>
                <a:effectLst/>
                <a:uLnTx/>
                <a:uFillTx/>
                <a:latin typeface="Arial Rounded MT Bold" panose="020F0704030504030204" pitchFamily="34" charset="0"/>
                <a:ea typeface="ＭＳ Ｐゴシック"/>
                <a:cs typeface="+mn-cs"/>
              </a:rPr>
              <a:t>IMMEDIATELY,</a:t>
            </a:r>
            <a:r>
              <a:rPr kumimoji="0" lang="en-US" sz="1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mn-cs"/>
              </a:rPr>
              <a:t> call ATCT, and tell them where you are!</a:t>
            </a:r>
            <a:endParaRPr kumimoji="0" lang="en-US" sz="1800" b="0" i="0" u="none" strike="noStrike" kern="1200" cap="none" spc="0" normalizeH="0" baseline="0" noProof="0" dirty="0">
              <a:ln>
                <a:noFill/>
              </a:ln>
              <a:solidFill>
                <a:srgbClr val="FDFDFD"/>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Movement/Non-Movement</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ILS</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Critical</a:t>
            </a:r>
            <a:r>
              <a:rPr kumimoji="0" lang="en-US" sz="16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Continuous</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Dashed</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Taxiway</a:t>
            </a:r>
            <a:r>
              <a:rPr kumimoji="0" lang="en-US" sz="20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20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Enhanced Taxiway</a:t>
            </a:r>
            <a:r>
              <a:rPr kumimoji="0" lang="en-US" sz="1800" b="1" i="0" u="none" strike="noStrike" kern="1200" cap="none" spc="0" normalizeH="0" baseline="0" noProof="0" dirty="0">
                <a:ln>
                  <a:noFill/>
                </a:ln>
                <a:solidFill>
                  <a:srgbClr val="CC9900"/>
                </a:solidFill>
                <a:effectLst/>
                <a:uLnTx/>
                <a:uFillTx/>
                <a:latin typeface="Arial" pitchFamily="34" charset="0"/>
                <a:ea typeface="ＭＳ Ｐゴシック"/>
                <a:cs typeface="Arial" pitchFamily="34" charset="0"/>
              </a:rPr>
              <a:t> </a:t>
            </a:r>
            <a:r>
              <a:rPr kumimoji="0" lang="en-US" sz="1800" b="1" i="0" u="none" strike="noStrike" kern="1200" cap="none" spc="0" normalizeH="0" baseline="0" noProof="0" dirty="0">
                <a:ln>
                  <a:noFill/>
                </a:ln>
                <a:solidFill>
                  <a:srgbClr val="FFFF00"/>
                </a:solidFill>
                <a:effectLst/>
                <a:uLnTx/>
                <a:uFillTx/>
                <a:latin typeface="Arial" pitchFamily="34" charset="0"/>
                <a:ea typeface="ＭＳ Ｐゴシック"/>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Lights</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Guard Lights</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Light System</a:t>
            </a:r>
            <a:endParaRPr kumimoji="0" lang="en-US" sz="21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lights identify the edge of the usable taxiway surface at night and during periods of low visibility.</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0" cap="none" spc="0" normalizeH="0" baseline="0" noProof="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Taxiway edge lighting is blue</a:t>
            </a:r>
            <a:r>
              <a:rPr kumimoji="0" lang="en-US" sz="2000" b="0" i="0" u="none" strike="noStrike" kern="0" cap="none" spc="0" normalizeH="0" baseline="0" noProof="0">
                <a:ln>
                  <a:noFill/>
                </a:ln>
                <a:solidFill>
                  <a:srgbClr val="333399"/>
                </a:solidFill>
                <a:effectLst/>
                <a:uLnTx/>
                <a:uFillTx/>
                <a:latin typeface="Arial Rounded MT Bold" panose="020F0704030504030204" pitchFamily="34" charset="0"/>
                <a:ea typeface="Tahoma" panose="020B0604030504040204" pitchFamily="34" charset="0"/>
                <a:cs typeface="Tahoma" panose="020B0604030504040204" pitchFamily="34" charset="0"/>
              </a:rPr>
              <a:t>.</a:t>
            </a: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centerline lights are green.</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placed on selected taxiways to assist pilots with taxiing at night and during periods of reduced visibility.</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are also placed on </a:t>
            </a:r>
            <a:r>
              <a:rPr kumimoji="0" lang="en-US" sz="2000" b="0" i="0" u="none" strike="noStrike" kern="1200" cap="none" spc="0" normalizeH="0" baseline="0" noProof="0" dirty="0" err="1">
                <a:ln>
                  <a:noFill/>
                </a:ln>
                <a:solidFill>
                  <a:srgbClr val="000000"/>
                </a:solidFill>
                <a:effectLst/>
                <a:uLnTx/>
                <a:uFillTx/>
                <a:latin typeface="Arial Rounded MT Bold" pitchFamily="34" charset="0"/>
                <a:ea typeface="ＭＳ Ｐゴシック"/>
                <a:cs typeface="+mn-cs"/>
              </a:rPr>
              <a:t>Rwy</a:t>
            </a: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9L/27R between 4R/22L and 3L/21R, since that section of runway is normally used as a taxiway.</a:t>
            </a: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Identify the edge of the usable runway surface at night and during periods of low visibility.</a:t>
            </a:r>
          </a:p>
          <a:p>
            <a:pPr marL="0" marR="0" lvl="0" indent="0" algn="l" defTabSz="914400" rtl="0" eaLnBrk="0" fontAlgn="base" latinLnBrk="0" hangingPunct="0">
              <a:lnSpc>
                <a:spcPct val="100000"/>
              </a:lnSpc>
              <a:spcBef>
                <a:spcPts val="600"/>
              </a:spcBef>
              <a:spcAft>
                <a:spcPct val="0"/>
              </a:spcAft>
              <a:buClrTx/>
              <a:buSzTx/>
              <a:buFont typeface="Wingdings" panose="05000000000000000000" pitchFamily="2" charset="2"/>
              <a:buNone/>
              <a:tabLst/>
              <a:defRPr/>
            </a:pPr>
            <a:r>
              <a:rPr kumimoji="0" lang="en-US" sz="2000" b="0" i="0" u="none" strike="noStrike" kern="1200" cap="none" spc="0" normalizeH="0" baseline="0" noProof="0">
                <a:ln>
                  <a:noFill/>
                </a:ln>
                <a:solidFill>
                  <a:srgbClr val="FFFFFF"/>
                </a:solidFill>
                <a:effectLst/>
                <a:uLnTx/>
                <a:uFillTx/>
                <a:latin typeface="Arial Rounded MT Bold" pitchFamily="34" charset="0"/>
                <a:ea typeface="ＭＳ Ｐゴシック"/>
                <a:cs typeface="Tahoma" panose="020B0604030504040204" pitchFamily="34" charset="0"/>
              </a:rPr>
              <a:t>Runway edge lights are clear (or white), except for the last 2000’ of certain runways.  The half of the lights facing the pilot are amber</a:t>
            </a:r>
            <a:r>
              <a:rPr kumimoji="0" lang="en-US" sz="2400" b="0"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rPr>
              <a:t>.</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7" name="Object 3">
                        <a:extLst>
                          <a:ext uri="{FF2B5EF4-FFF2-40B4-BE49-F238E27FC236}">
                            <a16:creationId xmlns:a16="http://schemas.microsoft.com/office/drawing/2014/main" id="{CE122319-2F26-432C-A5F4-1A99AD1D52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Runway centerline lights give pilots a visual reference for the centerline.</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They are clear (or white), except for the last 3000’ of certain runways.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outerShdw blurRad="63500" sx="102000" sy="102000" algn="ctr" rotWithShape="0">
                    <a:prstClr val="black">
                      <a:alpha val="40000"/>
                    </a:prstClr>
                  </a:outerShdw>
                </a:effectLst>
                <a:uLnTx/>
                <a:uFillTx/>
                <a:latin typeface="Arial Rounded MT Bold" pitchFamily="34" charset="0"/>
                <a:ea typeface="ＭＳ Ｐゴシック"/>
                <a:cs typeface="Tahoma" panose="020B0604030504040204" pitchFamily="34" charset="0"/>
              </a:rPr>
              <a:t>Starting</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3000</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remaining,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the</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 lights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are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alternating</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red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and</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r>
              <a:rPr kumimoji="0" lang="en-US" sz="2000" b="0" i="0" u="none" strike="noStrike" kern="1200" cap="none" spc="0" normalizeH="0" baseline="0" noProof="0" dirty="0">
                <a:ln>
                  <a:noFill/>
                </a:ln>
                <a:solidFill>
                  <a:srgbClr val="FFFFFF"/>
                </a:solidFill>
                <a:effectLst/>
                <a:uLnTx/>
                <a:uFillTx/>
                <a:latin typeface="Arial Rounded MT Bold" pitchFamily="34" charset="0"/>
                <a:ea typeface="ＭＳ Ｐゴシック"/>
                <a:cs typeface="Tahoma" panose="020B0604030504040204" pitchFamily="34" charset="0"/>
              </a:rPr>
              <a:t>white.</a:t>
            </a:r>
            <a:r>
              <a:rPr kumimoji="0" lang="en-US" sz="20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rPr>
              <a:t>  </a:t>
            </a: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800" b="0" i="0" u="none" strike="noStrike" kern="1200" cap="none" spc="0" normalizeH="0" baseline="0" noProof="0" dirty="0">
              <a:ln>
                <a:noFill/>
              </a:ln>
              <a:solidFill>
                <a:srgbClr val="C00000"/>
              </a:solidFill>
              <a:effectLst/>
              <a:uLnTx/>
              <a:uFillTx/>
              <a:latin typeface="Arial Rounded MT Bold" pitchFamily="34" charset="0"/>
              <a:ea typeface="ＭＳ Ｐゴシック"/>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r>
              <a:rPr kumimoji="0" lang="en-US" sz="2000" b="0" i="0" u="none" strike="noStrike" kern="1200" cap="none" spc="0" normalizeH="0" baseline="0" noProof="0" dirty="0">
                <a:ln>
                  <a:solidFill>
                    <a:srgbClr val="FFFFFF"/>
                  </a:solidFill>
                </a:ln>
                <a:solidFill>
                  <a:srgbClr val="FF0000"/>
                </a:solidFill>
                <a:effectLst/>
                <a:uLnTx/>
                <a:uFillTx/>
                <a:latin typeface="Arial Rounded MT Bold" pitchFamily="34" charset="0"/>
                <a:ea typeface="ＭＳ Ｐゴシック"/>
                <a:cs typeface="Tahoma" panose="020B0604030504040204" pitchFamily="34" charset="0"/>
              </a:rPr>
              <a:t>Starting at 1000’ remaining, the lights are all red. </a:t>
            </a: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1" i="0" u="none" strike="noStrike" kern="0" cap="none" spc="0" normalizeH="0" baseline="0" noProof="0" dirty="0">
              <a:ln>
                <a:noFill/>
              </a:ln>
              <a:solidFill>
                <a:srgbClr val="FFFFFF"/>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Used to mark the end of useable runway pavement for aircraft.</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Arranged in two sets of four lights.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rPr>
              <a:t>Lights are split into two colors:</a:t>
            </a:r>
          </a:p>
          <a:p>
            <a:pPr marL="0" marR="0" lvl="0" indent="0" algn="l" defTabSz="914400" rtl="0" eaLnBrk="0" fontAlgn="base" latinLnBrk="0" hangingPunct="0">
              <a:lnSpc>
                <a:spcPct val="100000"/>
              </a:lnSpc>
              <a:spcBef>
                <a:spcPts val="12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100000"/>
              </a:lnSpc>
              <a:spcBef>
                <a:spcPct val="20000"/>
              </a:spcBef>
              <a:spcAft>
                <a:spcPct val="0"/>
              </a:spcAft>
              <a:buClrTx/>
              <a:buSzTx/>
              <a:buFont typeface="Wingdings" panose="05000000000000000000" pitchFamily="2" charset="2"/>
              <a:buNone/>
              <a:tabLst/>
              <a:defRPr/>
            </a:pPr>
            <a:endParaRPr kumimoji="0" lang="en-US" sz="2000" b="0" i="0" u="none" strike="noStrike" kern="0" cap="none" spc="0" normalizeH="0" baseline="0" noProof="0" dirty="0">
              <a:ln>
                <a:noFill/>
              </a:ln>
              <a:solidFill>
                <a:srgbClr val="00B05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Elevated </a:t>
            </a: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a:t>
            </a:r>
            <a:r>
              <a:rPr kumimoji="0" lang="en-US" sz="20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Used to identify the holding position for a runway especially at night and during periods of low visibility.</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In-pavement runway guard lights are co-located with runway hold bars, above-ground runway guard lights, and hold position signs.  These lights are yellow.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9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At this time, these lights are only installed at certain taxiway intersections at DTW.</a:t>
            </a: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Rounded MT Bold" pitchFamily="34" charset="0"/>
                <a:ea typeface="ＭＳ Ｐゴシック"/>
                <a:cs typeface="+mn-cs"/>
              </a:rPr>
              <a:t>Elevated</a:t>
            </a:r>
            <a:endParaRPr kumimoji="0" lang="en-US" sz="2400" b="0" i="0" u="none" strike="noStrike" kern="1200" cap="none" spc="0" normalizeH="0" baseline="0" noProof="0" dirty="0">
              <a:ln>
                <a:noFill/>
              </a:ln>
              <a:solidFill>
                <a:srgbClr val="FFC000"/>
              </a:solidFill>
              <a:effectLst/>
              <a:uLnTx/>
              <a:uFillTx/>
              <a:latin typeface="Arial"/>
              <a:ea typeface="ＭＳ Ｐゴシック"/>
              <a:cs typeface="+mn-cs"/>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marR="0" lvl="0" indent="-285750" algn="l" defTabSz="914400" rtl="0" eaLnBrk="0" fontAlgn="base" latinLnBrk="0" hangingPunct="0">
              <a:lnSpc>
                <a:spcPct val="9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Provides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visual signal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Designed to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reduce the number of runway incursions</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without interfering with normal and safe airport operations</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Automatic</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system that gives an added layer of safety for the runway environment</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Gives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warning of a potential conflict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on a runway between aircraft and/or vehicles </a:t>
            </a:r>
          </a:p>
          <a:p>
            <a:pPr marL="514350" marR="0" lvl="0" indent="-285750" algn="l" defTabSz="914400" rtl="0" eaLnBrk="0" fontAlgn="base" latinLnBrk="0" hangingPunct="0">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Indicates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Does not give or imply clearance </a:t>
            </a:r>
          </a:p>
          <a:p>
            <a:pPr marL="228600" marR="0" lvl="0" indent="0" algn="ctr" defTabSz="914400" rtl="0" eaLnBrk="0" fontAlgn="base" latinLnBrk="0" hangingPunct="0">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PROCEED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after the lights go out until ATC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specifically tells you to.</a:t>
            </a: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are “on”, DO NOT PROCEED – HOLD YOUR POSITION.</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Call ATC and tell them “[call sign] is holding short of Runway XX at Taxiway X due to red lights.”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solidFill>
                    <a:srgbClr val="000000"/>
                  </a:solidFill>
                </a:ln>
                <a:solidFill>
                  <a:srgbClr val="000000"/>
                </a:solidFill>
                <a:effectLst/>
                <a:uLnTx/>
                <a:uFillTx/>
                <a:latin typeface="Arial Rounded MT Bold" panose="020F0704030504030204" pitchFamily="34" charset="0"/>
                <a:ea typeface="ＭＳ Ｐゴシック"/>
                <a:cs typeface="+mn-cs"/>
              </a:rPr>
              <a:t>Takeoff Hold Lights (THLs)</a:t>
            </a:r>
            <a:endPar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THLs tell pilots to STOP because of a potential conflict further down the runway.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 action is required by vehicle operators, but know they are there.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Lights are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uni</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EAEAEA"/>
                </a:solidFill>
                <a:effectLst/>
                <a:uLnTx/>
                <a:uFillTx/>
                <a:latin typeface="Arial"/>
                <a:ea typeface="ＭＳ Ｐゴシック"/>
                <a:cs typeface="+mn-cs"/>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The third one is located on Taxiway B on the south </a:t>
            </a:r>
          </a:p>
          <a:p>
            <a:pPr marL="288925"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marR="0" lvl="6"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Location</a:t>
            </a:r>
          </a:p>
          <a:p>
            <a:pPr marL="469106" marR="0" lvl="6" indent="0" algn="l"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Taxiway Directional</a:t>
            </a: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endPar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a:p>
            <a:pPr marL="469106" marR="0" lvl="6" indent="171450" algn="l" defTabSz="914400" rtl="0" eaLnBrk="1" fontAlgn="auto" latinLnBrk="0" hangingPunct="1">
              <a:lnSpc>
                <a:spcPct val="100000"/>
              </a:lnSpc>
              <a:spcBef>
                <a:spcPts val="450"/>
              </a:spcBef>
              <a:spcAft>
                <a:spcPts val="0"/>
              </a:spcAft>
              <a:buClrTx/>
              <a:buSzTx/>
              <a:buFont typeface="Arial" pitchFamily="34" charset="0"/>
              <a:buChar char="•"/>
              <a:tabLst/>
              <a:defRPr/>
            </a:pPr>
            <a:r>
              <a:rPr kumimoji="0" lang="en-US" sz="21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Identifies the taxiway on which the aircraft or vehicle is located.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endParaRP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r>
              <a:rPr kumimoji="0" lang="en-US" sz="2200" b="0" i="0" u="none" strike="noStrike" kern="0" cap="none" spc="0" normalizeH="0" baseline="0" noProof="0">
                <a:ln>
                  <a:noFill/>
                </a:ln>
                <a:solidFill>
                  <a:srgbClr val="FFC000"/>
                </a:solidFill>
                <a:effectLst/>
                <a:uLnTx/>
                <a:uFillTx/>
                <a:latin typeface="Arial Rounded MT Bold" panose="020F0704030504030204" pitchFamily="34" charset="0"/>
                <a:ea typeface="Tahoma" panose="020B0604030504040204" pitchFamily="34" charset="0"/>
                <a:cs typeface="Tahoma" panose="020B0604030504040204" pitchFamily="34" charset="0"/>
              </a:rPr>
              <a:t>The inscription is yellow with a black background.</a:t>
            </a:r>
          </a:p>
          <a:p>
            <a:pPr marL="0" marR="0" lvl="0" indent="0" algn="l" defTabSz="914400" rtl="0" eaLnBrk="0" fontAlgn="base" latinLnBrk="0" hangingPunct="0">
              <a:lnSpc>
                <a:spcPct val="90000"/>
              </a:lnSpc>
              <a:spcBef>
                <a:spcPct val="20000"/>
              </a:spcBef>
              <a:spcAft>
                <a:spcPct val="0"/>
              </a:spcAft>
              <a:buClrTx/>
              <a:buSzTx/>
              <a:buFont typeface="Wingdings" panose="05000000000000000000" pitchFamily="2" charset="2"/>
              <a:buNone/>
              <a:tabLst/>
              <a:defRPr/>
            </a:pPr>
            <a:endParaRPr kumimoji="0" lang="en-US" sz="28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Identifies the direction(s) in which a taxiway goes.</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The inscription is black with a yellow background.</a:t>
            </a:r>
          </a:p>
          <a:p>
            <a:pPr marL="0" marR="0" lvl="0" indent="0" algn="l" defTabSz="914400" rtl="0" eaLnBrk="0" fontAlgn="base" latinLnBrk="0" hangingPunct="0">
              <a:lnSpc>
                <a:spcPct val="90000"/>
              </a:lnSpc>
              <a:spcBef>
                <a:spcPts val="1200"/>
              </a:spcBef>
              <a:spcAft>
                <a:spcPct val="0"/>
              </a:spcAft>
              <a:buClrTx/>
              <a:buSzTx/>
              <a:buFontTx/>
              <a:buNone/>
              <a:tabLst/>
              <a:defRPr/>
            </a:pPr>
            <a:r>
              <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location and directional signs are often co-located together in a sign array.</a:t>
            </a:r>
          </a:p>
          <a:p>
            <a:pPr marL="0" marR="0" lvl="0" indent="0" algn="l" defTabSz="914400" rtl="0" eaLnBrk="0" fontAlgn="base" latinLnBrk="0" hangingPunct="0">
              <a:lnSpc>
                <a:spcPct val="90000"/>
              </a:lnSpc>
              <a:spcBef>
                <a:spcPts val="1200"/>
              </a:spcBef>
              <a:spcAft>
                <a:spcPct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200" b="0" i="0" u="none" strike="noStrike" kern="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l" defTabSz="914400" rtl="0" eaLnBrk="0" fontAlgn="base" latinLnBrk="0" hangingPunct="0">
              <a:lnSpc>
                <a:spcPct val="90000"/>
              </a:lnSpc>
              <a:spcBef>
                <a:spcPct val="2000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Black sign indicates the taxiway/</a:t>
            </a:r>
            <a:r>
              <a:rPr kumimoji="0" lang="en-US" sz="2000" b="0" i="0" u="none" strike="noStrike" kern="1200" cap="none" spc="0" normalizeH="0" baseline="0" noProof="0" dirty="0" err="1">
                <a:ln>
                  <a:noFill/>
                </a:ln>
                <a:solidFill>
                  <a:srgbClr val="000000"/>
                </a:solidFill>
                <a:effectLst/>
                <a:uLnTx/>
                <a:uFillTx/>
                <a:latin typeface="Arial Rounded MT Bold" panose="020F0704030504030204" pitchFamily="34" charset="0"/>
                <a:ea typeface="ＭＳ Ｐゴシック"/>
                <a:cs typeface="+mn-cs"/>
              </a:rPr>
              <a:t>taxilane</a:t>
            </a: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9900"/>
                </a:solidFill>
                <a:effectLst/>
                <a:uLnTx/>
                <a:uFillTx/>
                <a:latin typeface="Arial Rounded MT Bold" panose="020F0704030504030204" pitchFamily="34" charset="0"/>
                <a:ea typeface="ＭＳ Ｐゴシック"/>
                <a:cs typeface="+mn-cs"/>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Signs can also be painted on the pavement</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Surface Painted Runway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Rounded MT Bold" panose="020F0704030504030204" pitchFamily="34" charset="0"/>
                <a:ea typeface="ＭＳ Ｐゴシック"/>
                <a:cs typeface="+mn-cs"/>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rial Rounded MT Bold" panose="020F0704030504030204" pitchFamily="34" charset="0"/>
                <a:ea typeface="ＭＳ Ｐゴシック"/>
                <a:cs typeface="+mn-cs"/>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Surface Painted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EAEAEA"/>
                </a:solidFill>
                <a:effectLst/>
                <a:uLnTx/>
                <a:uFillTx/>
                <a:latin typeface="Arial"/>
                <a:ea typeface="ＭＳ Ｐゴシック"/>
                <a:cs typeface="+mn-cs"/>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EAEAEA"/>
                </a:solidFill>
                <a:effectLst/>
                <a:uLnTx/>
                <a:uFillTx/>
                <a:latin typeface="Arial"/>
                <a:ea typeface="ＭＳ Ｐゴシック"/>
                <a:cs typeface="+mn-cs"/>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use standard FAA ATCT phraseology</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Know what you are going to say before you say it</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to radio traffic before transmitting.</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Do not interrupt other radio transmissions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Listen closely to all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Never make assumptions.  If you are not sure of your instructions, then ask ATCT to say it again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 back all instructions, especially Hold Short instructions and other runway instructions</a:t>
            </a: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Always monitor ground control while in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Make sure equipment is working properly before entering the movement area</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IMPORTANT:  if you need permission to enter or drive on the movement area, do </a:t>
            </a: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not</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 proceed without ATCT instructions.  </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If you cannot contact a controller after repeated attempts:</a:t>
            </a:r>
          </a:p>
          <a:p>
            <a:pPr marL="742950" marR="0" lvl="1"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Lack of response from ATCT does not imply permission to proceed.</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How can listening to the aviation (“FAA”) radio help me?</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Arial Rounded MT Bold" pitchFamily="34" charset="0"/>
                <a:ea typeface="ＭＳ Ｐゴシック"/>
                <a:cs typeface="+mn-cs"/>
              </a:rPr>
              <a:t>	SITUATIONAL AWARENESS</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Let's you hear where aircraft are and where they’re going.</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Helps you form a “mental map” of what’s going on.</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am I listening for?</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Pilots/ vehicle operators giving their location and requesting instructions to go somewhere.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Controllers telling pilots/vehicle operators what route or routes to take.</a:t>
            </a:r>
          </a:p>
          <a:p>
            <a:pPr marL="742950" marR="0" lvl="1" indent="-285750" algn="l" defTabSz="914400" rtl="0" eaLnBrk="1" fontAlgn="auto" latinLnBrk="0" hangingPunct="1">
              <a:lnSpc>
                <a:spcPct val="100000"/>
              </a:lnSpc>
              <a:spcBef>
                <a:spcPts val="0"/>
              </a:spcBef>
              <a:spcAft>
                <a:spcPts val="60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Roger</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I have received all of your transmission. 			    </a:t>
            </a:r>
            <a:r>
              <a:rPr kumimoji="0" lang="en-US" sz="1800" b="0" i="0" u="none" strike="noStrike" kern="1200" cap="none" spc="0" normalizeH="0" baseline="0" noProof="0" dirty="0">
                <a:ln>
                  <a:noFill/>
                </a:ln>
                <a:solidFill>
                  <a:srgbClr val="FF0000"/>
                </a:solidFill>
                <a:effectLst/>
                <a:uLnTx/>
                <a:uFillTx/>
                <a:latin typeface="Arial"/>
                <a:ea typeface="ＭＳ Ｐゴシック"/>
                <a:cs typeface="+mn-cs"/>
              </a:rPr>
              <a:t>Not to be used to answer “Yes” to a question.</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Wilco</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I have received your transmission and I will comply.</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Affirmative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Yes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Negative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Acknowledge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Confirm that you have received my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Read back</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Repeat message.</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Say Again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Request a repeat of instructions.</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Stand By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Go Ahead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State your request.</a:t>
            </a: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Proceed</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Authorization to begin/continue driving</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Advise intentions</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What do you plan to do.</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Without Delay</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Proceed with approved instructions immediately.</a:t>
            </a:r>
            <a:endParaRPr kumimoji="0" lang="en-US" sz="1800" b="0" i="1"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Expedite</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Comply promptly with instruction. </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Immediately</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NOW!</a:t>
            </a:r>
            <a:endParaRPr kumimoji="0" lang="en-US" sz="1800" b="1" i="0" u="sng"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Unable</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Indicates inability to comply.</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t>
            </a:r>
            <a:r>
              <a:rPr kumimoji="0" lang="en-US" sz="1800" b="1"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Stay in place, do not move.</a:t>
            </a:r>
          </a:p>
          <a:p>
            <a:pPr marL="285750" marR="0" lvl="0" indent="-285750" algn="l" defTabSz="914400" rtl="0" eaLnBrk="1" fontAlgn="auto" latinLnBrk="0" hangingPunct="1">
              <a:lnSpc>
                <a:spcPct val="90000"/>
              </a:lnSpc>
              <a:spcBef>
                <a:spcPts val="120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000000"/>
                </a:solidFill>
                <a:effectLst/>
                <a:uLnTx/>
                <a:uFillTx/>
                <a:latin typeface="Arial"/>
                <a:ea typeface="ＭＳ Ｐゴシック"/>
                <a:cs typeface="+mn-cs"/>
              </a:rPr>
              <a:t>Hold Short</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altLang="en-US" sz="24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a:cs typeface="+mn-cs"/>
            </a:endParaRPr>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N - November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O - Oscar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P - Papa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Q - Quebec</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 - Romeo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S - Sierra</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T - Tango</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U - Uniform</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V - Victor</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W - Whiskey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X - X-ray</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Y - Yankee</a:t>
            </a:r>
          </a:p>
          <a:p>
            <a:pPr marL="455073" marR="0" lvl="0" indent="-455073" algn="l" defTabSz="914400" rtl="0" eaLnBrk="0" fontAlgn="base" latinLnBrk="0" hangingPunct="0">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Z - Zulu</a:t>
            </a: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455073" marR="0" lvl="0" indent="-455073"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defRPr/>
            </a:pPr>
            <a:endPar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660066"/>
                </a:solidFill>
                <a:effectLst/>
                <a:uLnTx/>
                <a:uFillTx/>
                <a:latin typeface="Arial Rounded MT Bold" panose="020F0704030504030204" pitchFamily="34" charset="0"/>
                <a:ea typeface="ＭＳ Ｐゴシック"/>
                <a:cs typeface="+mn-cs"/>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Ground Control Frequencies:</a:t>
            </a:r>
            <a:endPar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endParaRP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121.8 (North)West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119.45 (North) 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119.25 Southeast Ground</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132.725 Southwest Ground</a:t>
            </a:r>
          </a:p>
          <a:p>
            <a:pPr marL="0" marR="0" lvl="1" indent="0" algn="l" defTabSz="914400" rtl="0" eaLnBrk="1" fontAlgn="auto" latinLnBrk="0" hangingPunct="1">
              <a:lnSpc>
                <a:spcPct val="100000"/>
              </a:lnSpc>
              <a:spcBef>
                <a:spcPts val="1200"/>
              </a:spcBef>
              <a:spcAft>
                <a:spcPts val="0"/>
              </a:spcAft>
              <a:buClrTx/>
              <a:buSzTx/>
              <a:buFontTx/>
              <a:buNone/>
              <a:tabLst/>
              <a:defRPr/>
            </a:pPr>
            <a:r>
              <a:rPr kumimoji="0" lang="en-US" sz="1800" b="0" i="0" u="sng"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ATIS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133.675 ATIS Arrivals- Automated Terminal Information System</a:t>
            </a:r>
          </a:p>
          <a:p>
            <a:pPr marL="800100" marR="0" lvl="1" indent="-342900" algn="l" defTabSz="9144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United Gates</a:t>
            </a:r>
          </a:p>
        </p:txBody>
      </p:sp>
      <p:pic>
        <p:nvPicPr>
          <p:cNvPr id="7" name="Picture 6">
            <a:extLst>
              <a:ext uri="{FF2B5EF4-FFF2-40B4-BE49-F238E27FC236}">
                <a16:creationId xmlns:a16="http://schemas.microsoft.com/office/drawing/2014/main" id="{ADFC1BD8-AC67-43E5-B9D3-A8D819A7F1F9}"/>
              </a:ext>
            </a:extLst>
          </p:cNvPr>
          <p:cNvPicPr>
            <a:picLocks noChangeAspect="1"/>
          </p:cNvPicPr>
          <p:nvPr/>
        </p:nvPicPr>
        <p:blipFill>
          <a:blip r:embed="rId3"/>
          <a:stretch>
            <a:fillRect/>
          </a:stretch>
        </p:blipFill>
        <p:spPr>
          <a:xfrm>
            <a:off x="2878563" y="1698704"/>
            <a:ext cx="6434873" cy="3859274"/>
          </a:xfrm>
          <a:prstGeom prst="rect">
            <a:avLst/>
          </a:prstGeom>
        </p:spPr>
      </p:pic>
      <p:sp>
        <p:nvSpPr>
          <p:cNvPr id="8" name="TextBox 7">
            <a:extLst>
              <a:ext uri="{FF2B5EF4-FFF2-40B4-BE49-F238E27FC236}">
                <a16:creationId xmlns:a16="http://schemas.microsoft.com/office/drawing/2014/main" id="{2D61F43C-C2F4-4AC6-B317-0261775853DC}"/>
              </a:ext>
            </a:extLst>
          </p:cNvPr>
          <p:cNvSpPr txBox="1"/>
          <p:nvPr/>
        </p:nvSpPr>
        <p:spPr>
          <a:xfrm>
            <a:off x="6983617" y="2169122"/>
            <a:ext cx="1714500" cy="415498"/>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9" name="Straight Arrow Connector 8">
            <a:extLst>
              <a:ext uri="{FF2B5EF4-FFF2-40B4-BE49-F238E27FC236}">
                <a16:creationId xmlns:a16="http://schemas.microsoft.com/office/drawing/2014/main" id="{B8C9E73D-71DC-41F8-9341-F6C5283D1FC5}"/>
              </a:ext>
            </a:extLst>
          </p:cNvPr>
          <p:cNvCxnSpPr>
            <a:cxnSpLocks/>
          </p:cNvCxnSpPr>
          <p:nvPr/>
        </p:nvCxnSpPr>
        <p:spPr bwMode="auto">
          <a:xfrm>
            <a:off x="7840867" y="2584620"/>
            <a:ext cx="0" cy="221953"/>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0" name="TextBox 9">
            <a:extLst>
              <a:ext uri="{FF2B5EF4-FFF2-40B4-BE49-F238E27FC236}">
                <a16:creationId xmlns:a16="http://schemas.microsoft.com/office/drawing/2014/main" id="{6F35FCFD-5DE5-4912-85BE-67D19EC00C07}"/>
              </a:ext>
            </a:extLst>
          </p:cNvPr>
          <p:cNvSpPr txBox="1"/>
          <p:nvPr/>
        </p:nvSpPr>
        <p:spPr>
          <a:xfrm rot="1365203">
            <a:off x="7537502" y="3229581"/>
            <a:ext cx="800100" cy="253916"/>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Taxilane E</a:t>
            </a:r>
          </a:p>
        </p:txBody>
      </p:sp>
      <p:cxnSp>
        <p:nvCxnSpPr>
          <p:cNvPr id="13" name="Straight Arrow Connector 12">
            <a:extLst>
              <a:ext uri="{FF2B5EF4-FFF2-40B4-BE49-F238E27FC236}">
                <a16:creationId xmlns:a16="http://schemas.microsoft.com/office/drawing/2014/main" id="{9BE7B6D7-6B21-4278-927A-503FDA266D93}"/>
              </a:ext>
            </a:extLst>
          </p:cNvPr>
          <p:cNvCxnSpPr>
            <a:cxnSpLocks/>
          </p:cNvCxnSpPr>
          <p:nvPr/>
        </p:nvCxnSpPr>
        <p:spPr bwMode="auto">
          <a:xfrm flipH="1" flipV="1">
            <a:off x="7519531" y="3028315"/>
            <a:ext cx="101789" cy="16844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4DEE25CD-F50A-40D0-B70E-3D335702CE9D}"/>
              </a:ext>
            </a:extLst>
          </p:cNvPr>
          <p:cNvCxnSpPr>
            <a:cxnSpLocks/>
          </p:cNvCxnSpPr>
          <p:nvPr/>
        </p:nvCxnSpPr>
        <p:spPr bwMode="auto">
          <a:xfrm>
            <a:off x="6557905" y="2806573"/>
            <a:ext cx="0" cy="2755925"/>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5" name="TextBox 14">
            <a:extLst>
              <a:ext uri="{FF2B5EF4-FFF2-40B4-BE49-F238E27FC236}">
                <a16:creationId xmlns:a16="http://schemas.microsoft.com/office/drawing/2014/main" id="{34437CC4-8B87-4335-ADBF-B69344EFCFEB}"/>
              </a:ext>
            </a:extLst>
          </p:cNvPr>
          <p:cNvSpPr txBox="1"/>
          <p:nvPr/>
        </p:nvSpPr>
        <p:spPr>
          <a:xfrm>
            <a:off x="5984547" y="3890306"/>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D6</a:t>
            </a:r>
          </a:p>
        </p:txBody>
      </p:sp>
      <p:sp>
        <p:nvSpPr>
          <p:cNvPr id="16" name="TextBox 15">
            <a:extLst>
              <a:ext uri="{FF2B5EF4-FFF2-40B4-BE49-F238E27FC236}">
                <a16:creationId xmlns:a16="http://schemas.microsoft.com/office/drawing/2014/main" id="{A70A5CA1-2726-4581-8076-7402A163336F}"/>
              </a:ext>
            </a:extLst>
          </p:cNvPr>
          <p:cNvSpPr txBox="1"/>
          <p:nvPr/>
        </p:nvSpPr>
        <p:spPr>
          <a:xfrm>
            <a:off x="5566220" y="3249988"/>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D4</a:t>
            </a:r>
          </a:p>
        </p:txBody>
      </p:sp>
      <p:sp>
        <p:nvSpPr>
          <p:cNvPr id="17" name="TextBox 16">
            <a:extLst>
              <a:ext uri="{FF2B5EF4-FFF2-40B4-BE49-F238E27FC236}">
                <a16:creationId xmlns:a16="http://schemas.microsoft.com/office/drawing/2014/main" id="{1DB17B64-DB9D-4171-9574-27D16A68FE9B}"/>
              </a:ext>
            </a:extLst>
          </p:cNvPr>
          <p:cNvSpPr txBox="1"/>
          <p:nvPr/>
        </p:nvSpPr>
        <p:spPr>
          <a:xfrm>
            <a:off x="4416328" y="3112537"/>
            <a:ext cx="41563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D2</a:t>
            </a:r>
          </a:p>
        </p:txBody>
      </p:sp>
      <p:sp>
        <p:nvSpPr>
          <p:cNvPr id="18" name="TextBox 17">
            <a:extLst>
              <a:ext uri="{FF2B5EF4-FFF2-40B4-BE49-F238E27FC236}">
                <a16:creationId xmlns:a16="http://schemas.microsoft.com/office/drawing/2014/main" id="{26601FFD-1471-40D9-B5DA-4206B16198DA}"/>
              </a:ext>
            </a:extLst>
          </p:cNvPr>
          <p:cNvSpPr txBox="1"/>
          <p:nvPr/>
        </p:nvSpPr>
        <p:spPr>
          <a:xfrm>
            <a:off x="3937058" y="3619320"/>
            <a:ext cx="415637"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a:t>
            </a:r>
          </a:p>
        </p:txBody>
      </p:sp>
      <p:sp>
        <p:nvSpPr>
          <p:cNvPr id="19" name="TextBox 18">
            <a:extLst>
              <a:ext uri="{FF2B5EF4-FFF2-40B4-BE49-F238E27FC236}">
                <a16:creationId xmlns:a16="http://schemas.microsoft.com/office/drawing/2014/main" id="{320BC238-F232-413E-8E09-AC2078929244}"/>
              </a:ext>
            </a:extLst>
          </p:cNvPr>
          <p:cNvSpPr txBox="1"/>
          <p:nvPr/>
        </p:nvSpPr>
        <p:spPr>
          <a:xfrm>
            <a:off x="3396211" y="4798492"/>
            <a:ext cx="540847"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D3 &amp; 3A</a:t>
            </a:r>
          </a:p>
        </p:txBody>
      </p:sp>
      <p:sp>
        <p:nvSpPr>
          <p:cNvPr id="20" name="TextBox 19">
            <a:extLst>
              <a:ext uri="{FF2B5EF4-FFF2-40B4-BE49-F238E27FC236}">
                <a16:creationId xmlns:a16="http://schemas.microsoft.com/office/drawing/2014/main" id="{FC208D02-F52A-4EF3-8938-430841A6A3BE}"/>
              </a:ext>
            </a:extLst>
          </p:cNvPr>
          <p:cNvSpPr txBox="1"/>
          <p:nvPr/>
        </p:nvSpPr>
        <p:spPr>
          <a:xfrm>
            <a:off x="4624147" y="5050147"/>
            <a:ext cx="547591"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D5 &amp; 5A</a:t>
            </a:r>
          </a:p>
        </p:txBody>
      </p:sp>
      <p:sp>
        <p:nvSpPr>
          <p:cNvPr id="21" name="TextBox 20">
            <a:extLst>
              <a:ext uri="{FF2B5EF4-FFF2-40B4-BE49-F238E27FC236}">
                <a16:creationId xmlns:a16="http://schemas.microsoft.com/office/drawing/2014/main" id="{14BFA387-700F-47A8-9DD3-2EE074C8B9F1}"/>
              </a:ext>
            </a:extLst>
          </p:cNvPr>
          <p:cNvSpPr txBox="1"/>
          <p:nvPr/>
        </p:nvSpPr>
        <p:spPr>
          <a:xfrm>
            <a:off x="6684455"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D8</a:t>
            </a:r>
          </a:p>
        </p:txBody>
      </p:sp>
      <p:sp>
        <p:nvSpPr>
          <p:cNvPr id="22" name="TextBox 21">
            <a:extLst>
              <a:ext uri="{FF2B5EF4-FFF2-40B4-BE49-F238E27FC236}">
                <a16:creationId xmlns:a16="http://schemas.microsoft.com/office/drawing/2014/main" id="{1E1FAD80-50F3-44F5-9D38-D30D15605292}"/>
              </a:ext>
            </a:extLst>
          </p:cNvPr>
          <p:cNvSpPr txBox="1"/>
          <p:nvPr/>
        </p:nvSpPr>
        <p:spPr>
          <a:xfrm>
            <a:off x="7361863"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D9</a:t>
            </a:r>
          </a:p>
        </p:txBody>
      </p:sp>
      <p:sp>
        <p:nvSpPr>
          <p:cNvPr id="23" name="TextBox 22">
            <a:extLst>
              <a:ext uri="{FF2B5EF4-FFF2-40B4-BE49-F238E27FC236}">
                <a16:creationId xmlns:a16="http://schemas.microsoft.com/office/drawing/2014/main" id="{C4A1D80E-6138-41D0-9340-C8328C66504E}"/>
              </a:ext>
            </a:extLst>
          </p:cNvPr>
          <p:cNvSpPr txBox="1"/>
          <p:nvPr/>
        </p:nvSpPr>
        <p:spPr>
          <a:xfrm>
            <a:off x="8039271"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D10</a:t>
            </a:r>
          </a:p>
        </p:txBody>
      </p:sp>
      <p:sp>
        <p:nvSpPr>
          <p:cNvPr id="24" name="Rectangle 23">
            <a:extLst>
              <a:ext uri="{FF2B5EF4-FFF2-40B4-BE49-F238E27FC236}">
                <a16:creationId xmlns:a16="http://schemas.microsoft.com/office/drawing/2014/main" id="{8CFCE77E-2AF9-4781-AE10-0CBCECF2EDFC}"/>
              </a:ext>
            </a:extLst>
          </p:cNvPr>
          <p:cNvSpPr/>
          <p:nvPr/>
        </p:nvSpPr>
        <p:spPr>
          <a:xfrm>
            <a:off x="3809999" y="5799566"/>
            <a:ext cx="4572000" cy="715581"/>
          </a:xfrm>
          <a:prstGeom prst="rect">
            <a:avLst/>
          </a:prstGeom>
        </p:spPr>
        <p:txBody>
          <a:bodyPr>
            <a:spAutoFit/>
          </a:bodyPr>
          <a:lstStyle/>
          <a:p>
            <a:pPr lvl="0" algn="ctr" defTabSz="685800"/>
            <a:r>
              <a:rPr lang="en-US" sz="1350" dirty="0">
                <a:solidFill>
                  <a:srgbClr val="000000"/>
                </a:solidFill>
                <a:latin typeface="Calibri" panose="020F0502020204030204" pitchFamily="34" charset="0"/>
                <a:cs typeface="Calibri" panose="020F0502020204030204" pitchFamily="34" charset="0"/>
              </a:rPr>
              <a:t>Due to Movement/Non-Movement Boundary line, gates D4, D6 will need to contact FAA ground control when “Pushing Back”</a:t>
            </a:r>
          </a:p>
        </p:txBody>
      </p:sp>
    </p:spTree>
    <p:extLst>
      <p:ext uri="{BB962C8B-B14F-4D97-AF65-F5344CB8AC3E}">
        <p14:creationId xmlns:p14="http://schemas.microsoft.com/office/powerpoint/2010/main" val="594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American Gates</a:t>
            </a:r>
          </a:p>
        </p:txBody>
      </p:sp>
      <p:pic>
        <p:nvPicPr>
          <p:cNvPr id="9" name="Picture 8">
            <a:extLst>
              <a:ext uri="{FF2B5EF4-FFF2-40B4-BE49-F238E27FC236}">
                <a16:creationId xmlns:a16="http://schemas.microsoft.com/office/drawing/2014/main" id="{F12CB776-170E-4D0A-99F9-3D949EA2919C}"/>
              </a:ext>
            </a:extLst>
          </p:cNvPr>
          <p:cNvPicPr>
            <a:picLocks noChangeAspect="1"/>
          </p:cNvPicPr>
          <p:nvPr/>
        </p:nvPicPr>
        <p:blipFill>
          <a:blip r:embed="rId3"/>
          <a:stretch>
            <a:fillRect/>
          </a:stretch>
        </p:blipFill>
        <p:spPr>
          <a:xfrm>
            <a:off x="1193800" y="1530970"/>
            <a:ext cx="8382000" cy="5327030"/>
          </a:xfrm>
          <a:prstGeom prst="rect">
            <a:avLst/>
          </a:prstGeom>
        </p:spPr>
      </p:pic>
      <p:sp>
        <p:nvSpPr>
          <p:cNvPr id="10" name="TextBox 9">
            <a:extLst>
              <a:ext uri="{FF2B5EF4-FFF2-40B4-BE49-F238E27FC236}">
                <a16:creationId xmlns:a16="http://schemas.microsoft.com/office/drawing/2014/main" id="{4339B4FE-EDAD-453E-B88A-5BA94B503DE1}"/>
              </a:ext>
            </a:extLst>
          </p:cNvPr>
          <p:cNvSpPr txBox="1"/>
          <p:nvPr/>
        </p:nvSpPr>
        <p:spPr>
          <a:xfrm>
            <a:off x="1295400" y="1729265"/>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Taxiway K</a:t>
            </a:r>
          </a:p>
        </p:txBody>
      </p:sp>
      <p:sp>
        <p:nvSpPr>
          <p:cNvPr id="11" name="TextBox 10">
            <a:extLst>
              <a:ext uri="{FF2B5EF4-FFF2-40B4-BE49-F238E27FC236}">
                <a16:creationId xmlns:a16="http://schemas.microsoft.com/office/drawing/2014/main" id="{9EFEC911-6E1B-4A33-A078-934DF9AA52A6}"/>
              </a:ext>
            </a:extLst>
          </p:cNvPr>
          <p:cNvSpPr txBox="1"/>
          <p:nvPr/>
        </p:nvSpPr>
        <p:spPr>
          <a:xfrm>
            <a:off x="6400800" y="1847556"/>
            <a:ext cx="22860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12" name="Straight Arrow Connector 11">
            <a:extLst>
              <a:ext uri="{FF2B5EF4-FFF2-40B4-BE49-F238E27FC236}">
                <a16:creationId xmlns:a16="http://schemas.microsoft.com/office/drawing/2014/main" id="{55F9CA2B-ED25-4E15-883D-DB90B04A968E}"/>
              </a:ext>
            </a:extLst>
          </p:cNvPr>
          <p:cNvCxnSpPr>
            <a:cxnSpLocks/>
          </p:cNvCxnSpPr>
          <p:nvPr/>
        </p:nvCxnSpPr>
        <p:spPr bwMode="auto">
          <a:xfrm>
            <a:off x="7239000" y="2370776"/>
            <a:ext cx="0" cy="239517"/>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3" name="TextBox 12">
            <a:extLst>
              <a:ext uri="{FF2B5EF4-FFF2-40B4-BE49-F238E27FC236}">
                <a16:creationId xmlns:a16="http://schemas.microsoft.com/office/drawing/2014/main" id="{8B8B9B73-B156-46A8-9291-1E34BB6B5F55}"/>
              </a:ext>
            </a:extLst>
          </p:cNvPr>
          <p:cNvSpPr txBox="1"/>
          <p:nvPr/>
        </p:nvSpPr>
        <p:spPr>
          <a:xfrm>
            <a:off x="8502001" y="2905780"/>
            <a:ext cx="685800" cy="523220"/>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Zipper Road</a:t>
            </a:r>
          </a:p>
        </p:txBody>
      </p:sp>
      <p:sp>
        <p:nvSpPr>
          <p:cNvPr id="14" name="TextBox 13">
            <a:extLst>
              <a:ext uri="{FF2B5EF4-FFF2-40B4-BE49-F238E27FC236}">
                <a16:creationId xmlns:a16="http://schemas.microsoft.com/office/drawing/2014/main" id="{4CE754F3-7444-4255-A0A9-0698A9B7B507}"/>
              </a:ext>
            </a:extLst>
          </p:cNvPr>
          <p:cNvSpPr txBox="1"/>
          <p:nvPr/>
        </p:nvSpPr>
        <p:spPr>
          <a:xfrm>
            <a:off x="7813458" y="4690822"/>
            <a:ext cx="59574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D32</a:t>
            </a:r>
          </a:p>
        </p:txBody>
      </p:sp>
      <p:sp>
        <p:nvSpPr>
          <p:cNvPr id="15" name="TextBox 14">
            <a:extLst>
              <a:ext uri="{FF2B5EF4-FFF2-40B4-BE49-F238E27FC236}">
                <a16:creationId xmlns:a16="http://schemas.microsoft.com/office/drawing/2014/main" id="{262935E9-1A53-463C-8709-371CE5E01EED}"/>
              </a:ext>
            </a:extLst>
          </p:cNvPr>
          <p:cNvSpPr txBox="1"/>
          <p:nvPr/>
        </p:nvSpPr>
        <p:spPr>
          <a:xfrm>
            <a:off x="6244251" y="4091168"/>
            <a:ext cx="6477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D30</a:t>
            </a:r>
          </a:p>
        </p:txBody>
      </p:sp>
      <p:sp>
        <p:nvSpPr>
          <p:cNvPr id="16" name="TextBox 15">
            <a:extLst>
              <a:ext uri="{FF2B5EF4-FFF2-40B4-BE49-F238E27FC236}">
                <a16:creationId xmlns:a16="http://schemas.microsoft.com/office/drawing/2014/main" id="{92E3D684-FC87-4440-9798-49A8C10D9CCF}"/>
              </a:ext>
            </a:extLst>
          </p:cNvPr>
          <p:cNvSpPr txBox="1"/>
          <p:nvPr/>
        </p:nvSpPr>
        <p:spPr>
          <a:xfrm>
            <a:off x="4937325" y="5214042"/>
            <a:ext cx="554185"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D28</a:t>
            </a:r>
          </a:p>
        </p:txBody>
      </p:sp>
      <p:cxnSp>
        <p:nvCxnSpPr>
          <p:cNvPr id="17" name="Straight Connector 16">
            <a:extLst>
              <a:ext uri="{FF2B5EF4-FFF2-40B4-BE49-F238E27FC236}">
                <a16:creationId xmlns:a16="http://schemas.microsoft.com/office/drawing/2014/main" id="{58DEFAF0-2312-4DC1-836A-3FE76403AFF0}"/>
              </a:ext>
            </a:extLst>
          </p:cNvPr>
          <p:cNvCxnSpPr>
            <a:cxnSpLocks/>
          </p:cNvCxnSpPr>
          <p:nvPr/>
        </p:nvCxnSpPr>
        <p:spPr bwMode="auto">
          <a:xfrm>
            <a:off x="5592089" y="2992536"/>
            <a:ext cx="0" cy="3827557"/>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8" name="TextBox 17">
            <a:extLst>
              <a:ext uri="{FF2B5EF4-FFF2-40B4-BE49-F238E27FC236}">
                <a16:creationId xmlns:a16="http://schemas.microsoft.com/office/drawing/2014/main" id="{38BD2C21-4FC5-4FDD-885B-8652DDD7F12F}"/>
              </a:ext>
            </a:extLst>
          </p:cNvPr>
          <p:cNvSpPr txBox="1"/>
          <p:nvPr/>
        </p:nvSpPr>
        <p:spPr>
          <a:xfrm>
            <a:off x="1194257" y="4173703"/>
            <a:ext cx="1066800" cy="307777"/>
          </a:xfrm>
          <a:prstGeom prst="rect">
            <a:avLst/>
          </a:prstGeom>
          <a:noFill/>
          <a:ln>
            <a:noFill/>
          </a:ln>
        </p:spPr>
        <p:txBody>
          <a:bodyPr wrap="square" rtlCol="0">
            <a:spAutoFit/>
          </a:bodyPr>
          <a:lstStyle/>
          <a:p>
            <a:pPr algn="ctr"/>
            <a:r>
              <a:rPr lang="en-US" sz="1400" b="1" dirty="0">
                <a:solidFill>
                  <a:srgbClr val="0070C0"/>
                </a:solidFill>
                <a:latin typeface="Calibri" panose="020F0502020204030204" pitchFamily="34" charset="0"/>
                <a:cs typeface="Calibri" panose="020F0502020204030204" pitchFamily="34" charset="0"/>
              </a:rPr>
              <a:t>Taxilane E</a:t>
            </a:r>
          </a:p>
        </p:txBody>
      </p:sp>
      <p:cxnSp>
        <p:nvCxnSpPr>
          <p:cNvPr id="19" name="Straight Arrow Connector 18">
            <a:extLst>
              <a:ext uri="{FF2B5EF4-FFF2-40B4-BE49-F238E27FC236}">
                <a16:creationId xmlns:a16="http://schemas.microsoft.com/office/drawing/2014/main" id="{1BD1D084-3DB7-4751-AE3E-680D69FC04FB}"/>
              </a:ext>
            </a:extLst>
          </p:cNvPr>
          <p:cNvCxnSpPr/>
          <p:nvPr/>
        </p:nvCxnSpPr>
        <p:spPr bwMode="auto">
          <a:xfrm flipV="1">
            <a:off x="1828800" y="3962400"/>
            <a:ext cx="76200" cy="23208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20" name="TextBox 19">
            <a:extLst>
              <a:ext uri="{FF2B5EF4-FFF2-40B4-BE49-F238E27FC236}">
                <a16:creationId xmlns:a16="http://schemas.microsoft.com/office/drawing/2014/main" id="{759987DB-D897-47EF-AC8D-C8BDFBA7A7F8}"/>
              </a:ext>
            </a:extLst>
          </p:cNvPr>
          <p:cNvSpPr txBox="1"/>
          <p:nvPr/>
        </p:nvSpPr>
        <p:spPr>
          <a:xfrm>
            <a:off x="1727657" y="5807926"/>
            <a:ext cx="680268"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D25</a:t>
            </a:r>
          </a:p>
        </p:txBody>
      </p:sp>
      <p:sp>
        <p:nvSpPr>
          <p:cNvPr id="21" name="TextBox 20">
            <a:extLst>
              <a:ext uri="{FF2B5EF4-FFF2-40B4-BE49-F238E27FC236}">
                <a16:creationId xmlns:a16="http://schemas.microsoft.com/office/drawing/2014/main" id="{EFED0BEB-F79C-4387-80F6-B7CF3ACB03A8}"/>
              </a:ext>
            </a:extLst>
          </p:cNvPr>
          <p:cNvSpPr txBox="1"/>
          <p:nvPr/>
        </p:nvSpPr>
        <p:spPr>
          <a:xfrm>
            <a:off x="3225999" y="5623423"/>
            <a:ext cx="685800" cy="523220"/>
          </a:xfrm>
          <a:prstGeom prst="rect">
            <a:avLst/>
          </a:prstGeom>
          <a:noFill/>
          <a:ln>
            <a:noFill/>
          </a:ln>
        </p:spPr>
        <p:txBody>
          <a:bodyPr wrap="square" rtlCol="0">
            <a:spAutoFit/>
          </a:bodyPr>
          <a:lstStyle/>
          <a:p>
            <a:pPr algn="ctr"/>
            <a:r>
              <a:rPr lang="en-US" sz="1400" b="1" dirty="0">
                <a:solidFill>
                  <a:srgbClr val="C00000"/>
                </a:solidFill>
                <a:latin typeface="Calibri" panose="020F0502020204030204" pitchFamily="34" charset="0"/>
                <a:cs typeface="Calibri" panose="020F0502020204030204" pitchFamily="34" charset="0"/>
              </a:rPr>
              <a:t>Gate D26</a:t>
            </a:r>
          </a:p>
        </p:txBody>
      </p:sp>
      <p:sp>
        <p:nvSpPr>
          <p:cNvPr id="22" name="TextBox 21">
            <a:extLst>
              <a:ext uri="{FF2B5EF4-FFF2-40B4-BE49-F238E27FC236}">
                <a16:creationId xmlns:a16="http://schemas.microsoft.com/office/drawing/2014/main" id="{1BAD413B-47FE-4233-A035-9AC0712EE6F6}"/>
              </a:ext>
            </a:extLst>
          </p:cNvPr>
          <p:cNvSpPr txBox="1"/>
          <p:nvPr/>
        </p:nvSpPr>
        <p:spPr>
          <a:xfrm>
            <a:off x="5617165" y="5619764"/>
            <a:ext cx="3875303" cy="1200329"/>
          </a:xfrm>
          <a:prstGeom prst="rect">
            <a:avLst/>
          </a:prstGeom>
          <a:noFill/>
          <a:ln>
            <a:noFill/>
          </a:ln>
        </p:spPr>
        <p:txBody>
          <a:bodyPr wrap="square" rtlCol="0">
            <a:spAutoFit/>
          </a:bodyPr>
          <a:lstStyle/>
          <a:p>
            <a:pPr algn="ctr"/>
            <a:r>
              <a:rPr lang="en-US" sz="1800" dirty="0">
                <a:latin typeface="Calibri" panose="020F0502020204030204" pitchFamily="34" charset="0"/>
                <a:cs typeface="Calibri" panose="020F0502020204030204" pitchFamily="34" charset="0"/>
              </a:rPr>
              <a:t>Due to Movement/Non-Movement Boundary line, gates D30 &amp; D32 will need to contact FAA ground control when “Pushing Back”</a:t>
            </a:r>
          </a:p>
        </p:txBody>
      </p:sp>
    </p:spTree>
    <p:extLst>
      <p:ext uri="{BB962C8B-B14F-4D97-AF65-F5344CB8AC3E}">
        <p14:creationId xmlns:p14="http://schemas.microsoft.com/office/powerpoint/2010/main" val="187629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1000"/>
                                        <p:tgtEl>
                                          <p:spTgt spid="17"/>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What is a Read Back?</a:t>
            </a:r>
          </a:p>
          <a:p>
            <a:pPr marL="457200" marR="0" lvl="1" indent="0" algn="l" defTabSz="91440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Repeating an ATCT instruction verbatim.</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will hear pilots and drivers reading back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Readbacks give you a second chance to hear a controller’s instructions and help you maintain “situational awareness.”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You are required to read back ALL runway instructions, especially HOLD SHORT instructions.</a:t>
            </a:r>
          </a:p>
          <a:p>
            <a:pPr marL="285750" marR="0" lvl="0" indent="-28575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Other Read Back instructions: </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drive requested routes.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To change frequencies.</a:t>
            </a:r>
          </a:p>
          <a:p>
            <a:pPr marL="742950" marR="0" lvl="1" indent="-285750" algn="l" defTabSz="914400" rtl="0" eaLnBrk="1" fontAlgn="auto" latinLnBrk="0" hangingPunct="1">
              <a:lnSpc>
                <a:spcPct val="100000"/>
              </a:lnSpc>
              <a:spcBef>
                <a:spcPts val="600"/>
              </a:spcBef>
              <a:spcAft>
                <a:spcPts val="0"/>
              </a:spcAft>
              <a:buClrTx/>
              <a:buSzTx/>
              <a:buFont typeface="Arial Rounded MT Bold" panose="020F070403050403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are changes to previous Instructions.</a:t>
            </a:r>
            <a:endParaRPr kumimoji="0" lang="en-US" sz="20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calling (Metro Ground)</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Who you are (your call sign)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you are (your location)</a:t>
            </a:r>
          </a:p>
          <a:p>
            <a:pPr marL="798513" marR="0" lvl="0" indent="-514350" algn="l" defTabSz="914400" rtl="0" eaLnBrk="0" fontAlgn="base" latinLnBrk="0" hangingPunct="0">
              <a:lnSpc>
                <a:spcPct val="100000"/>
              </a:lnSpc>
              <a:spcBef>
                <a:spcPts val="600"/>
              </a:spcBef>
              <a:spcAft>
                <a:spcPct val="0"/>
              </a:spcAft>
              <a:buClrTx/>
              <a:buSzTx/>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ATS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Air Canada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“Air Canada Maintenance, is at Gate D-4, would like to push and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“Air Canada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17622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ATS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CDF Hardstand Spot 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Air Canada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“Air Canada Maintenance, has pushed off D-4 and is ready to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“Air Canada Maintenance proceed K, E-2 to CDF Hardstand Spot 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Air Canada Maintenance, proceeding K, E-2 to CDF Hardstand Spot 4”</a:t>
            </a:r>
          </a:p>
        </p:txBody>
      </p:sp>
    </p:spTree>
    <p:extLst>
      <p:ext uri="{BB962C8B-B14F-4D97-AF65-F5344CB8AC3E}">
        <p14:creationId xmlns:p14="http://schemas.microsoft.com/office/powerpoint/2010/main" val="2588523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ATS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39303"/>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JetBlue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“JetBlue Maintenance, is at Gate D-17, would like to push and reposition to CDF Hardstand 	Spot 3”</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push approved, call Metro Ground on 121.8 at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“JetBlue Maintenance, push approved, will call Metro Ground on 121.8 at Spot 5”</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603243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ATS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5 and ready to tow to CDF Hardstand Spot 3: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JetBlue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“JetBlue Maintenance, is at Spot 5 need to go to CDF Hardstand Spot 3”</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“JetBlue Maintenance proceed K, E-2 to CDF Hardstand Spot 3”</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JetBlue Maintenance, proceeding K, E-2 to CDF Hardstand Spot 3”</a:t>
            </a:r>
          </a:p>
        </p:txBody>
      </p:sp>
    </p:spTree>
    <p:extLst>
      <p:ext uri="{BB962C8B-B14F-4D97-AF65-F5344CB8AC3E}">
        <p14:creationId xmlns:p14="http://schemas.microsoft.com/office/powerpoint/2010/main" val="533785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ATS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158759"/>
            <a:ext cx="11830304" cy="5791200"/>
          </a:xfrm>
        </p:spPr>
        <p:txBody>
          <a:bodyPr/>
          <a:lstStyle/>
          <a:p>
            <a:pPr marL="219075" indent="0">
              <a:spcBef>
                <a:spcPct val="0"/>
              </a:spcBef>
              <a:spcAft>
                <a:spcPts val="1200"/>
              </a:spcAft>
              <a:buNone/>
            </a:pPr>
            <a:r>
              <a:rPr lang="en-US" altLang="en-US" sz="1800" dirty="0">
                <a:solidFill>
                  <a:srgbClr val="FF0000"/>
                </a:solidFill>
                <a:latin typeface="Arial Rounded MT Bold" panose="020F0704030504030204" pitchFamily="34" charset="0"/>
              </a:rPr>
              <a:t>Note this example has you starting with the Ramp Controller</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“Ramp Frontier Maintenance”</a:t>
            </a:r>
          </a:p>
          <a:p>
            <a:pPr marL="219075" indent="0">
              <a:spcBef>
                <a:spcPct val="0"/>
              </a:spcBef>
              <a:spcAft>
                <a:spcPts val="1200"/>
              </a:spcAft>
              <a:buNone/>
            </a:pPr>
            <a:r>
              <a:rPr lang="en-US" altLang="en-US" sz="1800" i="1" dirty="0">
                <a:solidFill>
                  <a:srgbClr val="FF0000"/>
                </a:solidFill>
                <a:latin typeface="Arial Rounded MT Bold" panose="020F0704030504030204" pitchFamily="34" charset="0"/>
              </a:rPr>
              <a:t>Pause &amp; wait for acknowledgement from Ramp: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Ramp”</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“Frontier Maintenance, is at Gate D-18,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Ramp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push approved, call Metro Ground on 121.8 at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“Frontier Maintenance, push approved, will call Metro Ground on 121.8 at Spot 5”</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2652494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2" end="12"/>
                                            </p:txEl>
                                          </p:spTgt>
                                        </p:tgtEl>
                                        <p:attrNameLst>
                                          <p:attrName>style.visibility</p:attrName>
                                        </p:attrNameLst>
                                      </p:cBhvr>
                                      <p:to>
                                        <p:strVal val="visible"/>
                                      </p:to>
                                    </p:set>
                                    <p:animEffect transition="in" filter="fade">
                                      <p:cBhvr>
                                        <p:cTn id="49" dur="500"/>
                                        <p:tgtEl>
                                          <p:spTgt spid="7">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ATS</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Taxilane E at Spot 5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Frontier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“Frontier Maintenance, is at Spot 5 need to go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“Frontier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 Frontier Maintenance, proceeding K to Berry Hardstand Spot 5”</a:t>
            </a:r>
          </a:p>
        </p:txBody>
      </p:sp>
    </p:spTree>
    <p:extLst>
      <p:ext uri="{BB962C8B-B14F-4D97-AF65-F5344CB8AC3E}">
        <p14:creationId xmlns:p14="http://schemas.microsoft.com/office/powerpoint/2010/main" val="105920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11" name="Object 86">
                        <a:extLst>
                          <a:ext uri="{FF2B5EF4-FFF2-40B4-BE49-F238E27FC236}">
                            <a16:creationId xmlns:a16="http://schemas.microsoft.com/office/drawing/2014/main" id="{CFAC19F7-CB3D-47AB-9A2D-205657464CE7}"/>
                          </a:ext>
                        </a:extLst>
                      </p:cNvPr>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12" name="Object 76">
                        <a:extLst>
                          <a:ext uri="{FF2B5EF4-FFF2-40B4-BE49-F238E27FC236}">
                            <a16:creationId xmlns:a16="http://schemas.microsoft.com/office/drawing/2014/main" id="{AE66F476-FB5C-4C07-8051-3296C13AFC04}"/>
                          </a:ext>
                        </a:extLst>
                      </p:cNvPr>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srgbClr val="002060"/>
                </a:solidFill>
                <a:effectLst/>
                <a:uLnTx/>
                <a:uFillTx/>
                <a:latin typeface="Arial Rounded MT Bold" pitchFamily="34" charset="0"/>
                <a:ea typeface="ＭＳ Ｐゴシック"/>
                <a:cs typeface="+mn-cs"/>
              </a:rPr>
              <a:t>“</a:t>
            </a: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Any event where unauthorized movement occurs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within the movement area</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or an occurrence in the movement area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associated with the operation of an aircraft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600" b="1"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1"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t>
            </a: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Any occurrence at an airport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involving the incorrect presence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an aircraft, vehicle or person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on the protected area of a surface designated for the landing and take-off </a:t>
            </a:r>
          </a:p>
          <a:p>
            <a:pPr marL="455073"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sz="2800" b="1"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of aircraft.” </a:t>
            </a:r>
            <a:endParaRPr kumimoji="0" lang="en-US" sz="2800" b="0" i="0" u="none" strike="noStrike" kern="0" cap="none" spc="0" normalizeH="0" baseline="0" noProof="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endParaRPr>
          </a:p>
          <a:p>
            <a:pPr marL="455073" marR="0" lvl="0" indent="0" algn="ctr" defTabSz="914400" rtl="0" eaLnBrk="0" fontAlgn="base" latinLnBrk="0" hangingPunct="0">
              <a:lnSpc>
                <a:spcPct val="100000"/>
              </a:lnSpc>
              <a:spcBef>
                <a:spcPct val="20000"/>
              </a:spcBef>
              <a:spcAft>
                <a:spcPct val="0"/>
              </a:spcAft>
              <a:buClrTx/>
              <a:buSzTx/>
              <a:buFont typeface="Wingdings" panose="05000000000000000000" pitchFamily="2" charset="2"/>
              <a:buChar char="Q"/>
              <a:tabLst/>
              <a:defRPr/>
            </a:pPr>
            <a:endParaRPr kumimoji="0" lang="en-US" sz="3733" b="0" i="0"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699859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D</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Little or no risk of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C</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Ample time and distance to avoid collision</a:t>
            </a: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The above scenarios are all classified as runway incursions, but with different severity codes.</a:t>
            </a:r>
            <a:r>
              <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In each case, the vehicle has penetrated the </a:t>
            </a:r>
            <a:r>
              <a:rPr kumimoji="0" lang="en-US" altLang="en-US" sz="1350" b="1" i="0" u="sng"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RUNWAY SAFETY AREA</a:t>
            </a:r>
            <a:r>
              <a:rPr kumimoji="0" lang="en-US" altLang="en-US" sz="13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 (crossed the hold position).</a:t>
            </a:r>
            <a:endParaRPr kumimoji="0" lang="en-US" altLang="en-US" sz="13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Significant potential for collision</a:t>
            </a:r>
            <a:endParaRPr kumimoji="0" lang="en-US" altLang="en-US" sz="105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A</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0" marR="0" lvl="0" indent="0" algn="just" defTabSz="914400" rtl="0" eaLnBrk="0" fontAlgn="base" latinLnBrk="0" hangingPunct="0">
              <a:lnSpc>
                <a:spcPct val="100000"/>
              </a:lnSpc>
              <a:spcBef>
                <a:spcPct val="50000"/>
              </a:spcBef>
              <a:spcAft>
                <a:spcPct val="0"/>
              </a:spcAft>
              <a:buClrTx/>
              <a:buSzTx/>
              <a:buFontTx/>
              <a:buNone/>
              <a:tabLst/>
              <a:defRPr/>
            </a:pPr>
            <a:r>
              <a:rPr kumimoji="0" lang="en-US" altLang="en-US" sz="105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ＭＳ Ｐゴシック"/>
              <a:cs typeface="+mn-cs"/>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400" b="1" i="1" u="none" strike="noStrike" kern="0" cap="none" spc="0" normalizeH="0" baseline="0" noProof="0" dirty="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HS 1:</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Arial Rounded MT Bold" panose="020F0704030504030204" pitchFamily="34" charset="0"/>
                <a:ea typeface="ＭＳ Ｐゴシック"/>
                <a:cs typeface="+mn-cs"/>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alt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Defined as “knowing what is going on so you can figure out what to do.”</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Can be broken down with answers to the following questions:</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is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Why is it happening?</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could happen next?</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am I going to do about it?</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Another way to think of situational awareness while on the airfield:</a:t>
            </a:r>
          </a:p>
          <a:p>
            <a:pPr marL="742950" marR="0" lvl="1"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Being aware of one's surroundings…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Identifying potential threats and dangerous situations…</a:t>
            </a:r>
          </a:p>
          <a:p>
            <a:pPr marL="742950" marR="0" lvl="1" indent="-285750" algn="l" defTabSz="914400" rtl="0" eaLnBrk="0" fontAlgn="base" latinLnBrk="0" hangingPunct="0">
              <a:lnSpc>
                <a:spcPct val="100000"/>
              </a:lnSpc>
              <a:spcBef>
                <a:spcPts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And doing something about them.</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0000"/>
              </a:solidFill>
              <a:effectLst/>
              <a:uLnTx/>
              <a:uFillTx/>
              <a:latin typeface="Arial"/>
              <a:ea typeface="ＭＳ Ｐゴシック"/>
              <a:cs typeface="+mn-cs"/>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Complacency.</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Fixation on tasks.</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Pressure to hurry up and complete a task.</a:t>
            </a: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Personal problems or other non-work events and situations that are on your mind.</a:t>
            </a:r>
          </a:p>
          <a:p>
            <a:pPr marL="457200" marR="0" lvl="1"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Rounded MT Bold" panose="020F0704030504030204" pitchFamily="34" charset="0"/>
                <a:ea typeface="ＭＳ Ｐゴシック"/>
                <a:cs typeface="+mn-cs"/>
              </a:rPr>
              <a:t>What do all of these factors have in common?</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FF0000"/>
                </a:solidFill>
                <a:effectLst/>
                <a:uLnTx/>
                <a:uFillTx/>
                <a:latin typeface="Arial Rounded MT Bold" panose="020F0704030504030204" pitchFamily="34" charset="0"/>
                <a:ea typeface="ＭＳ Ｐゴシック"/>
                <a:cs typeface="+mn-cs"/>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Fog</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Rain/Snow</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Darkness/Glare</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Pavement Markings</a:t>
            </a:r>
          </a:p>
          <a:p>
            <a:pPr marL="339725" marR="0" lvl="0" indent="-287338" algn="l" defTabSz="914400" rtl="0" eaLnBrk="0" fontAlgn="base" latinLnBrk="0" hangingPunct="0">
              <a:lnSpc>
                <a:spcPct val="100000"/>
              </a:lnSpc>
              <a:spcBef>
                <a:spcPct val="0"/>
              </a:spcBef>
              <a:spcAft>
                <a:spcPct val="0"/>
              </a:spcAft>
              <a:buClrTx/>
              <a:buSzTx/>
              <a:buFont typeface="Arial" pitchFamily="34" charset="0"/>
              <a:buChar char="•"/>
              <a:tabLst/>
              <a:defRPr/>
            </a:pPr>
            <a:r>
              <a:rPr kumimoji="0" lang="en-US" sz="2400" b="1" i="0" u="none" strike="noStrike" kern="1200" cap="none" spc="0" normalizeH="0" baseline="0" noProof="0" dirty="0">
                <a:ln>
                  <a:noFill/>
                </a:ln>
                <a:solidFill>
                  <a:srgbClr val="FFFF00"/>
                </a:solidFill>
                <a:effectLst/>
                <a:uLnTx/>
                <a:uFillTx/>
                <a:latin typeface="Arial Rounded MT Bold" pitchFamily="34" charset="0"/>
                <a:ea typeface="ＭＳ Ｐゴシック"/>
                <a:cs typeface="+mn-cs"/>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driver of this pickup truck, which was at the approach end of an open runway, saw a 747 on final approach.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He jumped out of the vehicle and ran.  </a:t>
            </a:r>
          </a:p>
          <a:p>
            <a:pPr marL="285750" marR="0" lvl="0" indent="-285750" algn="l" defTabSz="820738"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Two Boeing 747 jumbo jets collided head-on at the airport on  Tenerife Island in 1977.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Because of fog, missed communications, and one pilot’s overconfidence and loss of situational awareness, one of the B-747's started its takeoff roll while the other was on the runway.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In the resulting collision, 583 people died.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For more details, Google </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hlinkClick r:id="rId4">
                  <a:extLst>
                    <a:ext uri="{A12FA001-AC4F-418D-AE19-62706E023703}">
                      <ahyp:hlinkClr xmlns:ahyp="http://schemas.microsoft.com/office/drawing/2018/hyperlinkcolor" val="tx"/>
                    </a:ext>
                  </a:extLst>
                </a:hlinkClick>
              </a:rPr>
              <a:t>“The True Story Behind the Deadliest Air Disaster of All Time</a:t>
            </a:r>
            <a:r>
              <a:rPr kumimoji="0" lang="en-US" sz="1800" b="0" i="0" u="none" strike="noStrike" kern="1200" cap="none" spc="0" normalizeH="0" baseline="0" noProof="0" dirty="0">
                <a:ln>
                  <a:noFill/>
                </a:ln>
                <a:solidFill>
                  <a:srgbClr val="000000"/>
                </a:solidFill>
                <a:effectLst/>
                <a:uLnTx/>
                <a:uFillTx/>
                <a:latin typeface="Arial Rounded MT Bold" pitchFamily="34" charset="0"/>
                <a:ea typeface="ＭＳ Ｐゴシック"/>
                <a:cs typeface="+mn-cs"/>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Review and understand airfield signage and markings.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Know the Airport Layout and have a copy of the movement map out and available.</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Follow established procedures.</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Never make assumptions while operating in the movement area.</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Use proper radio </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000000"/>
                </a:solidFill>
                <a:effectLst/>
                <a:uLnTx/>
                <a:uFillTx/>
                <a:latin typeface="Arial Rounded MT Bold" pitchFamily="34" charset="0"/>
                <a:ea typeface="Tahoma" panose="020B0604030504040204" pitchFamily="34" charset="0"/>
                <a:cs typeface="Tahoma" panose="020B0604030504040204" pitchFamily="34" charset="0"/>
              </a:rPr>
              <a:t>Read back all instructions verbatim.</a:t>
            </a:r>
          </a:p>
          <a:p>
            <a:pPr marL="285750" marR="0" lvl="0" indent="-285750" algn="l" defTabSz="914400" rtl="0" eaLnBrk="0" fontAlgn="base" latinLnBrk="0" hangingPunct="0">
              <a:lnSpc>
                <a:spcPct val="100000"/>
              </a:lnSpc>
              <a:spcBef>
                <a:spcPts val="600"/>
              </a:spcBef>
              <a:spcAft>
                <a:spcPct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rgbClr val="FF0000"/>
                </a:solidFill>
                <a:effectLst/>
                <a:uLnTx/>
                <a:uFillTx/>
                <a:latin typeface="Arial Rounded MT Bold" pitchFamily="34" charset="0"/>
                <a:ea typeface="Tahoma" panose="020B0604030504040204" pitchFamily="34" charset="0"/>
                <a:cs typeface="Tahoma" panose="020B0604030504040204"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Runways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Taxiway and Taxilanes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Fire Stations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Deicing Pads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000000"/>
              </a:solidFill>
              <a:effectLst/>
              <a:uLnTx/>
              <a:uFillTx/>
              <a:latin typeface="Arial"/>
              <a:ea typeface="ＭＳ Ｐゴシック"/>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RON Parking Locations</a:t>
            </a:r>
          </a:p>
        </p:txBody>
      </p:sp>
    </p:spTree>
    <p:extLst>
      <p:ext uri="{BB962C8B-B14F-4D97-AF65-F5344CB8AC3E}">
        <p14:creationId xmlns:p14="http://schemas.microsoft.com/office/powerpoint/2010/main" val="402127366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NOTE:  K-5, K-7, and K-9 are in line with their Y counterparts.  </a:t>
            </a:r>
            <a:r>
              <a:rPr kumimoji="0" lang="en-US" sz="1800" b="0" i="0" u="sng" strike="noStrike" kern="1200" cap="none" spc="0" normalizeH="0" baseline="0" noProof="0" dirty="0">
                <a:ln>
                  <a:noFill/>
                </a:ln>
                <a:solidFill>
                  <a:prstClr val="black"/>
                </a:solidFill>
                <a:effectLst/>
                <a:uLnTx/>
                <a:uFillTx/>
                <a:latin typeface="Calibri" panose="020F0502020204030204"/>
                <a:ea typeface="ＭＳ Ｐゴシック"/>
                <a:cs typeface="+mn-cs"/>
              </a:rPr>
              <a:t>There is no K-10</a:t>
            </a: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R</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NOTE:  Y-5/Z-5, Y-7/Z-7, and Y-9 are directly opposite from their K  counterparts.  </a:t>
            </a:r>
            <a:r>
              <a:rPr kumimoji="0" lang="en-US" sz="1800" b="0" i="0" u="sng" strike="noStrike" kern="1200" cap="none" spc="0" normalizeH="0" baseline="0" noProof="0" dirty="0">
                <a:ln>
                  <a:noFill/>
                </a:ln>
                <a:solidFill>
                  <a:prstClr val="black"/>
                </a:solidFill>
                <a:effectLst/>
                <a:uLnTx/>
                <a:uFillTx/>
                <a:latin typeface="Calibri" panose="020F0502020204030204"/>
                <a:ea typeface="ＭＳ Ｐゴシック"/>
                <a:cs typeface="+mn-cs"/>
              </a:rPr>
              <a:t>There is no K-10</a:t>
            </a: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a:t>
            </a:r>
            <a:endParaRPr kumimoji="0" lang="en-US" sz="1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B</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2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ＭＳ Ｐゴシック"/>
              <a:cs typeface="+mn-cs"/>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B</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G</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0000"/>
              </a:solidFill>
              <a:effectLst/>
              <a:uLnTx/>
              <a:uFillTx/>
              <a:latin typeface="Arial"/>
              <a:ea typeface="ＭＳ Ｐゴシック"/>
              <a:cs typeface="+mn-cs"/>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a:ea typeface="ＭＳ Ｐゴシック"/>
              <a:cs typeface="+mn-cs"/>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0000"/>
              </a:solidFill>
              <a:effectLst/>
              <a:uLnTx/>
              <a:uFillTx/>
              <a:latin typeface="Arial"/>
              <a:ea typeface="ＭＳ Ｐゴシック"/>
              <a:cs typeface="+mn-cs"/>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a:t>
            </a:r>
            <a:endParaRPr kumimoji="0" lang="en-US" sz="32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RON</a:t>
            </a: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Parking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&amp;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ＭＳ Ｐゴシック"/>
                <a:cs typeface="+mn-cs"/>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Taxilane</a:t>
            </a:r>
            <a:endParaRPr kumimoji="0" lang="en-US" sz="2400" b="0" i="0" u="none" strike="noStrike" kern="1200" cap="none" spc="0" normalizeH="0" baseline="0" noProof="0" dirty="0">
              <a:ln>
                <a:noFill/>
              </a:ln>
              <a:solidFill>
                <a:prstClr val="black"/>
              </a:solidFill>
              <a:effectLst/>
              <a:uLnTx/>
              <a:uFillTx/>
              <a:latin typeface="Calibri" panose="020F0502020204030204"/>
              <a:ea typeface="ＭＳ Ｐゴシック"/>
              <a:cs typeface="+mn-cs"/>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CB511001-9DAE-4D15-943E-859950078ED4}"/>
              </a:ext>
            </a:extLst>
          </p:cNvPr>
          <p:cNvSpPr txBox="1"/>
          <p:nvPr/>
        </p:nvSpPr>
        <p:spPr>
          <a:xfrm>
            <a:off x="4411635" y="2997857"/>
            <a:ext cx="36214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a:t>
            </a:r>
          </a:p>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RON</a:t>
            </a:r>
            <a:r>
              <a:rPr kumimoji="0" lang="en-US" sz="1400" b="0" i="0" u="none" strike="noStrike" kern="1200" cap="none" spc="0" normalizeH="0" baseline="0" noProof="0" dirty="0">
                <a:ln>
                  <a:noFill/>
                </a:ln>
                <a:solidFill>
                  <a:srgbClr val="000000"/>
                </a:solidFill>
                <a:effectLst/>
                <a:uLnTx/>
                <a:uFillTx/>
                <a:latin typeface="Arial"/>
                <a:ea typeface="ＭＳ Ｐゴシック"/>
                <a:cs typeface="+mn-cs"/>
              </a:rPr>
              <a:t> </a:t>
            </a: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Parking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&amp;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a:ea typeface="ＭＳ Ｐゴシック"/>
                <a:cs typeface="+mn-cs"/>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420666" y="377888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2000"/>
                            </p:stCondLst>
                            <p:childTnLst>
                              <p:par>
                                <p:cTn id="33" presetID="1"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par>
                          <p:cTn id="35" fill="hold">
                            <p:stCondLst>
                              <p:cond delay="2000"/>
                            </p:stCondLst>
                            <p:childTnLst>
                              <p:par>
                                <p:cTn id="36" presetID="1" presetClass="entr" presetSubtype="0"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childTnLst>
                                </p:cTn>
                              </p:par>
                            </p:childTnLst>
                          </p:cTn>
                        </p:par>
                        <p:par>
                          <p:cTn id="38" fill="hold">
                            <p:stCondLst>
                              <p:cond delay="2000"/>
                            </p:stCondLst>
                            <p:childTnLst>
                              <p:par>
                                <p:cTn id="39" presetID="1" presetClass="entr" presetSubtype="0" fill="hold" grpId="0" nodeType="afterEffect">
                                  <p:stCondLst>
                                    <p:cond delay="0"/>
                                  </p:stCondLst>
                                  <p:childTnLst>
                                    <p:set>
                                      <p:cBhvr>
                                        <p:cTn id="40" dur="1" fill="hold">
                                          <p:stCondLst>
                                            <p:cond delay="0"/>
                                          </p:stCondLst>
                                        </p:cTn>
                                        <p:tgtEl>
                                          <p:spTgt spid="4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childTnLst>
                                </p:cTn>
                              </p:par>
                            </p:childTnLst>
                          </p:cTn>
                        </p:par>
                        <p:par>
                          <p:cTn id="45" fill="hold">
                            <p:stCondLst>
                              <p:cond delay="0"/>
                            </p:stCondLst>
                            <p:childTnLst>
                              <p:par>
                                <p:cTn id="46" presetID="22" presetClass="entr" presetSubtype="4"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down)">
                                      <p:cBhvr>
                                        <p:cTn id="53" dur="500"/>
                                        <p:tgtEl>
                                          <p:spTgt spid="16"/>
                                        </p:tgtEl>
                                      </p:cBhvr>
                                    </p:animEffect>
                                  </p:childTnLst>
                                </p:cTn>
                              </p:par>
                            </p:childTnLst>
                          </p:cTn>
                        </p:par>
                        <p:par>
                          <p:cTn id="54" fill="hold">
                            <p:stCondLst>
                              <p:cond delay="500"/>
                            </p:stCondLst>
                            <p:childTnLst>
                              <p:par>
                                <p:cTn id="55" presetID="1"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500"/>
                                        <p:tgtEl>
                                          <p:spTgt spid="15"/>
                                        </p:tgtEl>
                                      </p:cBhvr>
                                    </p:animEffect>
                                  </p:childTnLst>
                                </p:cTn>
                              </p:par>
                            </p:childTnLst>
                          </p:cTn>
                        </p:par>
                        <p:par>
                          <p:cTn id="62" fill="hold">
                            <p:stCondLst>
                              <p:cond delay="500"/>
                            </p:stCondLst>
                            <p:childTnLst>
                              <p:par>
                                <p:cTn id="63" presetID="1"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24" grpId="0" animBg="1"/>
      <p:bldP spid="43" grpId="0" animBg="1"/>
      <p:bldP spid="4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ＭＳ Ｐゴシック"/>
              <a:cs typeface="+mn-cs"/>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V</a:t>
            </a:r>
            <a:endParaRPr kumimoji="0" lang="en-US" sz="60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ＭＳ Ｐゴシック"/>
                <a:cs typeface="+mn-cs"/>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rPr>
              <a:t>V</a:t>
            </a:r>
            <a:endParaRPr kumimoji="0" lang="en-US" sz="6600" b="1" i="0" u="none" strike="noStrike" kern="1200" cap="none" spc="0" normalizeH="0" baseline="0" noProof="0" dirty="0">
              <a:ln>
                <a:noFill/>
              </a:ln>
              <a:solidFill>
                <a:srgbClr val="FFC000"/>
              </a:solidFill>
              <a:effectLst/>
              <a:uLnTx/>
              <a:uFillTx/>
              <a:latin typeface="Arial" pitchFamily="34" charset="0"/>
              <a:ea typeface="ＭＳ Ｐゴシック"/>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ＭＳ Ｐゴシック"/>
              <a:cs typeface="+mn-cs"/>
            </a:endParaRPr>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mn-cs"/>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US" sz="1000" b="1" i="0" u="none" strike="noStrike" kern="1200" cap="none" spc="0" normalizeH="0" baseline="0" noProof="0">
              <a:ln>
                <a:noFill/>
              </a:ln>
              <a:solidFill>
                <a:srgbClr val="000000"/>
              </a:solidFill>
              <a:effectLst/>
              <a:uLnTx/>
              <a:uFillTx/>
              <a:latin typeface="Calibri" panose="020F0502020204030204" pitchFamily="34" charset="0"/>
              <a:ea typeface="ＭＳ Ｐゴシック"/>
              <a:cs typeface="+mn-cs"/>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ＭＳ Ｐゴシック"/>
                <a:cs typeface="+mn-cs"/>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a:cs typeface="+mn-cs"/>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ＭＳ Ｐゴシック"/>
                <a:cs typeface="+mn-cs"/>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auto" latinLnBrk="0" hangingPunct="0">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Times New Roman" pitchFamily="18" charset="0"/>
              <a:ea typeface="ＭＳ Ｐゴシック"/>
              <a:cs typeface="+mn-cs"/>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rial"/>
                <a:ea typeface="ＭＳ Ｐゴシック"/>
                <a:cs typeface="+mn-cs"/>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a:ea typeface="ＭＳ Ｐゴシック"/>
              <a:cs typeface="+mn-cs"/>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Hardstand Parking Spot Aircraft Sizes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Spots 1-3 and 5: A321 and Below</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Spot 4: E-195 and Below</a:t>
            </a:r>
          </a:p>
        </p:txBody>
      </p:sp>
    </p:spTree>
    <p:extLst>
      <p:ext uri="{BB962C8B-B14F-4D97-AF65-F5344CB8AC3E}">
        <p14:creationId xmlns:p14="http://schemas.microsoft.com/office/powerpoint/2010/main" val="271151128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Introduction</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Hours of Operation and Scheduling</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Access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Ingress to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within the GRE</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Run-ups at Alternate Locations</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Safety</a:t>
            </a:r>
          </a:p>
          <a:p>
            <a:pPr marL="457200" marR="0" lvl="0" indent="-457200" algn="l" defTabSz="914400" rtl="0" eaLnBrk="1" fontAlgn="auto" latinLnBrk="0" hangingPunct="1">
              <a:lnSpc>
                <a:spcPct val="100000"/>
              </a:lnSpc>
              <a:spcBef>
                <a:spcPts val="600"/>
              </a:spcBef>
              <a:spcAft>
                <a:spcPts val="0"/>
              </a:spcAft>
              <a:buClrTx/>
              <a:buSzTx/>
              <a:buFontTx/>
              <a:buAutoNum type="arabicPeriod"/>
              <a:tabLst/>
              <a:defRPr/>
            </a:pPr>
            <a:r>
              <a:rPr kumimoji="0" lang="en-US" sz="2000" b="0" i="0" u="none" strike="noStrike" kern="1200" cap="none" spc="0" normalizeH="0" baseline="0" noProof="0" dirty="0">
                <a:ln>
                  <a:noFill/>
                </a:ln>
                <a:solidFill>
                  <a:srgbClr val="000000"/>
                </a:solidFill>
                <a:effectLst/>
                <a:uLnTx/>
                <a:uFillTx/>
                <a:latin typeface="Arial"/>
                <a:ea typeface="ＭＳ Ｐゴシック"/>
                <a:cs typeface="+mn-cs"/>
              </a:rPr>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All run-ups should be conducted at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Designed to minimize the acoustic impact of ground run-ups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Lined with acoustic panels</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Can accommodate aircraft up to a B747-8</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itchFamily="18" charset="0"/>
              <a:ea typeface="ＭＳ Ｐゴシック"/>
              <a:cs typeface="+mn-cs"/>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available for use 24 hours per 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During snow events the GRE may be closed.</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Each run-up must be pre-arranged with Airfield Operations at 734-942-3685.</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Aircraft towed to the GRE via a tug using a towbar shall:</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Contact Airfield Operations at 734-942-3685 for an escort.</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Being escorted proceed to the GRE.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Position the aircraft in the GRE safely.  Use wing walkers if possible.</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Notify Airfield Operations when the aircraft run-up is complete. </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Wait for Airfield Operations escort you back.</a:t>
            </a:r>
          </a:p>
          <a:p>
            <a:pPr marL="806450" marR="0" lvl="0" indent="-342900" algn="l"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Arial"/>
                <a:ea typeface="ＭＳ Ｐゴシック"/>
                <a:cs typeface="+mn-cs"/>
              </a:rPr>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B747-400, pushback operation, GRE wing walkers</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rPr>
              <a:t>B757-300, pushback operation</a:t>
            </a:r>
            <a:endParaRPr kumimoji="0" lang="en-US" sz="1200" b="0" i="0" u="none" strike="noStrike" kern="1200" cap="none" spc="0" normalizeH="0" baseline="0" noProof="0" dirty="0">
              <a:ln>
                <a:noFill/>
              </a:ln>
              <a:solidFill>
                <a:srgbClr val="000000"/>
              </a:solidFill>
              <a:effectLst/>
              <a:uLnTx/>
              <a:uFillTx/>
              <a:latin typeface="Tahoma" pitchFamily="34" charset="0"/>
              <a:ea typeface="ＭＳ Ｐゴシック"/>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Arial"/>
                <a:ea typeface="ＭＳ Ｐゴシック"/>
                <a:cs typeface="+mn-cs"/>
              </a:rPr>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High power run-ups should be conducted in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wind conditions do not allow the GRE to be used, the alternate run-up location is the apron immediately in front of the GRE.</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Under no circumstances should a run-up be performed with the engines pointed toward the GRE side walls.</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CFCFCF"/>
                </a:solidFill>
                <a:effectLst/>
                <a:uLnTx/>
                <a:uFillTx/>
                <a:latin typeface="Arial"/>
                <a:ea typeface="ＭＳ Ｐゴシック"/>
                <a:cs typeface="+mn-cs"/>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sng" strike="noStrike" kern="1200" cap="none" spc="0" normalizeH="0" baseline="0" noProof="0" dirty="0">
              <a:ln>
                <a:noFill/>
              </a:ln>
              <a:solidFill>
                <a:srgbClr val="000000"/>
              </a:solidFill>
              <a:effectLst/>
              <a:uLnTx/>
              <a:uFillTx/>
              <a:latin typeface="Arial"/>
              <a:ea typeface="ＭＳ Ｐゴシック"/>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sng" strike="noStrike" kern="1200" cap="none" spc="0" normalizeH="0" baseline="0" noProof="0" dirty="0">
                <a:ln>
                  <a:noFill/>
                </a:ln>
                <a:solidFill>
                  <a:srgbClr val="000000"/>
                </a:solidFill>
                <a:effectLst/>
                <a:uLnTx/>
                <a:uFillTx/>
                <a:latin typeface="Arial"/>
                <a:ea typeface="ＭＳ Ｐゴシック"/>
                <a:cs typeface="+mn-cs"/>
              </a:rPr>
              <a:t>NEVER</a:t>
            </a:r>
            <a:r>
              <a:rPr kumimoji="0" lang="en-US" sz="1200" b="1" i="0" u="none" strike="noStrike" kern="1200" cap="none" spc="0" normalizeH="0" baseline="0" noProof="0" dirty="0">
                <a:ln>
                  <a:noFill/>
                </a:ln>
                <a:solidFill>
                  <a:srgbClr val="000000"/>
                </a:solidFill>
                <a:effectLst/>
                <a:uLnTx/>
                <a:uFillTx/>
                <a:latin typeface="Arial"/>
                <a:ea typeface="ＭＳ Ｐゴシック"/>
                <a:cs typeface="+mn-cs"/>
              </a:rPr>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The GRE features two egress doors. </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Emergency Egress Doors provide a quick escape route.</a:t>
            </a:r>
            <a:endParaRPr kumimoji="0" lang="en-US" sz="1800" b="0" i="0" u="none" strike="noStrike" kern="1200" cap="none" spc="0" normalizeH="0" baseline="0" noProof="0" dirty="0">
              <a:ln>
                <a:noFill/>
              </a:ln>
              <a:solidFill>
                <a:srgbClr val="000000"/>
              </a:solidFill>
              <a:effectLst/>
              <a:uLnTx/>
              <a:uFillTx/>
              <a:latin typeface="Times New Roman" pitchFamily="18" charset="0"/>
              <a:ea typeface="ＭＳ Ｐゴシック"/>
              <a:cs typeface="+mn-cs"/>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Both side walls have a cabinet with a dry chemical fire extinguisher. </a:t>
            </a:r>
          </a:p>
          <a:p>
            <a:pPr marL="457200" marR="0" lvl="0" indent="-457200" algn="l" defTabSz="914400" rtl="0" eaLnBrk="1" fontAlgn="auto" latinLnBrk="0" hangingPunct="1">
              <a:lnSpc>
                <a:spcPct val="100000"/>
              </a:lnSpc>
              <a:spcBef>
                <a:spcPct val="500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ahoma" pitchFamily="34" charset="0"/>
                <a:ea typeface="ＭＳ Ｐゴシック"/>
                <a:cs typeface="+mn-cs"/>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ＭＳ Ｐゴシック"/>
                <a:cs typeface="+mn-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Operational lights should be activated for all run-ups, 24h/day.</a:t>
            </a:r>
          </a:p>
          <a:p>
            <a:pPr marL="285750" marR="0" lvl="0" indent="-285750" algn="l" defTabSz="914400" rtl="0" eaLnBrk="1" fontAlgn="auto" latinLnBrk="0" hangingPunct="1">
              <a:lnSpc>
                <a:spcPct val="100000"/>
              </a:lnSpc>
              <a:spcBef>
                <a:spcPct val="5000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dirty="0">
              <a:ln>
                <a:solidFill>
                  <a:srgbClr val="FFFF00"/>
                </a:solidFill>
              </a:ln>
              <a:solidFill>
                <a:srgbClr val="FF0000"/>
              </a:solidFill>
              <a:effectLst/>
              <a:uLnTx/>
              <a:uFillTx/>
              <a:latin typeface="Arial" charset="0"/>
              <a:ea typeface="ＭＳ Ｐゴシック" pitchFamily="1" charset="-128"/>
              <a:cs typeface="+mn-cs"/>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marR="0" lvl="0" indent="-45720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ahoma" pitchFamily="34" charset="0"/>
                <a:ea typeface="ＭＳ Ｐゴシック"/>
                <a:cs typeface="+mn-cs"/>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000000"/>
              </a:solidFill>
              <a:effectLst/>
              <a:uLnTx/>
              <a:uFillTx/>
              <a:latin typeface="Arial" charset="0"/>
              <a:ea typeface="ＭＳ Ｐゴシック" pitchFamily="1" charset="-128"/>
              <a:cs typeface="+mn-cs"/>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5826</Words>
  <Application>Microsoft Office PowerPoint</Application>
  <PresentationFormat>Widescreen</PresentationFormat>
  <Paragraphs>979</Paragraphs>
  <Slides>130</Slides>
  <Notes>110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3</vt:i4>
      </vt:variant>
      <vt:variant>
        <vt:lpstr>Slide Titles</vt:lpstr>
      </vt:variant>
      <vt:variant>
        <vt:i4>130</vt:i4>
      </vt:variant>
    </vt:vector>
  </HeadingPairs>
  <TitlesOfParts>
    <vt:vector size="141" baseType="lpstr">
      <vt:lpstr>Arial</vt:lpstr>
      <vt:lpstr>Arial Rounded MT Bold</vt:lpstr>
      <vt:lpstr>Calibri</vt:lpstr>
      <vt:lpstr>Tahoma</vt:lpstr>
      <vt:lpstr>Times New Roman</vt:lpstr>
      <vt:lpstr>Webdings</vt:lpstr>
      <vt:lpstr>Wingdings</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United Gates</vt:lpstr>
      <vt:lpstr>North Terminal – American Gates</vt:lpstr>
      <vt:lpstr>What’s a Read Back? AND What do you need to know about them?</vt:lpstr>
      <vt:lpstr>What do ATCT Controllers expect to hear when you make initial contact with them?</vt:lpstr>
      <vt:lpstr>Communication Example #1 – ATS</vt:lpstr>
      <vt:lpstr>Communication Example #1 (Continued) – ATS</vt:lpstr>
      <vt:lpstr>Communication Example #2 – ATS</vt:lpstr>
      <vt:lpstr>Communication Example #2 (Continued) – ATS</vt:lpstr>
      <vt:lpstr>Communication Example #3 – ATS</vt:lpstr>
      <vt:lpstr>Communication Example #3 (Continued) – ATS</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11</cp:revision>
  <dcterms:created xsi:type="dcterms:W3CDTF">2022-07-09T17:18:45Z</dcterms:created>
  <dcterms:modified xsi:type="dcterms:W3CDTF">2023-11-30T20:26:55Z</dcterms:modified>
</cp:coreProperties>
</file>